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68" r:id="rId2"/>
    <p:sldId id="354" r:id="rId3"/>
    <p:sldId id="342" r:id="rId4"/>
    <p:sldId id="311" r:id="rId5"/>
    <p:sldId id="312" r:id="rId6"/>
    <p:sldId id="313" r:id="rId7"/>
    <p:sldId id="314" r:id="rId8"/>
    <p:sldId id="315" r:id="rId9"/>
    <p:sldId id="352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53" r:id="rId23"/>
    <p:sldId id="351" r:id="rId24"/>
    <p:sldId id="345" r:id="rId25"/>
    <p:sldId id="347" r:id="rId26"/>
    <p:sldId id="348" r:id="rId27"/>
    <p:sldId id="349" r:id="rId28"/>
    <p:sldId id="350" r:id="rId29"/>
    <p:sldId id="355" r:id="rId30"/>
    <p:sldId id="356" r:id="rId31"/>
    <p:sldId id="310" r:id="rId32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rgbClr val="CC0099"/>
      </a:buClr>
      <a:buSzPct val="55000"/>
      <a:buFont typeface="Wingdings" pitchFamily="2" charset="2"/>
      <a:buChar char="n"/>
      <a:defRPr sz="2000" kern="1200">
        <a:solidFill>
          <a:srgbClr val="9900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CC0099"/>
      </a:buClr>
      <a:buSzPct val="55000"/>
      <a:buFont typeface="Wingdings" pitchFamily="2" charset="2"/>
      <a:buChar char="n"/>
      <a:defRPr sz="2000" kern="1200">
        <a:solidFill>
          <a:srgbClr val="9900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CC0099"/>
      </a:buClr>
      <a:buSzPct val="55000"/>
      <a:buFont typeface="Wingdings" pitchFamily="2" charset="2"/>
      <a:buChar char="n"/>
      <a:defRPr sz="2000" kern="1200">
        <a:solidFill>
          <a:srgbClr val="9900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CC0099"/>
      </a:buClr>
      <a:buSzPct val="55000"/>
      <a:buFont typeface="Wingdings" pitchFamily="2" charset="2"/>
      <a:buChar char="n"/>
      <a:defRPr sz="2000" kern="1200">
        <a:solidFill>
          <a:srgbClr val="9900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CC0099"/>
      </a:buClr>
      <a:buSzPct val="55000"/>
      <a:buFont typeface="Wingdings" pitchFamily="2" charset="2"/>
      <a:buChar char="n"/>
      <a:defRPr sz="2000" kern="1200">
        <a:solidFill>
          <a:srgbClr val="9900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kern="1200">
        <a:solidFill>
          <a:srgbClr val="9900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kern="1200">
        <a:solidFill>
          <a:srgbClr val="9900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kern="1200">
        <a:solidFill>
          <a:srgbClr val="9900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kern="1200">
        <a:solidFill>
          <a:srgbClr val="9900CC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99"/>
    <a:srgbClr val="9900CC"/>
    <a:srgbClr val="00CC00"/>
    <a:srgbClr val="0099FF"/>
    <a:srgbClr val="6666FF"/>
    <a:srgbClr val="6600CC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2" autoAdjust="0"/>
    <p:restoredTop sz="60040" autoAdjust="0"/>
  </p:normalViewPr>
  <p:slideViewPr>
    <p:cSldViewPr showGuides="1">
      <p:cViewPr varScale="1">
        <p:scale>
          <a:sx n="77" d="100"/>
          <a:sy n="77" d="100"/>
        </p:scale>
        <p:origin x="96" y="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065"/>
            <a:ext cx="2946400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065"/>
            <a:ext cx="2946400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917D02B8-5A55-4D55-852F-332C563F04BC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7064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0822"/>
            <a:ext cx="4984750" cy="44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 smtClean="0"/>
              <a:t>按一下以編輯母片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065"/>
            <a:ext cx="2946400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065"/>
            <a:ext cx="2946400" cy="49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ED18916-89E3-4E60-9512-7252A171E81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72058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0281E71-6059-44D4-89F0-6E63AD4252B5}" type="slidenum">
              <a:rPr lang="en-US" altLang="zh-TW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1</a:t>
            </a:fld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05940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18916-89E3-4E60-9512-7252A171E813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30960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18916-89E3-4E60-9512-7252A171E813}" type="slidenum">
              <a:rPr lang="en-US" altLang="zh-TW" smtClean="0"/>
              <a:pPr>
                <a:defRPr/>
              </a:pPr>
              <a:t>31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4800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"/>
          <p:cNvSpPr>
            <a:spLocks noChangeArrowheads="1"/>
          </p:cNvSpPr>
          <p:nvPr userDrawn="1"/>
        </p:nvSpPr>
        <p:spPr bwMode="auto">
          <a:xfrm>
            <a:off x="0" y="0"/>
            <a:ext cx="9144000" cy="1106488"/>
          </a:xfrm>
          <a:prstGeom prst="rect">
            <a:avLst/>
          </a:prstGeom>
          <a:solidFill>
            <a:srgbClr val="AAEBF4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endParaRPr lang="zh-HK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zh-TW" altLang="zh-TW" sz="24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Group 15"/>
          <p:cNvGrpSpPr>
            <a:grpSpLocks/>
          </p:cNvGrpSpPr>
          <p:nvPr userDrawn="1"/>
        </p:nvGrpSpPr>
        <p:grpSpPr bwMode="auto">
          <a:xfrm>
            <a:off x="1223963" y="1339851"/>
            <a:ext cx="6697662" cy="1509713"/>
            <a:chOff x="0" y="2633"/>
            <a:chExt cx="4219" cy="951"/>
          </a:xfrm>
        </p:grpSpPr>
        <p:sp>
          <p:nvSpPr>
            <p:cNvPr id="8" name="Rectangle 12"/>
            <p:cNvSpPr>
              <a:spLocks noChangeArrowheads="1"/>
            </p:cNvSpPr>
            <p:nvPr userDrawn="1"/>
          </p:nvSpPr>
          <p:spPr bwMode="gray">
            <a:xfrm>
              <a:off x="0" y="2633"/>
              <a:ext cx="421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 userDrawn="1"/>
          </p:nvSpPr>
          <p:spPr bwMode="gray">
            <a:xfrm>
              <a:off x="0" y="2633"/>
              <a:ext cx="4219" cy="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zh-TW" sz="900" b="1" dirty="0">
                  <a:solidFill>
                    <a:srgbClr val="00333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kumimoji="1" lang="en-US" altLang="zh-TW" sz="9300" b="1" dirty="0">
                  <a:solidFill>
                    <a:srgbClr val="00333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 </a:t>
              </a:r>
              <a:r>
                <a:rPr kumimoji="1" lang="en-US" altLang="zh-TW" sz="900" b="1" dirty="0">
                  <a:solidFill>
                    <a:srgbClr val="003333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10" name="Picture 16" descr="WebSAMS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226704"/>
            <a:ext cx="10175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98409288"/>
              </p:ext>
            </p:extLst>
          </p:nvPr>
        </p:nvGraphicFramePr>
        <p:xfrm>
          <a:off x="1143000" y="1302904"/>
          <a:ext cx="17811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71" name="Photo Editor 影像" r:id="rId4" imgW="1781424" imgH="885949" progId="MSPhotoEd.3">
                  <p:embed/>
                </p:oleObj>
              </mc:Choice>
              <mc:Fallback>
                <p:oleObj name="Photo Editor 影像" r:id="rId4" imgW="1781424" imgH="88594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02904"/>
                        <a:ext cx="17811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004A48"/>
                </a:solidFill>
                <a:latin typeface="微軟正黑體" panose="020B0604030504040204" pitchFamily="34" charset="-120"/>
              </a:defRPr>
            </a:lvl1pPr>
          </a:lstStyle>
          <a:p>
            <a:pPr lvl="0"/>
            <a:r>
              <a:rPr lang="en-US" altLang="zh-TW" noProof="0" dirty="0" smtClean="0"/>
              <a:t>Click to edit Master subtitle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b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6C127F95-C5AC-4EE7-97B0-F599D5BEB69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23515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latin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9C93D-C187-4325-8087-537148CA81AA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31617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0"/>
            <a:ext cx="200025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848350" cy="5827713"/>
          </a:xfrm>
        </p:spPr>
        <p:txBody>
          <a:bodyPr vert="eaVert"/>
          <a:lstStyle>
            <a:lvl5pPr>
              <a:defRPr>
                <a:latin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A5909-39A4-415C-AA07-432C5E8EFE21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58380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17620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AB535-F123-4434-ADD8-A86BF1C872ED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89944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473200"/>
            <a:ext cx="3802062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473200"/>
            <a:ext cx="380365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微軟正黑體" panose="020B0604030504040204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7BD9E-8F60-4B10-816C-34CAA7252127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442872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微軟正黑體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微軟正黑體" panose="020B0604030504040204" pitchFamily="34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D5BD4-49F7-4BB5-BF6F-53713ECB18B9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899214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EACE-E9E3-4C0A-A21A-AF6B25DEF7D8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78261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D0F84-5112-46CC-8C85-5AAB423749D7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17673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latin typeface="微軟正黑體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FF169-FE1F-4A10-9468-5561141119D0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572751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8A61-C9EA-48AD-B966-80A957E4C8C4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94342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"/>
          <p:cNvSpPr>
            <a:spLocks noChangeArrowheads="1"/>
          </p:cNvSpPr>
          <p:nvPr userDrawn="1"/>
        </p:nvSpPr>
        <p:spPr bwMode="auto">
          <a:xfrm>
            <a:off x="0" y="0"/>
            <a:ext cx="9144000" cy="1106488"/>
          </a:xfrm>
          <a:prstGeom prst="rect">
            <a:avLst/>
          </a:prstGeom>
          <a:solidFill>
            <a:srgbClr val="AAEBF4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folHlink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None/>
              <a:defRPr/>
            </a:pPr>
            <a:endParaRPr lang="zh-HK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6" name="Rectangle 1026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zh-TW" altLang="zh-TW" sz="24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7" name="Rectangle 1027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zh-TW" altLang="zh-TW" sz="24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473200"/>
            <a:ext cx="775811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8" y="6273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7088" y="6273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3" name="Rectangle 1034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zh-TW" altLang="zh-TW" sz="24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4" name="Rectangle 1035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zh-TW" altLang="zh-TW" sz="24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5" name="Rectangle 1036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zh-TW" altLang="zh-TW" sz="24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6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zh-TW" altLang="zh-TW" sz="24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44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600" b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</a:defRPr>
            </a:lvl1pPr>
          </a:lstStyle>
          <a:p>
            <a:pPr>
              <a:defRPr/>
            </a:pPr>
            <a:fld id="{E978D933-A472-4D26-9BDB-03C44288B13F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graphicFrame>
        <p:nvGraphicFramePr>
          <p:cNvPr id="17" name="Object 1037"/>
          <p:cNvGraphicFramePr>
            <a:graphicFrameLocks noChangeAspect="1"/>
          </p:cNvGraphicFramePr>
          <p:nvPr userDrawn="1"/>
        </p:nvGraphicFramePr>
        <p:xfrm>
          <a:off x="7938" y="152400"/>
          <a:ext cx="15621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r:id="rId14" imgW="2333333" imgH="1238423" progId="">
                  <p:embed/>
                </p:oleObj>
              </mc:Choice>
              <mc:Fallback>
                <p:oleObj r:id="rId14" imgW="2333333" imgH="12384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938" y="152400"/>
                        <a:ext cx="15621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微軟正黑體" panose="020B0604030504040204" pitchFamily="34" charset="-12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rgbClr val="660066"/>
          </a:solidFill>
          <a:effectLst>
            <a:outerShdw blurRad="38100" dist="38100" dir="2700000" algn="tl">
              <a:srgbClr val="C0C0C0"/>
            </a:outerShdw>
          </a:effectLst>
          <a:latin typeface="微軟正黑體" panose="020B0604030504040204" pitchFamily="34" charset="-12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000">
          <a:solidFill>
            <a:srgbClr val="9900CC"/>
          </a:solidFill>
          <a:effectLst>
            <a:outerShdw blurRad="38100" dist="38100" dir="2700000" algn="tl">
              <a:srgbClr val="C0C0C0"/>
            </a:outerShdw>
          </a:effectLst>
          <a:latin typeface="微軟正黑體" panose="020B0604030504040204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6600CC"/>
          </a:solidFill>
          <a:effectLst>
            <a:outerShdw blurRad="38100" dist="38100" dir="2700000" algn="tl">
              <a:srgbClr val="C0C0C0"/>
            </a:outerShdw>
          </a:effectLst>
          <a:latin typeface="微軟正黑體" panose="020B0604030504040204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16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微軟正黑體" panose="020B0604030504040204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043608" y="2286000"/>
            <a:ext cx="7416824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6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學校如何使用結構化查詢語言</a:t>
            </a:r>
            <a:r>
              <a:rPr lang="en-US" altLang="zh-TW" sz="36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(SQL)</a:t>
            </a:r>
            <a:br>
              <a:rPr lang="en-US" altLang="zh-TW" sz="36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lang="zh-TW" altLang="en-US" sz="360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於網上校管系統提取所需資料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gray">
          <a:xfrm>
            <a:off x="6444208" y="5373216"/>
            <a:ext cx="20313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zh-TW" altLang="en-US" sz="180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教育局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zh-TW" altLang="en-US" sz="1800" b="1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系統及資訊管理組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en-US" altLang="zh-TW" sz="18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2018</a:t>
            </a:r>
            <a:r>
              <a:rPr kumimoji="1" lang="zh-TW" altLang="en-GB" sz="18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kumimoji="1" lang="en-US" altLang="zh-TW" sz="18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6</a:t>
            </a:r>
            <a:r>
              <a:rPr kumimoji="1" lang="zh-TW" altLang="en-GB" sz="18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kumimoji="1" lang="en-US" altLang="zh-TW" sz="18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kumimoji="1" lang="zh-TW" altLang="en-GB" sz="1800" b="1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endParaRPr kumimoji="1" lang="zh-TW" altLang="en-US" sz="1800" b="1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27F95-C5AC-4EE7-97B0-F599D5BEB699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 編修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064500" cy="47529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3000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endParaRPr lang="en-US" altLang="zh-TW" sz="3000" b="1" dirty="0" smtClean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38200" lvl="1" indent="-381000" eaLnBrk="1" hangingPunct="1"/>
            <a:r>
              <a:rPr lang="zh-TW" altLang="en-US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資料選取的組合</a:t>
            </a:r>
          </a:p>
          <a:p>
            <a:pPr marL="838200" lvl="1" indent="-381000" eaLnBrk="1" hangingPunct="1"/>
            <a:r>
              <a:rPr lang="zh-TW" altLang="en-US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例子：</a:t>
            </a:r>
          </a:p>
        </p:txBody>
      </p:sp>
      <p:pic>
        <p:nvPicPr>
          <p:cNvPr id="132101" name="Picture 5" descr="untitled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659438" cy="34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10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30816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0768"/>
            <a:ext cx="8064500" cy="4752975"/>
          </a:xfrm>
        </p:spPr>
        <p:txBody>
          <a:bodyPr/>
          <a:lstStyle/>
          <a:p>
            <a:pPr marL="457200" indent="-4572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內置資料選取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</a:p>
          <a:p>
            <a:pPr marL="838200" lvl="1" indent="-381000" eaLnBrk="1" hangingPunct="1"/>
            <a:r>
              <a:rPr lang="zh-TW" altLang="en-US" b="1" u="sng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資料選取</a:t>
            </a:r>
            <a:r>
              <a:rPr lang="en-US" altLang="zh-TW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﹝</a:t>
            </a:r>
            <a:r>
              <a:rPr lang="zh-TW" altLang="en-US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名稱首個字元為「</a:t>
            </a:r>
            <a:r>
              <a:rPr lang="en-US" altLang="zh-TW" b="1" dirty="0">
                <a:solidFill>
                  <a:schemeClr val="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~ </a:t>
            </a:r>
            <a:r>
              <a:rPr lang="zh-TW" altLang="en-US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﹞ 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r>
              <a:rPr lang="en-US" altLang="zh-TW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例子： </a:t>
            </a:r>
            <a:r>
              <a:rPr lang="en-US" altLang="zh-TW" b="1" dirty="0" smtClean="0">
                <a:solidFill>
                  <a:schemeClr val="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en-US" altLang="zh-TW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SUQ0011, </a:t>
            </a:r>
            <a:r>
              <a:rPr lang="en-US" altLang="zh-TW" b="1" dirty="0" smtClean="0">
                <a:solidFill>
                  <a:schemeClr val="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en-US" altLang="zh-TW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STQ0010, </a:t>
            </a:r>
            <a:r>
              <a:rPr lang="en-US" altLang="zh-TW" b="1" dirty="0" smtClean="0">
                <a:solidFill>
                  <a:schemeClr val="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en-US" altLang="zh-TW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FBG102 </a:t>
            </a:r>
            <a:r>
              <a:rPr lang="zh-TW" altLang="en-US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等等</a:t>
            </a:r>
          </a:p>
          <a:p>
            <a:pPr marL="838200" lvl="1" indent="-381000" eaLnBrk="1" hangingPunct="1"/>
            <a:r>
              <a:rPr lang="zh-TW" altLang="en-US" b="1" u="sng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en-US" altLang="zh-TW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﹝</a:t>
            </a:r>
            <a:r>
              <a:rPr lang="zh-TW" altLang="en-US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名稱首個字元為「</a:t>
            </a:r>
            <a:r>
              <a:rPr lang="en-US" altLang="zh-TW" b="1" dirty="0">
                <a:solidFill>
                  <a:schemeClr val="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~~ </a:t>
            </a:r>
            <a:r>
              <a:rPr lang="zh-TW" altLang="en-US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﹞ </a:t>
            </a:r>
          </a:p>
          <a:p>
            <a:pPr marL="838200" lvl="1" indent="-381000" eaLnBrk="1" hangingPunct="1">
              <a:buFont typeface="Wingdings" pitchFamily="2" charset="2"/>
              <a:buNone/>
            </a:pPr>
            <a:r>
              <a:rPr lang="en-US" altLang="zh-TW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例子：</a:t>
            </a:r>
            <a:r>
              <a:rPr lang="en-US" altLang="zh-TW" b="1" dirty="0" smtClean="0">
                <a:solidFill>
                  <a:schemeClr val="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  <a:r>
              <a:rPr lang="en-US" altLang="zh-TW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SUT0011, </a:t>
            </a:r>
            <a:r>
              <a:rPr lang="en-US" altLang="zh-TW" b="1" dirty="0" smtClean="0">
                <a:solidFill>
                  <a:schemeClr val="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  <a:r>
              <a:rPr lang="en-US" altLang="zh-TW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STT0010, </a:t>
            </a:r>
            <a:r>
              <a:rPr lang="en-US" altLang="zh-TW" b="1" dirty="0" smtClean="0">
                <a:solidFill>
                  <a:schemeClr val="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  <a:r>
              <a:rPr lang="en-US" altLang="zh-TW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FCA100 </a:t>
            </a:r>
            <a:r>
              <a:rPr lang="zh-TW" altLang="en-US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等等</a:t>
            </a:r>
            <a:endParaRPr lang="zh-TW" altLang="en-US" b="1" dirty="0" smtClean="0">
              <a:solidFill>
                <a:srgbClr val="80008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15" descr="untitled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90" y="3355378"/>
            <a:ext cx="6648170" cy="324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888" y="254000"/>
            <a:ext cx="71628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 編修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11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419121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13" y="2095078"/>
            <a:ext cx="5819775" cy="4286250"/>
          </a:xfrm>
          <a:prstGeom prst="rect">
            <a:avLst/>
          </a:prstGeom>
        </p:spPr>
      </p:pic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 </a:t>
            </a: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</a:t>
            </a:r>
            <a:endParaRPr lang="zh-TW" altLang="en-US" sz="3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064500" cy="4752975"/>
          </a:xfrm>
        </p:spPr>
        <p:txBody>
          <a:bodyPr/>
          <a:lstStyle/>
          <a:p>
            <a:pPr marL="457200" indent="-4572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輸入參數</a:t>
            </a:r>
          </a:p>
          <a:p>
            <a:pPr marL="457200" indent="-4572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輸出格式</a:t>
            </a:r>
          </a:p>
          <a:p>
            <a:pPr marL="838200" lvl="1" indent="-381000" eaLnBrk="1" hangingPunct="1"/>
            <a:r>
              <a:rPr lang="en-US" altLang="zh-TW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</a:p>
          <a:p>
            <a:pPr marL="838200" lvl="1" indent="-381000" eaLnBrk="1" hangingPunct="1"/>
            <a:r>
              <a:rPr lang="en-US" altLang="zh-TW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TXT</a:t>
            </a:r>
          </a:p>
          <a:p>
            <a:pPr marL="838200" lvl="1" indent="-381000" eaLnBrk="1" hangingPunct="1"/>
            <a:r>
              <a:rPr lang="en-US" altLang="zh-TW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</a:p>
          <a:p>
            <a:pPr marL="838200" lvl="1" indent="-381000" eaLnBrk="1" hangingPunct="1"/>
            <a:r>
              <a:rPr lang="en-US" altLang="zh-TW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RTF</a:t>
            </a:r>
          </a:p>
          <a:p>
            <a:pPr marL="838200" lvl="1" indent="-381000" eaLnBrk="1" hangingPunct="1"/>
            <a:r>
              <a:rPr lang="en-US" altLang="zh-TW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CSV</a:t>
            </a:r>
          </a:p>
        </p:txBody>
      </p:sp>
      <p:grpSp>
        <p:nvGrpSpPr>
          <p:cNvPr id="131083" name="Group 11"/>
          <p:cNvGrpSpPr>
            <a:grpSpLocks/>
          </p:cNvGrpSpPr>
          <p:nvPr/>
        </p:nvGrpSpPr>
        <p:grpSpPr bwMode="auto">
          <a:xfrm>
            <a:off x="2843213" y="3573466"/>
            <a:ext cx="5400676" cy="1223963"/>
            <a:chOff x="1791" y="2251"/>
            <a:chExt cx="3402" cy="771"/>
          </a:xfrm>
        </p:grpSpPr>
        <p:sp>
          <p:nvSpPr>
            <p:cNvPr id="13320" name="Oval 6"/>
            <p:cNvSpPr>
              <a:spLocks noChangeArrowheads="1"/>
            </p:cNvSpPr>
            <p:nvPr/>
          </p:nvSpPr>
          <p:spPr bwMode="gray">
            <a:xfrm>
              <a:off x="4604" y="2251"/>
              <a:ext cx="589" cy="272"/>
            </a:xfrm>
            <a:prstGeom prst="ellipse">
              <a:avLst/>
            </a:prstGeom>
            <a:noFill/>
            <a:ln w="38100" algn="ctr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sz="2400">
                  <a:solidFill>
                    <a:srgbClr val="660066"/>
                  </a:solidFill>
                  <a:latin typeface="Tahom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itchFamily="2" charset="2"/>
                <a:buChar char="n"/>
                <a:defRPr sz="2000">
                  <a:solidFill>
                    <a:srgbClr val="9900CC"/>
                  </a:solidFill>
                  <a:latin typeface="Tahom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rgbClr val="6600CC"/>
                  </a:solidFill>
                  <a:latin typeface="Tahom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1600">
                  <a:solidFill>
                    <a:srgbClr val="333399"/>
                  </a:solidFill>
                  <a:latin typeface="Tahom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gray">
            <a:xfrm>
              <a:off x="1791" y="2795"/>
              <a:ext cx="2223" cy="227"/>
            </a:xfrm>
            <a:prstGeom prst="rect">
              <a:avLst/>
            </a:prstGeom>
            <a:noFill/>
            <a:ln w="3810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sz="2400">
                  <a:solidFill>
                    <a:srgbClr val="660066"/>
                  </a:solidFill>
                  <a:latin typeface="Tahoma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itchFamily="2" charset="2"/>
                <a:buChar char="n"/>
                <a:defRPr sz="2000">
                  <a:solidFill>
                    <a:srgbClr val="9900CC"/>
                  </a:solidFill>
                  <a:latin typeface="Tahoma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>
                  <a:solidFill>
                    <a:srgbClr val="6600CC"/>
                  </a:solidFill>
                  <a:latin typeface="Tahoma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1600">
                  <a:solidFill>
                    <a:srgbClr val="333399"/>
                  </a:solidFill>
                  <a:latin typeface="Tahoma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dirty="0">
                <a:solidFill>
                  <a:schemeClr val="fol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322" name="Line 9"/>
            <p:cNvSpPr>
              <a:spLocks noChangeShapeType="1"/>
            </p:cNvSpPr>
            <p:nvPr/>
          </p:nvSpPr>
          <p:spPr bwMode="gray">
            <a:xfrm flipH="1">
              <a:off x="4014" y="2478"/>
              <a:ext cx="680" cy="31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1082" name="Rectangle 10"/>
          <p:cNvSpPr>
            <a:spLocks noChangeArrowheads="1"/>
          </p:cNvSpPr>
          <p:nvPr/>
        </p:nvSpPr>
        <p:spPr bwMode="gray">
          <a:xfrm>
            <a:off x="2843213" y="4941888"/>
            <a:ext cx="1800225" cy="1150937"/>
          </a:xfrm>
          <a:prstGeom prst="rect">
            <a:avLst/>
          </a:prstGeom>
          <a:noFill/>
          <a:ln w="38100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dirty="0">
              <a:solidFill>
                <a:schemeClr val="fol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12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93994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ldLvl="2" autoUpdateAnimBg="0"/>
      <p:bldP spid="1310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 保安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191000"/>
            <a:ext cx="8064500" cy="2046288"/>
          </a:xfrm>
        </p:spPr>
        <p:txBody>
          <a:bodyPr/>
          <a:lstStyle/>
          <a:p>
            <a:pPr marL="838200" lvl="1" indent="-381000" eaLnBrk="1" hangingPunct="1"/>
            <a:r>
              <a:rPr lang="zh-TW" altLang="en-US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分享給屬</a:t>
            </a:r>
            <a:r>
              <a:rPr lang="en-US" altLang="zh-TW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DM_ADMIN</a:t>
            </a:r>
            <a:r>
              <a:rPr lang="zh-TW" altLang="en-US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用戶組的用戶： 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(C,E,V)</a:t>
            </a:r>
            <a:br>
              <a:rPr lang="en-US" altLang="zh-TW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增加「複製」</a:t>
            </a:r>
            <a:r>
              <a:rPr lang="en-US" altLang="zh-TW" b="1" dirty="0" smtClean="0">
                <a:solidFill>
                  <a:schemeClr val="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及「執行」</a:t>
            </a:r>
            <a:r>
              <a:rPr lang="en-US" altLang="zh-TW" b="1" dirty="0" smtClean="0">
                <a:solidFill>
                  <a:schemeClr val="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(E)</a:t>
            </a:r>
            <a:r>
              <a:rPr lang="zh-TW" altLang="en-US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權限。</a:t>
            </a:r>
          </a:p>
          <a:p>
            <a:pPr marL="838200" lvl="1" indent="-381000" eaLnBrk="1" hangingPunct="1"/>
            <a:r>
              <a:rPr lang="zh-TW" altLang="en-US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分享給屬</a:t>
            </a:r>
            <a:r>
              <a:rPr lang="en-US" altLang="zh-TW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DM_USER</a:t>
            </a:r>
            <a:r>
              <a:rPr lang="zh-TW" altLang="en-US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用戶組的用戶： 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(E,V)</a:t>
            </a:r>
            <a:r>
              <a:rPr lang="en-US" altLang="zh-TW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增加「執行」</a:t>
            </a:r>
            <a:r>
              <a:rPr lang="en-US" altLang="zh-TW" b="1" dirty="0" smtClean="0">
                <a:solidFill>
                  <a:schemeClr val="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(E)</a:t>
            </a:r>
            <a:r>
              <a:rPr lang="zh-TW" altLang="en-US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權限。</a:t>
            </a:r>
          </a:p>
          <a:p>
            <a:pPr marL="838200" lvl="1" indent="-381000" eaLnBrk="1" hangingPunct="1"/>
            <a:r>
              <a:rPr lang="zh-TW" altLang="en-US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「瀏覽」</a:t>
            </a:r>
            <a:r>
              <a:rPr lang="en-US" altLang="zh-TW" b="1" dirty="0" smtClean="0">
                <a:solidFill>
                  <a:schemeClr val="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(V)</a:t>
            </a:r>
            <a:r>
              <a:rPr lang="zh-TW" altLang="en-US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權限人人皆有。</a:t>
            </a:r>
          </a:p>
        </p:txBody>
      </p:sp>
      <p:pic>
        <p:nvPicPr>
          <p:cNvPr id="166916" name="Picture 4" descr="untitled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51530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27495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kumimoji="0" lang="en-US" altLang="zh-TW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資料選取分享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13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1414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ldLvl="2" autoUpdateAnimBg="0"/>
      <p:bldP spid="16691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064500" cy="4752975"/>
          </a:xfrm>
        </p:spPr>
        <p:txBody>
          <a:bodyPr/>
          <a:lstStyle/>
          <a:p>
            <a:pPr marL="457200" indent="-4572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只有資料選取的擁有者才可刪除相關資料選取。</a:t>
            </a:r>
          </a:p>
          <a:p>
            <a:pPr marL="457200" indent="-4572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可限制個別用戶使用某些資料表格。</a:t>
            </a:r>
            <a:endParaRPr lang="zh-TW" altLang="en-US" b="1" dirty="0" smtClean="0">
              <a:solidFill>
                <a:srgbClr val="80008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7940" name="Picture 4" descr="untitled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20938"/>
            <a:ext cx="5819775" cy="20859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888" y="254000"/>
            <a:ext cx="71628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 保安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14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73016"/>
            <a:ext cx="6265818" cy="290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833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2" y="260350"/>
            <a:ext cx="7380287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匯出</a:t>
            </a:r>
            <a:r>
              <a:rPr lang="en-US" altLang="zh-TW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匯入</a:t>
            </a:r>
            <a:r>
              <a:rPr lang="en-US" altLang="zh-TW" sz="3800" dirty="0" smtClean="0">
                <a:solidFill>
                  <a:schemeClr val="folHlink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SQL</a:t>
            </a:r>
            <a:endParaRPr lang="zh-TW" altLang="en-US" sz="3800" dirty="0">
              <a:solidFill>
                <a:schemeClr val="folHlink"/>
              </a:solidFill>
              <a:effectLst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064500" cy="4752975"/>
          </a:xfrm>
        </p:spPr>
        <p:txBody>
          <a:bodyPr/>
          <a:lstStyle/>
          <a:p>
            <a:pPr marL="457200" indent="-457200" eaLnBrk="1" hangingPunct="1"/>
            <a:r>
              <a:rPr lang="zh-TW" altLang="en-US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</a:p>
          <a:p>
            <a:pPr marL="838200" lvl="1" indent="-381000" eaLnBrk="1" hangingPunct="1"/>
            <a:r>
              <a:rPr lang="zh-TW" altLang="en-US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可將資料選取</a:t>
            </a:r>
            <a:r>
              <a:rPr lang="en-US" altLang="zh-TW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工作匯出成獨立檔案</a:t>
            </a:r>
          </a:p>
          <a:p>
            <a:pPr marL="838200" lvl="1" indent="-381000" eaLnBrk="1" hangingPunct="1"/>
            <a:r>
              <a:rPr lang="zh-TW" altLang="en-US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匯出的檔案是以</a:t>
            </a:r>
            <a:r>
              <a:rPr lang="en-US" altLang="zh-TW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XML</a:t>
            </a:r>
            <a:r>
              <a:rPr lang="zh-TW" altLang="en-US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格式儲存</a:t>
            </a:r>
          </a:p>
        </p:txBody>
      </p:sp>
      <p:pic>
        <p:nvPicPr>
          <p:cNvPr id="137222" name="Picture 6" descr="untitled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08275"/>
            <a:ext cx="64960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15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08598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064500" cy="4752975"/>
          </a:xfrm>
        </p:spPr>
        <p:txBody>
          <a:bodyPr/>
          <a:lstStyle/>
          <a:p>
            <a:pPr marL="457200" indent="-4572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</a:p>
          <a:p>
            <a:pPr marL="838200" lvl="1" indent="-3810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可將外來的資料選取</a:t>
            </a:r>
            <a:r>
              <a:rPr lang="en-US" altLang="zh-TW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工作匯入至系統</a:t>
            </a:r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547813" y="2420938"/>
            <a:ext cx="5761037" cy="4084637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2" y="260350"/>
            <a:ext cx="7380287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匯出</a:t>
            </a:r>
            <a:r>
              <a:rPr lang="en-US" altLang="zh-TW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匯入</a:t>
            </a:r>
            <a:r>
              <a:rPr lang="en-US" altLang="zh-TW" sz="3800" dirty="0" smtClean="0">
                <a:solidFill>
                  <a:schemeClr val="folHlink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SQL</a:t>
            </a:r>
            <a:endParaRPr lang="zh-TW" altLang="en-US" sz="3800" dirty="0">
              <a:solidFill>
                <a:schemeClr val="folHlink"/>
              </a:solidFill>
              <a:effectLst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16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673258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 報告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8064500" cy="4752975"/>
          </a:xfrm>
        </p:spPr>
        <p:txBody>
          <a:bodyPr/>
          <a:lstStyle/>
          <a:p>
            <a:pPr marL="457200" indent="-4572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</a:p>
          <a:p>
            <a:pPr marL="838200" lvl="1" indent="-381000" eaLnBrk="1" hangingPunct="1"/>
            <a:r>
              <a:rPr lang="zh-TW" altLang="en-US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提供所有模組的資料表格及欄位的詳細資料，以助用戶製作資料選取</a:t>
            </a:r>
            <a:r>
              <a:rPr lang="en-US" altLang="zh-TW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(SQL)</a:t>
            </a:r>
            <a:r>
              <a:rPr lang="zh-TW" altLang="en-US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838200" lvl="1" indent="-381000" eaLnBrk="1" hangingPunct="1"/>
            <a:r>
              <a:rPr lang="zh-TW" altLang="en-US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種類</a:t>
            </a:r>
          </a:p>
          <a:p>
            <a:pPr marL="1257300" lvl="2" indent="-342900" eaLnBrk="1" hangingPunct="1"/>
            <a:r>
              <a:rPr lang="zh-TW" altLang="en-US" sz="2000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實體關係圖</a:t>
            </a:r>
          </a:p>
          <a:p>
            <a:pPr marL="1257300" lvl="2" indent="-342900" eaLnBrk="1" hangingPunct="1"/>
            <a:r>
              <a:rPr lang="zh-TW" altLang="en-US" sz="2000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資料表格結構</a:t>
            </a:r>
          </a:p>
          <a:p>
            <a:pPr marL="1257300" lvl="2" indent="-342900" eaLnBrk="1" hangingPunct="1"/>
            <a:r>
              <a:rPr lang="zh-TW" altLang="en-US" sz="2000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資料手冊</a:t>
            </a:r>
          </a:p>
          <a:p>
            <a:pPr marL="1257300" lvl="2" indent="-342900" eaLnBrk="1" hangingPunct="1"/>
            <a:r>
              <a:rPr lang="zh-TW" altLang="en-US" sz="2000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資料選取目錄</a:t>
            </a:r>
            <a:endParaRPr lang="zh-TW" altLang="en-US" b="1" dirty="0" smtClean="0">
              <a:solidFill>
                <a:srgbClr val="80008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0293" name="Picture 5" descr="untitled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08500"/>
            <a:ext cx="5686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17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9850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 報告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064500" cy="4752975"/>
          </a:xfrm>
        </p:spPr>
        <p:txBody>
          <a:bodyPr/>
          <a:lstStyle/>
          <a:p>
            <a:pPr marL="457200" indent="-4572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報告 ─ </a:t>
            </a:r>
            <a:r>
              <a:rPr lang="zh-TW" altLang="en-US" b="1" dirty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實體關係圖</a:t>
            </a:r>
          </a:p>
          <a:p>
            <a:pPr marL="838200" lvl="1" indent="-381000" eaLnBrk="1" hangingPunct="1"/>
            <a:r>
              <a:rPr lang="zh-TW" altLang="en-US" b="1" dirty="0" smtClean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例子：課外活動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18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6768099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855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 報告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064500" cy="4752975"/>
          </a:xfrm>
        </p:spPr>
        <p:txBody>
          <a:bodyPr/>
          <a:lstStyle/>
          <a:p>
            <a:pPr marL="457200" indent="-4572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報告 ─ </a:t>
            </a:r>
            <a:r>
              <a:rPr lang="zh-TW" altLang="en-US" b="1" dirty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資料表格結構 </a:t>
            </a:r>
            <a:r>
              <a:rPr lang="en-US" altLang="zh-TW" b="1" dirty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資料手冊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19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6" y="1988840"/>
            <a:ext cx="5886450" cy="23336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8" y="3298090"/>
            <a:ext cx="7365480" cy="354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157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73200"/>
            <a:ext cx="8686552" cy="460851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學校可抽取系統數據使用 </a:t>
            </a:r>
            <a:r>
              <a:rPr lang="en-US" altLang="zh-TW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學生校內成績，學生個人資料</a:t>
            </a:r>
            <a:r>
              <a:rPr lang="en-US" altLang="zh-TW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...)</a:t>
            </a:r>
            <a:br>
              <a:rPr lang="en-US" altLang="zh-TW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</a:t>
            </a:r>
            <a:r>
              <a:rPr lang="en-US" altLang="zh-TW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透過</a:t>
            </a:r>
            <a:r>
              <a:rPr lang="zh-TW" altLang="en-US" sz="3600" b="1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</a:t>
            </a:r>
            <a:r>
              <a:rPr lang="zh-TW" altLang="en-US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及使用</a:t>
            </a:r>
            <a:r>
              <a:rPr lang="en-US" altLang="zh-TW" sz="3600" b="1" dirty="0" smtClean="0">
                <a:solidFill>
                  <a:srgbClr val="0070C0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SQL</a:t>
            </a:r>
            <a:r>
              <a:rPr lang="en-US" altLang="zh-TW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</a:t>
            </a:r>
            <a:r>
              <a:rPr lang="en-US" altLang="zh-TW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rgbClr val="0070C0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透過</a:t>
            </a:r>
            <a:r>
              <a:rPr lang="en-US" altLang="zh-TW" sz="3600" b="1" dirty="0" err="1" smtClean="0">
                <a:solidFill>
                  <a:srgbClr val="0070C0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WebSAMS</a:t>
            </a:r>
            <a:r>
              <a:rPr lang="zh-TW" altLang="en-US" sz="3600" b="1" dirty="0" smtClean="0">
                <a:solidFill>
                  <a:srgbClr val="0070C0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匯出</a:t>
            </a:r>
            <a:r>
              <a:rPr lang="zh-TW" altLang="en-US" sz="3600" b="1" dirty="0">
                <a:solidFill>
                  <a:srgbClr val="0070C0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endParaRPr lang="zh-HK" altLang="en-US" sz="3600" b="1" dirty="0">
              <a:solidFill>
                <a:srgbClr val="0070C0"/>
              </a:solidFill>
              <a:effectLst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919288" y="290736"/>
            <a:ext cx="4236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  <a:buFontTx/>
              <a:buNone/>
            </a:pPr>
            <a:r>
              <a:rPr lang="zh-TW" altLang="en-US" sz="3800" kern="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目的</a:t>
            </a:r>
            <a:endParaRPr lang="zh-HK" altLang="en-US" sz="3800" kern="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724898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 報告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064500" cy="4752975"/>
          </a:xfrm>
        </p:spPr>
        <p:txBody>
          <a:bodyPr/>
          <a:lstStyle/>
          <a:p>
            <a:pPr marL="457200" indent="-457200" eaLnBrk="1" hangingPunct="1"/>
            <a:r>
              <a:rPr lang="zh-TW" altLang="en-US" b="1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報告 ─ </a:t>
            </a:r>
            <a:r>
              <a:rPr lang="zh-TW" altLang="en-US" b="1" dirty="0" smtClean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資料選取目錄</a:t>
            </a:r>
            <a:endParaRPr lang="zh-TW" altLang="en-US" b="1" dirty="0" smtClean="0">
              <a:solidFill>
                <a:srgbClr val="80008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3364" name="Picture 4" descr="untitled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3600"/>
            <a:ext cx="5772150" cy="22764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20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63" y="3933056"/>
            <a:ext cx="729750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551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bldLvl="2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71628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6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其他資源</a:t>
            </a:r>
            <a:r>
              <a:rPr lang="en-US" altLang="zh-TW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en-US" altLang="zh-TW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557" name="Text Box 13"/>
          <p:cNvSpPr txBox="1">
            <a:spLocks noChangeArrowheads="1"/>
          </p:cNvSpPr>
          <p:nvPr/>
        </p:nvSpPr>
        <p:spPr bwMode="gray">
          <a:xfrm>
            <a:off x="0" y="1700808"/>
            <a:ext cx="9144000" cy="369332"/>
          </a:xfrm>
          <a:prstGeom prst="rect">
            <a:avLst/>
          </a:prstGeom>
          <a:solidFill>
            <a:srgbClr val="FFFF00"/>
          </a:solidFill>
          <a:ln w="38100" algn="ctr">
            <a:noFill/>
            <a:miter lim="800000"/>
            <a:headEnd/>
            <a:tailEnd/>
          </a:ln>
          <a:effectLst>
            <a:outerShdw dist="35921" dir="2700000" algn="ctr" rotWithShape="0">
              <a:srgbClr val="6699FF"/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l" eaLnBrk="1" hangingPunct="1">
              <a:spcBef>
                <a:spcPct val="50000"/>
              </a:spcBef>
              <a:buNone/>
              <a:defRPr/>
            </a:pPr>
            <a:endParaRPr lang="en-US" altLang="zh-TW" sz="18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8165"/>
            <a:ext cx="9100049" cy="134874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b="1" dirty="0" smtClean="0">
                <a:solidFill>
                  <a:srgbClr val="3333CC"/>
                </a:solidFill>
                <a:effectLst/>
                <a:ea typeface="微軟正黑體" panose="020B0604030504040204" pitchFamily="34" charset="-120"/>
              </a:rPr>
              <a:t>教育城校管系統討論區</a:t>
            </a:r>
          </a:p>
          <a:p>
            <a:pPr marL="0" indent="0" eaLnBrk="1" hangingPunct="1">
              <a:buNone/>
            </a:pPr>
            <a:r>
              <a:rPr lang="en-US" altLang="zh-TW" b="1" dirty="0">
                <a:solidFill>
                  <a:srgbClr val="3333CC"/>
                </a:solidFill>
                <a:effectLst/>
                <a:ea typeface="微軟正黑體" panose="020B0604030504040204" pitchFamily="34" charset="-120"/>
              </a:rPr>
              <a:t>https://forum.hkedcity.net/index.php?forums/websams-%E8%A8%8E%E8%AB%96%E5%8D%80.71/</a:t>
            </a:r>
            <a:endParaRPr lang="zh-TW" altLang="en-US" b="1" dirty="0" smtClean="0">
              <a:solidFill>
                <a:srgbClr val="3333CC"/>
              </a:solidFill>
              <a:effectLst/>
              <a:ea typeface="微軟正黑體" panose="020B0604030504040204" pitchFamily="34" charset="-120"/>
            </a:endParaRPr>
          </a:p>
          <a:p>
            <a:pPr marL="457200" indent="-457200" eaLnBrk="1" hangingPunct="1"/>
            <a:endParaRPr lang="en-US" altLang="zh-TW" b="1" dirty="0" smtClean="0">
              <a:solidFill>
                <a:srgbClr val="3333CC"/>
              </a:solidFill>
              <a:effectLst/>
              <a:ea typeface="微軟正黑體" panose="020B0604030504040204" pitchFamily="34" charset="-12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" y="2762638"/>
            <a:ext cx="9052364" cy="390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 10"/>
          <p:cNvSpPr/>
          <p:nvPr/>
        </p:nvSpPr>
        <p:spPr bwMode="auto">
          <a:xfrm>
            <a:off x="395536" y="5517232"/>
            <a:ext cx="4032448" cy="5760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zh-HK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21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61298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03" y="2226518"/>
            <a:ext cx="72390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gray">
          <a:xfrm>
            <a:off x="-8023" y="1746514"/>
            <a:ext cx="9152023" cy="369332"/>
          </a:xfrm>
          <a:prstGeom prst="rect">
            <a:avLst/>
          </a:prstGeom>
          <a:solidFill>
            <a:srgbClr val="FFFF00"/>
          </a:solidFill>
          <a:ln w="38100" algn="ctr">
            <a:noFill/>
            <a:miter lim="800000"/>
            <a:headEnd/>
            <a:tailEnd/>
          </a:ln>
          <a:effectLst>
            <a:outerShdw dist="35921" dir="2700000" algn="ctr" rotWithShape="0">
              <a:srgbClr val="6699FF"/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l" eaLnBrk="1" hangingPunct="1">
              <a:spcBef>
                <a:spcPct val="50000"/>
              </a:spcBef>
              <a:buNone/>
              <a:defRPr/>
            </a:pPr>
            <a:endParaRPr lang="en-US" altLang="zh-TW" sz="18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8721" y="1288164"/>
            <a:ext cx="9100049" cy="91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zh-TW" altLang="en-US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網上校管系統資料庫 </a:t>
            </a:r>
          </a:p>
          <a:p>
            <a:pPr marL="0" indent="0" eaLnBrk="1" hangingPunct="1">
              <a:buNone/>
            </a:pPr>
            <a:r>
              <a:rPr lang="en-US" altLang="zh-TW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http://cdr.websams.edb.gov.hk/</a:t>
            </a:r>
            <a:endParaRPr lang="en-US" altLang="zh-TW" b="1" kern="0" dirty="0" smtClean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71628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6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其他資源</a:t>
            </a:r>
            <a:r>
              <a:rPr lang="en-US" altLang="zh-TW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en-US" altLang="zh-TW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1115616" y="6021288"/>
            <a:ext cx="2304256" cy="57606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zh-HK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22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834307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3019" y="2852936"/>
            <a:ext cx="821807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zh-TW" altLang="en-US" sz="3200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網上校管系統資料庫 </a:t>
            </a:r>
          </a:p>
          <a:p>
            <a:pPr marL="0" indent="0" algn="ctr" eaLnBrk="1" hangingPunct="1">
              <a:buNone/>
            </a:pPr>
            <a:r>
              <a:rPr lang="en-US" altLang="zh-TW" sz="3200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http://cdr.websams.edb.gov.hk/</a:t>
            </a:r>
            <a:endParaRPr lang="en-US" altLang="zh-TW" sz="3200" b="1" kern="0" dirty="0" smtClean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71628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6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其他資源</a:t>
            </a:r>
            <a:r>
              <a:rPr lang="en-US" altLang="zh-TW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en-US" altLang="zh-TW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23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371025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gray">
          <a:xfrm>
            <a:off x="-8023" y="1746514"/>
            <a:ext cx="9152023" cy="369332"/>
          </a:xfrm>
          <a:prstGeom prst="rect">
            <a:avLst/>
          </a:prstGeom>
          <a:solidFill>
            <a:srgbClr val="FFFF00"/>
          </a:solidFill>
          <a:ln w="38100" algn="ctr">
            <a:noFill/>
            <a:miter lim="800000"/>
            <a:headEnd/>
            <a:tailEnd/>
          </a:ln>
          <a:effectLst>
            <a:outerShdw dist="35921" dir="2700000" algn="ctr" rotWithShape="0">
              <a:srgbClr val="6699FF"/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l" eaLnBrk="1" hangingPunct="1">
              <a:spcBef>
                <a:spcPct val="50000"/>
              </a:spcBef>
              <a:buNone/>
              <a:defRPr/>
            </a:pPr>
            <a:endParaRPr lang="en-US" altLang="zh-TW" sz="18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8721" y="1288164"/>
            <a:ext cx="9100049" cy="91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zh-TW" altLang="en-US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網上校管系統資料庫 </a:t>
            </a:r>
          </a:p>
          <a:p>
            <a:pPr marL="0" indent="0" eaLnBrk="1" hangingPunct="1">
              <a:buNone/>
            </a:pPr>
            <a:r>
              <a:rPr lang="en-US" altLang="zh-TW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http://cdr.websams.edb.gov.hk/</a:t>
            </a:r>
            <a:endParaRPr lang="en-US" altLang="zh-TW" b="1" kern="0" dirty="0" smtClean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67054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 bwMode="auto">
          <a:xfrm>
            <a:off x="1259632" y="5517232"/>
            <a:ext cx="1728192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zh-HK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71628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6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其他資源</a:t>
            </a:r>
            <a:r>
              <a:rPr lang="en-US" altLang="zh-TW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en-US" altLang="zh-TW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24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6545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71628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例子</a:t>
            </a:r>
            <a:r>
              <a:rPr lang="en-US" altLang="zh-TW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重點</a:t>
            </a:r>
            <a:r>
              <a:rPr lang="en-US" altLang="zh-TW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lang="zh-TW" altLang="en-US" sz="3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1907704" y="5789572"/>
            <a:ext cx="1728192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zh-HK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25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9" y="1852809"/>
            <a:ext cx="8552838" cy="43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8664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6" y="1295666"/>
            <a:ext cx="8760999" cy="486963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71628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例子</a:t>
            </a:r>
            <a:r>
              <a:rPr lang="en-US" altLang="zh-TW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en-US" altLang="zh-TW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1619672" y="5789572"/>
            <a:ext cx="1728192" cy="5197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zh-HK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26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292989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60" y="1145122"/>
            <a:ext cx="5990876" cy="5740262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71628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例子</a:t>
            </a:r>
            <a:r>
              <a:rPr lang="en-US" altLang="zh-TW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en-US" altLang="zh-TW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3419872" y="4941168"/>
            <a:ext cx="1728192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zh-HK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橢圓 5"/>
          <p:cNvSpPr/>
          <p:nvPr/>
        </p:nvSpPr>
        <p:spPr bwMode="auto">
          <a:xfrm flipH="1">
            <a:off x="1403648" y="4941168"/>
            <a:ext cx="1368152" cy="158417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zh-HK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1449941" y="6484731"/>
            <a:ext cx="1105835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zh-HK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27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292989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71628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例子</a:t>
            </a:r>
            <a:r>
              <a:rPr lang="en-US" altLang="zh-TW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en-US" altLang="zh-TW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8064"/>
            <a:ext cx="8447328" cy="313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28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687947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en-US" altLang="zh-TW" sz="3800" dirty="0" err="1">
                <a:solidFill>
                  <a:schemeClr val="folHlink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WebSAMS</a:t>
            </a:r>
            <a:r>
              <a:rPr lang="zh-TW" altLang="en-US" sz="3800" dirty="0" smtClean="0">
                <a:solidFill>
                  <a:schemeClr val="folHlink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匯出資料</a:t>
            </a:r>
            <a:endParaRPr lang="zh-HK" altLang="en-US" sz="3800" dirty="0">
              <a:solidFill>
                <a:schemeClr val="folHlink"/>
              </a:solidFill>
              <a:effectLst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688" y="1268760"/>
            <a:ext cx="7758112" cy="460851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 smtClean="0">
                <a:solidFill>
                  <a:schemeClr val="folHlink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例子</a:t>
            </a:r>
            <a:r>
              <a:rPr lang="en-US" altLang="zh-TW" sz="3200" b="1" dirty="0" smtClean="0">
                <a:solidFill>
                  <a:schemeClr val="folHlink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sz="3200" b="1" dirty="0" smtClean="0">
                <a:solidFill>
                  <a:schemeClr val="folHlink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匯出</a:t>
            </a:r>
            <a:r>
              <a:rPr lang="zh-TW" altLang="en-US" sz="32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學生校</a:t>
            </a:r>
            <a:r>
              <a:rPr lang="zh-TW" altLang="en-US" sz="3200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sz="32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成績資料</a:t>
            </a:r>
            <a:endParaRPr lang="en-US" altLang="zh-TW" sz="3200" b="1" dirty="0" smtClean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HK" altLang="en-US" sz="3200" b="1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20" y="1844824"/>
            <a:ext cx="7077272" cy="469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/>
          <p:cNvSpPr/>
          <p:nvPr/>
        </p:nvSpPr>
        <p:spPr bwMode="auto">
          <a:xfrm>
            <a:off x="3635896" y="5949280"/>
            <a:ext cx="1080120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zh-HK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29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51114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</a:t>
            </a: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大綱</a:t>
            </a:r>
            <a:endParaRPr lang="zh-HK" altLang="en-US" sz="3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8941" y="1439689"/>
            <a:ext cx="806450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/>
            <a:r>
              <a:rPr lang="zh-TW" altLang="en-US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─ </a:t>
            </a:r>
            <a:r>
              <a:rPr lang="zh-TW" altLang="en-US" sz="2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en-US" altLang="zh-TW" sz="2800" dirty="0" smtClean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</a:t>
            </a:r>
            <a:r>
              <a:rPr lang="zh-TW" altLang="en-US" sz="2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─ 功能</a:t>
            </a:r>
            <a:r>
              <a:rPr lang="zh-TW" altLang="en-US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概</a:t>
            </a:r>
            <a:r>
              <a:rPr lang="zh-TW" altLang="en-US" sz="2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endParaRPr lang="en-US" altLang="zh-TW" sz="2800" dirty="0" smtClean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─ 用戶組</a:t>
            </a:r>
            <a:r>
              <a:rPr lang="zh-TW" altLang="en-US" sz="2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別</a:t>
            </a:r>
            <a:endParaRPr lang="en-US" altLang="zh-TW" sz="2800" dirty="0" smtClean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─ </a:t>
            </a:r>
            <a:r>
              <a:rPr lang="zh-TW" altLang="en-US" sz="2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編修</a:t>
            </a:r>
            <a:endParaRPr lang="en-US" altLang="zh-TW" sz="2800" dirty="0" smtClean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─ </a:t>
            </a:r>
            <a:r>
              <a:rPr lang="zh-TW" altLang="en-US" sz="2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endParaRPr lang="en-US" altLang="zh-TW" sz="2800" dirty="0" smtClean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─ </a:t>
            </a:r>
            <a:r>
              <a:rPr lang="zh-TW" altLang="en-US" sz="2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保安</a:t>
            </a:r>
            <a:endParaRPr lang="en-US" altLang="zh-TW" sz="2800" dirty="0" smtClean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─ 匯出</a:t>
            </a:r>
            <a:r>
              <a:rPr lang="en-US" altLang="zh-TW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endParaRPr lang="en-US" altLang="zh-TW" sz="2800" dirty="0" smtClean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─ </a:t>
            </a:r>
            <a:r>
              <a:rPr lang="zh-TW" altLang="en-US" sz="2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en-US" altLang="zh-TW" sz="2800" dirty="0" smtClean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sz="2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</a:t>
            </a:r>
            <a:r>
              <a:rPr lang="zh-TW" altLang="en-US" sz="2800" b="1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模組 ─ 其他資源</a:t>
            </a:r>
            <a:r>
              <a:rPr lang="en-US" altLang="zh-TW" sz="2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en-US" altLang="zh-TW" sz="2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b="1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sz="2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─ 例子</a:t>
            </a:r>
            <a:r>
              <a:rPr lang="en-US" altLang="zh-TW" sz="2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en-US" altLang="zh-TW" sz="2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kern="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3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9252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en-US" altLang="zh-TW" sz="3800" dirty="0" err="1">
                <a:solidFill>
                  <a:schemeClr val="folHlink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WebSAMS</a:t>
            </a:r>
            <a:r>
              <a:rPr lang="zh-TW" altLang="en-US" sz="3800" dirty="0" smtClean="0">
                <a:solidFill>
                  <a:schemeClr val="folHlink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匯出資料</a:t>
            </a:r>
            <a:endParaRPr lang="zh-HK" altLang="en-US" sz="3800" dirty="0">
              <a:solidFill>
                <a:schemeClr val="folHlink"/>
              </a:solidFill>
              <a:effectLst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688" y="1268760"/>
            <a:ext cx="7758112" cy="460851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 smtClean="0">
                <a:solidFill>
                  <a:schemeClr val="folHlink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例子</a:t>
            </a:r>
            <a:r>
              <a:rPr lang="en-US" altLang="zh-TW" sz="3200" b="1" dirty="0" smtClean="0">
                <a:solidFill>
                  <a:schemeClr val="folHlink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sz="3200" b="1" dirty="0" smtClean="0">
                <a:solidFill>
                  <a:schemeClr val="folHlink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匯出</a:t>
            </a:r>
            <a:r>
              <a:rPr lang="zh-TW" altLang="en-US" sz="3200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學生個人資料</a:t>
            </a:r>
            <a:endParaRPr lang="en-US" altLang="zh-TW" sz="3200" b="1" dirty="0" smtClean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HK" altLang="en-US" sz="3200" b="1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03829"/>
            <a:ext cx="9046654" cy="371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/>
          <p:cNvSpPr/>
          <p:nvPr/>
        </p:nvSpPr>
        <p:spPr bwMode="auto">
          <a:xfrm>
            <a:off x="1691680" y="4869160"/>
            <a:ext cx="1080120" cy="43204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</a:pPr>
            <a:endParaRPr kumimoji="0" lang="zh-HK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30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873427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979712" y="2412504"/>
            <a:ext cx="4896544" cy="18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TW" sz="6000" kern="0" dirty="0" smtClean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Thank You</a:t>
            </a:r>
            <a:br>
              <a:rPr lang="en-US" altLang="zh-TW" sz="6000" kern="0" dirty="0" smtClean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6000" kern="0" dirty="0" smtClean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多謝各位</a:t>
            </a:r>
            <a:endParaRPr lang="zh-TW" altLang="en-US" sz="6000" kern="0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31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01389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簡介</a:t>
            </a:r>
            <a:endParaRPr lang="zh-HK" altLang="en-US" sz="3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188" y="1484313"/>
            <a:ext cx="8064500" cy="410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/>
            <a:r>
              <a:rPr lang="zh-TW" altLang="en-US" sz="3200" b="1" kern="0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為了維持資料的完整性，一般用戶不能直接存取資料庫</a:t>
            </a:r>
          </a:p>
          <a:p>
            <a:pPr marL="457200" indent="-457200" eaLnBrk="1" hangingPunct="1"/>
            <a:r>
              <a:rPr lang="zh-TW" altLang="en-US" sz="3200" b="1" kern="0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用戶可透過此模組從資料庫提取資料</a:t>
            </a:r>
          </a:p>
          <a:p>
            <a:pPr marL="457200" indent="-457200" eaLnBrk="1" hangingPunct="1"/>
            <a:r>
              <a:rPr lang="zh-TW" altLang="en-US" sz="3200" b="1" kern="0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配合不同需要，可選擇以不同格式輸出</a:t>
            </a:r>
          </a:p>
          <a:p>
            <a:pPr marL="457200" indent="-457200" eaLnBrk="1" hangingPunct="1"/>
            <a:r>
              <a:rPr lang="zh-TW" altLang="en-US" sz="3200" b="1" kern="0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可選擇不同層次的保安設定</a:t>
            </a:r>
          </a:p>
          <a:p>
            <a:pPr marL="457200" indent="-457200" eaLnBrk="1" hangingPunct="1"/>
            <a:r>
              <a:rPr lang="zh-TW" altLang="en-US" sz="3200" b="1" kern="0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提供匯出</a:t>
            </a:r>
            <a:r>
              <a:rPr lang="en-US" altLang="zh-TW" sz="3200" b="1" kern="0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kern="0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匯入功能，方便分享、交流</a:t>
            </a:r>
          </a:p>
          <a:p>
            <a:pPr marL="457200" indent="-457200" eaLnBrk="1" hangingPunct="1"/>
            <a:r>
              <a:rPr lang="zh-TW" altLang="en-US" sz="3200" b="1" kern="0" dirty="0" smtClean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提供齊全的資料庫結構資料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4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3188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gray">
          <a:xfrm>
            <a:off x="2958796" y="1835652"/>
            <a:ext cx="6185204" cy="473975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</a:defRPr>
            </a:lvl1pPr>
            <a:lvl2pPr algn="l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600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編修</a:t>
            </a:r>
            <a:r>
              <a:rPr lang="en-US" altLang="zh-TW" sz="2600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執行</a:t>
            </a:r>
            <a:r>
              <a:rPr lang="en-US" altLang="zh-TW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：資料選取編修</a:t>
            </a:r>
            <a:endParaRPr lang="en-US" altLang="zh-TW" sz="2600" b="1" dirty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600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     </a:t>
            </a:r>
            <a:r>
              <a:rPr lang="en-US" altLang="zh-TW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工作編修</a:t>
            </a:r>
            <a:endParaRPr lang="en-US" altLang="zh-TW" sz="2600" b="1" dirty="0" smtClean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	    </a:t>
            </a:r>
            <a:r>
              <a:rPr lang="zh-TW" altLang="en-US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sz="2600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選取執行</a:t>
            </a:r>
            <a:endParaRPr lang="en-US" altLang="zh-TW" sz="2600" b="1" dirty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保安</a:t>
            </a:r>
            <a:r>
              <a:rPr lang="en-US" altLang="zh-TW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zh-TW" altLang="en-US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：資料</a:t>
            </a:r>
            <a:r>
              <a:rPr lang="zh-TW" altLang="en-US" sz="2600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選取分享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600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	</a:t>
            </a:r>
            <a:r>
              <a:rPr lang="zh-TW" altLang="en-US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資料</a:t>
            </a:r>
            <a:r>
              <a:rPr lang="zh-TW" altLang="en-US" sz="2600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表格存取</a:t>
            </a:r>
            <a:r>
              <a:rPr lang="zh-TW" altLang="en-US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控制</a:t>
            </a:r>
            <a:endParaRPr lang="en-US" altLang="zh-TW" sz="2600" b="1" dirty="0" smtClean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600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匯出</a:t>
            </a:r>
            <a:r>
              <a:rPr lang="en-US" altLang="zh-TW" sz="2600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匯入</a:t>
            </a:r>
            <a:r>
              <a:rPr lang="en-US" altLang="zh-TW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en-US" sz="2600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  <a:r>
              <a:rPr lang="zh-TW" altLang="en-US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選取</a:t>
            </a:r>
            <a:r>
              <a:rPr lang="en-US" altLang="zh-TW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工作</a:t>
            </a:r>
            <a:endParaRPr lang="zh-TW" altLang="en-US" sz="2600" b="1" dirty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600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     </a:t>
            </a:r>
            <a:r>
              <a:rPr lang="en-US" altLang="zh-TW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時間表資料提取</a:t>
            </a:r>
            <a:endParaRPr lang="en-US" altLang="zh-TW" sz="2600" b="1" dirty="0" smtClean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zh-TW" altLang="en-US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學生</a:t>
            </a:r>
            <a:r>
              <a:rPr lang="zh-TW" altLang="en-US" sz="2600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選科程式資料</a:t>
            </a:r>
            <a:r>
              <a:rPr lang="zh-TW" altLang="en-US" sz="2600" b="1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提取</a:t>
            </a:r>
            <a:endParaRPr lang="en-US" altLang="zh-TW" sz="2600" b="1" dirty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</a:t>
            </a: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 功能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概覽</a:t>
            </a:r>
            <a:endParaRPr lang="zh-HK" altLang="en-US" sz="3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Picture 3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" y="1835652"/>
            <a:ext cx="2880097" cy="411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5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52220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 用戶組別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288" y="1557338"/>
            <a:ext cx="3873500" cy="454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/>
            <a:r>
              <a:rPr lang="zh-TW" altLang="en-US" b="1" kern="0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屬於</a:t>
            </a:r>
            <a:r>
              <a:rPr lang="en-US" altLang="zh-TW" b="1" kern="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DM_ADMIN</a:t>
            </a:r>
            <a:r>
              <a:rPr lang="zh-TW" altLang="en-US" b="1" kern="0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用戶組的</a:t>
            </a:r>
            <a:br>
              <a:rPr lang="zh-TW" altLang="en-US" b="1" kern="0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kern="0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用戶</a:t>
            </a:r>
            <a:r>
              <a:rPr lang="zh-TW" altLang="en-US" b="1" u="sng" kern="0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預設可編修及執行</a:t>
            </a:r>
            <a:br>
              <a:rPr lang="zh-TW" altLang="en-US" b="1" u="sng" kern="0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u="sng" kern="0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自己製作</a:t>
            </a:r>
            <a:r>
              <a:rPr lang="zh-TW" altLang="en-US" b="1" kern="0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的資料選取。</a:t>
            </a:r>
          </a:p>
          <a:p>
            <a:pPr marL="457200" indent="-457200" eaLnBrk="1" hangingPunct="1"/>
            <a:endParaRPr lang="en-US" altLang="zh-TW" b="1" kern="0" dirty="0" smtClean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en-US" altLang="zh-TW" b="1" kern="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DM_ADMIN</a:t>
            </a:r>
            <a:r>
              <a:rPr lang="zh-TW" altLang="en-US" b="1" kern="0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有權使用模組內大部份功能</a:t>
            </a:r>
            <a:endParaRPr lang="en-US" altLang="zh-TW" b="1" kern="0" dirty="0" smtClean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endParaRPr lang="en-US" altLang="zh-TW" b="1" kern="0" dirty="0" smtClean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屬於</a:t>
            </a:r>
            <a:r>
              <a:rPr lang="en-US" altLang="zh-TW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DM_USER</a:t>
            </a:r>
            <a:r>
              <a:rPr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用戶組</a:t>
            </a:r>
            <a:br>
              <a:rPr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的用戶預設只可瀏覽及執行資料選取。經選取後，仍可編修及執行自己製作的資料選取。</a:t>
            </a:r>
          </a:p>
          <a:p>
            <a:pPr marL="457200" indent="-457200" eaLnBrk="1" hangingPunct="1"/>
            <a:endParaRPr lang="zh-TW" altLang="en-US" b="1" kern="0" dirty="0" smtClean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5" descr="untitled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4581128"/>
            <a:ext cx="4650531" cy="152495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44" y="1522934"/>
            <a:ext cx="4752975" cy="28686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6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5861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850" y="1484313"/>
            <a:ext cx="7488510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kumimoji="0"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屬於</a:t>
            </a:r>
            <a:r>
              <a:rPr kumimoji="0" lang="en-US" altLang="zh-TW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SCHOOL_HEAD</a:t>
            </a:r>
            <a:r>
              <a:rPr kumimoji="0" lang="en-US" altLang="zh-TW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kumimoji="0" lang="en-US" altLang="zh-TW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SYSTEM_ADMIN</a:t>
            </a:r>
            <a:r>
              <a:rPr kumimoji="0"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用戶組</a:t>
            </a:r>
            <a:br>
              <a:rPr kumimoji="0"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的用戶預設可使用資料管理模組內所有功能。</a:t>
            </a:r>
            <a:endParaRPr kumimoji="0" lang="zh-TW" altLang="en-US" sz="2000" b="1" dirty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7" descr="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13" y="2276872"/>
            <a:ext cx="6450183" cy="421586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888" y="254000"/>
            <a:ext cx="71628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 用戶組別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7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047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34" descr="untitle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82" y="1383507"/>
            <a:ext cx="5035550" cy="10652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1"/>
          <a:stretch/>
        </p:blipFill>
        <p:spPr>
          <a:xfrm>
            <a:off x="88583" y="2438124"/>
            <a:ext cx="4486726" cy="3614096"/>
          </a:xfrm>
          <a:prstGeom prst="rect">
            <a:avLst/>
          </a:prstGeom>
        </p:spPr>
      </p:pic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 </a:t>
            </a: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編修</a:t>
            </a:r>
            <a:endParaRPr lang="zh-TW" altLang="en-US" sz="3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716337" y="1459164"/>
            <a:ext cx="2271487" cy="6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zh-TW" altLang="en-US" sz="3000" b="1" kern="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資料選取</a:t>
            </a:r>
            <a:endParaRPr lang="en-US" altLang="zh-TW" sz="3000" b="1" kern="0" dirty="0" smtClean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ext Box 1045"/>
          <p:cNvSpPr txBox="1">
            <a:spLocks noChangeArrowheads="1"/>
          </p:cNvSpPr>
          <p:nvPr/>
        </p:nvSpPr>
        <p:spPr bwMode="gray">
          <a:xfrm>
            <a:off x="1048251" y="2636912"/>
            <a:ext cx="1723549" cy="400110"/>
          </a:xfrm>
          <a:prstGeom prst="rect">
            <a:avLst/>
          </a:prstGeom>
          <a:solidFill>
            <a:srgbClr val="FFFF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 kern="0" dirty="0" smtClean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自編</a:t>
            </a:r>
            <a:r>
              <a:rPr lang="zh-TW" altLang="en-US" sz="2000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資料選取</a:t>
            </a:r>
            <a:endParaRPr lang="zh-TW" altLang="en-US" sz="2000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Text Box 1045"/>
          <p:cNvSpPr txBox="1">
            <a:spLocks noChangeArrowheads="1"/>
          </p:cNvSpPr>
          <p:nvPr/>
        </p:nvSpPr>
        <p:spPr bwMode="gray">
          <a:xfrm>
            <a:off x="5531459" y="2708920"/>
            <a:ext cx="2517774" cy="400110"/>
          </a:xfrm>
          <a:prstGeom prst="rect">
            <a:avLst/>
          </a:prstGeom>
          <a:solidFill>
            <a:srgbClr val="FFFF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buClrTx/>
              <a:buSzTx/>
              <a:buFontTx/>
              <a:buNone/>
              <a:defRPr b="1" kern="0">
                <a:solidFill>
                  <a:srgbClr val="3333CC"/>
                </a:solidFill>
                <a:effectLst/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/>
            <a:lvl3pPr marL="1143000" indent="-228600" eaLnBrk="0" hangingPunct="0">
              <a:buClr>
                <a:schemeClr val="accent1"/>
              </a:buClr>
              <a:buSzPct val="50000"/>
              <a:defRPr>
                <a:solidFill>
                  <a:srgbClr val="6600CC"/>
                </a:solidFill>
              </a:defRPr>
            </a:lvl3pPr>
            <a:lvl4pPr marL="1600200" indent="-228600" eaLnBrk="0" hangingPunct="0">
              <a:buClr>
                <a:schemeClr val="folHlink"/>
              </a:buClr>
              <a:defRPr sz="1600">
                <a:solidFill>
                  <a:srgbClr val="333399"/>
                </a:solidFill>
              </a:defRPr>
            </a:lvl4pPr>
            <a:lvl5pPr marL="2057400" indent="-228600" eaLnBrk="0" hangingPunct="0">
              <a:buClr>
                <a:schemeClr val="accent1"/>
              </a:buClr>
              <a:buSzPct val="50000"/>
              <a:defRPr sz="1400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</a:defRPr>
            </a:lvl9pPr>
          </a:lstStyle>
          <a:p>
            <a:pPr marL="457200" lvl="1" indent="0">
              <a:buNone/>
            </a:pPr>
            <a:r>
              <a:rPr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資料選取精靈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8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0"/>
          <a:stretch/>
        </p:blipFill>
        <p:spPr>
          <a:xfrm>
            <a:off x="4156765" y="2438124"/>
            <a:ext cx="4876435" cy="39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76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─ </a:t>
            </a:r>
            <a:r>
              <a:rPr lang="zh-TW" altLang="en-US" sz="3800" dirty="0" smtClean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編修</a:t>
            </a:r>
            <a:endParaRPr lang="zh-TW" altLang="en-US" sz="3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716337" y="1459164"/>
            <a:ext cx="2837866" cy="6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zh-TW" altLang="en-US" sz="3200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自編資料選取</a:t>
            </a:r>
            <a:endParaRPr lang="en-US" altLang="zh-TW" sz="3000" b="1" kern="0" dirty="0" smtClean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9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74" y="1988840"/>
            <a:ext cx="8650514" cy="43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70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2" autoUpdateAnimBg="0"/>
    </p:bldLst>
  </p:timing>
</p:sld>
</file>

<file path=ppt/theme/theme1.xml><?xml version="1.0" encoding="utf-8"?>
<a:theme xmlns:a="http://schemas.openxmlformats.org/drawingml/2006/main" name="WebSAMS1">
  <a:themeElements>
    <a:clrScheme name="WebSAMS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99"/>
          </a:buClr>
          <a:buSzPct val="55000"/>
          <a:buFont typeface="Wingdings" pitchFamily="2" charset="2"/>
          <a:buChar char="n"/>
          <a:tabLst/>
          <a:defRPr kumimoji="0" lang="zh-TW" altLang="en-US" sz="2000" b="0" i="0" u="none" strike="noStrike" cap="none" normalizeH="0" baseline="0" smtClean="0">
            <a:ln>
              <a:noFill/>
            </a:ln>
            <a:solidFill>
              <a:srgbClr val="99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99"/>
          </a:buClr>
          <a:buSzPct val="55000"/>
          <a:buFont typeface="Wingdings" pitchFamily="2" charset="2"/>
          <a:buChar char="n"/>
          <a:tabLst/>
          <a:defRPr kumimoji="0" lang="zh-TW" altLang="en-US" sz="2000" b="0" i="0" u="none" strike="noStrike" cap="none" normalizeH="0" baseline="0" smtClean="0">
            <a:ln>
              <a:noFill/>
            </a:ln>
            <a:solidFill>
              <a:srgbClr val="99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ebSAMS1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2.xml><?xml version="1.0" encoding="utf-8"?>
<a:themeOverride xmlns:a="http://schemas.openxmlformats.org/drawingml/2006/main">
  <a:clrScheme name="WebSAMS1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8237</TotalTime>
  <Words>560</Words>
  <Application>Microsoft Office PowerPoint</Application>
  <PresentationFormat>如螢幕大小 (4:3)</PresentationFormat>
  <Paragraphs>150</Paragraphs>
  <Slides>31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8" baseType="lpstr">
      <vt:lpstr>微軟正黑體</vt:lpstr>
      <vt:lpstr>新細明體</vt:lpstr>
      <vt:lpstr>Arial</vt:lpstr>
      <vt:lpstr>Tahoma</vt:lpstr>
      <vt:lpstr>Wingdings</vt:lpstr>
      <vt:lpstr>WebSAMS1</vt:lpstr>
      <vt:lpstr>Photo Editor 影像</vt:lpstr>
      <vt:lpstr>學校如何使用結構化查詢語言(SQL) 於網上校管系統提取所需資料</vt:lpstr>
      <vt:lpstr>PowerPoint 簡報</vt:lpstr>
      <vt:lpstr>資料管理模組 ─ 大綱</vt:lpstr>
      <vt:lpstr>資料管理模組 ─ 簡介</vt:lpstr>
      <vt:lpstr>資料管理模組 ─ 功能概覽</vt:lpstr>
      <vt:lpstr>資料管理模組 ─ 用戶組別</vt:lpstr>
      <vt:lpstr>資料管理模組 ─ 用戶組別</vt:lpstr>
      <vt:lpstr>資料管理模組 ─ 編修</vt:lpstr>
      <vt:lpstr>資料管理模組 ─ 編修</vt:lpstr>
      <vt:lpstr>資料管理模組 ─ 編修</vt:lpstr>
      <vt:lpstr>資料管理模組 ─ 編修</vt:lpstr>
      <vt:lpstr>資料管理模組 ─ 執行</vt:lpstr>
      <vt:lpstr>資料管理模組 ─ 保安</vt:lpstr>
      <vt:lpstr>資料管理模組 ─ 保安</vt:lpstr>
      <vt:lpstr>資料管理模組 ─ 匯出/匯入SQL</vt:lpstr>
      <vt:lpstr>資料管理模組 ─ 匯出/匯入SQL</vt:lpstr>
      <vt:lpstr>資料管理模組 ─ 報告</vt:lpstr>
      <vt:lpstr>資料管理模組 ─ 報告</vt:lpstr>
      <vt:lpstr>資料管理模組 ─ 報告</vt:lpstr>
      <vt:lpstr>資料管理模組 ─ 報告</vt:lpstr>
      <vt:lpstr>資料管理模組 ─ 其他資源(重點)</vt:lpstr>
      <vt:lpstr>資料管理模組 ─ 其他資源(重點)</vt:lpstr>
      <vt:lpstr>資料管理模組 ─ 其他資源(重點)</vt:lpstr>
      <vt:lpstr>資料管理模組 ─ 其他資源(重點)</vt:lpstr>
      <vt:lpstr>資料管理模組 ─ 例子(重點)</vt:lpstr>
      <vt:lpstr>資料管理模組 ─例子(重點)</vt:lpstr>
      <vt:lpstr>資料管理模組 ─例子(重點)</vt:lpstr>
      <vt:lpstr>資料管理模組 ─例子(重點)</vt:lpstr>
      <vt:lpstr>WebSAMS匯出資料</vt:lpstr>
      <vt:lpstr>WebSAMS匯出資料</vt:lpstr>
      <vt:lpstr>PowerPoint 簡報</vt:lpstr>
    </vt:vector>
  </TitlesOfParts>
  <Company>EMB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Prepare Student Information for New School Year</dc:title>
  <dc:creator>CHOW;hlchow@edb.hksarg</dc:creator>
  <cp:lastModifiedBy>KONG, Chun-yu</cp:lastModifiedBy>
  <cp:revision>444</cp:revision>
  <cp:lastPrinted>2016-05-26T07:12:10Z</cp:lastPrinted>
  <dcterms:created xsi:type="dcterms:W3CDTF">2002-12-31T07:04:38Z</dcterms:created>
  <dcterms:modified xsi:type="dcterms:W3CDTF">2018-06-01T09:26:48Z</dcterms:modified>
</cp:coreProperties>
</file>