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81"/>
  </p:notesMasterIdLst>
  <p:handoutMasterIdLst>
    <p:handoutMasterId r:id="rId82"/>
  </p:handoutMasterIdLst>
  <p:sldIdLst>
    <p:sldId id="611" r:id="rId5"/>
    <p:sldId id="772" r:id="rId6"/>
    <p:sldId id="773" r:id="rId7"/>
    <p:sldId id="700" r:id="rId8"/>
    <p:sldId id="727" r:id="rId9"/>
    <p:sldId id="618" r:id="rId10"/>
    <p:sldId id="787" r:id="rId11"/>
    <p:sldId id="774" r:id="rId12"/>
    <p:sldId id="624" r:id="rId13"/>
    <p:sldId id="725" r:id="rId14"/>
    <p:sldId id="726" r:id="rId15"/>
    <p:sldId id="756" r:id="rId16"/>
    <p:sldId id="775" r:id="rId17"/>
    <p:sldId id="697" r:id="rId18"/>
    <p:sldId id="751" r:id="rId19"/>
    <p:sldId id="780" r:id="rId20"/>
    <p:sldId id="767" r:id="rId21"/>
    <p:sldId id="754" r:id="rId22"/>
    <p:sldId id="776" r:id="rId23"/>
    <p:sldId id="681" r:id="rId24"/>
    <p:sldId id="627" r:id="rId25"/>
    <p:sldId id="680" r:id="rId26"/>
    <p:sldId id="733" r:id="rId27"/>
    <p:sldId id="731" r:id="rId28"/>
    <p:sldId id="734" r:id="rId29"/>
    <p:sldId id="676" r:id="rId30"/>
    <p:sldId id="735" r:id="rId31"/>
    <p:sldId id="679" r:id="rId32"/>
    <p:sldId id="732" r:id="rId33"/>
    <p:sldId id="742" r:id="rId34"/>
    <p:sldId id="658" r:id="rId35"/>
    <p:sldId id="668" r:id="rId36"/>
    <p:sldId id="743" r:id="rId37"/>
    <p:sldId id="685" r:id="rId38"/>
    <p:sldId id="686" r:id="rId39"/>
    <p:sldId id="687" r:id="rId40"/>
    <p:sldId id="682" r:id="rId41"/>
    <p:sldId id="703" r:id="rId42"/>
    <p:sldId id="768" r:id="rId43"/>
    <p:sldId id="695" r:id="rId44"/>
    <p:sldId id="692" r:id="rId45"/>
    <p:sldId id="717" r:id="rId46"/>
    <p:sldId id="694" r:id="rId47"/>
    <p:sldId id="691" r:id="rId48"/>
    <p:sldId id="752" r:id="rId49"/>
    <p:sldId id="636" r:id="rId50"/>
    <p:sldId id="665" r:id="rId51"/>
    <p:sldId id="765" r:id="rId52"/>
    <p:sldId id="755" r:id="rId53"/>
    <p:sldId id="631" r:id="rId54"/>
    <p:sldId id="786" r:id="rId55"/>
    <p:sldId id="750" r:id="rId56"/>
    <p:sldId id="748" r:id="rId57"/>
    <p:sldId id="749" r:id="rId58"/>
    <p:sldId id="671" r:id="rId59"/>
    <p:sldId id="632" r:id="rId60"/>
    <p:sldId id="644" r:id="rId61"/>
    <p:sldId id="736" r:id="rId62"/>
    <p:sldId id="672" r:id="rId63"/>
    <p:sldId id="645" r:id="rId64"/>
    <p:sldId id="655" r:id="rId65"/>
    <p:sldId id="741" r:id="rId66"/>
    <p:sldId id="646" r:id="rId67"/>
    <p:sldId id="656" r:id="rId68"/>
    <p:sldId id="650" r:id="rId69"/>
    <p:sldId id="653" r:id="rId70"/>
    <p:sldId id="785" r:id="rId71"/>
    <p:sldId id="709" r:id="rId72"/>
    <p:sldId id="696" r:id="rId73"/>
    <p:sldId id="652" r:id="rId74"/>
    <p:sldId id="784" r:id="rId75"/>
    <p:sldId id="781" r:id="rId76"/>
    <p:sldId id="718" r:id="rId77"/>
    <p:sldId id="782" r:id="rId78"/>
    <p:sldId id="783" r:id="rId79"/>
    <p:sldId id="713" r:id="rId80"/>
  </p:sldIdLst>
  <p:sldSz cx="10117138" cy="7200900"/>
  <p:notesSz cx="9928225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5" userDrawn="1">
          <p15:clr>
            <a:srgbClr val="A4A3A4"/>
          </p15:clr>
        </p15:guide>
        <p15:guide id="2" pos="3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9900"/>
    <a:srgbClr val="0000FF"/>
    <a:srgbClr val="0CF459"/>
    <a:srgbClr val="D2A000"/>
    <a:srgbClr val="007A37"/>
    <a:srgbClr val="2C5160"/>
    <a:srgbClr val="E3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15" autoAdjust="0"/>
    <p:restoredTop sz="96159" autoAdjust="0"/>
  </p:normalViewPr>
  <p:slideViewPr>
    <p:cSldViewPr snapToGrid="0">
      <p:cViewPr varScale="1">
        <p:scale>
          <a:sx n="60" d="100"/>
          <a:sy n="60" d="100"/>
        </p:scale>
        <p:origin x="1592" y="28"/>
      </p:cViewPr>
      <p:guideLst>
        <p:guide orient="horz" pos="2245"/>
        <p:guide pos="3187"/>
      </p:guideLst>
    </p:cSldViewPr>
  </p:slideViewPr>
  <p:outlineViewPr>
    <p:cViewPr>
      <p:scale>
        <a:sx n="33" d="100"/>
        <a:sy n="33" d="100"/>
      </p:scale>
      <p:origin x="0" y="-1210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654"/>
    </p:cViewPr>
  </p:sorterViewPr>
  <p:notes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41"/>
        <p:guide pos="312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37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76588" y="511175"/>
            <a:ext cx="3575050" cy="25447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3228975"/>
            <a:ext cx="7283450" cy="305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kumimoji="1" sz="13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8425" tIns="49213" rIns="98425" bIns="49213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BBCF7C1F-3223-406F-A821-2BB4DF81B5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HK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5" tIns="49213" rIns="98425" bIns="49213" anchor="b"/>
          <a:lstStyle>
            <a:lvl1pPr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5FC1364-3CFE-4EC0-92F3-18E0E6A75845}" type="slidenum">
              <a:rPr kumimoji="1" lang="zh-HK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/>
              <a:t>14</a:t>
            </a:fld>
            <a:endParaRPr kumimoji="1" lang="en-US" altLang="zh-HK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5" tIns="49213" rIns="98425" bIns="49213" anchor="b"/>
          <a:lstStyle>
            <a:lvl1pPr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F08C782-6623-480B-8C2D-A0DF58715A01}" type="slidenum">
              <a:rPr kumimoji="1" lang="zh-HK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/>
              <a:t>15</a:t>
            </a:fld>
            <a:endParaRPr kumimoji="1" lang="en-US" altLang="zh-HK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5" tIns="49213" rIns="98425" bIns="49213" anchor="b"/>
          <a:lstStyle>
            <a:lvl1pPr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5A5776E4-47B5-4DC1-94F1-16BE6BFA5565}" type="slidenum">
              <a:rPr kumimoji="1" lang="zh-HK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/>
              <a:t>16</a:t>
            </a:fld>
            <a:endParaRPr kumimoji="1" lang="en-US" altLang="zh-HK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5" tIns="49213" rIns="98425" bIns="49213" anchor="b"/>
          <a:lstStyle>
            <a:lvl1pPr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6809442-8F64-462D-9B86-9D7ED2E79EB4}" type="slidenum">
              <a:rPr kumimoji="1" lang="zh-HK" altLang="en-US" sz="1200">
                <a:solidFill>
                  <a:schemeClr val="tx1"/>
                </a:solidFill>
                <a:latin typeface="Times New Roman" panose="02020603050405020304" pitchFamily="18" charset="0"/>
              </a:rPr>
              <a:pPr algn="r" eaLnBrk="1" hangingPunct="1"/>
              <a:t>17</a:t>
            </a:fld>
            <a:endParaRPr kumimoji="1" lang="en-US" altLang="zh-HK" sz="1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5624513" y="6457950"/>
            <a:ext cx="430371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425" tIns="49213" rIns="98425" bIns="49213" anchor="b"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32BD61-2784-4A88-AD7F-7766522E79A1}" type="slidenum">
              <a:rPr lang="zh-HK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zh-HK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06465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zh-H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88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gray">
          <a:xfrm>
            <a:off x="525463" y="1724025"/>
            <a:ext cx="7962900" cy="33338"/>
          </a:xfrm>
          <a:prstGeom prst="rect">
            <a:avLst/>
          </a:prstGeom>
          <a:gradFill rotWithShape="0">
            <a:gsLst>
              <a:gs pos="0">
                <a:srgbClr val="007A37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979488" y="2005013"/>
            <a:ext cx="7827962" cy="8239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zh-HK" altLang="zh-HK" sz="4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gray">
          <a:xfrm>
            <a:off x="0" y="0"/>
            <a:ext cx="10117138" cy="320675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516060"/>
            <a:ext cx="6577013" cy="9572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98173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 userDrawn="1"/>
        </p:nvGraphicFramePr>
        <p:xfrm>
          <a:off x="1027113" y="1692275"/>
          <a:ext cx="245110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89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41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027113" y="1692275"/>
                        <a:ext cx="2451100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477885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7625" y="266700"/>
            <a:ext cx="2212975" cy="6119813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7113" y="266700"/>
            <a:ext cx="6488112" cy="6119813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370874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8786" y="2236947"/>
            <a:ext cx="8599567" cy="154352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17571" y="4080510"/>
            <a:ext cx="7081997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9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9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3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8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3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5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6413" y="6673850"/>
            <a:ext cx="2360612" cy="384175"/>
          </a:xfrm>
          <a:prstGeom prst="rect">
            <a:avLst/>
          </a:prstGeom>
        </p:spPr>
        <p:txBody>
          <a:bodyPr vert="horz" wrap="square" lIns="98956" tIns="49478" rIns="98956" bIns="4947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455988" y="6673850"/>
            <a:ext cx="3205162" cy="384175"/>
          </a:xfrm>
          <a:prstGeom prst="rect">
            <a:avLst/>
          </a:prstGeom>
        </p:spPr>
        <p:txBody>
          <a:bodyPr vert="horz" wrap="square" lIns="98956" tIns="49478" rIns="98956" bIns="4947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250113" y="6673850"/>
            <a:ext cx="2360612" cy="384175"/>
          </a:xfrm>
          <a:prstGeom prst="rect">
            <a:avLst/>
          </a:prstGeom>
        </p:spPr>
        <p:txBody>
          <a:bodyPr vert="horz" wrap="square" lIns="98956" tIns="49478" rIns="98956" bIns="4947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lvl1pPr>
          </a:lstStyle>
          <a:p>
            <a:pPr>
              <a:defRPr/>
            </a:pPr>
            <a:fld id="{91BCF53C-FB52-430A-8D59-EA6B05FBDA39}" type="slidenum">
              <a:rPr lang="zh-HK" altLang="en-US"/>
              <a:pPr>
                <a:defRPr/>
              </a:pPr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286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gray">
          <a:xfrm>
            <a:off x="0" y="0"/>
            <a:ext cx="10117138" cy="320675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dirty="0"/>
              <a:t>Click to edit Master text styles</a:t>
            </a:r>
          </a:p>
          <a:p>
            <a:pPr lvl="1"/>
            <a:r>
              <a:rPr lang="en-US" altLang="zh-HK" dirty="0"/>
              <a:t>Second level</a:t>
            </a:r>
          </a:p>
          <a:p>
            <a:pPr lvl="2"/>
            <a:r>
              <a:rPr lang="en-US" altLang="zh-HK" dirty="0"/>
              <a:t>Third level</a:t>
            </a:r>
          </a:p>
          <a:p>
            <a:pPr lvl="3"/>
            <a:r>
              <a:rPr lang="en-US" altLang="zh-HK" dirty="0"/>
              <a:t>Fourth level</a:t>
            </a:r>
          </a:p>
          <a:p>
            <a:pPr lvl="4"/>
            <a:r>
              <a:rPr lang="en-US" altLang="zh-HK" dirty="0"/>
              <a:t>Fifth level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710737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4627563"/>
            <a:ext cx="8599487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513" y="3052763"/>
            <a:ext cx="8599487" cy="1574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676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113" y="1408113"/>
            <a:ext cx="4214812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325" y="1408113"/>
            <a:ext cx="42164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2195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288925"/>
            <a:ext cx="9104312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413" y="1611313"/>
            <a:ext cx="4468812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413" y="2284413"/>
            <a:ext cx="4468812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8738" y="1611313"/>
            <a:ext cx="4471987" cy="6731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8738" y="2284413"/>
            <a:ext cx="4471987" cy="41481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2864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28753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73760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3" y="287338"/>
            <a:ext cx="3327400" cy="12192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6050" y="287338"/>
            <a:ext cx="5654675" cy="61452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413" y="1506538"/>
            <a:ext cx="3327400" cy="4926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5940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2788" y="5040313"/>
            <a:ext cx="6070600" cy="59531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2788" y="642938"/>
            <a:ext cx="6070600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2788" y="5635625"/>
            <a:ext cx="6070600" cy="844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4538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701800" y="346075"/>
            <a:ext cx="34925" cy="11064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522288" y="1066800"/>
            <a:ext cx="9101137" cy="333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954213" y="266700"/>
            <a:ext cx="7926387" cy="800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7113" y="1408113"/>
            <a:ext cx="8583612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1701800" y="346075"/>
            <a:ext cx="34925" cy="11064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522288" y="1066800"/>
            <a:ext cx="9101137" cy="33338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3894138" y="1146175"/>
            <a:ext cx="4379912" cy="33338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6165850" y="1246188"/>
            <a:ext cx="2786063" cy="33337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1" descr="wo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75" y="4346575"/>
            <a:ext cx="8159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6880225"/>
            <a:ext cx="10117138" cy="338138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1600" dirty="0"/>
              <a:t>    </a:t>
            </a:r>
            <a:r>
              <a:rPr lang="zh-TW" altLang="en-US" sz="1600" baseline="0" dirty="0"/>
              <a:t>                                   </a:t>
            </a:r>
            <a:r>
              <a:rPr lang="zh-TW" altLang="en-US" sz="1600" dirty="0"/>
              <a:t>                                                                                                          </a:t>
            </a:r>
            <a:fld id="{AD234D95-93B0-402B-A612-394BA2B93355}" type="slidenum">
              <a:rPr kumimoji="1" lang="en-US" altLang="zh-TW" sz="1600" smtClean="0">
                <a:latin typeface="Tahoma" panose="020B0604030504040204" pitchFamily="34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kumimoji="1" lang="en-US" altLang="zh-TW" sz="1400" dirty="0">
              <a:latin typeface="Tahoma" panose="020B060403050404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gray">
          <a:xfrm>
            <a:off x="0" y="0"/>
            <a:ext cx="10117138" cy="320675"/>
          </a:xfrm>
          <a:prstGeom prst="rect">
            <a:avLst/>
          </a:prstGeom>
          <a:gradFill rotWithShape="0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/>
        </p:spPr>
        <p:txBody>
          <a:bodyPr wrap="none" anchor="ctr"/>
          <a:lstStyle>
            <a:lvl1pPr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Trebuchet MS" panose="020B0603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1" lang="en-GB" altLang="zh-HK" sz="2400" b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9" r:id="rId1"/>
    <p:sldLayoutId id="2147485460" r:id="rId2"/>
    <p:sldLayoutId id="2147485451" r:id="rId3"/>
    <p:sldLayoutId id="2147485452" r:id="rId4"/>
    <p:sldLayoutId id="2147485453" r:id="rId5"/>
    <p:sldLayoutId id="2147485454" r:id="rId6"/>
    <p:sldLayoutId id="2147485455" r:id="rId7"/>
    <p:sldLayoutId id="2147485456" r:id="rId8"/>
    <p:sldLayoutId id="2147485457" r:id="rId9"/>
    <p:sldLayoutId id="2147485461" r:id="rId10"/>
    <p:sldLayoutId id="2147485458" r:id="rId11"/>
    <p:sldLayoutId id="2147485462" r:id="rId12"/>
  </p:sldLayoutIdLst>
  <p:transition/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hyperlink" Target="WEBSAMS/ST1/Outstanding%20Subject%20Mapping%20and%20Exam%20Lang%20Status%20Report.pdf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hyperlink" Target="WEBSAMS/ST1/Student%20with%20missing%20invalid%20particulars%20list.pd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.jpeg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6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WEBSAMS/ST1/HKDSE%20Subject%20%20Paper%20Extraction%20Report.pdf" TargetMode="External"/><Relationship Id="rId2" Type="http://schemas.openxmlformats.org/officeDocument/2006/relationships/hyperlink" Target="WEBSAMS/ST1/HKDSE%20Registration%20Data%20Extrac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99.png"/><Relationship Id="rId4" Type="http://schemas.openxmlformats.org/officeDocument/2006/relationships/hyperlink" Target="WEBSAMS/ST1/Outstanding%20Subject%20Mapping%20and%20Exam%20Lang%20Status%20Report.pdf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https://cdr.websams.edb.gov.h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86"/>
          <p:cNvSpPr>
            <a:spLocks noChangeAspect="1" noChangeArrowheads="1"/>
          </p:cNvSpPr>
          <p:nvPr/>
        </p:nvSpPr>
        <p:spPr bwMode="auto">
          <a:xfrm>
            <a:off x="495300" y="2476500"/>
            <a:ext cx="9621838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790575"/>
            <a:ext cx="10117138" cy="43561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4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kumimoji="1" lang="zh-TW" altLang="en-US" sz="4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教育局網上校管系統</a:t>
            </a:r>
            <a:endParaRPr kumimoji="1" lang="en-US" altLang="zh-TW" sz="4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br>
              <a:rPr kumimoji="1" lang="en-US" altLang="zh-TW" sz="43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kumimoji="1" lang="en-US" altLang="zh-TW" sz="32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TW" alt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香港考試及評核局</a:t>
            </a:r>
            <a:r>
              <a:rPr lang="en-US" altLang="zh-TW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(HKEAA)</a:t>
            </a:r>
            <a:r>
              <a:rPr lang="zh-TW" alt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程序</a:t>
            </a:r>
            <a:endParaRPr lang="en-US" altLang="zh-TW" sz="4000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TW" sz="10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香港中學文憑考試</a:t>
            </a:r>
            <a:r>
              <a:rPr kumimoji="1" lang="en-US" altLang="zh-TW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(HKDSE)</a:t>
            </a: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 </a:t>
            </a:r>
            <a:r>
              <a:rPr kumimoji="1" lang="zh-TW" alt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抽取學生報名資料</a:t>
            </a:r>
            <a:endParaRPr kumimoji="1" lang="en-US" altLang="zh-TW" sz="4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60938"/>
            <a:ext cx="4681538" cy="1854200"/>
          </a:xfrm>
        </p:spPr>
        <p:txBody>
          <a:bodyPr/>
          <a:lstStyle/>
          <a:p>
            <a:pPr>
              <a:defRPr/>
            </a:pPr>
            <a:endParaRPr kumimoji="1" lang="en-US" altLang="zh-TW" sz="300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  <a:p>
            <a:pPr>
              <a:defRPr/>
            </a:pPr>
            <a:endParaRPr kumimoji="1" lang="en-US" altLang="zh-TW" sz="160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  <a:p>
            <a:pPr>
              <a:defRPr/>
            </a:pPr>
            <a:r>
              <a:rPr kumimoji="1" lang="zh-TW" altLang="en-US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二零二四</a:t>
            </a:r>
            <a:r>
              <a:rPr kumimoji="1" lang="zh-TW" altLang="en-GB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年</a:t>
            </a:r>
            <a:r>
              <a:rPr kumimoji="1" lang="zh-TW" altLang="en-US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九</a:t>
            </a:r>
            <a:r>
              <a:rPr kumimoji="1" lang="zh-TW" altLang="en-GB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anose="02020500000000000000" pitchFamily="18" charset="-120"/>
              </a:rPr>
              <a:t>月</a:t>
            </a:r>
            <a:endParaRPr kumimoji="1" lang="zh-TW" altLang="en-US" sz="3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3168" r="89206" b="29086"/>
          <a:stretch>
            <a:fillRect/>
          </a:stretch>
        </p:blipFill>
        <p:spPr bwMode="auto">
          <a:xfrm>
            <a:off x="623888" y="2822575"/>
            <a:ext cx="21399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1508" name="Text Box 84"/>
          <p:cNvSpPr txBox="1">
            <a:spLocks noChangeArrowheads="1"/>
          </p:cNvSpPr>
          <p:nvPr/>
        </p:nvSpPr>
        <p:spPr bwMode="auto">
          <a:xfrm>
            <a:off x="293688" y="1447800"/>
            <a:ext cx="93154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0000FF"/>
                </a:solidFill>
                <a:latin typeface="新細明體" panose="02020500000000000000" pitchFamily="18" charset="-120"/>
              </a:rPr>
              <a:t>  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學生科目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sym typeface="Wingdings 2" panose="05020102010507070707" pitchFamily="18" charset="2"/>
              </a:rPr>
              <a:t>設定</a:t>
            </a:r>
            <a:endParaRPr kumimoji="1" lang="en-AU" altLang="zh-TW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sym typeface="Wingdings 2" panose="05020102010507070707" pitchFamily="18" charset="2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AU" altLang="zh-TW" sz="2400" b="0" dirty="0">
                <a:solidFill>
                  <a:srgbClr val="0000FF"/>
                </a:solidFill>
                <a:latin typeface="新細明體" panose="02020500000000000000" pitchFamily="18" charset="-120"/>
                <a:sym typeface="Wingdings 2" panose="05020102010507070707" pitchFamily="18" charset="2"/>
              </a:rPr>
              <a:t>   (II) </a:t>
            </a:r>
            <a:r>
              <a:rPr kumimoji="1" lang="zh-TW" altLang="en-US" sz="2400" b="0" dirty="0">
                <a:solidFill>
                  <a:srgbClr val="0000FF"/>
                </a:solidFill>
                <a:latin typeface="新細明體" panose="02020500000000000000" pitchFamily="18" charset="-120"/>
              </a:rPr>
              <a:t>應用學習模組：</a:t>
            </a:r>
            <a:r>
              <a:rPr kumimoji="1" lang="zh-HK" altLang="en-US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使</a:t>
            </a:r>
            <a:r>
              <a:rPr kumimoji="1" lang="zh-TW" altLang="en-US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用報告 </a:t>
            </a:r>
            <a:r>
              <a:rPr kumimoji="1" lang="en-US" altLang="zh-TW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(R-APL003, R-APL036)</a:t>
            </a:r>
          </a:p>
          <a:p>
            <a:pPr lvl="1" eaLnBrk="1" hangingPunct="1"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b="0" dirty="0">
                <a:solidFill>
                  <a:srgbClr val="0000FF"/>
                </a:solidFill>
                <a:latin typeface="新細明體" panose="02020500000000000000" pitchFamily="18" charset="-120"/>
              </a:rPr>
              <a:t> 檢查應用學習科目的資料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00FF"/>
                </a:solidFill>
              </a:rPr>
              <a:t>       </a:t>
            </a:r>
            <a:endParaRPr lang="zh-HK" altLang="zh-HK" sz="2000" dirty="0">
              <a:solidFill>
                <a:srgbClr val="0000FF"/>
              </a:solidFill>
            </a:endParaRPr>
          </a:p>
        </p:txBody>
      </p:sp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839788" y="2884488"/>
            <a:ext cx="971550" cy="4826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879475" y="5613400"/>
            <a:ext cx="1282700" cy="51117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215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8" t="15228" r="39915" b="48891"/>
          <a:stretch>
            <a:fillRect/>
          </a:stretch>
        </p:blipFill>
        <p:spPr bwMode="auto">
          <a:xfrm>
            <a:off x="2763838" y="2857500"/>
            <a:ext cx="6845300" cy="402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"/>
          <p:cNvSpPr>
            <a:spLocks noChangeArrowheads="1"/>
          </p:cNvSpPr>
          <p:nvPr/>
        </p:nvSpPr>
        <p:spPr bwMode="auto">
          <a:xfrm>
            <a:off x="2944813" y="5595938"/>
            <a:ext cx="2714625" cy="25558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1513" name="Rectangle 2"/>
          <p:cNvSpPr>
            <a:spLocks noChangeArrowheads="1"/>
          </p:cNvSpPr>
          <p:nvPr/>
        </p:nvSpPr>
        <p:spPr bwMode="auto">
          <a:xfrm>
            <a:off x="2989263" y="4333875"/>
            <a:ext cx="709612" cy="37147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— 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乙類科目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xplosion 1 12"/>
          <p:cNvSpPr/>
          <p:nvPr/>
        </p:nvSpPr>
        <p:spPr bwMode="auto">
          <a:xfrm rot="1123046">
            <a:off x="7912234" y="1061291"/>
            <a:ext cx="1944914" cy="1683657"/>
          </a:xfrm>
          <a:prstGeom prst="irregularSeal1">
            <a:avLst/>
          </a:prstGeom>
          <a:solidFill>
            <a:srgbClr val="FFC000">
              <a:alpha val="0"/>
            </a:srgbClr>
          </a:solidFill>
          <a:ln w="28575" cap="flat" cmpd="sng" algn="ctr">
            <a:solidFill>
              <a:srgbClr val="0CF459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3200" dirty="0">
                <a:ln>
                  <a:solidFill>
                    <a:srgbClr val="0CF459"/>
                  </a:solidFill>
                </a:ln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</a:t>
            </a:r>
            <a:endParaRPr kumimoji="0" lang="zh-HK" altLang="en-US" sz="3200" b="1" i="0" u="none" strike="noStrike" cap="none" normalizeH="0" baseline="0" dirty="0">
              <a:ln>
                <a:solidFill>
                  <a:srgbClr val="0CF459"/>
                </a:solidFill>
              </a:ln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108200"/>
            <a:ext cx="943927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3556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3557" name="Text Box 84"/>
          <p:cNvSpPr txBox="1">
            <a:spLocks noChangeArrowheads="1"/>
          </p:cNvSpPr>
          <p:nvPr/>
        </p:nvSpPr>
        <p:spPr bwMode="auto">
          <a:xfrm>
            <a:off x="482600" y="1508125"/>
            <a:ext cx="94789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HK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應用學習模組 </a:t>
            </a:r>
            <a:r>
              <a:rPr kumimoji="1" lang="en-US" altLang="zh-HK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報告 </a:t>
            </a:r>
            <a:r>
              <a:rPr kumimoji="1" lang="en-US" altLang="zh-TW">
                <a:solidFill>
                  <a:srgbClr val="FF0000"/>
                </a:solidFill>
                <a:latin typeface="Times New Roman" panose="02020603050405020304" pitchFamily="18" charset="0"/>
              </a:rPr>
              <a:t>(R-APL003) : </a:t>
            </a:r>
            <a:r>
              <a:rPr kumimoji="1" lang="zh-TW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檢查應用學習科目資料</a:t>
            </a:r>
            <a:endParaRPr lang="zh-HK" altLang="zh-HK">
              <a:solidFill>
                <a:srgbClr val="0000FF"/>
              </a:solidFill>
            </a:endParaRPr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814388" y="2776538"/>
            <a:ext cx="387350" cy="325437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3560" name="Isosceles Triangle 3"/>
          <p:cNvSpPr>
            <a:spLocks noChangeArrowheads="1"/>
          </p:cNvSpPr>
          <p:nvPr/>
        </p:nvSpPr>
        <p:spPr bwMode="auto">
          <a:xfrm rot="197469">
            <a:off x="8100691" y="4544141"/>
            <a:ext cx="936224" cy="1194386"/>
          </a:xfrm>
          <a:prstGeom prst="triangle">
            <a:avLst>
              <a:gd name="adj" fmla="val 89830"/>
            </a:avLst>
          </a:prstGeom>
          <a:solidFill>
            <a:schemeClr val="bg1"/>
          </a:solidFill>
          <a:ln w="508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3561" name="Rectangle 2"/>
          <p:cNvSpPr>
            <a:spLocks noChangeArrowheads="1"/>
          </p:cNvSpPr>
          <p:nvPr/>
        </p:nvSpPr>
        <p:spPr bwMode="auto">
          <a:xfrm>
            <a:off x="431800" y="1430338"/>
            <a:ext cx="5270500" cy="677862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287352" y="4100363"/>
            <a:ext cx="1232033" cy="393850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CF459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— 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乙類科目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320140" y="2185987"/>
            <a:ext cx="1560896" cy="393850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CF45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369" y="3413125"/>
            <a:ext cx="7193069" cy="2777341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 bwMode="auto">
          <a:xfrm>
            <a:off x="5788025" y="4959350"/>
            <a:ext cx="4173538" cy="1992313"/>
          </a:xfrm>
          <a:prstGeom prst="cloud">
            <a:avLst/>
          </a:prstGeom>
          <a:solidFill>
            <a:schemeClr val="bg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已完成</a:t>
            </a:r>
            <a:r>
              <a:rPr lang="en-US" altLang="zh-TW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的中四、五重讀生</a:t>
            </a:r>
            <a:endParaRPr lang="en-US" altLang="zh-TW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也要報名！</a:t>
            </a:r>
            <a:endParaRPr lang="zh-HK" alt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339975"/>
            <a:ext cx="8839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5604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5605" name="Text Box 84"/>
          <p:cNvSpPr txBox="1">
            <a:spLocks noChangeArrowheads="1"/>
          </p:cNvSpPr>
          <p:nvPr/>
        </p:nvSpPr>
        <p:spPr bwMode="auto">
          <a:xfrm>
            <a:off x="95250" y="1558925"/>
            <a:ext cx="101171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HK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應用學習模組 </a:t>
            </a:r>
            <a:r>
              <a:rPr kumimoji="1" lang="en-US" altLang="zh-HK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報告 </a:t>
            </a:r>
            <a:r>
              <a:rPr kumimoji="1" lang="en-US" altLang="zh-TW">
                <a:solidFill>
                  <a:srgbClr val="FF0000"/>
                </a:solidFill>
                <a:latin typeface="Times New Roman" panose="02020603050405020304" pitchFamily="18" charset="0"/>
              </a:rPr>
              <a:t>(R-APL036) : </a:t>
            </a:r>
            <a:r>
              <a:rPr kumimoji="1" lang="zh-TW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檢查應用學習</a:t>
            </a:r>
            <a:r>
              <a:rPr kumimoji="1" lang="en-US" altLang="zh-TW" b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kumimoji="1" lang="zh-TW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中文</a:t>
            </a:r>
            <a:r>
              <a:rPr kumimoji="1" lang="en-US" altLang="zh-TW" b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kumimoji="1" lang="zh-TW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科目資料</a:t>
            </a:r>
            <a:endParaRPr lang="zh-HK" altLang="zh-HK">
              <a:solidFill>
                <a:srgbClr val="0000FF"/>
              </a:solidFill>
            </a:endParaRPr>
          </a:p>
        </p:txBody>
      </p:sp>
      <p:pic>
        <p:nvPicPr>
          <p:cNvPr id="2560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57" y="4148622"/>
            <a:ext cx="6588961" cy="21812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95250" y="1517650"/>
            <a:ext cx="5198645" cy="582613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CF459"/>
              </a:solidFill>
            </a:endParaRP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082614" y="4076700"/>
            <a:ext cx="1225015" cy="707056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CF459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062729" y="2301741"/>
            <a:ext cx="2222568" cy="707056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CF459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651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-234950" y="1493838"/>
            <a:ext cx="103520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HK" altLang="en-US" dirty="0">
                <a:solidFill>
                  <a:srgbClr val="0000FF"/>
                </a:solidFill>
                <a:latin typeface="新細明體" panose="02020500000000000000" pitchFamily="18" charset="-120"/>
              </a:rPr>
              <a:t>       </a:t>
            </a:r>
            <a:r>
              <a:rPr lang="zh-HK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在職家庭及學生資助事務處</a:t>
            </a:r>
            <a:r>
              <a:rPr kumimoji="1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(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學生資助處</a:t>
            </a:r>
            <a:r>
              <a:rPr kumimoji="1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)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模組</a:t>
            </a:r>
            <a:endParaRPr kumimoji="1" lang="en-US" altLang="zh-TW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lvl="1">
              <a:spcBef>
                <a:spcPct val="0"/>
              </a:spcBef>
              <a:buClr>
                <a:schemeClr val="accent2"/>
              </a:buClr>
              <a:buSzTx/>
              <a:buFont typeface="Wingdings" panose="05000000000000000000" pitchFamily="2" charset="2"/>
              <a:buChar char="u"/>
            </a:pPr>
            <a:r>
              <a:rPr kumimoji="1" lang="zh-TW" altLang="en-US" dirty="0">
                <a:solidFill>
                  <a:srgbClr val="FF0000"/>
                </a:solidFill>
                <a:latin typeface="新細明體" panose="02020500000000000000" pitchFamily="18" charset="-120"/>
                <a:sym typeface="Wingdings 2" panose="05020102010507070707" pitchFamily="18" charset="2"/>
              </a:rPr>
              <a:t> 匯入</a:t>
            </a:r>
            <a:r>
              <a:rPr kumimoji="1" lang="zh-TW" altLang="en-US" b="0" dirty="0">
                <a:solidFill>
                  <a:srgbClr val="0000FF"/>
                </a:solidFill>
                <a:latin typeface="新細明體" panose="02020500000000000000" pitchFamily="18" charset="-120"/>
                <a:sym typeface="Wingdings 2" panose="05020102010507070707" pitchFamily="18" charset="2"/>
              </a:rPr>
              <a:t>書簿津貼及學生車船津貼</a:t>
            </a:r>
            <a:r>
              <a:rPr kumimoji="1" lang="zh-TW" altLang="en-US" dirty="0">
                <a:solidFill>
                  <a:srgbClr val="FF0000"/>
                </a:solidFill>
                <a:latin typeface="新細明體" panose="02020500000000000000" pitchFamily="18" charset="-120"/>
                <a:sym typeface="Wingdings 2" panose="05020102010507070707" pitchFamily="18" charset="2"/>
              </a:rPr>
              <a:t>申請結果檔案</a:t>
            </a:r>
            <a:endParaRPr kumimoji="1" lang="zh-HK" altLang="zh-HK" b="0" dirty="0">
              <a:solidFill>
                <a:srgbClr val="0000FF"/>
              </a:solidFill>
              <a:latin typeface="新細明體" panose="02020500000000000000" pitchFamily="18" charset="-12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HK" altLang="en-US" dirty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dirty="0">
                <a:solidFill>
                  <a:srgbClr val="0000FF"/>
                </a:solidFill>
                <a:latin typeface="新細明體" panose="02020500000000000000" pitchFamily="18" charset="-120"/>
              </a:rPr>
              <a:t> </a:t>
            </a:r>
            <a:endParaRPr lang="zh-HK" altLang="en-US" dirty="0">
              <a:solidFill>
                <a:srgbClr val="0000FF"/>
              </a:solidFill>
            </a:endParaRPr>
          </a:p>
        </p:txBody>
      </p:sp>
      <p:pic>
        <p:nvPicPr>
          <p:cNvPr id="2765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541588"/>
            <a:ext cx="852646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622300" y="2547938"/>
            <a:ext cx="1882775" cy="32861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655" name="Rectangle 2"/>
          <p:cNvSpPr>
            <a:spLocks noChangeArrowheads="1"/>
          </p:cNvSpPr>
          <p:nvPr/>
        </p:nvSpPr>
        <p:spPr bwMode="auto">
          <a:xfrm>
            <a:off x="2727325" y="5024438"/>
            <a:ext cx="714375" cy="4286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656" name="Rectangle 2"/>
          <p:cNvSpPr>
            <a:spLocks noChangeArrowheads="1"/>
          </p:cNvSpPr>
          <p:nvPr/>
        </p:nvSpPr>
        <p:spPr bwMode="auto">
          <a:xfrm>
            <a:off x="2693988" y="4151313"/>
            <a:ext cx="790575" cy="43021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CF459"/>
              </a:solidFill>
            </a:endParaRPr>
          </a:p>
        </p:txBody>
      </p:sp>
      <p:sp>
        <p:nvSpPr>
          <p:cNvPr id="27657" name="Oval 4"/>
          <p:cNvSpPr>
            <a:spLocks noChangeArrowheads="1"/>
          </p:cNvSpPr>
          <p:nvPr/>
        </p:nvSpPr>
        <p:spPr bwMode="auto">
          <a:xfrm>
            <a:off x="2590800" y="2917825"/>
            <a:ext cx="1395413" cy="468313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658" name="Rectangle 2"/>
          <p:cNvSpPr>
            <a:spLocks noChangeArrowheads="1"/>
          </p:cNvSpPr>
          <p:nvPr/>
        </p:nvSpPr>
        <p:spPr bwMode="auto">
          <a:xfrm>
            <a:off x="622300" y="4651375"/>
            <a:ext cx="1882775" cy="32861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84"/>
          <p:cNvSpPr txBox="1">
            <a:spLocks noChangeArrowheads="1"/>
          </p:cNvSpPr>
          <p:nvPr/>
        </p:nvSpPr>
        <p:spPr bwMode="auto">
          <a:xfrm>
            <a:off x="469900" y="2662635"/>
            <a:ext cx="69151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</a:rPr>
              <a:t>(I) 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整批下載現學年中六學生的個人資料</a:t>
            </a:r>
            <a:endParaRPr lang="zh-HK" altLang="zh-HK" b="0" dirty="0">
              <a:solidFill>
                <a:schemeClr val="tx1"/>
              </a:solidFill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94645" y="1293813"/>
            <a:ext cx="985413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tx2"/>
              </a:buClr>
              <a:buSzPct val="100000"/>
              <a:buNone/>
            </a:pPr>
            <a:r>
              <a:rPr kumimoji="1" lang="en-US" altLang="zh-TW" dirty="0">
                <a:solidFill>
                  <a:srgbClr val="0000FF"/>
                </a:solidFill>
                <a:latin typeface="新細明體" panose="02020500000000000000" pitchFamily="18" charset="-120"/>
              </a:rPr>
              <a:t> </a:t>
            </a:r>
            <a:r>
              <a:rPr kumimoji="1"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學生資料模組 </a:t>
            </a:r>
            <a:r>
              <a:rPr kumimoji="1" lang="en-US" altLang="zh-TW" dirty="0">
                <a:solidFill>
                  <a:srgbClr val="FF0000"/>
                </a:solidFill>
                <a:latin typeface="新細明體" panose="02020500000000000000" pitchFamily="18" charset="-120"/>
              </a:rPr>
              <a:t>&gt; </a:t>
            </a:r>
            <a:r>
              <a:rPr kumimoji="1"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資料上載</a:t>
            </a:r>
            <a:r>
              <a:rPr kumimoji="1" lang="en-US" altLang="zh-TW" dirty="0">
                <a:solidFill>
                  <a:srgbClr val="0000FF"/>
                </a:solidFill>
                <a:latin typeface="新細明體" panose="02020500000000000000" pitchFamily="18" charset="-120"/>
              </a:rPr>
              <a:t> </a:t>
            </a:r>
            <a:r>
              <a:rPr kumimoji="1"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：</a:t>
            </a:r>
            <a:r>
              <a:rPr kumimoji="1"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檢查及輸入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學生的個人資料（如有需要）</a:t>
            </a:r>
            <a:endParaRPr kumimoji="1" lang="en-US" altLang="zh-TW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100000"/>
              <a:buNone/>
            </a:pPr>
            <a:r>
              <a:rPr kumimoji="1" lang="en-US" altLang="zh-HK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(</a:t>
            </a:r>
            <a:r>
              <a:rPr kumimoji="1"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例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如：</a:t>
            </a:r>
            <a:r>
              <a:rPr kumimoji="1"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地址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、</a:t>
            </a:r>
            <a:r>
              <a:rPr kumimoji="1"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聯絡電話號碼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、學生流動電話</a:t>
            </a:r>
            <a:r>
              <a:rPr kumimoji="1"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/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短訊電話號碼</a:t>
            </a:r>
            <a:r>
              <a:rPr kumimoji="1"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(</a:t>
            </a:r>
            <a:r>
              <a:rPr kumimoji="1"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如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需要</a:t>
            </a:r>
            <a:r>
              <a:rPr kumimoji="1"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)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、</a:t>
            </a:r>
            <a:endParaRPr kumimoji="1" lang="en-US" altLang="zh-TW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eaLnBrk="1" hangingPunct="1">
              <a:spcBef>
                <a:spcPts val="600"/>
              </a:spcBef>
              <a:buClr>
                <a:schemeClr val="tx2"/>
              </a:buClr>
              <a:buSzPct val="100000"/>
              <a:buNone/>
            </a:pPr>
            <a:r>
              <a:rPr kumimoji="1"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           </a:t>
            </a:r>
            <a:r>
              <a:rPr kumimoji="1"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電郵地址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等考評局指定資料</a:t>
            </a:r>
            <a:r>
              <a:rPr kumimoji="1"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)</a:t>
            </a:r>
            <a:endParaRPr kumimoji="1" lang="zh-TW" altLang="en-US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244689" y="1300909"/>
            <a:ext cx="4476750" cy="515937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5" y="3117913"/>
            <a:ext cx="8409280" cy="3670470"/>
          </a:xfrm>
          <a:prstGeom prst="rect">
            <a:avLst/>
          </a:prstGeom>
        </p:spPr>
      </p:pic>
      <p:sp>
        <p:nvSpPr>
          <p:cNvPr id="29709" name="Rectangle 2"/>
          <p:cNvSpPr>
            <a:spLocks noChangeArrowheads="1"/>
          </p:cNvSpPr>
          <p:nvPr/>
        </p:nvSpPr>
        <p:spPr bwMode="auto">
          <a:xfrm>
            <a:off x="560601" y="3355149"/>
            <a:ext cx="1608138" cy="3270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9710" name="Rectangle 2"/>
          <p:cNvSpPr>
            <a:spLocks noChangeArrowheads="1"/>
          </p:cNvSpPr>
          <p:nvPr/>
        </p:nvSpPr>
        <p:spPr bwMode="auto">
          <a:xfrm>
            <a:off x="986631" y="4152900"/>
            <a:ext cx="1608138" cy="5810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9711" name="Rectangle 2"/>
          <p:cNvSpPr>
            <a:spLocks noChangeArrowheads="1"/>
          </p:cNvSpPr>
          <p:nvPr/>
        </p:nvSpPr>
        <p:spPr bwMode="auto">
          <a:xfrm>
            <a:off x="4162015" y="4763461"/>
            <a:ext cx="1802223" cy="32149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9705" name="Rectangle 2"/>
          <p:cNvSpPr>
            <a:spLocks noChangeArrowheads="1"/>
          </p:cNvSpPr>
          <p:nvPr/>
        </p:nvSpPr>
        <p:spPr bwMode="auto">
          <a:xfrm>
            <a:off x="4173866" y="6108700"/>
            <a:ext cx="671512" cy="22066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9708" name="Text Box 19"/>
          <p:cNvSpPr txBox="1">
            <a:spLocks noChangeArrowheads="1"/>
          </p:cNvSpPr>
          <p:nvPr/>
        </p:nvSpPr>
        <p:spPr bwMode="auto">
          <a:xfrm>
            <a:off x="5068875" y="5848350"/>
            <a:ext cx="444500" cy="5207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7140676" y="5920361"/>
            <a:ext cx="1800124" cy="23913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9707" name="Text Box 19"/>
          <p:cNvSpPr txBox="1">
            <a:spLocks noChangeArrowheads="1"/>
          </p:cNvSpPr>
          <p:nvPr/>
        </p:nvSpPr>
        <p:spPr bwMode="auto">
          <a:xfrm>
            <a:off x="9163014" y="5634038"/>
            <a:ext cx="444500" cy="51911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703" name="矩形 1"/>
          <p:cNvSpPr>
            <a:spLocks noChangeArrowheads="1"/>
          </p:cNvSpPr>
          <p:nvPr/>
        </p:nvSpPr>
        <p:spPr bwMode="auto">
          <a:xfrm>
            <a:off x="3216178" y="6462610"/>
            <a:ext cx="784321" cy="36998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9704" name="Text Box 19"/>
          <p:cNvSpPr txBox="1">
            <a:spLocks noChangeArrowheads="1"/>
          </p:cNvSpPr>
          <p:nvPr/>
        </p:nvSpPr>
        <p:spPr bwMode="auto">
          <a:xfrm>
            <a:off x="4173866" y="6571404"/>
            <a:ext cx="444500" cy="51752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877" y="4849467"/>
            <a:ext cx="1169498" cy="164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078" y="4849467"/>
            <a:ext cx="582347" cy="1725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30724" name="Text Box 84"/>
          <p:cNvSpPr txBox="1">
            <a:spLocks noChangeArrowheads="1"/>
          </p:cNvSpPr>
          <p:nvPr/>
        </p:nvSpPr>
        <p:spPr bwMode="auto">
          <a:xfrm>
            <a:off x="515938" y="1522413"/>
            <a:ext cx="93392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注意事項：</a:t>
            </a:r>
            <a:r>
              <a:rPr kumimoji="1" lang="zh-TW" altLang="en-US" dirty="0">
                <a:solidFill>
                  <a:schemeClr val="tx1"/>
                </a:solidFill>
                <a:latin typeface="新細明體" panose="02020500000000000000" pitchFamily="18" charset="-120"/>
              </a:rPr>
              <a:t>輸入學生個人資料，修改後需存檔</a:t>
            </a:r>
            <a:endParaRPr kumimoji="1" lang="en-US" altLang="zh-TW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342900" indent="-342900" eaLnBrk="1" hangingPunct="1"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HK" altLang="en-US" sz="2400" dirty="0">
                <a:solidFill>
                  <a:schemeClr val="tx1"/>
                </a:solidFill>
                <a:latin typeface="新細明體" panose="02020500000000000000" pitchFamily="18" charset="-120"/>
              </a:rPr>
              <a:t> 必須讓學生</a:t>
            </a:r>
            <a:r>
              <a:rPr kumimoji="1" lang="zh-HK" altLang="en-US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核對學年、電郵地址及</a:t>
            </a:r>
            <a:r>
              <a:rPr kumimoji="1" lang="zh-TW" altLang="en-US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聯絡電話號碼</a:t>
            </a:r>
            <a:r>
              <a:rPr kumimoji="1" lang="en-US" altLang="zh-TW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/</a:t>
            </a:r>
            <a:r>
              <a:rPr kumimoji="1" lang="zh-HK" altLang="en-US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住宅電話</a:t>
            </a:r>
            <a:r>
              <a:rPr kumimoji="1" lang="zh-HK" altLang="en-US" sz="2400" dirty="0">
                <a:solidFill>
                  <a:schemeClr val="tx1"/>
                </a:solidFill>
                <a:latin typeface="新細明體" panose="02020500000000000000" pitchFamily="18" charset="-120"/>
              </a:rPr>
              <a:t>等項目</a:t>
            </a:r>
            <a:endParaRPr kumimoji="1" lang="zh-TW" altLang="en-US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zh-HK" altLang="zh-HK" sz="2000" dirty="0">
              <a:solidFill>
                <a:srgbClr val="0000FF"/>
              </a:solidFill>
            </a:endParaRP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雲朵形圖說文字 4"/>
          <p:cNvSpPr/>
          <p:nvPr/>
        </p:nvSpPr>
        <p:spPr bwMode="auto">
          <a:xfrm>
            <a:off x="5577306" y="102000"/>
            <a:ext cx="4391025" cy="1315639"/>
          </a:xfrm>
          <a:prstGeom prst="cloudCallout">
            <a:avLst>
              <a:gd name="adj1" fmla="val 17345"/>
              <a:gd name="adj2" fmla="val 148413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kumimoji="1" lang="zh-TW" alt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非指定填報的資料，</a:t>
            </a:r>
            <a:endParaRPr kumimoji="1" lang="en-US" altLang="zh-TW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kumimoji="1" lang="zh-TW" altLang="en-US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供考評局聯絡學生用</a:t>
            </a:r>
            <a:endParaRPr kumimoji="1" lang="en-US" altLang="zh-TW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50850" y="2536825"/>
            <a:ext cx="8158163" cy="3747293"/>
            <a:chOff x="450850" y="2536825"/>
            <a:chExt cx="8158163" cy="3747293"/>
          </a:xfrm>
        </p:grpSpPr>
        <p:sp>
          <p:nvSpPr>
            <p:cNvPr id="2" name="矩形 1"/>
            <p:cNvSpPr/>
            <p:nvPr/>
          </p:nvSpPr>
          <p:spPr bwMode="auto">
            <a:xfrm>
              <a:off x="1941513" y="3101975"/>
              <a:ext cx="352425" cy="25527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bg1"/>
                </a:buClr>
                <a:buSzPct val="100000"/>
                <a:buFont typeface="Wingdings" pitchFamily="2" charset="2"/>
                <a:buNone/>
                <a:defRPr/>
              </a:pPr>
              <a:endParaRPr lang="zh-HK" altLang="en-US">
                <a:solidFill>
                  <a:srgbClr val="0000FF"/>
                </a:solidFill>
                <a:ea typeface="新細明體" pitchFamily="18" charset="-120"/>
              </a:endParaRPr>
            </a:p>
          </p:txBody>
        </p:sp>
        <p:sp>
          <p:nvSpPr>
            <p:cNvPr id="31750" name="Rectangle 5"/>
            <p:cNvSpPr>
              <a:spLocks noChangeArrowheads="1"/>
            </p:cNvSpPr>
            <p:nvPr/>
          </p:nvSpPr>
          <p:spPr bwMode="auto">
            <a:xfrm>
              <a:off x="6700838" y="3143250"/>
              <a:ext cx="904875" cy="2470150"/>
            </a:xfrm>
            <a:prstGeom prst="rect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en-US" altLang="en-US" sz="2000">
                <a:solidFill>
                  <a:srgbClr val="0000FF"/>
                </a:solidFill>
              </a:endParaRPr>
            </a:p>
          </p:txBody>
        </p:sp>
        <p:grpSp>
          <p:nvGrpSpPr>
            <p:cNvPr id="31752" name="Group 15"/>
            <p:cNvGrpSpPr>
              <a:grpSpLocks/>
            </p:cNvGrpSpPr>
            <p:nvPr/>
          </p:nvGrpSpPr>
          <p:grpSpPr bwMode="auto">
            <a:xfrm>
              <a:off x="450850" y="2536825"/>
              <a:ext cx="8091488" cy="3711575"/>
              <a:chOff x="545543" y="2552278"/>
              <a:chExt cx="9024536" cy="4230356"/>
            </a:xfrm>
          </p:grpSpPr>
          <p:pic>
            <p:nvPicPr>
              <p:cNvPr id="31758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543" y="2552278"/>
                <a:ext cx="9024536" cy="4230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59" name="Rectangle 3"/>
              <p:cNvSpPr>
                <a:spLocks noChangeArrowheads="1"/>
              </p:cNvSpPr>
              <p:nvPr/>
            </p:nvSpPr>
            <p:spPr bwMode="auto">
              <a:xfrm>
                <a:off x="2062911" y="2849234"/>
                <a:ext cx="538251" cy="318237"/>
              </a:xfrm>
              <a:prstGeom prst="rect">
                <a:avLst/>
              </a:prstGeom>
              <a:solidFill>
                <a:srgbClr val="CCECFF">
                  <a:alpha val="0"/>
                </a:srgbClr>
              </a:solidFill>
              <a:ln w="38100" algn="ctr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0000FF"/>
                  </a:solidFill>
                </a:endParaRPr>
              </a:p>
            </p:txBody>
          </p:sp>
          <p:sp>
            <p:nvSpPr>
              <p:cNvPr id="31760" name="Rectangle 4"/>
              <p:cNvSpPr>
                <a:spLocks noChangeArrowheads="1"/>
              </p:cNvSpPr>
              <p:nvPr/>
            </p:nvSpPr>
            <p:spPr bwMode="auto">
              <a:xfrm>
                <a:off x="5534976" y="2859284"/>
                <a:ext cx="2721349" cy="337138"/>
              </a:xfrm>
              <a:prstGeom prst="rect">
                <a:avLst/>
              </a:prstGeom>
              <a:solidFill>
                <a:srgbClr val="CCECFF">
                  <a:alpha val="0"/>
                </a:srgbClr>
              </a:solidFill>
              <a:ln w="3810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1753" name="Rectangle 3"/>
            <p:cNvSpPr>
              <a:spLocks noChangeArrowheads="1"/>
            </p:cNvSpPr>
            <p:nvPr/>
          </p:nvSpPr>
          <p:spPr bwMode="auto">
            <a:xfrm>
              <a:off x="7431088" y="3184525"/>
              <a:ext cx="1177925" cy="164465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1755" name="Rectangle 3"/>
            <p:cNvSpPr>
              <a:spLocks noChangeArrowheads="1"/>
            </p:cNvSpPr>
            <p:nvPr/>
          </p:nvSpPr>
          <p:spPr bwMode="auto">
            <a:xfrm>
              <a:off x="1811337" y="3145631"/>
              <a:ext cx="482600" cy="3138487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1756" name="Rectangle 4"/>
            <p:cNvSpPr>
              <a:spLocks noChangeArrowheads="1"/>
            </p:cNvSpPr>
            <p:nvPr/>
          </p:nvSpPr>
          <p:spPr bwMode="auto">
            <a:xfrm>
              <a:off x="4924425" y="3155950"/>
              <a:ext cx="2439988" cy="311785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3810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7431087" y="2806182"/>
              <a:ext cx="1177925" cy="295794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 bwMode="auto">
            <a:xfrm>
              <a:off x="3987800" y="3268717"/>
              <a:ext cx="869950" cy="283779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5091509" y="3268717"/>
              <a:ext cx="869950" cy="283779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6494462" y="3268717"/>
              <a:ext cx="727076" cy="2837793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22" name="矩形 21"/>
            <p:cNvSpPr/>
            <p:nvPr/>
          </p:nvSpPr>
          <p:spPr bwMode="auto">
            <a:xfrm>
              <a:off x="7523162" y="3719841"/>
              <a:ext cx="871538" cy="92578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1922044" y="3203163"/>
              <a:ext cx="256799" cy="290334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sp>
        <p:nvSpPr>
          <p:cNvPr id="19" name="圓角矩形圖說文字 18"/>
          <p:cNvSpPr/>
          <p:nvPr/>
        </p:nvSpPr>
        <p:spPr bwMode="auto">
          <a:xfrm>
            <a:off x="7431087" y="5138739"/>
            <a:ext cx="2537244" cy="967772"/>
          </a:xfrm>
          <a:prstGeom prst="wedgeRoundRectCallout">
            <a:avLst>
              <a:gd name="adj1" fmla="val -31298"/>
              <a:gd name="adj2" fmla="val -122448"/>
              <a:gd name="adj3" fmla="val 16667"/>
            </a:avLst>
          </a:prstGeom>
          <a:blipFill>
            <a:blip r:embed="rId5"/>
            <a:tile tx="0" ty="0" sx="100000" sy="100000" flip="none" algn="tl"/>
          </a:blipFill>
          <a:ln w="2857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endParaRPr lang="en-US" altLang="zh-HK" dirty="0"/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預設為聯絡電話號碼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33795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33796" name="Text Box 84"/>
          <p:cNvSpPr txBox="1">
            <a:spLocks noChangeArrowheads="1"/>
          </p:cNvSpPr>
          <p:nvPr/>
        </p:nvSpPr>
        <p:spPr bwMode="auto">
          <a:xfrm>
            <a:off x="473075" y="1487363"/>
            <a:ext cx="91725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整批上載學生的個人資料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（已準備好更新後的學生檔案）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32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32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HK" altLang="zh-HK" sz="20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13"/>
          <p:cNvGrpSpPr/>
          <p:nvPr/>
        </p:nvGrpSpPr>
        <p:grpSpPr>
          <a:xfrm>
            <a:off x="562564" y="2019300"/>
            <a:ext cx="9083086" cy="4569011"/>
            <a:chOff x="552514" y="2464944"/>
            <a:chExt cx="8882887" cy="4337790"/>
          </a:xfrm>
        </p:grpSpPr>
        <p:pic>
          <p:nvPicPr>
            <p:cNvPr id="9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14" y="2464944"/>
              <a:ext cx="8882887" cy="4337790"/>
            </a:xfrm>
            <a:prstGeom prst="rect">
              <a:avLst/>
            </a:prstGeom>
          </p:spPr>
        </p:pic>
        <p:sp>
          <p:nvSpPr>
            <p:cNvPr id="13" name="文字方塊 2"/>
            <p:cNvSpPr txBox="1">
              <a:spLocks noChangeArrowheads="1"/>
            </p:cNvSpPr>
            <p:nvPr/>
          </p:nvSpPr>
          <p:spPr bwMode="auto">
            <a:xfrm>
              <a:off x="4832785" y="4468797"/>
              <a:ext cx="602122" cy="30278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36000" tIns="36000" rIns="36000" bIns="36000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6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</a:t>
              </a:r>
              <a:endParaRPr lang="zh-HK" altLang="en-US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370049" y="2614065"/>
            <a:ext cx="3007527" cy="412132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77037" y="2293699"/>
            <a:ext cx="1334302" cy="320366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89262" y="3294370"/>
            <a:ext cx="1634838" cy="655329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057525" y="3294371"/>
            <a:ext cx="917575" cy="414030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8567113" y="2517775"/>
            <a:ext cx="444500" cy="520700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4119562" y="3371850"/>
            <a:ext cx="444500" cy="51911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2393" y="4170909"/>
            <a:ext cx="1242601" cy="2119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382" y="4174753"/>
            <a:ext cx="580233" cy="1979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84"/>
          <p:cNvSpPr txBox="1">
            <a:spLocks noChangeArrowheads="1"/>
          </p:cNvSpPr>
          <p:nvPr/>
        </p:nvSpPr>
        <p:spPr bwMode="auto">
          <a:xfrm>
            <a:off x="444500" y="1522413"/>
            <a:ext cx="9486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HK" altLang="en-US">
                <a:solidFill>
                  <a:srgbClr val="FF0000"/>
                </a:solidFill>
                <a:latin typeface="Times New Roman" panose="02020603050405020304" pitchFamily="18" charset="0"/>
              </a:rPr>
              <a:t>注意事項：</a:t>
            </a:r>
            <a:r>
              <a:rPr kumimoji="1" lang="zh-HK" altLang="en-US">
                <a:solidFill>
                  <a:schemeClr val="tx1"/>
                </a:solidFill>
                <a:latin typeface="Times New Roman" panose="02020603050405020304" pitchFamily="18" charset="0"/>
              </a:rPr>
              <a:t>學生資料</a:t>
            </a:r>
            <a:r>
              <a:rPr kumimoji="1" lang="zh-TW" altLang="en-US">
                <a:solidFill>
                  <a:schemeClr val="tx1"/>
                </a:solidFill>
                <a:latin typeface="Times New Roman" panose="02020603050405020304" pitchFamily="18" charset="0"/>
              </a:rPr>
              <a:t>模組內學生的</a:t>
            </a:r>
            <a:r>
              <a:rPr kumimoji="1" lang="zh-TW" altLang="en-US">
                <a:solidFill>
                  <a:srgbClr val="FF0000"/>
                </a:solidFill>
                <a:latin typeface="Times New Roman" panose="02020603050405020304" pitchFamily="18" charset="0"/>
              </a:rPr>
              <a:t>出生日期及身份證號碼</a:t>
            </a:r>
            <a:endParaRPr kumimoji="1" lang="en-US" altLang="zh-TW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3200" b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3200" b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endParaRPr lang="zh-HK" altLang="zh-HK" sz="2000">
              <a:solidFill>
                <a:srgbClr val="0000FF"/>
              </a:solidFill>
            </a:endParaRPr>
          </a:p>
        </p:txBody>
      </p:sp>
      <p:pic>
        <p:nvPicPr>
          <p:cNvPr id="35843" name="Picture 2" descr="File:House key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065338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444500" y="5584825"/>
            <a:ext cx="9248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0000FF"/>
                </a:solidFill>
                <a:latin typeface="新細明體" panose="02020500000000000000" pitchFamily="18" charset="-120"/>
              </a:rPr>
              <a:t>經</a:t>
            </a:r>
            <a:r>
              <a:rPr lang="en-US" altLang="zh-TW" dirty="0" err="1">
                <a:solidFill>
                  <a:srgbClr val="0000FF"/>
                </a:solidFill>
                <a:latin typeface="新細明體" panose="02020500000000000000" pitchFamily="18" charset="-120"/>
              </a:rPr>
              <a:t>WebSAMS</a:t>
            </a:r>
            <a:r>
              <a:rPr lang="zh-TW" altLang="en-US" dirty="0">
                <a:solidFill>
                  <a:srgbClr val="0000FF"/>
                </a:solidFill>
                <a:latin typeface="新細明體" panose="02020500000000000000" pitchFamily="18" charset="-120"/>
              </a:rPr>
              <a:t>傳送報考資料到考評局後，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在考評局平台更新上述資料，必須在</a:t>
            </a:r>
            <a:r>
              <a:rPr lang="en-US" altLang="zh-TW" dirty="0" err="1">
                <a:solidFill>
                  <a:srgbClr val="FF0000"/>
                </a:solidFill>
                <a:latin typeface="新細明體" panose="02020500000000000000" pitchFamily="18" charset="-120"/>
              </a:rPr>
              <a:t>WebSAMS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作相同更新！</a:t>
            </a:r>
            <a:endParaRPr lang="zh-HK" altLang="en-US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10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501775" y="2347913"/>
            <a:ext cx="4029075" cy="2016125"/>
            <a:chOff x="1501775" y="2347913"/>
            <a:chExt cx="4029075" cy="2016125"/>
          </a:xfrm>
        </p:grpSpPr>
        <p:pic>
          <p:nvPicPr>
            <p:cNvPr id="3584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2347913"/>
              <a:ext cx="4029075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 bwMode="auto">
            <a:xfrm>
              <a:off x="4406636" y="3140028"/>
              <a:ext cx="586052" cy="45719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5032376" y="2841578"/>
              <a:ext cx="256799" cy="56678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4406636" y="3941233"/>
              <a:ext cx="533664" cy="26657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28575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kumimoji="0" lang="zh-HK" altLang="en-US" sz="2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rebuchet MS" pitchFamily="34" charset="0"/>
                <a:ea typeface="新細明體" pitchFamily="18" charset="-120"/>
              </a:endParaRPr>
            </a:p>
          </p:txBody>
        </p:sp>
      </p:grpSp>
      <p:sp>
        <p:nvSpPr>
          <p:cNvPr id="35847" name="Isosceles Triangle 2"/>
          <p:cNvSpPr>
            <a:spLocks noChangeArrowheads="1"/>
          </p:cNvSpPr>
          <p:nvPr/>
        </p:nvSpPr>
        <p:spPr bwMode="auto">
          <a:xfrm rot="-4341311">
            <a:off x="4650582" y="2518569"/>
            <a:ext cx="890587" cy="2778125"/>
          </a:xfrm>
          <a:prstGeom prst="triangle">
            <a:avLst>
              <a:gd name="adj" fmla="val 70514"/>
            </a:avLst>
          </a:prstGeom>
          <a:solidFill>
            <a:schemeClr val="bg1"/>
          </a:solidFill>
          <a:ln w="508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" name="Cloud 1"/>
          <p:cNvSpPr/>
          <p:nvPr/>
        </p:nvSpPr>
        <p:spPr bwMode="auto">
          <a:xfrm>
            <a:off x="5068888" y="2192338"/>
            <a:ext cx="4862512" cy="2976562"/>
          </a:xfrm>
          <a:prstGeom prst="cloud">
            <a:avLst/>
          </a:prstGeom>
          <a:solidFill>
            <a:schemeClr val="bg1"/>
          </a:solidFill>
          <a:ln w="508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zh-TW" altLang="en-US" dirty="0">
                <a:solidFill>
                  <a:schemeClr val="tx1"/>
                </a:solidFill>
              </a:rPr>
              <a:t>考評局平台及</a:t>
            </a:r>
            <a:r>
              <a:rPr lang="en-US" altLang="zh-TW" dirty="0" err="1">
                <a:solidFill>
                  <a:schemeClr val="tx1"/>
                </a:solidFill>
              </a:rPr>
              <a:t>WebSAMS</a:t>
            </a:r>
            <a:r>
              <a:rPr lang="zh-TW" altLang="en-US" dirty="0">
                <a:solidFill>
                  <a:schemeClr val="tx1"/>
                </a:solidFill>
              </a:rPr>
              <a:t>內的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zh-TW" altLang="en-US" dirty="0">
                <a:solidFill>
                  <a:schemeClr val="tx1"/>
                </a:solidFill>
              </a:rPr>
              <a:t>上述資料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必須相符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zh-TW" altLang="en-US" dirty="0">
                <a:solidFill>
                  <a:schemeClr val="tx1"/>
                </a:solidFill>
              </a:rPr>
              <a:t>否則學校接收</a:t>
            </a:r>
            <a:r>
              <a:rPr lang="en-US" altLang="zh-TW" dirty="0">
                <a:solidFill>
                  <a:schemeClr val="tx1"/>
                </a:solidFill>
              </a:rPr>
              <a:t>HKDSE</a:t>
            </a:r>
            <a:r>
              <a:rPr lang="zh-TW" altLang="en-US" dirty="0">
                <a:solidFill>
                  <a:schemeClr val="tx1"/>
                </a:solidFill>
              </a:rPr>
              <a:t>放榜成績時，</a:t>
            </a:r>
            <a:endParaRPr lang="en-US" altLang="zh-TW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defRPr/>
            </a:pPr>
            <a:r>
              <a:rPr lang="zh-TW" altLang="en-US" dirty="0">
                <a:solidFill>
                  <a:schemeClr val="tx1"/>
                </a:solidFill>
              </a:rPr>
              <a:t>將不能匯入相關學生的成績檔</a:t>
            </a:r>
            <a:endParaRPr lang="zh-HK" altLang="en-US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itchFamily="2" charset="2"/>
              <a:buNone/>
              <a:defRPr/>
            </a:pPr>
            <a:endParaRPr lang="zh-HK" altLang="en-US" dirty="0">
              <a:solidFill>
                <a:schemeClr val="tx1"/>
              </a:solidFill>
            </a:endParaRPr>
          </a:p>
        </p:txBody>
      </p:sp>
      <p:sp>
        <p:nvSpPr>
          <p:cNvPr id="12" name="Explosion 1 12"/>
          <p:cNvSpPr/>
          <p:nvPr/>
        </p:nvSpPr>
        <p:spPr bwMode="auto">
          <a:xfrm rot="1123046">
            <a:off x="405853" y="3825422"/>
            <a:ext cx="1944914" cy="1683657"/>
          </a:xfrm>
          <a:prstGeom prst="irregularSeal1">
            <a:avLst/>
          </a:prstGeom>
          <a:solidFill>
            <a:srgbClr val="FFC000">
              <a:alpha val="0"/>
            </a:srgbClr>
          </a:solidFill>
          <a:ln w="28575" cap="flat" cmpd="sng" algn="ctr">
            <a:solidFill>
              <a:srgbClr val="0CF459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3200" dirty="0">
                <a:ln>
                  <a:solidFill>
                    <a:srgbClr val="0CF459"/>
                  </a:solidFill>
                </a:ln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</a:t>
            </a:r>
            <a:endParaRPr kumimoji="0" lang="zh-HK" altLang="en-US" sz="3200" b="1" i="0" u="none" strike="noStrike" cap="none" normalizeH="0" baseline="0" dirty="0">
              <a:ln>
                <a:solidFill>
                  <a:srgbClr val="0CF459"/>
                </a:solidFill>
              </a:ln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37891" name="Text Box 84"/>
          <p:cNvSpPr txBox="1">
            <a:spLocks noChangeArrowheads="1"/>
          </p:cNvSpPr>
          <p:nvPr/>
        </p:nvSpPr>
        <p:spPr bwMode="auto">
          <a:xfrm>
            <a:off x="511175" y="1479550"/>
            <a:ext cx="936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rgbClr val="FF0000"/>
                </a:solidFill>
              </a:rPr>
              <a:t>檢查學生個人資料是否已完備，下載報告：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rgbClr val="0000FF"/>
                </a:solidFill>
              </a:rPr>
              <a:t>欠缺／錯誤學生個人資料（香港中學文憑報名資料）清單 </a:t>
            </a:r>
            <a:r>
              <a:rPr lang="en-US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(R-HKE050) </a:t>
            </a:r>
            <a:endParaRPr lang="zh-HK" altLang="zh-HK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3" name="圖片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" t="40746" r="78065" b="33975"/>
          <a:stretch>
            <a:fillRect/>
          </a:stretch>
        </p:blipFill>
        <p:spPr bwMode="auto">
          <a:xfrm>
            <a:off x="511175" y="3114675"/>
            <a:ext cx="26003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03338" y="2898775"/>
            <a:ext cx="8407300" cy="3835400"/>
            <a:chOff x="503338" y="2898775"/>
            <a:chExt cx="8407300" cy="3835400"/>
          </a:xfrm>
        </p:grpSpPr>
        <p:pic>
          <p:nvPicPr>
            <p:cNvPr id="3789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12321" r="39999" b="50656"/>
            <a:stretch>
              <a:fillRect/>
            </a:stretch>
          </p:blipFill>
          <p:spPr bwMode="auto">
            <a:xfrm>
              <a:off x="3516313" y="2898775"/>
              <a:ext cx="5394325" cy="383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5" name="矩形 20"/>
            <p:cNvSpPr>
              <a:spLocks noChangeArrowheads="1"/>
            </p:cNvSpPr>
            <p:nvPr/>
          </p:nvSpPr>
          <p:spPr bwMode="auto">
            <a:xfrm>
              <a:off x="3603625" y="4672013"/>
              <a:ext cx="4038600" cy="309562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7896" name="矩形 21"/>
            <p:cNvSpPr>
              <a:spLocks noChangeArrowheads="1"/>
            </p:cNvSpPr>
            <p:nvPr/>
          </p:nvSpPr>
          <p:spPr bwMode="auto">
            <a:xfrm>
              <a:off x="3603625" y="5686425"/>
              <a:ext cx="4038600" cy="382588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338" y="2997597"/>
              <a:ext cx="3031463" cy="3637756"/>
            </a:xfrm>
            <a:prstGeom prst="rect">
              <a:avLst/>
            </a:prstGeom>
          </p:spPr>
        </p:pic>
        <p:sp>
          <p:nvSpPr>
            <p:cNvPr id="37898" name="矩形 1"/>
            <p:cNvSpPr>
              <a:spLocks noChangeArrowheads="1"/>
            </p:cNvSpPr>
            <p:nvPr/>
          </p:nvSpPr>
          <p:spPr bwMode="auto">
            <a:xfrm>
              <a:off x="924026" y="5930901"/>
              <a:ext cx="887312" cy="354396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7899" name="Rectangle 2"/>
            <p:cNvSpPr>
              <a:spLocks noChangeArrowheads="1"/>
            </p:cNvSpPr>
            <p:nvPr/>
          </p:nvSpPr>
          <p:spPr bwMode="auto">
            <a:xfrm>
              <a:off x="503338" y="3059907"/>
              <a:ext cx="1691222" cy="293729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37900" name="Rectangle 2"/>
            <p:cNvSpPr>
              <a:spLocks noChangeArrowheads="1"/>
            </p:cNvSpPr>
            <p:nvPr/>
          </p:nvSpPr>
          <p:spPr bwMode="auto">
            <a:xfrm>
              <a:off x="741306" y="3402849"/>
              <a:ext cx="1597633" cy="330993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2288" y="1676400"/>
            <a:ext cx="9101137" cy="5524500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匯入香港中學文憑考試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—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科目參數檔案</a:t>
            </a:r>
            <a:endParaRPr kumimoji="1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產生科目聯繫及應考語言 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產生所有學生的報名資料</a:t>
            </a:r>
            <a:endParaRPr kumimoji="1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檢視欠缺／錯誤的學生個人資料</a:t>
            </a:r>
            <a:endParaRPr kumimoji="1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（報告 </a:t>
            </a:r>
            <a:r>
              <a:rPr kumimoji="1"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R-HKE050</a:t>
            </a:r>
            <a:r>
              <a:rPr kumimoji="1"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：</a:t>
            </a:r>
            <a:r>
              <a:rPr kumimoji="1"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欠缺／錯誤學生（香港中學文憑報名）個人資料清單</a:t>
            </a:r>
            <a:r>
              <a:rPr kumimoji="1"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）</a:t>
            </a:r>
            <a:endParaRPr kumimoji="1"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 startAt="5"/>
              <a:defRPr/>
            </a:pP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編修香港中學文憑報名資料</a:t>
            </a:r>
            <a:endParaRPr kumimoji="1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 startAt="5"/>
              <a:defRPr/>
            </a:pP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確定減免考試費示標</a:t>
            </a:r>
            <a:r>
              <a:rPr kumimoji="1"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*</a:t>
            </a: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 startAt="5"/>
              <a:defRPr/>
            </a:pP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預備、檢查和確定香港中學文憑考試資料檔案</a:t>
            </a:r>
            <a:endParaRPr kumimoji="1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 startAt="5"/>
              <a:defRPr/>
            </a:pP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報考香港中學文憑考試後的報告製作</a:t>
            </a:r>
            <a:endParaRPr kumimoji="1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AutoNum type="arabicPeriod" startAt="5"/>
              <a:defRPr/>
            </a:pPr>
            <a:endParaRPr kumimoji="1" lang="zh-TW" altLang="en-US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HK" altLang="en-US" dirty="0">
              <a:ea typeface="新細明體" panose="02020500000000000000" pitchFamily="18" charset="-120"/>
            </a:endParaRPr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563" y="284163"/>
            <a:ext cx="8162925" cy="800100"/>
          </a:xfrm>
        </p:spPr>
        <p:txBody>
          <a:bodyPr/>
          <a:lstStyle/>
          <a:p>
            <a:pPr>
              <a:defRPr/>
            </a:pPr>
            <a:r>
              <a:rPr kumimoji="1"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香港中學文憑考試 </a:t>
            </a:r>
            <a:r>
              <a:rPr kumimoji="1" lang="en-US" altLang="zh-TW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(HKDSE)</a:t>
            </a:r>
            <a:r>
              <a:rPr kumimoji="1"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流程</a:t>
            </a:r>
            <a:endParaRPr lang="zh-HK" altLang="en-US" dirty="0">
              <a:solidFill>
                <a:schemeClr val="accent1">
                  <a:lumMod val="60000"/>
                  <a:lumOff val="40000"/>
                </a:schemeClr>
              </a:solidFill>
              <a:ea typeface="新細明體" panose="02020500000000000000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50" y="1725613"/>
            <a:ext cx="4613275" cy="2595562"/>
          </a:xfrm>
          <a:ln w="50800">
            <a:solidFill>
              <a:srgbClr val="0000FF"/>
            </a:solidFill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WebSAMS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1" dirty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學生的個人資料</a:t>
            </a:r>
            <a:endParaRPr kumimoji="1" lang="en-US" altLang="zh-TW" sz="2000" b="1" dirty="0">
              <a:solidFill>
                <a:srgbClr val="0000FF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1" dirty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科目聯繫及應考語言 </a:t>
            </a:r>
            <a:endParaRPr kumimoji="1" lang="en-US" altLang="zh-TW" sz="2000" b="1" dirty="0">
              <a:solidFill>
                <a:srgbClr val="0000FF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1" dirty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學生的報名資料</a:t>
            </a:r>
            <a:endParaRPr kumimoji="1" lang="en-US" altLang="zh-TW" sz="2000" b="1" dirty="0">
              <a:solidFill>
                <a:srgbClr val="0000FF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1" dirty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減免考試費示標</a:t>
            </a:r>
            <a:endParaRPr kumimoji="1" lang="en-US" altLang="zh-TW" sz="2000" b="1" dirty="0">
              <a:solidFill>
                <a:srgbClr val="0000FF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1" dirty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預備、檢查和確定香港中學文憑考試 </a:t>
            </a:r>
            <a:endParaRPr kumimoji="1" lang="en-US" altLang="zh-TW" sz="2000" b="1" dirty="0">
              <a:solidFill>
                <a:srgbClr val="0000FF"/>
              </a:solidFill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kumimoji="1" lang="zh-TW" altLang="en-US" sz="2000" b="1" dirty="0">
                <a:solidFill>
                  <a:srgbClr val="0000FF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    報名資料檔</a:t>
            </a:r>
          </a:p>
          <a:p>
            <a:pPr marL="0" indent="0">
              <a:defRPr/>
            </a:pPr>
            <a:endParaRPr lang="zh-HK" altLang="en-US" dirty="0">
              <a:ea typeface="新細明體" panose="02020500000000000000" pitchFamily="18" charset="-12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57912" y="1725613"/>
            <a:ext cx="3455987" cy="1346200"/>
          </a:xfrm>
          <a:prstGeom prst="rect">
            <a:avLst/>
          </a:prstGeom>
          <a:noFill/>
          <a:ln w="508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sz="2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HKEAA Registration System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kern="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ahoma" panose="020B0604030504040204" pitchFamily="34" charset="0"/>
              </a:rPr>
              <a:t>修改學生的報考資料</a:t>
            </a:r>
            <a:endParaRPr kumimoji="1" lang="en-US" altLang="zh-TW" sz="2000" kern="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kern="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ahoma" panose="020B0604030504040204" pitchFamily="34" charset="0"/>
              </a:rPr>
              <a:t>校長確定</a:t>
            </a:r>
          </a:p>
          <a:p>
            <a:pPr>
              <a:defRPr/>
            </a:pPr>
            <a:endParaRPr lang="zh-HK" altLang="en-US" b="0" kern="0" dirty="0"/>
          </a:p>
        </p:txBody>
      </p:sp>
      <p:cxnSp>
        <p:nvCxnSpPr>
          <p:cNvPr id="10245" name="Straight Arrow Connector 7"/>
          <p:cNvCxnSpPr>
            <a:cxnSpLocks noChangeShapeType="1"/>
          </p:cNvCxnSpPr>
          <p:nvPr/>
        </p:nvCxnSpPr>
        <p:spPr bwMode="auto">
          <a:xfrm>
            <a:off x="5241925" y="2414588"/>
            <a:ext cx="720725" cy="0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6" name="Straight Arrow Connector 9"/>
          <p:cNvCxnSpPr>
            <a:cxnSpLocks noChangeShapeType="1"/>
          </p:cNvCxnSpPr>
          <p:nvPr/>
        </p:nvCxnSpPr>
        <p:spPr bwMode="auto">
          <a:xfrm flipH="1">
            <a:off x="3071813" y="5681663"/>
            <a:ext cx="2881312" cy="0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157913" y="5008563"/>
            <a:ext cx="3035300" cy="1346200"/>
          </a:xfrm>
          <a:prstGeom prst="rect">
            <a:avLst/>
          </a:prstGeom>
          <a:noFill/>
          <a:ln w="508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sz="2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HKEAA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kern="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ahoma" panose="020B0604030504040204" pitchFamily="34" charset="0"/>
              </a:rPr>
              <a:t>學生成績</a:t>
            </a:r>
            <a:endParaRPr lang="zh-HK" altLang="en-US" b="0" kern="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88950" y="5008563"/>
            <a:ext cx="2436813" cy="1346200"/>
          </a:xfrm>
          <a:prstGeom prst="rect">
            <a:avLst/>
          </a:prstGeom>
          <a:noFill/>
          <a:ln w="508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TW" sz="20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WebSAMS</a:t>
            </a: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kern="0" dirty="0">
                <a:solidFill>
                  <a:srgbClr val="0000FF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ahoma" panose="020B0604030504040204" pitchFamily="34" charset="0"/>
              </a:rPr>
              <a:t>學生成績</a:t>
            </a:r>
            <a:endParaRPr kumimoji="1" lang="zh-HK" altLang="en-US" sz="2000" kern="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  <a:cs typeface="Tahoma" panose="020B0604030504040204" pitchFamily="34" charset="0"/>
            </a:endParaRPr>
          </a:p>
        </p:txBody>
      </p:sp>
      <p:cxnSp>
        <p:nvCxnSpPr>
          <p:cNvPr id="10249" name="Straight Arrow Connector 15"/>
          <p:cNvCxnSpPr>
            <a:cxnSpLocks noChangeShapeType="1"/>
          </p:cNvCxnSpPr>
          <p:nvPr/>
        </p:nvCxnSpPr>
        <p:spPr bwMode="auto">
          <a:xfrm>
            <a:off x="7675563" y="3295650"/>
            <a:ext cx="0" cy="1439863"/>
          </a:xfrm>
          <a:prstGeom prst="straightConnector1">
            <a:avLst/>
          </a:prstGeom>
          <a:noFill/>
          <a:ln w="50800" algn="ctr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0" name="TextBox 2"/>
          <p:cNvSpPr txBox="1">
            <a:spLocks noChangeArrowheads="1"/>
          </p:cNvSpPr>
          <p:nvPr/>
        </p:nvSpPr>
        <p:spPr bwMode="auto">
          <a:xfrm>
            <a:off x="5187950" y="1625279"/>
            <a:ext cx="7747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zh-TW" sz="2000" dirty="0">
              <a:solidFill>
                <a:srgbClr val="00CC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九月</a:t>
            </a:r>
            <a:endParaRPr lang="en-US" altLang="zh-TW" sz="2000" dirty="0">
              <a:solidFill>
                <a:srgbClr val="00CC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抽取報名資料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rPr>
              <a:t>(CDS)</a:t>
            </a:r>
            <a:endParaRPr lang="zh-HK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endParaRPr>
          </a:p>
        </p:txBody>
      </p:sp>
      <p:sp>
        <p:nvSpPr>
          <p:cNvPr id="10251" name="矩形 3"/>
          <p:cNvSpPr>
            <a:spLocks noChangeArrowheads="1"/>
          </p:cNvSpPr>
          <p:nvPr/>
        </p:nvSpPr>
        <p:spPr bwMode="auto">
          <a:xfrm>
            <a:off x="6346825" y="3295650"/>
            <a:ext cx="50577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翌年四</a:t>
            </a:r>
            <a:r>
              <a:rPr lang="en-US" altLang="zh-TW" sz="2000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000" dirty="0">
                <a:solidFill>
                  <a:srgbClr val="00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五月</a:t>
            </a:r>
            <a:endParaRPr lang="en-US" altLang="zh-TW" sz="2000" dirty="0">
              <a:solidFill>
                <a:srgbClr val="00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考試評卷</a:t>
            </a:r>
            <a:endParaRPr lang="zh-HK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52" name="矩形 4"/>
          <p:cNvSpPr>
            <a:spLocks noChangeArrowheads="1"/>
          </p:cNvSpPr>
          <p:nvPr/>
        </p:nvSpPr>
        <p:spPr bwMode="auto">
          <a:xfrm>
            <a:off x="3840163" y="4914900"/>
            <a:ext cx="12747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solidFill>
                  <a:srgbClr val="0CF45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翌年七月 </a:t>
            </a:r>
            <a:endParaRPr lang="en-US" altLang="zh-TW" sz="2000" dirty="0">
              <a:solidFill>
                <a:srgbClr val="0CF45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HK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發放成績</a:t>
            </a:r>
            <a:endParaRPr lang="en-US" altLang="zh-HK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HK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(CDS)</a:t>
            </a:r>
            <a:endParaRPr lang="zh-HK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0963" name="Rectangle 9"/>
          <p:cNvSpPr>
            <a:spLocks noChangeArrowheads="1"/>
          </p:cNvSpPr>
          <p:nvPr/>
        </p:nvSpPr>
        <p:spPr bwMode="auto">
          <a:xfrm>
            <a:off x="522288" y="1644650"/>
            <a:ext cx="4421187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香港考評局程序模組</a:t>
            </a:r>
            <a:r>
              <a:rPr lang="en-US" altLang="zh-TW" sz="2400" dirty="0">
                <a:solidFill>
                  <a:srgbClr val="FF0000"/>
                </a:solidFill>
              </a:rPr>
              <a:t>&gt; 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rgbClr val="FF0000"/>
                </a:solidFill>
              </a:rPr>
              <a:t>香港中學文憑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Tx/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科目聯繫及應考語言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編修香港中學文憑報名資料</a:t>
            </a:r>
          </a:p>
          <a:p>
            <a:pPr eaLnBrk="1" hangingPunct="1"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確定減免考試費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0000FF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香港中學文憑資料互換 </a:t>
            </a: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522288" y="1619250"/>
            <a:ext cx="3228975" cy="1074738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grpSp>
        <p:nvGrpSpPr>
          <p:cNvPr id="40966" name="Group 2"/>
          <p:cNvGrpSpPr>
            <a:grpSpLocks/>
          </p:cNvGrpSpPr>
          <p:nvPr/>
        </p:nvGrpSpPr>
        <p:grpSpPr bwMode="auto">
          <a:xfrm>
            <a:off x="5368925" y="1544638"/>
            <a:ext cx="4133850" cy="5248275"/>
            <a:chOff x="5726963" y="1478748"/>
            <a:chExt cx="4133850" cy="5248275"/>
          </a:xfrm>
        </p:grpSpPr>
        <p:pic>
          <p:nvPicPr>
            <p:cNvPr id="40967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6963" y="1478748"/>
              <a:ext cx="4133850" cy="524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6307989" y="2488676"/>
              <a:ext cx="2788877" cy="461913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0969" name="Rectangle 8"/>
            <p:cNvSpPr>
              <a:spLocks noChangeArrowheads="1"/>
            </p:cNvSpPr>
            <p:nvPr/>
          </p:nvSpPr>
          <p:spPr bwMode="auto">
            <a:xfrm>
              <a:off x="6307989" y="3050617"/>
              <a:ext cx="3552824" cy="461913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0970" name="Rectangle 8"/>
            <p:cNvSpPr>
              <a:spLocks noChangeArrowheads="1"/>
            </p:cNvSpPr>
            <p:nvPr/>
          </p:nvSpPr>
          <p:spPr bwMode="auto">
            <a:xfrm>
              <a:off x="6307989" y="4060545"/>
              <a:ext cx="2213842" cy="461913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6307989" y="6096000"/>
              <a:ext cx="3071681" cy="521543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919413"/>
            <a:ext cx="6769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0869"/>
          <a:stretch>
            <a:fillRect/>
          </a:stretch>
        </p:blipFill>
        <p:spPr bwMode="auto">
          <a:xfrm>
            <a:off x="2936875" y="3284538"/>
            <a:ext cx="668813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495300" y="1393825"/>
            <a:ext cx="90916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匯入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香港中學文憑考試科目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參數檔案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香港考評局程序模組 </a:t>
            </a:r>
            <a:r>
              <a:rPr kumimoji="1"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香港中學文憑 </a:t>
            </a:r>
            <a:r>
              <a:rPr kumimoji="1"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香港中學文憑資料互換 </a:t>
            </a:r>
            <a:r>
              <a:rPr kumimoji="1"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&gt;  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處理已接收資料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t="68593" r="31477"/>
          <a:stretch>
            <a:fillRect/>
          </a:stretch>
        </p:blipFill>
        <p:spPr bwMode="auto">
          <a:xfrm>
            <a:off x="2992438" y="5503863"/>
            <a:ext cx="64230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Rectangle 3"/>
          <p:cNvSpPr>
            <a:spLocks noChangeArrowheads="1"/>
          </p:cNvSpPr>
          <p:nvPr/>
        </p:nvSpPr>
        <p:spPr bwMode="auto">
          <a:xfrm>
            <a:off x="3775075" y="4802188"/>
            <a:ext cx="468313" cy="4032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1994" name="Rectangle 5"/>
          <p:cNvSpPr>
            <a:spLocks noChangeArrowheads="1"/>
          </p:cNvSpPr>
          <p:nvPr/>
        </p:nvSpPr>
        <p:spPr bwMode="auto">
          <a:xfrm>
            <a:off x="5043488" y="4802188"/>
            <a:ext cx="4371975" cy="7112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1996" name="Oval 1"/>
          <p:cNvSpPr>
            <a:spLocks noChangeArrowheads="1"/>
          </p:cNvSpPr>
          <p:nvPr/>
        </p:nvSpPr>
        <p:spPr bwMode="auto">
          <a:xfrm flipV="1">
            <a:off x="2997310" y="3230727"/>
            <a:ext cx="1774387" cy="506413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8" name="Rectangle 1"/>
          <p:cNvSpPr>
            <a:spLocks noChangeArrowheads="1"/>
          </p:cNvSpPr>
          <p:nvPr/>
        </p:nvSpPr>
        <p:spPr bwMode="auto">
          <a:xfrm>
            <a:off x="446088" y="2032000"/>
            <a:ext cx="8880475" cy="782638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76" y="3284538"/>
            <a:ext cx="2620420" cy="3144503"/>
          </a:xfrm>
          <a:prstGeom prst="rect">
            <a:avLst/>
          </a:prstGeom>
        </p:spPr>
      </p:pic>
      <p:sp>
        <p:nvSpPr>
          <p:cNvPr id="41992" name="Rectangle 2"/>
          <p:cNvSpPr>
            <a:spLocks noChangeArrowheads="1"/>
          </p:cNvSpPr>
          <p:nvPr/>
        </p:nvSpPr>
        <p:spPr bwMode="auto">
          <a:xfrm>
            <a:off x="602789" y="6186488"/>
            <a:ext cx="2180099" cy="24255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1999" name="Rectangle 2"/>
          <p:cNvSpPr>
            <a:spLocks noChangeArrowheads="1"/>
          </p:cNvSpPr>
          <p:nvPr/>
        </p:nvSpPr>
        <p:spPr bwMode="auto">
          <a:xfrm>
            <a:off x="495299" y="3650757"/>
            <a:ext cx="1477879" cy="28306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2000" name="Rectangle 2"/>
          <p:cNvSpPr>
            <a:spLocks noChangeArrowheads="1"/>
          </p:cNvSpPr>
          <p:nvPr/>
        </p:nvSpPr>
        <p:spPr bwMode="auto">
          <a:xfrm>
            <a:off x="328036" y="3309937"/>
            <a:ext cx="1483302" cy="25876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808289" y="5593821"/>
            <a:ext cx="1460500" cy="37941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3011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3012" name="Content Placeholder 5"/>
          <p:cNvSpPr txBox="1">
            <a:spLocks/>
          </p:cNvSpPr>
          <p:nvPr/>
        </p:nvSpPr>
        <p:spPr bwMode="auto">
          <a:xfrm>
            <a:off x="493712" y="1985963"/>
            <a:ext cx="9133764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kumimoji="1" lang="zh-TW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功能</a:t>
            </a:r>
            <a:endParaRPr kumimoji="1" lang="en-US" altLang="zh-TW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400" b="0" dirty="0">
                <a:solidFill>
                  <a:schemeClr val="tx1"/>
                </a:solidFill>
              </a:rPr>
              <a:t> 系統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</a:t>
            </a:r>
            <a:r>
              <a:rPr lang="zh-TW" altLang="en-US" sz="2400" b="0" dirty="0">
                <a:solidFill>
                  <a:schemeClr val="tx1"/>
                </a:solidFill>
              </a:rPr>
              <a:t>將預設的</a:t>
            </a:r>
            <a:r>
              <a:rPr lang="zh-HK" altLang="en-US" sz="2400" b="0" dirty="0">
                <a:solidFill>
                  <a:schemeClr val="tx1"/>
                </a:solidFill>
              </a:rPr>
              <a:t>學校科目</a:t>
            </a:r>
            <a:r>
              <a:rPr lang="zh-TW" altLang="en-US" sz="2400" b="0" dirty="0">
                <a:solidFill>
                  <a:schemeClr val="tx1"/>
                </a:solidFill>
              </a:rPr>
              <a:t>及所有應用學習科目與中學文憑試</a:t>
            </a:r>
            <a:endParaRPr lang="en-US" altLang="zh-TW" sz="2400" b="0" dirty="0">
              <a:solidFill>
                <a:schemeClr val="tx1"/>
              </a:solidFill>
            </a:endParaRPr>
          </a:p>
          <a:p>
            <a:pPr marL="0" indent="0">
              <a:buSzPct val="100000"/>
              <a:buNone/>
              <a:defRPr/>
            </a:pPr>
            <a:r>
              <a:rPr lang="en-US" altLang="zh-TW" sz="2400" b="0" dirty="0">
                <a:solidFill>
                  <a:schemeClr val="tx1"/>
                </a:solidFill>
              </a:rPr>
              <a:t>     </a:t>
            </a:r>
            <a:r>
              <a:rPr lang="zh-TW" altLang="en-US" sz="2400" b="0" dirty="0">
                <a:solidFill>
                  <a:schemeClr val="tx1"/>
                </a:solidFill>
              </a:rPr>
              <a:t>甲、乙、丙類科目考卷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配對</a:t>
            </a:r>
            <a:endParaRPr lang="en-US" altLang="zh-TW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zh-TW" sz="2400" b="0" dirty="0">
              <a:solidFill>
                <a:srgbClr val="FF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zh-TW" altLang="en-US" sz="2600" dirty="0">
                <a:solidFill>
                  <a:srgbClr val="FF0000"/>
                </a:solidFill>
              </a:rPr>
              <a:t>注意事項：</a:t>
            </a:r>
            <a:endParaRPr lang="en-US" altLang="zh-TW" sz="2600" dirty="0">
              <a:solidFill>
                <a:srgbClr val="FF0000"/>
              </a:solidFill>
            </a:endParaRPr>
          </a:p>
          <a:p>
            <a:pPr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400" b="0" dirty="0">
                <a:solidFill>
                  <a:schemeClr val="tx1"/>
                </a:solidFill>
              </a:rPr>
              <a:t> 系統會</a:t>
            </a:r>
            <a:r>
              <a:rPr lang="zh-TW" altLang="en-US" sz="2400" b="0" dirty="0">
                <a:solidFill>
                  <a:srgbClr val="FF0000"/>
                </a:solidFill>
              </a:rPr>
              <a:t>依據教育局的預設科目代碼，自動完成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大部分</a:t>
            </a:r>
            <a:r>
              <a:rPr lang="zh-TW" altLang="en-US" sz="2400" b="0" dirty="0">
                <a:solidFill>
                  <a:srgbClr val="FF0000"/>
                </a:solidFill>
              </a:rPr>
              <a:t>科目配對</a:t>
            </a:r>
            <a:endParaRPr lang="en-US" altLang="zh-TW" sz="2400" b="0" dirty="0">
              <a:solidFill>
                <a:srgbClr val="FF0000"/>
              </a:solidFill>
            </a:endParaRPr>
          </a:p>
          <a:p>
            <a:pPr marL="0" indent="0">
              <a:buSzPct val="100000"/>
              <a:buNone/>
              <a:defRPr/>
            </a:pPr>
            <a:r>
              <a:rPr lang="en-US" altLang="zh-TW" sz="2400" b="0" dirty="0">
                <a:solidFill>
                  <a:srgbClr val="FF0000"/>
                </a:solidFill>
              </a:rPr>
              <a:t>    </a:t>
            </a:r>
            <a:r>
              <a:rPr lang="zh-TW" altLang="en-US" sz="2400" b="0" dirty="0">
                <a:solidFill>
                  <a:schemeClr val="tx1"/>
                </a:solidFill>
              </a:rPr>
              <a:t>，只剩下少數未能配對的科目（同時並列於報表上），完成產生</a:t>
            </a:r>
            <a:endParaRPr lang="en-US" altLang="zh-TW" sz="2400" b="0" dirty="0">
              <a:solidFill>
                <a:schemeClr val="tx1"/>
              </a:solidFill>
            </a:endParaRPr>
          </a:p>
          <a:p>
            <a:pPr marL="0" indent="0">
              <a:buSzPct val="100000"/>
              <a:buNone/>
              <a:defRPr/>
            </a:pPr>
            <a:r>
              <a:rPr lang="en-US" altLang="zh-TW" sz="2400" b="0" dirty="0">
                <a:solidFill>
                  <a:schemeClr val="tx1"/>
                </a:solidFill>
              </a:rPr>
              <a:t>     </a:t>
            </a:r>
            <a:r>
              <a:rPr lang="zh-TW" altLang="en-US" sz="2400" b="0" dirty="0">
                <a:solidFill>
                  <a:schemeClr val="tx1"/>
                </a:solidFill>
              </a:rPr>
              <a:t>科目聯繫程序，</a:t>
            </a:r>
            <a:r>
              <a:rPr lang="zh-TW" altLang="en-US" sz="2400" b="0" dirty="0">
                <a:solidFill>
                  <a:srgbClr val="FF0000"/>
                </a:solidFill>
              </a:rPr>
              <a:t>相當於完成</a:t>
            </a:r>
            <a:r>
              <a:rPr lang="zh-TW" altLang="en-US" sz="2400" b="0" dirty="0">
                <a:solidFill>
                  <a:schemeClr val="tx1"/>
                </a:solidFill>
              </a:rPr>
              <a:t>整個抽取學生報名資料程序的</a:t>
            </a:r>
            <a:r>
              <a:rPr lang="zh-TW" altLang="en-US" sz="2400" b="0" dirty="0">
                <a:solidFill>
                  <a:srgbClr val="FF0000"/>
                </a:solidFill>
              </a:rPr>
              <a:t>九成</a:t>
            </a:r>
            <a:endParaRPr lang="en-US" altLang="zh-TW" sz="2400" b="0" dirty="0">
              <a:solidFill>
                <a:srgbClr val="FF0000"/>
              </a:solidFill>
            </a:endParaRPr>
          </a:p>
          <a:p>
            <a:pPr marL="0" indent="0">
              <a:buSzPct val="100000"/>
              <a:buNone/>
              <a:defRPr/>
            </a:pPr>
            <a:r>
              <a:rPr lang="en-US" altLang="zh-TW" sz="2400" b="0" dirty="0">
                <a:solidFill>
                  <a:srgbClr val="FF0000"/>
                </a:solidFill>
              </a:rPr>
              <a:t>     </a:t>
            </a:r>
            <a:r>
              <a:rPr lang="zh-TW" altLang="en-US" sz="2400" b="0" dirty="0">
                <a:solidFill>
                  <a:srgbClr val="FF0000"/>
                </a:solidFill>
              </a:rPr>
              <a:t>工作</a:t>
            </a:r>
            <a:endParaRPr lang="en-US" altLang="zh-TW" sz="2400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dirty="0">
                <a:solidFill>
                  <a:srgbClr val="FF0000"/>
                </a:solidFill>
              </a:rPr>
              <a:t>   </a:t>
            </a:r>
            <a:endParaRPr lang="en-US" altLang="zh-HK" dirty="0">
              <a:solidFill>
                <a:srgbClr val="FF0000"/>
              </a:solidFill>
            </a:endParaRPr>
          </a:p>
        </p:txBody>
      </p:sp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493713" y="1379538"/>
            <a:ext cx="937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2578894"/>
            <a:ext cx="8070057" cy="3953737"/>
          </a:xfrm>
          <a:prstGeom prst="rect">
            <a:avLst/>
          </a:prstGeom>
        </p:spPr>
      </p:pic>
      <p:sp>
        <p:nvSpPr>
          <p:cNvPr id="47106" name="Content Placeholder 5"/>
          <p:cNvSpPr txBox="1">
            <a:spLocks/>
          </p:cNvSpPr>
          <p:nvPr/>
        </p:nvSpPr>
        <p:spPr bwMode="auto">
          <a:xfrm>
            <a:off x="522288" y="2085975"/>
            <a:ext cx="95948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SzPct val="100000"/>
              <a:buFont typeface="Wingdings" panose="05000000000000000000" pitchFamily="2" charset="2"/>
              <a:buChar char="u"/>
            </a:pP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科目配對產生前，</a:t>
            </a:r>
            <a:r>
              <a:rPr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學校</a:t>
            </a:r>
            <a:r>
              <a:rPr lang="zh-TW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可檢視或列印上一年</a:t>
            </a:r>
            <a:r>
              <a:rPr lang="zh-HK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科目</a:t>
            </a:r>
            <a:r>
              <a:rPr lang="zh-TW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配對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以作參考 </a:t>
            </a:r>
            <a:r>
              <a:rPr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                          </a:t>
            </a:r>
            <a:endParaRPr lang="zh-TW" altLang="zh-HK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HK" sz="3200" dirty="0">
              <a:solidFill>
                <a:srgbClr val="FF0000"/>
              </a:solidFill>
            </a:endParaRPr>
          </a:p>
        </p:txBody>
      </p:sp>
      <p:sp>
        <p:nvSpPr>
          <p:cNvPr id="47107" name="Rectangle 273"/>
          <p:cNvSpPr>
            <a:spLocks noChangeArrowheads="1"/>
          </p:cNvSpPr>
          <p:nvPr/>
        </p:nvSpPr>
        <p:spPr bwMode="auto">
          <a:xfrm>
            <a:off x="3544888" y="340677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522288" y="1425575"/>
            <a:ext cx="931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  <a:endParaRPr lang="zh-HK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矩形 2"/>
          <p:cNvSpPr>
            <a:spLocks noChangeArrowheads="1"/>
          </p:cNvSpPr>
          <p:nvPr/>
        </p:nvSpPr>
        <p:spPr bwMode="auto">
          <a:xfrm>
            <a:off x="4951413" y="5827713"/>
            <a:ext cx="1168400" cy="36195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152775" y="2893509"/>
            <a:ext cx="1714609" cy="43377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3249613" y="4779962"/>
            <a:ext cx="6258454" cy="177335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348" y="3061562"/>
            <a:ext cx="5096856" cy="2962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1918" y="5879542"/>
            <a:ext cx="5053426" cy="833912"/>
          </a:xfrm>
          <a:prstGeom prst="rect">
            <a:avLst/>
          </a:prstGeom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458552" y="6424106"/>
            <a:ext cx="721894" cy="31268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cxnSp>
        <p:nvCxnSpPr>
          <p:cNvPr id="15" name="直線單箭頭接點 3"/>
          <p:cNvCxnSpPr>
            <a:cxnSpLocks noChangeShapeType="1"/>
          </p:cNvCxnSpPr>
          <p:nvPr/>
        </p:nvCxnSpPr>
        <p:spPr bwMode="auto">
          <a:xfrm flipV="1">
            <a:off x="6201103" y="5835022"/>
            <a:ext cx="1313794" cy="208426"/>
          </a:xfrm>
          <a:prstGeom prst="straightConnector1">
            <a:avLst/>
          </a:prstGeom>
          <a:ln w="50800">
            <a:solidFill>
              <a:srgbClr val="0CF459"/>
            </a:solidFill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43" name="直線單箭頭接點 3"/>
          <p:cNvCxnSpPr>
            <a:cxnSpLocks noChangeShapeType="1"/>
          </p:cNvCxnSpPr>
          <p:nvPr/>
        </p:nvCxnSpPr>
        <p:spPr bwMode="auto">
          <a:xfrm flipH="1">
            <a:off x="5708650" y="2554288"/>
            <a:ext cx="1114425" cy="3248025"/>
          </a:xfrm>
          <a:prstGeom prst="straightConnector1">
            <a:avLst/>
          </a:prstGeom>
          <a:ln w="50800">
            <a:solidFill>
              <a:srgbClr val="0CF459"/>
            </a:solidFill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1" y="2939494"/>
            <a:ext cx="8157646" cy="3996649"/>
          </a:xfrm>
          <a:prstGeom prst="rect">
            <a:avLst/>
          </a:prstGeom>
        </p:spPr>
      </p:pic>
      <p:sp>
        <p:nvSpPr>
          <p:cNvPr id="45058" name="Content Placeholder 5"/>
          <p:cNvSpPr txBox="1">
            <a:spLocks/>
          </p:cNvSpPr>
          <p:nvPr/>
        </p:nvSpPr>
        <p:spPr bwMode="auto">
          <a:xfrm>
            <a:off x="-130175" y="2085975"/>
            <a:ext cx="10093982" cy="82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974725"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系統先將預設的核心及選修</a:t>
            </a:r>
            <a:r>
              <a:rPr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科目和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所有應用學習科目與中學文憑  </a:t>
            </a:r>
            <a:endParaRPr lang="en-US" altLang="zh-TW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631825" indent="0">
              <a:buSzPct val="100000"/>
              <a:buNone/>
              <a:defRPr/>
            </a:pP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    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試考卷</a:t>
            </a:r>
            <a:r>
              <a:rPr lang="zh-TW" altLang="en-US" sz="2400" dirty="0">
                <a:solidFill>
                  <a:srgbClr val="FF0000"/>
                </a:solidFill>
                <a:latin typeface="新細明體" panose="02020500000000000000" pitchFamily="18" charset="-120"/>
              </a:rPr>
              <a:t>配對</a:t>
            </a:r>
            <a:endParaRPr lang="en-US" altLang="zh-HK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altLang="zh-HK" dirty="0">
                <a:solidFill>
                  <a:schemeClr val="tx1"/>
                </a:solidFill>
              </a:rPr>
              <a:t>          </a:t>
            </a:r>
          </a:p>
        </p:txBody>
      </p:sp>
      <p:sp>
        <p:nvSpPr>
          <p:cNvPr id="45059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522288" y="1417638"/>
            <a:ext cx="9288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（必須步驟）</a:t>
            </a:r>
            <a:endParaRPr lang="zh-HK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5" name="矩形 2"/>
          <p:cNvSpPr>
            <a:spLocks noChangeArrowheads="1"/>
          </p:cNvSpPr>
          <p:nvPr/>
        </p:nvSpPr>
        <p:spPr bwMode="auto">
          <a:xfrm>
            <a:off x="5990421" y="6139232"/>
            <a:ext cx="616900" cy="43061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cxnSp>
        <p:nvCxnSpPr>
          <p:cNvPr id="45066" name="直線單箭頭接點 4"/>
          <p:cNvCxnSpPr>
            <a:cxnSpLocks noChangeShapeType="1"/>
          </p:cNvCxnSpPr>
          <p:nvPr/>
        </p:nvCxnSpPr>
        <p:spPr bwMode="auto">
          <a:xfrm>
            <a:off x="4008541" y="6077701"/>
            <a:ext cx="1807015" cy="123061"/>
          </a:xfrm>
          <a:prstGeom prst="straightConnector1">
            <a:avLst/>
          </a:prstGeom>
          <a:noFill/>
          <a:ln w="50800" algn="ctr">
            <a:solidFill>
              <a:srgbClr val="0CF45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7" name="Rectangle 2"/>
          <p:cNvSpPr>
            <a:spLocks noChangeArrowheads="1"/>
          </p:cNvSpPr>
          <p:nvPr/>
        </p:nvSpPr>
        <p:spPr bwMode="auto">
          <a:xfrm>
            <a:off x="726569" y="2939493"/>
            <a:ext cx="1389310" cy="33533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5068" name="Rectangle 2"/>
          <p:cNvSpPr>
            <a:spLocks noChangeArrowheads="1"/>
          </p:cNvSpPr>
          <p:nvPr/>
        </p:nvSpPr>
        <p:spPr bwMode="auto">
          <a:xfrm>
            <a:off x="946813" y="3275994"/>
            <a:ext cx="1308894" cy="31016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5069" name="Rectangle 2"/>
          <p:cNvSpPr>
            <a:spLocks noChangeArrowheads="1"/>
          </p:cNvSpPr>
          <p:nvPr/>
        </p:nvSpPr>
        <p:spPr bwMode="auto">
          <a:xfrm>
            <a:off x="1098728" y="3583428"/>
            <a:ext cx="2000981" cy="28682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5070" name="Oval 4"/>
          <p:cNvSpPr>
            <a:spLocks noChangeArrowheads="1"/>
          </p:cNvSpPr>
          <p:nvPr/>
        </p:nvSpPr>
        <p:spPr bwMode="auto">
          <a:xfrm>
            <a:off x="3047443" y="3202447"/>
            <a:ext cx="1714609" cy="43377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5063" name="圓角矩形圖說文字 2"/>
          <p:cNvSpPr>
            <a:spLocks noChangeArrowheads="1"/>
          </p:cNvSpPr>
          <p:nvPr/>
        </p:nvSpPr>
        <p:spPr bwMode="auto">
          <a:xfrm>
            <a:off x="6830806" y="6139232"/>
            <a:ext cx="3194050" cy="579437"/>
          </a:xfrm>
          <a:prstGeom prst="wedgeRoundRectCallout">
            <a:avLst>
              <a:gd name="adj1" fmla="val -56787"/>
              <a:gd name="adj2" fmla="val -8912"/>
              <a:gd name="adj3" fmla="val 16667"/>
            </a:avLst>
          </a:prstGeom>
          <a:noFill/>
          <a:ln w="508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Tx/>
              <a:buNone/>
            </a:pPr>
            <a:r>
              <a:rPr lang="zh-TW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首次</a:t>
            </a: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須按此鍵以產生資料</a:t>
            </a: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5"/>
          <p:cNvSpPr txBox="1">
            <a:spLocks/>
          </p:cNvSpPr>
          <p:nvPr/>
        </p:nvSpPr>
        <p:spPr bwMode="auto">
          <a:xfrm>
            <a:off x="0" y="1981200"/>
            <a:ext cx="9466263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 先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自動</a:t>
            </a: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將預設的核心及選修</a:t>
            </a:r>
            <a:r>
              <a:rPr lang="zh-HK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科目</a:t>
            </a: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和所有應用學習科目與</a:t>
            </a:r>
            <a:endParaRPr lang="en-US" altLang="zh-TW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457200" lvl="1" indent="0">
              <a:buClr>
                <a:schemeClr val="accent2"/>
              </a:buClr>
              <a:buSzPct val="100000"/>
              <a:buNone/>
              <a:defRPr/>
            </a:pPr>
            <a:r>
              <a:rPr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   </a:t>
            </a: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中學文憑試考卷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配對</a:t>
            </a:r>
            <a:endParaRPr lang="en-US" altLang="zh-H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HK" dirty="0">
              <a:solidFill>
                <a:schemeClr val="tx1"/>
              </a:solidFill>
            </a:endParaRPr>
          </a:p>
        </p:txBody>
      </p:sp>
      <p:sp>
        <p:nvSpPr>
          <p:cNvPr id="49155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9156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9157" name="Text Box 3"/>
          <p:cNvSpPr txBox="1">
            <a:spLocks noChangeArrowheads="1"/>
          </p:cNvSpPr>
          <p:nvPr/>
        </p:nvSpPr>
        <p:spPr bwMode="auto">
          <a:xfrm>
            <a:off x="493713" y="1381125"/>
            <a:ext cx="9331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5" y="2841039"/>
            <a:ext cx="9480959" cy="2494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9" y="5277905"/>
            <a:ext cx="9462176" cy="1070512"/>
          </a:xfrm>
          <a:prstGeom prst="rect">
            <a:avLst/>
          </a:prstGeom>
        </p:spPr>
      </p:pic>
      <p:sp>
        <p:nvSpPr>
          <p:cNvPr id="49160" name="矩形 2"/>
          <p:cNvSpPr>
            <a:spLocks noChangeArrowheads="1"/>
          </p:cNvSpPr>
          <p:nvPr/>
        </p:nvSpPr>
        <p:spPr bwMode="auto">
          <a:xfrm>
            <a:off x="417327" y="4445995"/>
            <a:ext cx="9407711" cy="1345206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49161" name="Rounded Rectangular Callout 6"/>
          <p:cNvSpPr>
            <a:spLocks noChangeArrowheads="1"/>
          </p:cNvSpPr>
          <p:nvPr/>
        </p:nvSpPr>
        <p:spPr bwMode="auto">
          <a:xfrm>
            <a:off x="8680803" y="1204905"/>
            <a:ext cx="1209675" cy="1547813"/>
          </a:xfrm>
          <a:prstGeom prst="wedgeRoundRectCallout">
            <a:avLst>
              <a:gd name="adj1" fmla="val -32510"/>
              <a:gd name="adj2" fmla="val 183411"/>
              <a:gd name="adj3" fmla="val 16667"/>
            </a:avLst>
          </a:prstGeom>
          <a:solidFill>
            <a:srgbClr val="CCECFF">
              <a:alpha val="0"/>
            </a:srgbClr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已完成</a:t>
            </a:r>
            <a:endParaRPr lang="en-US" altLang="zh-TW" sz="20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</a:t>
            </a:r>
            <a:endParaRPr lang="en-US" altLang="zh-TW" sz="20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配對</a:t>
            </a:r>
            <a:endParaRPr lang="zh-HK" altLang="en-US" sz="20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08000" y="1454150"/>
            <a:ext cx="9393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例子一</a:t>
            </a:r>
          </a:p>
        </p:txBody>
      </p:sp>
      <p:pic>
        <p:nvPicPr>
          <p:cNvPr id="51206" name="圖片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523" y="1978025"/>
            <a:ext cx="9122192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22288" y="1419225"/>
            <a:ext cx="909478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例子二 </a:t>
            </a: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zh-TW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3" y="2143865"/>
            <a:ext cx="9286876" cy="1672485"/>
          </a:xfrm>
          <a:prstGeom prst="rect">
            <a:avLst/>
          </a:prstGeom>
        </p:spPr>
      </p:pic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7226299" y="2860675"/>
            <a:ext cx="2486819" cy="100806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08" y="3025188"/>
            <a:ext cx="9566805" cy="2722027"/>
          </a:xfrm>
          <a:prstGeom prst="rect">
            <a:avLst/>
          </a:prstGeom>
        </p:spPr>
      </p:pic>
      <p:sp>
        <p:nvSpPr>
          <p:cNvPr id="55298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08000" y="1308100"/>
            <a:ext cx="929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 bwMode="auto">
          <a:xfrm>
            <a:off x="508000" y="2065338"/>
            <a:ext cx="9672638" cy="785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科目聯繫及應考語言</a:t>
            </a:r>
            <a:r>
              <a:rPr lang="zh-TW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（</a:t>
            </a:r>
            <a:r>
              <a:rPr lang="zh-TW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檢查未完成的</a:t>
            </a:r>
            <a:r>
              <a:rPr lang="zh-TW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科目聯繋及應考語言）</a:t>
            </a:r>
            <a:r>
              <a:rPr lang="zh-TW" altLang="en-US" sz="2400" b="0" dirty="0">
                <a:solidFill>
                  <a:schemeClr val="tx1"/>
                </a:solidFill>
              </a:rPr>
              <a:t>：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    </a:t>
            </a:r>
            <a:r>
              <a:rPr lang="zh-TW" altLang="en-US" sz="24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未完成的科目聯繋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種類，包括班本、跨班別、組別及校本科目</a:t>
            </a:r>
            <a:endParaRPr lang="en-US" altLang="zh-TW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331390" y="4189210"/>
            <a:ext cx="9387153" cy="108627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6762749" y="4329052"/>
            <a:ext cx="2892689" cy="79471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55304" name="Rounded Rectangular Callout 1"/>
          <p:cNvSpPr>
            <a:spLocks noChangeArrowheads="1"/>
          </p:cNvSpPr>
          <p:nvPr/>
        </p:nvSpPr>
        <p:spPr bwMode="auto">
          <a:xfrm>
            <a:off x="4741863" y="5426995"/>
            <a:ext cx="2444750" cy="745065"/>
          </a:xfrm>
          <a:prstGeom prst="wedgeRoundRectCallout">
            <a:avLst>
              <a:gd name="adj1" fmla="val 59052"/>
              <a:gd name="adj2" fmla="val -122314"/>
              <a:gd name="adj3" fmla="val 16667"/>
            </a:avLst>
          </a:prstGeom>
          <a:solidFill>
            <a:schemeClr val="bg1"/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未完成的科目聯繋</a:t>
            </a:r>
            <a:endParaRPr lang="zh-HK" alt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2" y="2498726"/>
            <a:ext cx="9714656" cy="2792412"/>
          </a:xfrm>
          <a:prstGeom prst="rect">
            <a:avLst/>
          </a:prstGeom>
        </p:spPr>
      </p:pic>
      <p:sp>
        <p:nvSpPr>
          <p:cNvPr id="57347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57348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508000" y="1417638"/>
            <a:ext cx="9317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 bwMode="auto">
          <a:xfrm>
            <a:off x="508000" y="1941513"/>
            <a:ext cx="9473398" cy="477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科目聯繫及應考語言</a:t>
            </a:r>
            <a:r>
              <a:rPr lang="zh-TW" altLang="zh-HK" sz="2400" dirty="0">
                <a:solidFill>
                  <a:srgbClr val="0000FF"/>
                </a:solidFill>
                <a:sym typeface="Symbol" panose="05050102010706020507" pitchFamily="18" charset="2"/>
              </a:rPr>
              <a:t>（</a:t>
            </a:r>
            <a:r>
              <a:rPr lang="zh-TW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檢查常用</a:t>
            </a:r>
            <a:r>
              <a:rPr lang="en-US" altLang="zh-TW" sz="2400" dirty="0">
                <a:solidFill>
                  <a:srgbClr val="0000FF"/>
                </a:solidFill>
                <a:sym typeface="Symbol" panose="05050102010706020507" pitchFamily="18" charset="2"/>
              </a:rPr>
              <a:t>/</a:t>
            </a:r>
            <a:r>
              <a:rPr lang="zh-TW" altLang="en-US" sz="2400" dirty="0">
                <a:solidFill>
                  <a:srgbClr val="0000FF"/>
                </a:solidFill>
                <a:sym typeface="Symbol" panose="05050102010706020507" pitchFamily="18" charset="2"/>
              </a:rPr>
              <a:t>非常用的</a:t>
            </a:r>
            <a:r>
              <a:rPr lang="zh-TW" altLang="en-US" sz="2400" dirty="0">
                <a:solidFill>
                  <a:srgbClr val="0000FF"/>
                </a:solidFill>
              </a:rPr>
              <a:t>科目聯繋及應考語言）</a:t>
            </a:r>
          </a:p>
        </p:txBody>
      </p:sp>
      <p:sp>
        <p:nvSpPr>
          <p:cNvPr id="57352" name="文字方塊 1"/>
          <p:cNvSpPr txBox="1">
            <a:spLocks noChangeArrowheads="1"/>
          </p:cNvSpPr>
          <p:nvPr/>
        </p:nvSpPr>
        <p:spPr bwMode="auto">
          <a:xfrm>
            <a:off x="4084638" y="5133123"/>
            <a:ext cx="5135662" cy="954107"/>
          </a:xfrm>
          <a:prstGeom prst="rect">
            <a:avLst/>
          </a:prstGeom>
          <a:noFill/>
          <a:ln w="50800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常用</a:t>
            </a:r>
            <a:r>
              <a:rPr lang="en-US" altLang="zh-TW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非常用科目的手動聯繋</a:t>
            </a:r>
            <a:endParaRPr lang="en-US" altLang="zh-TW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完成後仍然會以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紅色</a:t>
            </a:r>
            <a:r>
              <a:rPr lang="zh-TW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來顯示</a:t>
            </a:r>
          </a:p>
        </p:txBody>
      </p:sp>
      <p:sp>
        <p:nvSpPr>
          <p:cNvPr id="26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Explosion 1 12"/>
          <p:cNvSpPr/>
          <p:nvPr/>
        </p:nvSpPr>
        <p:spPr bwMode="auto">
          <a:xfrm rot="1123046">
            <a:off x="8144387" y="338007"/>
            <a:ext cx="1944914" cy="1683657"/>
          </a:xfrm>
          <a:prstGeom prst="irregularSeal1">
            <a:avLst/>
          </a:prstGeom>
          <a:solidFill>
            <a:srgbClr val="FFC000">
              <a:alpha val="0"/>
            </a:srgbClr>
          </a:solidFill>
          <a:ln w="28575" cap="flat" cmpd="sng" algn="ctr">
            <a:solidFill>
              <a:srgbClr val="0CF459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3200" dirty="0">
                <a:ln>
                  <a:solidFill>
                    <a:srgbClr val="0CF459"/>
                  </a:solidFill>
                </a:ln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</a:t>
            </a:r>
            <a:endParaRPr kumimoji="0" lang="zh-HK" altLang="en-US" sz="3200" b="1" i="0" u="none" strike="noStrike" cap="none" normalizeH="0" baseline="0" dirty="0">
              <a:ln>
                <a:solidFill>
                  <a:srgbClr val="0CF459"/>
                </a:solidFill>
              </a:ln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282" name="直線單箭頭接點 4"/>
          <p:cNvCxnSpPr>
            <a:cxnSpLocks noChangeShapeType="1"/>
            <a:stCxn id="57352" idx="0"/>
          </p:cNvCxnSpPr>
          <p:nvPr/>
        </p:nvCxnSpPr>
        <p:spPr bwMode="auto">
          <a:xfrm flipH="1" flipV="1">
            <a:off x="6517709" y="4296411"/>
            <a:ext cx="134760" cy="836712"/>
          </a:xfrm>
          <a:prstGeom prst="straightConnector1">
            <a:avLst/>
          </a:prstGeom>
          <a:ln w="50800">
            <a:solidFill>
              <a:schemeClr val="accent1">
                <a:lumMod val="40000"/>
                <a:lumOff val="60000"/>
              </a:schemeClr>
            </a:solidFill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矩形 2"/>
          <p:cNvSpPr>
            <a:spLocks noChangeArrowheads="1"/>
          </p:cNvSpPr>
          <p:nvPr/>
        </p:nvSpPr>
        <p:spPr bwMode="auto">
          <a:xfrm>
            <a:off x="110382" y="3732826"/>
            <a:ext cx="9714656" cy="91077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613" y="285750"/>
            <a:ext cx="7926387" cy="800100"/>
          </a:xfrm>
        </p:spPr>
        <p:txBody>
          <a:bodyPr/>
          <a:lstStyle/>
          <a:p>
            <a:pPr>
              <a:defRPr/>
            </a:pPr>
            <a:r>
              <a:rPr kumimoji="1" lang="zh-TW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準備工作</a:t>
            </a:r>
            <a:endParaRPr lang="zh-HK" altLang="en-US" dirty="0">
              <a:solidFill>
                <a:schemeClr val="accent1">
                  <a:lumMod val="60000"/>
                  <a:lumOff val="40000"/>
                </a:schemeClr>
              </a:solidFill>
              <a:ea typeface="新細明體" panose="02020500000000000000" pitchFamily="18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2925" y="1674729"/>
            <a:ext cx="8383588" cy="49784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kumimoji="1" lang="zh-HK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更新 </a:t>
            </a:r>
            <a:r>
              <a:rPr kumimoji="1"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WebSAMS</a:t>
            </a: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kumimoji="1" lang="zh-HK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至</a:t>
            </a: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最新</a:t>
            </a:r>
            <a:r>
              <a:rPr kumimoji="1" lang="zh-HK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版本</a:t>
            </a:r>
            <a:endParaRPr kumimoji="1" lang="en-US" altLang="zh-HK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學校管理模組：策劃現學年或完成學年過渡</a:t>
            </a:r>
            <a:endParaRPr lang="en-US" altLang="zh-HK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學校管理模組：編修班別資料 </a:t>
            </a:r>
            <a:r>
              <a:rPr kumimoji="1"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— </a:t>
            </a:r>
            <a:r>
              <a:rPr kumimoji="1" lang="zh-HK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班本科目、跨班別科目</a:t>
            </a:r>
            <a:endParaRPr kumimoji="1" lang="en-US" altLang="zh-HK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學生科目</a:t>
            </a: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Wingdings 2" panose="05020102010507070707" pitchFamily="18" charset="2"/>
              </a:rPr>
              <a:t>設定</a:t>
            </a:r>
            <a:endParaRPr kumimoji="1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marL="400050" lvl="1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(I)  </a:t>
            </a:r>
            <a:r>
              <a:rPr kumimoji="1"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學生資料模組：</a:t>
            </a:r>
            <a:r>
              <a:rPr kumimoji="1"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Wingdings 2" panose="05020102010507070707" pitchFamily="18" charset="2"/>
              </a:rPr>
              <a:t>設定</a:t>
            </a:r>
            <a:r>
              <a:rPr kumimoji="1"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學生的選修科目</a:t>
            </a:r>
            <a:endParaRPr kumimoji="1"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AU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  <a:sym typeface="Wingdings 2" panose="05020102010507070707" pitchFamily="18" charset="2"/>
              </a:rPr>
              <a:t>     (II) </a:t>
            </a: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應用學習模組：</a:t>
            </a:r>
            <a:r>
              <a:rPr kumimoji="1" lang="zh-HK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使</a:t>
            </a: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用報告 </a:t>
            </a:r>
            <a:r>
              <a:rPr kumimoji="1"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(R-APL003, R-APL036)</a:t>
            </a:r>
          </a:p>
          <a:p>
            <a:pPr marL="0" indent="0" eaLnBrk="1" hangingPunct="1">
              <a:buClr>
                <a:schemeClr val="bg1"/>
              </a:buClr>
              <a:buSzPct val="100000"/>
              <a:buFont typeface="Trebuchet MS" panose="020B0603020202020204" pitchFamily="34" charset="0"/>
              <a:buAutoNum type="arabicPeriod"/>
              <a:defRPr/>
            </a:pP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檢查應用學習科目的資料</a:t>
            </a:r>
            <a:endParaRPr kumimoji="1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en-US" altLang="zh-HK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5.  </a:t>
            </a:r>
            <a:r>
              <a:rPr lang="zh-HK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在職家庭及學生資助事務處：已匯入最新資料檔</a:t>
            </a:r>
          </a:p>
          <a:p>
            <a:pPr marL="0" indent="0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6.  </a:t>
            </a: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學生資料模組 </a:t>
            </a:r>
            <a:r>
              <a:rPr kumimoji="1"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&gt; </a:t>
            </a: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資料上載：</a:t>
            </a:r>
            <a:r>
              <a:rPr kumimoji="1" lang="zh-HK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檢查及輸入</a:t>
            </a:r>
            <a:r>
              <a:rPr kumimoji="1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學生的個人資料</a:t>
            </a:r>
            <a:endParaRPr kumimoji="1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indent="0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24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zh-TW" altLang="en-US" sz="2400" dirty="0">
              <a:solidFill>
                <a:srgbClr val="0000FF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400050" lvl="1" indent="0" eaLnBrk="1" hangingPunct="1">
              <a:spcBef>
                <a:spcPct val="500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AutoNum type="romanUcParenBoth"/>
              <a:defRPr/>
            </a:pPr>
            <a:endParaRPr lang="zh-HK" altLang="en-US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20" y="2908230"/>
            <a:ext cx="8174755" cy="2325949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59403" name="Text Box 3"/>
          <p:cNvSpPr txBox="1">
            <a:spLocks noChangeArrowheads="1"/>
          </p:cNvSpPr>
          <p:nvPr/>
        </p:nvSpPr>
        <p:spPr bwMode="auto">
          <a:xfrm>
            <a:off x="544513" y="1455738"/>
            <a:ext cx="90487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修改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/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更新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科目</a:t>
            </a:r>
            <a:r>
              <a:rPr kumimoji="1" lang="zh-TW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及應考語言紀錄</a:t>
            </a:r>
            <a:endParaRPr kumimoji="1"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未能自動完成配對的科目以紅色表示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)</a:t>
            </a:r>
            <a:endParaRPr kumimoji="1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1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396" name="Rectangle 1"/>
          <p:cNvSpPr>
            <a:spLocks noChangeArrowheads="1"/>
          </p:cNvSpPr>
          <p:nvPr/>
        </p:nvSpPr>
        <p:spPr bwMode="auto">
          <a:xfrm>
            <a:off x="1074018" y="3943351"/>
            <a:ext cx="381611" cy="32595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1094472" y="4721966"/>
            <a:ext cx="722313" cy="30321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sp>
        <p:nvSpPr>
          <p:cNvPr id="59398" name="直線圖說文字 3 (無框線) 5"/>
          <p:cNvSpPr>
            <a:spLocks/>
          </p:cNvSpPr>
          <p:nvPr/>
        </p:nvSpPr>
        <p:spPr bwMode="auto">
          <a:xfrm>
            <a:off x="307868" y="4281205"/>
            <a:ext cx="982663" cy="298450"/>
          </a:xfrm>
          <a:prstGeom prst="callout3">
            <a:avLst>
              <a:gd name="adj1" fmla="val -65159"/>
              <a:gd name="adj2" fmla="val 77037"/>
              <a:gd name="adj3" fmla="val 47319"/>
              <a:gd name="adj4" fmla="val -2921"/>
              <a:gd name="adj5" fmla="val 58241"/>
              <a:gd name="adj6" fmla="val -1968"/>
              <a:gd name="adj7" fmla="val 195089"/>
              <a:gd name="adj8" fmla="val 79222"/>
            </a:avLst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或</a:t>
            </a:r>
            <a:endParaRPr lang="zh-HK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401" name="Rounded Rectangular Callout 1"/>
          <p:cNvSpPr>
            <a:spLocks noChangeArrowheads="1"/>
          </p:cNvSpPr>
          <p:nvPr/>
        </p:nvSpPr>
        <p:spPr bwMode="auto">
          <a:xfrm>
            <a:off x="307868" y="3195963"/>
            <a:ext cx="625582" cy="430718"/>
          </a:xfrm>
          <a:prstGeom prst="wedgeRoundRectCallout">
            <a:avLst>
              <a:gd name="adj1" fmla="val 124032"/>
              <a:gd name="adj2" fmla="val 69676"/>
              <a:gd name="adj3" fmla="val 16667"/>
            </a:avLst>
          </a:prstGeom>
          <a:solidFill>
            <a:srgbClr val="CCECFF">
              <a:alpha val="0"/>
            </a:srgbClr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HK" alt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修改</a:t>
            </a:r>
            <a:r>
              <a:rPr lang="zh-HK" altLang="en-U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6648450" y="3943350"/>
            <a:ext cx="2600326" cy="8096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54" y="1855718"/>
            <a:ext cx="9200733" cy="3279701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0420" name="Text Box 3"/>
          <p:cNvSpPr txBox="1">
            <a:spLocks noChangeArrowheads="1"/>
          </p:cNvSpPr>
          <p:nvPr/>
        </p:nvSpPr>
        <p:spPr bwMode="auto">
          <a:xfrm>
            <a:off x="496888" y="1455738"/>
            <a:ext cx="9096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修改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/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更新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及應考語言紀錄</a:t>
            </a:r>
          </a:p>
        </p:txBody>
      </p:sp>
      <p:sp>
        <p:nvSpPr>
          <p:cNvPr id="2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30" name="Text Box 19"/>
          <p:cNvSpPr txBox="1">
            <a:spLocks noChangeArrowheads="1"/>
          </p:cNvSpPr>
          <p:nvPr/>
        </p:nvSpPr>
        <p:spPr bwMode="auto">
          <a:xfrm>
            <a:off x="238654" y="3084989"/>
            <a:ext cx="3556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0421" name="Oval 1"/>
          <p:cNvSpPr>
            <a:spLocks noChangeArrowheads="1"/>
          </p:cNvSpPr>
          <p:nvPr/>
        </p:nvSpPr>
        <p:spPr bwMode="auto">
          <a:xfrm>
            <a:off x="683154" y="2459515"/>
            <a:ext cx="376237" cy="1712912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sp>
        <p:nvSpPr>
          <p:cNvPr id="60423" name="Rectangle 5"/>
          <p:cNvSpPr>
            <a:spLocks noChangeArrowheads="1"/>
          </p:cNvSpPr>
          <p:nvPr/>
        </p:nvSpPr>
        <p:spPr bwMode="auto">
          <a:xfrm>
            <a:off x="683154" y="4648024"/>
            <a:ext cx="618122" cy="49688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sp>
        <p:nvSpPr>
          <p:cNvPr id="60424" name="Rounded Rectangular Callout 1"/>
          <p:cNvSpPr>
            <a:spLocks noChangeArrowheads="1"/>
          </p:cNvSpPr>
          <p:nvPr/>
        </p:nvSpPr>
        <p:spPr bwMode="auto">
          <a:xfrm>
            <a:off x="3144782" y="5404372"/>
            <a:ext cx="5132388" cy="661988"/>
          </a:xfrm>
          <a:prstGeom prst="wedgeRoundRectCallout">
            <a:avLst>
              <a:gd name="adj1" fmla="val -35227"/>
              <a:gd name="adj2" fmla="val -220385"/>
              <a:gd name="adj3" fmla="val 16667"/>
            </a:avLst>
          </a:prstGeom>
          <a:solidFill>
            <a:srgbClr val="CCECFF">
              <a:alpha val="1176"/>
            </a:srgbClr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000" dirty="0">
              <a:solidFill>
                <a:srgbClr val="0000FF"/>
              </a:solidFill>
            </a:endParaRPr>
          </a:p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000" dirty="0">
              <a:solidFill>
                <a:srgbClr val="0000FF"/>
              </a:solidFill>
            </a:endParaRPr>
          </a:p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可分別尋找出校本設定科目進行修改或新增</a:t>
            </a:r>
            <a:endParaRPr lang="en-US" altLang="zh-TW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zh-TW" sz="2000" dirty="0">
              <a:solidFill>
                <a:srgbClr val="0000FF"/>
              </a:solidFill>
            </a:endParaRPr>
          </a:p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 dirty="0">
              <a:solidFill>
                <a:srgbClr val="0000FF"/>
              </a:solidFill>
            </a:endParaRPr>
          </a:p>
        </p:txBody>
      </p:sp>
      <p:cxnSp>
        <p:nvCxnSpPr>
          <p:cNvPr id="60425" name="Straight Connector 27647"/>
          <p:cNvCxnSpPr>
            <a:cxnSpLocks noChangeShapeType="1"/>
          </p:cNvCxnSpPr>
          <p:nvPr/>
        </p:nvCxnSpPr>
        <p:spPr bwMode="auto">
          <a:xfrm flipH="1">
            <a:off x="8186057" y="3678785"/>
            <a:ext cx="803805" cy="256739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Straight Connector 27649"/>
          <p:cNvCxnSpPr>
            <a:cxnSpLocks noChangeShapeType="1"/>
          </p:cNvCxnSpPr>
          <p:nvPr/>
        </p:nvCxnSpPr>
        <p:spPr bwMode="auto">
          <a:xfrm>
            <a:off x="8186057" y="3126275"/>
            <a:ext cx="803804" cy="439564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28" name="Text Box 19"/>
          <p:cNvSpPr txBox="1">
            <a:spLocks noChangeArrowheads="1"/>
          </p:cNvSpPr>
          <p:nvPr/>
        </p:nvSpPr>
        <p:spPr bwMode="auto">
          <a:xfrm>
            <a:off x="8989861" y="3378400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429" name="Text Box 19"/>
          <p:cNvSpPr txBox="1">
            <a:spLocks noChangeArrowheads="1"/>
          </p:cNvSpPr>
          <p:nvPr/>
        </p:nvSpPr>
        <p:spPr bwMode="auto">
          <a:xfrm>
            <a:off x="189971" y="4648024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0431" name="Text Box 19"/>
          <p:cNvSpPr txBox="1">
            <a:spLocks noChangeArrowheads="1"/>
          </p:cNvSpPr>
          <p:nvPr/>
        </p:nvSpPr>
        <p:spPr bwMode="auto">
          <a:xfrm>
            <a:off x="4173473" y="3813533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0432" name="Rectangle 5"/>
          <p:cNvSpPr>
            <a:spLocks noChangeArrowheads="1"/>
          </p:cNvSpPr>
          <p:nvPr/>
        </p:nvSpPr>
        <p:spPr bwMode="auto">
          <a:xfrm>
            <a:off x="6342743" y="2558576"/>
            <a:ext cx="3250520" cy="58261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sp>
        <p:nvSpPr>
          <p:cNvPr id="60433" name="Rectangle 5"/>
          <p:cNvSpPr>
            <a:spLocks noChangeArrowheads="1"/>
          </p:cNvSpPr>
          <p:nvPr/>
        </p:nvSpPr>
        <p:spPr bwMode="auto">
          <a:xfrm>
            <a:off x="6255696" y="3932529"/>
            <a:ext cx="1930361" cy="78598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178976" y="2379594"/>
            <a:ext cx="2532216" cy="2043686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31" y="2146192"/>
            <a:ext cx="9350686" cy="4327179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447675" y="1487488"/>
            <a:ext cx="9324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修改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/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更新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聯</a:t>
            </a:r>
            <a:r>
              <a:rPr kumimoji="1" lang="zh-TW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及應考語言紀錄</a:t>
            </a: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96729" y="2086213"/>
            <a:ext cx="1714609" cy="43377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1445" name="矩形 1"/>
          <p:cNvSpPr>
            <a:spLocks noChangeArrowheads="1"/>
          </p:cNvSpPr>
          <p:nvPr/>
        </p:nvSpPr>
        <p:spPr bwMode="auto">
          <a:xfrm>
            <a:off x="272531" y="5341258"/>
            <a:ext cx="9350686" cy="6096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08" y="2011655"/>
            <a:ext cx="9569360" cy="4428374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458788" y="1416050"/>
            <a:ext cx="9313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修改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/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更新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</a:t>
            </a:r>
            <a:r>
              <a:rPr kumimoji="1" lang="zh-TW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及應考語言紀錄</a:t>
            </a: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xplosion 1 12"/>
          <p:cNvSpPr/>
          <p:nvPr/>
        </p:nvSpPr>
        <p:spPr bwMode="auto">
          <a:xfrm rot="1123046">
            <a:off x="7912235" y="456581"/>
            <a:ext cx="1944914" cy="1683657"/>
          </a:xfrm>
          <a:prstGeom prst="irregularSeal1">
            <a:avLst/>
          </a:prstGeom>
          <a:solidFill>
            <a:srgbClr val="FFC000">
              <a:alpha val="0"/>
            </a:srgbClr>
          </a:solidFill>
          <a:ln w="28575" cap="flat" cmpd="sng" algn="ctr">
            <a:solidFill>
              <a:srgbClr val="0CF459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3200" dirty="0">
                <a:ln>
                  <a:solidFill>
                    <a:srgbClr val="0CF459"/>
                  </a:solidFill>
                </a:ln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</a:t>
            </a:r>
            <a:endParaRPr kumimoji="0" lang="zh-HK" altLang="en-US" sz="3200" b="1" i="0" u="none" strike="noStrike" cap="none" normalizeH="0" baseline="0" dirty="0">
              <a:ln>
                <a:solidFill>
                  <a:srgbClr val="0CF459"/>
                </a:solidFill>
              </a:ln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70" name="矩形 1"/>
          <p:cNvSpPr>
            <a:spLocks noChangeArrowheads="1"/>
          </p:cNvSpPr>
          <p:nvPr/>
        </p:nvSpPr>
        <p:spPr bwMode="auto">
          <a:xfrm>
            <a:off x="3055031" y="5815013"/>
            <a:ext cx="603250" cy="3143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sp>
        <p:nvSpPr>
          <p:cNvPr id="9" name="Rounded Rectangular Callout 1"/>
          <p:cNvSpPr>
            <a:spLocks noChangeArrowheads="1"/>
          </p:cNvSpPr>
          <p:nvPr/>
        </p:nvSpPr>
        <p:spPr bwMode="auto">
          <a:xfrm>
            <a:off x="5192488" y="5972175"/>
            <a:ext cx="1825625" cy="504825"/>
          </a:xfrm>
          <a:prstGeom prst="wedgeRoundRectCallout">
            <a:avLst>
              <a:gd name="adj1" fmla="val -133096"/>
              <a:gd name="adj2" fmla="val -45894"/>
              <a:gd name="adj3" fmla="val 16667"/>
            </a:avLst>
          </a:prstGeom>
          <a:solidFill>
            <a:srgbClr val="CCECFF">
              <a:alpha val="0"/>
            </a:srgbClr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刪除及重設</a:t>
            </a:r>
            <a:endParaRPr lang="zh-HK" alt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81" y="3448513"/>
            <a:ext cx="6090224" cy="2268907"/>
          </a:xfrm>
          <a:prstGeom prst="roundRect">
            <a:avLst>
              <a:gd name="adj" fmla="val 11111"/>
            </a:avLst>
          </a:prstGeom>
          <a:ln w="12700" cap="rnd">
            <a:solidFill>
              <a:schemeClr val="tx1"/>
            </a:solidFill>
            <a:prstDash val="solid"/>
          </a:ln>
          <a:effectLst/>
          <a:scene3d>
            <a:camera prst="orthographicFront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</p:spPr>
      </p:pic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3817335" y="4136571"/>
            <a:ext cx="4789636" cy="33917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cxnSp>
        <p:nvCxnSpPr>
          <p:cNvPr id="62471" name="Straight Arrow Connector 2"/>
          <p:cNvCxnSpPr>
            <a:cxnSpLocks noChangeShapeType="1"/>
          </p:cNvCxnSpPr>
          <p:nvPr/>
        </p:nvCxnSpPr>
        <p:spPr bwMode="auto">
          <a:xfrm flipV="1">
            <a:off x="3469595" y="4475748"/>
            <a:ext cx="1097400" cy="137915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tangle 11"/>
          <p:cNvSpPr/>
          <p:nvPr/>
        </p:nvSpPr>
        <p:spPr bwMode="auto">
          <a:xfrm>
            <a:off x="3817335" y="3753138"/>
            <a:ext cx="3374040" cy="2858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TW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19100" y="1411288"/>
            <a:ext cx="92424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r>
              <a:rPr kumimoji="1"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	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校本</a:t>
            </a:r>
            <a:r>
              <a:rPr kumimoji="1"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科目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聯繫中學文憑試科目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kumimoji="1"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並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沒有任何分卷</a:t>
            </a:r>
            <a:endParaRPr kumimoji="1" lang="en-US" altLang="zh-TW" sz="2400" b="0" dirty="0">
              <a:solidFill>
                <a:schemeClr val="tx1"/>
              </a:solidFill>
              <a:latin typeface="新細明體" panose="02020500000000000000" pitchFamily="18" charset="-12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例如：</a:t>
            </a: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(A) 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中六經濟    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(B) 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任何  </a:t>
            </a: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 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(C)</a:t>
            </a: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經濟</a:t>
            </a:r>
            <a:endParaRPr kumimoji="1" lang="en-US" altLang="zh-TW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grpSp>
        <p:nvGrpSpPr>
          <p:cNvPr id="63492" name="群組 2"/>
          <p:cNvGrpSpPr>
            <a:grpSpLocks/>
          </p:cNvGrpSpPr>
          <p:nvPr/>
        </p:nvGrpSpPr>
        <p:grpSpPr bwMode="auto">
          <a:xfrm>
            <a:off x="644525" y="2978150"/>
            <a:ext cx="8791575" cy="3951288"/>
            <a:chOff x="1131888" y="2935288"/>
            <a:chExt cx="8791575" cy="3951287"/>
          </a:xfrm>
        </p:grpSpPr>
        <p:pic>
          <p:nvPicPr>
            <p:cNvPr id="6349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23428" r="25049" b="10291"/>
            <a:stretch>
              <a:fillRect/>
            </a:stretch>
          </p:blipFill>
          <p:spPr bwMode="auto">
            <a:xfrm>
              <a:off x="1131888" y="2935288"/>
              <a:ext cx="8791575" cy="395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0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225" y="3906838"/>
              <a:ext cx="8064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01" name="橢圓 5"/>
            <p:cNvSpPr>
              <a:spLocks noChangeArrowheads="1"/>
            </p:cNvSpPr>
            <p:nvPr/>
          </p:nvSpPr>
          <p:spPr bwMode="auto">
            <a:xfrm>
              <a:off x="6454530" y="3887789"/>
              <a:ext cx="320919" cy="312851"/>
            </a:xfrm>
            <a:prstGeom prst="ellipse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494" name="矩形 1"/>
          <p:cNvSpPr>
            <a:spLocks noChangeArrowheads="1"/>
          </p:cNvSpPr>
          <p:nvPr/>
        </p:nvSpPr>
        <p:spPr bwMode="auto">
          <a:xfrm>
            <a:off x="2033588" y="5246688"/>
            <a:ext cx="276225" cy="27781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3495" name="矩形 1"/>
          <p:cNvSpPr>
            <a:spLocks noChangeArrowheads="1"/>
          </p:cNvSpPr>
          <p:nvPr/>
        </p:nvSpPr>
        <p:spPr bwMode="auto">
          <a:xfrm>
            <a:off x="1582738" y="3949700"/>
            <a:ext cx="358775" cy="29368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3496" name="矩形 1"/>
          <p:cNvSpPr>
            <a:spLocks noChangeArrowheads="1"/>
          </p:cNvSpPr>
          <p:nvPr/>
        </p:nvSpPr>
        <p:spPr bwMode="auto">
          <a:xfrm>
            <a:off x="2619375" y="6581775"/>
            <a:ext cx="276225" cy="27781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3497" name="橢圓 5"/>
          <p:cNvSpPr>
            <a:spLocks noChangeArrowheads="1"/>
          </p:cNvSpPr>
          <p:nvPr/>
        </p:nvSpPr>
        <p:spPr bwMode="auto">
          <a:xfrm>
            <a:off x="5916613" y="5254625"/>
            <a:ext cx="322262" cy="312738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3498" name="橢圓 5"/>
          <p:cNvSpPr>
            <a:spLocks noChangeArrowheads="1"/>
          </p:cNvSpPr>
          <p:nvPr/>
        </p:nvSpPr>
        <p:spPr bwMode="auto">
          <a:xfrm>
            <a:off x="5756275" y="6616700"/>
            <a:ext cx="322263" cy="312738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64515" name="群組 2"/>
          <p:cNvGrpSpPr>
            <a:grpSpLocks/>
          </p:cNvGrpSpPr>
          <p:nvPr/>
        </p:nvGrpSpPr>
        <p:grpSpPr bwMode="auto">
          <a:xfrm>
            <a:off x="427038" y="2941904"/>
            <a:ext cx="9102725" cy="3997325"/>
            <a:chOff x="942975" y="2887663"/>
            <a:chExt cx="8791575" cy="3997325"/>
          </a:xfrm>
        </p:grpSpPr>
        <p:pic>
          <p:nvPicPr>
            <p:cNvPr id="6452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0" t="23428" r="25049" b="10291"/>
            <a:stretch>
              <a:fillRect/>
            </a:stretch>
          </p:blipFill>
          <p:spPr bwMode="auto">
            <a:xfrm>
              <a:off x="942975" y="2887663"/>
              <a:ext cx="8791575" cy="395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063" y="3844925"/>
              <a:ext cx="817562" cy="24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063" y="5183188"/>
              <a:ext cx="8175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4063" y="6516688"/>
              <a:ext cx="81756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31" name="Text Box 19"/>
            <p:cNvSpPr txBox="1">
              <a:spLocks noChangeArrowheads="1"/>
            </p:cNvSpPr>
            <p:nvPr/>
          </p:nvSpPr>
          <p:spPr bwMode="auto">
            <a:xfrm rot="10800000" flipV="1">
              <a:off x="8440738" y="3781425"/>
              <a:ext cx="5953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en-US" altLang="zh-TW" sz="1800">
                  <a:solidFill>
                    <a:schemeClr val="tx1"/>
                  </a:solidFill>
                </a:rPr>
                <a:t>D</a:t>
              </a:r>
            </a:p>
          </p:txBody>
        </p:sp>
        <p:pic>
          <p:nvPicPr>
            <p:cNvPr id="6453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600" y="5057775"/>
              <a:ext cx="5969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3600" y="6391275"/>
              <a:ext cx="596900" cy="49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34" name="菱形 2"/>
            <p:cNvSpPr>
              <a:spLocks noChangeArrowheads="1"/>
            </p:cNvSpPr>
            <p:nvPr/>
          </p:nvSpPr>
          <p:spPr bwMode="auto">
            <a:xfrm>
              <a:off x="8385867" y="3667527"/>
              <a:ext cx="619750" cy="673769"/>
            </a:xfrm>
            <a:prstGeom prst="diamond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427038" y="1358900"/>
            <a:ext cx="9690100" cy="14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imes New Roman" panose="02020603050405020304" pitchFamily="18" charset="0"/>
              </a:rPr>
              <a:t>注意事項</a:t>
            </a:r>
            <a:endParaRPr kumimoji="1" lang="en-US" altLang="zh-TW" sz="1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	</a:t>
            </a:r>
            <a:r>
              <a:rPr kumimoji="1" lang="zh-HK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校本科目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分卷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只需聯繫中學文憑試科目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kumimoji="1"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分卷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例如：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中六宗教  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(B)</a:t>
            </a: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任何   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(C)</a:t>
            </a:r>
            <a:r>
              <a:rPr lang="en-US" altLang="zh-TW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倫理與宗教    </a:t>
            </a:r>
            <a:r>
              <a:rPr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(D)</a:t>
            </a:r>
            <a:r>
              <a:rPr lang="zh-TW" altLang="en-US" sz="2400" b="0" dirty="0">
                <a:solidFill>
                  <a:schemeClr val="tx1"/>
                </a:solidFill>
                <a:latin typeface="新細明體" panose="02020500000000000000" pitchFamily="18" charset="-120"/>
              </a:rPr>
              <a:t> 單元一：佛教</a:t>
            </a:r>
            <a:endParaRPr kumimoji="1" lang="en-US" altLang="zh-TW" sz="2400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2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9" name="矩形 1"/>
          <p:cNvSpPr>
            <a:spLocks noChangeArrowheads="1"/>
          </p:cNvSpPr>
          <p:nvPr/>
        </p:nvSpPr>
        <p:spPr bwMode="auto">
          <a:xfrm>
            <a:off x="1363579" y="3753853"/>
            <a:ext cx="457284" cy="56147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0" name="矩形 1"/>
          <p:cNvSpPr>
            <a:spLocks noChangeArrowheads="1"/>
          </p:cNvSpPr>
          <p:nvPr/>
        </p:nvSpPr>
        <p:spPr bwMode="auto">
          <a:xfrm>
            <a:off x="1828800" y="5085347"/>
            <a:ext cx="513347" cy="49730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1" name="矩形 1"/>
          <p:cNvSpPr>
            <a:spLocks noChangeArrowheads="1"/>
          </p:cNvSpPr>
          <p:nvPr/>
        </p:nvSpPr>
        <p:spPr bwMode="auto">
          <a:xfrm>
            <a:off x="2342147" y="6416842"/>
            <a:ext cx="534404" cy="54543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2" name="橢圓 5"/>
          <p:cNvSpPr>
            <a:spLocks noChangeArrowheads="1"/>
          </p:cNvSpPr>
          <p:nvPr/>
        </p:nvSpPr>
        <p:spPr bwMode="auto">
          <a:xfrm>
            <a:off x="5919538" y="3789363"/>
            <a:ext cx="454276" cy="509921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3" name="橢圓 5"/>
          <p:cNvSpPr>
            <a:spLocks noChangeArrowheads="1"/>
          </p:cNvSpPr>
          <p:nvPr/>
        </p:nvSpPr>
        <p:spPr bwMode="auto">
          <a:xfrm>
            <a:off x="5823284" y="5089525"/>
            <a:ext cx="472741" cy="525212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4" name="橢圓 5"/>
          <p:cNvSpPr>
            <a:spLocks noChangeArrowheads="1"/>
          </p:cNvSpPr>
          <p:nvPr/>
        </p:nvSpPr>
        <p:spPr bwMode="auto">
          <a:xfrm>
            <a:off x="5678906" y="6473825"/>
            <a:ext cx="534570" cy="488449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5" name="菱形 2"/>
          <p:cNvSpPr>
            <a:spLocks noChangeArrowheads="1"/>
          </p:cNvSpPr>
          <p:nvPr/>
        </p:nvSpPr>
        <p:spPr bwMode="auto">
          <a:xfrm>
            <a:off x="8197517" y="4991099"/>
            <a:ext cx="692484" cy="607595"/>
          </a:xfrm>
          <a:prstGeom prst="diamond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64526" name="菱形 2"/>
          <p:cNvSpPr>
            <a:spLocks noChangeArrowheads="1"/>
          </p:cNvSpPr>
          <p:nvPr/>
        </p:nvSpPr>
        <p:spPr bwMode="auto">
          <a:xfrm>
            <a:off x="8181474" y="6327774"/>
            <a:ext cx="706939" cy="634499"/>
          </a:xfrm>
          <a:prstGeom prst="diamond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08000" y="1438275"/>
            <a:ext cx="9226550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(III)  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增新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修改以下學校科目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(School Subject) 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與中學文憑考試</a:t>
            </a:r>
            <a:r>
              <a:rPr kumimoji="1" lang="zh-TW" altLang="zh-HK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科目</a:t>
            </a:r>
            <a:endParaRPr kumimoji="1" lang="en-US" altLang="zh-TW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相應的</a:t>
            </a:r>
            <a:r>
              <a:rPr kumimoji="1" lang="zh-TW" altLang="zh-HK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聯繫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紀錄</a:t>
            </a:r>
            <a:endParaRPr kumimoji="1" lang="en-US" altLang="zh-TW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數學（必修部分、單元一、單元二</a:t>
            </a: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）</a:t>
            </a:r>
            <a:endParaRPr kumimoji="1" lang="en-US" altLang="zh-TW" sz="20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0" y="1389063"/>
            <a:ext cx="95345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數學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（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22S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必修部分、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23S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單元一、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24S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單元二）</a:t>
            </a:r>
            <a:endParaRPr kumimoji="1"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7588" name="Rectangle 1"/>
          <p:cNvSpPr>
            <a:spLocks noChangeArrowheads="1"/>
          </p:cNvSpPr>
          <p:nvPr/>
        </p:nvSpPr>
        <p:spPr bwMode="auto">
          <a:xfrm>
            <a:off x="866775" y="2503488"/>
            <a:ext cx="4171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HK" altLang="en-US" sz="2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班本科目</a:t>
            </a:r>
            <a:r>
              <a:rPr kumimoji="1" lang="en-US" altLang="zh-HK" sz="2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/</a:t>
            </a:r>
            <a:r>
              <a:rPr lang="zh-TW" altLang="en-US" sz="2400" b="0" dirty="0">
                <a:solidFill>
                  <a:srgbClr val="0000FF"/>
                </a:solidFill>
              </a:rPr>
              <a:t>跨班別</a:t>
            </a:r>
            <a:r>
              <a:rPr lang="zh-HK" altLang="en-US" sz="2400" b="0" dirty="0">
                <a:solidFill>
                  <a:srgbClr val="0000FF"/>
                </a:solidFill>
              </a:rPr>
              <a:t>科目</a:t>
            </a:r>
          </a:p>
          <a:p>
            <a:pPr eaLnBrk="1" hangingPunct="1">
              <a:buClr>
                <a:srgbClr val="FFFFFF"/>
              </a:buClr>
              <a:buSzPct val="100000"/>
              <a:buFont typeface="Wingdings" panose="05000000000000000000" pitchFamily="2" charset="2"/>
              <a:buNone/>
            </a:pPr>
            <a:endParaRPr lang="en-US" altLang="zh-HK" sz="2000" dirty="0">
              <a:solidFill>
                <a:srgbClr val="0000FF"/>
              </a:solidFill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78" y="3021467"/>
            <a:ext cx="9139294" cy="20540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-269875" y="1379538"/>
            <a:ext cx="9790113" cy="373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  如使用數學科的新增高中科目代碼</a:t>
            </a:r>
            <a:endParaRPr kumimoji="1" lang="en-US" altLang="zh-TW" b="0" dirty="0">
              <a:solidFill>
                <a:schemeClr val="tx1"/>
              </a:solidFill>
              <a:latin typeface="新細明體" panose="02020500000000000000" pitchFamily="18" charset="-120"/>
              <a:cs typeface="Tahoma" panose="020B0604030504040204" pitchFamily="34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代碼 </a:t>
            </a: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只適合中一至中三用</a:t>
            </a:r>
            <a:endParaRPr kumimoji="1" lang="en-US" altLang="zh-TW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HK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聯繫</a:t>
            </a: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配對相約於</a:t>
            </a:r>
            <a:endParaRPr kumimoji="1" lang="en-US" altLang="zh-TW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 </a:t>
            </a: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22S</a:t>
            </a: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&gt;&gt;  </a:t>
            </a: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數學</a:t>
            </a:r>
            <a:r>
              <a:rPr kumimoji="1" lang="zh-TW" altLang="en-US" dirty="0">
                <a:solidFill>
                  <a:schemeClr val="tx1"/>
                </a:solidFill>
                <a:latin typeface="新細明體" panose="02020500000000000000" pitchFamily="18" charset="-120"/>
              </a:rPr>
              <a:t>（必修部份）</a:t>
            </a:r>
            <a:endParaRPr kumimoji="1" lang="en-US" altLang="zh-TW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 </a:t>
            </a: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23S</a:t>
            </a: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&gt;&gt;  </a:t>
            </a: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數學</a:t>
            </a:r>
            <a:r>
              <a:rPr kumimoji="1" lang="zh-TW" altLang="en-US" dirty="0">
                <a:solidFill>
                  <a:schemeClr val="tx1"/>
                </a:solidFill>
                <a:latin typeface="新細明體" panose="02020500000000000000" pitchFamily="18" charset="-120"/>
              </a:rPr>
              <a:t>（延伸部份</a:t>
            </a:r>
            <a:r>
              <a:rPr kumimoji="1" lang="en-US" altLang="zh-TW" dirty="0">
                <a:solidFill>
                  <a:schemeClr val="tx1"/>
                </a:solidFill>
                <a:latin typeface="新細明體" panose="02020500000000000000" pitchFamily="18" charset="-120"/>
              </a:rPr>
              <a:t>–</a:t>
            </a:r>
            <a:r>
              <a:rPr kumimoji="1" lang="zh-TW" altLang="en-US" dirty="0">
                <a:solidFill>
                  <a:schemeClr val="tx1"/>
                </a:solidFill>
                <a:latin typeface="新細明體" panose="02020500000000000000" pitchFamily="18" charset="-120"/>
              </a:rPr>
              <a:t>單元一）</a:t>
            </a:r>
            <a:r>
              <a:rPr kumimoji="1" lang="en-US" altLang="zh-TW" dirty="0">
                <a:solidFill>
                  <a:schemeClr val="tx1"/>
                </a:solidFill>
                <a:latin typeface="新細明體" panose="02020500000000000000" pitchFamily="18" charset="-120"/>
              </a:rPr>
              <a:t>            </a:t>
            </a: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 </a:t>
            </a: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24S</a:t>
            </a: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&gt;&gt;  </a:t>
            </a: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數學</a:t>
            </a:r>
            <a:r>
              <a:rPr kumimoji="1" lang="zh-TW" altLang="en-US" dirty="0">
                <a:solidFill>
                  <a:schemeClr val="tx1"/>
                </a:solidFill>
                <a:latin typeface="新細明體" panose="02020500000000000000" pitchFamily="18" charset="-120"/>
              </a:rPr>
              <a:t>（延伸部份</a:t>
            </a:r>
            <a:r>
              <a:rPr kumimoji="1" lang="en-US" altLang="zh-TW" dirty="0">
                <a:solidFill>
                  <a:schemeClr val="tx1"/>
                </a:solidFill>
                <a:latin typeface="新細明體" panose="02020500000000000000" pitchFamily="18" charset="-120"/>
              </a:rPr>
              <a:t>–</a:t>
            </a:r>
            <a:r>
              <a:rPr kumimoji="1" lang="zh-TW" altLang="en-US" dirty="0">
                <a:solidFill>
                  <a:schemeClr val="tx1"/>
                </a:solidFill>
                <a:latin typeface="新細明體" panose="02020500000000000000" pitchFamily="18" charset="-120"/>
              </a:rPr>
              <a:t>單元二）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2000" b="0" dirty="0">
              <a:solidFill>
                <a:srgbClr val="0000FF"/>
              </a:solidFill>
              <a:latin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kumimoji="1" lang="en-US" altLang="zh-TW" sz="24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542925" y="1524000"/>
            <a:ext cx="8991600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46088" indent="-446088"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(IV)  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增新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修改以下學校科目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分卷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(School Subject / Component)</a:t>
            </a:r>
            <a:b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與中學文憑</a:t>
            </a:r>
            <a:r>
              <a:rPr kumimoji="1" lang="zh-TW" altLang="zh-HK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科目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分卷</a:t>
            </a:r>
            <a:r>
              <a:rPr kumimoji="1" lang="en-US" altLang="zh-TW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(HKDSE Paper)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相應的</a:t>
            </a:r>
            <a:r>
              <a:rPr kumimoji="1" lang="zh-TW" altLang="zh-HK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聯繫</a:t>
            </a:r>
            <a:r>
              <a:rPr kumimoji="1" lang="zh-TW" altLang="en-US" sz="2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紀錄</a:t>
            </a:r>
            <a:endParaRPr kumimoji="1" lang="en-US" altLang="zh-TW" sz="2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kumimoji="1" lang="en-US" altLang="zh-TW" sz="2000" b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41N</a:t>
            </a:r>
            <a:r>
              <a:rPr kumimoji="1" lang="en-US" altLang="zh-TW" sz="2000" b="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kumimoji="1" lang="zh-TW" altLang="en-US" sz="2000" b="0" dirty="0">
                <a:solidFill>
                  <a:schemeClr val="tx1"/>
                </a:solidFill>
                <a:latin typeface="Tahoma" panose="020B0604030504040204" pitchFamily="34" charset="0"/>
              </a:rPr>
              <a:t>倫理與宗教</a:t>
            </a:r>
            <a:r>
              <a:rPr kumimoji="1" lang="zh-TW" altLang="en-US" sz="2000" dirty="0">
                <a:solidFill>
                  <a:schemeClr val="tx1"/>
                </a:solidFill>
                <a:latin typeface="Tahoma" panose="020B0604030504040204" pitchFamily="34" charset="0"/>
              </a:rPr>
              <a:t>（佛教、基督宗教）</a:t>
            </a:r>
            <a:endParaRPr kumimoji="1" lang="en-US" altLang="zh-TW" sz="200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11N </a:t>
            </a: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企業、會計與財務概論 </a:t>
            </a:r>
            <a:r>
              <a:rPr kumimoji="1"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（二甲、二乙）</a:t>
            </a:r>
            <a:endParaRPr kumimoji="1" lang="en-US" altLang="zh-TW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83S </a:t>
            </a: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視覺藝術</a:t>
            </a:r>
            <a:r>
              <a:rPr kumimoji="1"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（視覺形式表達主題、設計）</a:t>
            </a:r>
            <a:endParaRPr kumimoji="1" lang="en-US" altLang="zh-TW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81N </a:t>
            </a: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資訊及通訊科技 </a:t>
            </a:r>
            <a:r>
              <a:rPr kumimoji="1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(2025</a:t>
            </a:r>
            <a:r>
              <a:rPr kumimoji="1"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年起不再需要指定報考的分卷</a:t>
            </a:r>
            <a:r>
              <a:rPr kumimoji="1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kumimoji="1" lang="en-US" altLang="zh-TW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en-US" altLang="zh-TW" sz="2400" b="0" dirty="0">
                <a:solidFill>
                  <a:schemeClr val="tx1"/>
                </a:solidFill>
                <a:latin typeface="Tahoma" panose="020B0604030504040204" pitchFamily="34" charset="0"/>
              </a:rPr>
              <a:t>     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en-US" altLang="zh-TW" sz="2400" b="0" dirty="0">
                <a:solidFill>
                  <a:schemeClr val="tx1"/>
                </a:solidFill>
                <a:latin typeface="Tahoma" panose="020B0604030504040204" pitchFamily="34" charset="0"/>
              </a:rPr>
              <a:t>    </a:t>
            </a:r>
            <a:r>
              <a:rPr kumimoji="1"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特別注意：</a:t>
            </a:r>
            <a:endParaRPr kumimoji="1" lang="en-US" altLang="zh-TW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31N </a:t>
            </a: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設計與應用科技</a:t>
            </a:r>
            <a:r>
              <a:rPr kumimoji="1"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（二甲、二乙、二丙、二丁、二戊）</a:t>
            </a:r>
            <a:endParaRPr kumimoji="1" lang="en-US" altLang="zh-TW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71463"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   　    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只可</a:t>
            </a:r>
            <a:r>
              <a:rPr kumimoji="1" lang="zh-TW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選取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兩份</a:t>
            </a:r>
            <a:r>
              <a:rPr kumimoji="1" lang="zh-HK" altLang="en-US" sz="2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分卷</a:t>
            </a:r>
            <a:endParaRPr kumimoji="1" lang="en-US" altLang="zh-TW" sz="20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24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kumimoji="1" lang="en-US" altLang="zh-TW" sz="24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8" y="2333625"/>
            <a:ext cx="9361487" cy="3415678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34988" y="1416050"/>
            <a:ext cx="94075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更新 </a:t>
            </a:r>
            <a:r>
              <a:rPr kumimoji="1" lang="en-US" altLang="zh-TW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WebSAMS</a:t>
            </a:r>
            <a:r>
              <a:rPr kumimoji="1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 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至最新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版本</a:t>
            </a:r>
            <a:r>
              <a:rPr kumimoji="1" lang="en-US" altLang="zh-TW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3.1.18 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或之後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 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</a:t>
            </a:r>
            <a:endParaRPr kumimoji="1" lang="zh-TW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4782103" y="4309443"/>
            <a:ext cx="1871135" cy="301865"/>
          </a:xfrm>
          <a:prstGeom prst="rect">
            <a:avLst/>
          </a:prstGeom>
          <a:solidFill>
            <a:schemeClr val="bg1">
              <a:alpha val="0"/>
            </a:scheme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89" y="3868283"/>
            <a:ext cx="9228251" cy="1595179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952500" y="2978150"/>
            <a:ext cx="856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>
                <a:solidFill>
                  <a:schemeClr val="tx1"/>
                </a:solidFill>
              </a:rPr>
              <a:t>同一時段考，</a:t>
            </a:r>
            <a:r>
              <a:rPr lang="zh-TW" altLang="en-US" sz="2400">
                <a:solidFill>
                  <a:srgbClr val="FF0000"/>
                </a:solidFill>
              </a:rPr>
              <a:t>只能</a:t>
            </a:r>
            <a:r>
              <a:rPr lang="zh-TW" altLang="en-US" sz="2000">
                <a:solidFill>
                  <a:schemeClr val="tx1"/>
                </a:solidFill>
              </a:rPr>
              <a:t>選其中</a:t>
            </a:r>
            <a:r>
              <a:rPr lang="zh-TW" altLang="en-US" sz="2400">
                <a:solidFill>
                  <a:srgbClr val="FF0000"/>
                </a:solidFill>
              </a:rPr>
              <a:t>一</a:t>
            </a:r>
            <a:r>
              <a:rPr kumimoji="1" lang="zh-TW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份</a:t>
            </a:r>
            <a:r>
              <a:rPr lang="zh-TW" altLang="en-US" sz="2000">
                <a:solidFill>
                  <a:schemeClr val="tx1"/>
                </a:solidFill>
              </a:rPr>
              <a:t>分卷</a:t>
            </a:r>
            <a:endParaRPr lang="zh-HK" altLang="en-US" sz="2000">
              <a:solidFill>
                <a:schemeClr val="tx1"/>
              </a:solidFill>
            </a:endParaRPr>
          </a:p>
        </p:txBody>
      </p:sp>
      <p:sp>
        <p:nvSpPr>
          <p:cNvPr id="72709" name="矩形 1"/>
          <p:cNvSpPr>
            <a:spLocks noChangeArrowheads="1"/>
          </p:cNvSpPr>
          <p:nvPr/>
        </p:nvSpPr>
        <p:spPr bwMode="auto">
          <a:xfrm>
            <a:off x="6246586" y="4603750"/>
            <a:ext cx="3316967" cy="44028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72710" name="矩形 2"/>
          <p:cNvSpPr>
            <a:spLocks noChangeArrowheads="1"/>
          </p:cNvSpPr>
          <p:nvPr/>
        </p:nvSpPr>
        <p:spPr bwMode="auto">
          <a:xfrm>
            <a:off x="6246586" y="5070475"/>
            <a:ext cx="3316967" cy="38338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9900"/>
              </a:solidFill>
            </a:endParaRPr>
          </a:p>
        </p:txBody>
      </p:sp>
      <p:sp>
        <p:nvSpPr>
          <p:cNvPr id="72711" name="Text Box 3"/>
          <p:cNvSpPr txBox="1">
            <a:spLocks noChangeArrowheads="1"/>
          </p:cNvSpPr>
          <p:nvPr/>
        </p:nvSpPr>
        <p:spPr bwMode="auto">
          <a:xfrm>
            <a:off x="-257175" y="1441450"/>
            <a:ext cx="977423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200150" indent="-4572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41N </a:t>
            </a:r>
            <a:r>
              <a:rPr kumimoji="1" lang="zh-TW" altLang="en-US" b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倫理與宗教 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佛教、基督宗教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) </a:t>
            </a:r>
            <a:endParaRPr kumimoji="1"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72712" name="Straight Arrow Connector 10"/>
          <p:cNvCxnSpPr>
            <a:cxnSpLocks noChangeShapeType="1"/>
          </p:cNvCxnSpPr>
          <p:nvPr/>
        </p:nvCxnSpPr>
        <p:spPr bwMode="auto">
          <a:xfrm>
            <a:off x="8651875" y="3397250"/>
            <a:ext cx="1588" cy="12446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5326063" y="2992438"/>
            <a:ext cx="4181475" cy="428625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25" y="3258918"/>
            <a:ext cx="9230235" cy="1576919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3731" name="Rectangle 1"/>
          <p:cNvSpPr>
            <a:spLocks noChangeArrowheads="1"/>
          </p:cNvSpPr>
          <p:nvPr/>
        </p:nvSpPr>
        <p:spPr bwMode="auto">
          <a:xfrm>
            <a:off x="5306473" y="5354344"/>
            <a:ext cx="4232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>
                <a:solidFill>
                  <a:schemeClr val="tx1"/>
                </a:solidFill>
              </a:rPr>
              <a:t>同一時段考，</a:t>
            </a:r>
            <a:r>
              <a:rPr lang="zh-TW" altLang="en-US" sz="2400">
                <a:solidFill>
                  <a:srgbClr val="FF0000"/>
                </a:solidFill>
              </a:rPr>
              <a:t>只能</a:t>
            </a:r>
            <a:r>
              <a:rPr lang="zh-TW" altLang="en-US" sz="2000">
                <a:solidFill>
                  <a:schemeClr val="tx1"/>
                </a:solidFill>
              </a:rPr>
              <a:t>選其中</a:t>
            </a:r>
            <a:r>
              <a:rPr lang="zh-TW" altLang="en-US" sz="2400">
                <a:solidFill>
                  <a:srgbClr val="FF0000"/>
                </a:solidFill>
              </a:rPr>
              <a:t>一</a:t>
            </a:r>
            <a:r>
              <a:rPr kumimoji="1" lang="zh-TW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份</a:t>
            </a:r>
            <a:r>
              <a:rPr lang="zh-TW" altLang="en-US" sz="2000">
                <a:solidFill>
                  <a:schemeClr val="tx1"/>
                </a:solidFill>
              </a:rPr>
              <a:t>分卷</a:t>
            </a:r>
            <a:endParaRPr lang="zh-HK" altLang="en-US" sz="2000">
              <a:solidFill>
                <a:schemeClr val="tx1"/>
              </a:solidFill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733" name="Rectangle 10"/>
          <p:cNvSpPr>
            <a:spLocks noChangeArrowheads="1"/>
          </p:cNvSpPr>
          <p:nvPr/>
        </p:nvSpPr>
        <p:spPr bwMode="auto">
          <a:xfrm>
            <a:off x="5338223" y="5376569"/>
            <a:ext cx="4189412" cy="417512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cxnSp>
        <p:nvCxnSpPr>
          <p:cNvPr id="73735" name="Straight Arrow Connector 12"/>
          <p:cNvCxnSpPr>
            <a:cxnSpLocks noChangeShapeType="1"/>
          </p:cNvCxnSpPr>
          <p:nvPr/>
        </p:nvCxnSpPr>
        <p:spPr bwMode="auto">
          <a:xfrm flipH="1" flipV="1">
            <a:off x="7746729" y="4840720"/>
            <a:ext cx="4763" cy="49847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662" name="Text Box 3"/>
          <p:cNvSpPr txBox="1">
            <a:spLocks noChangeArrowheads="1"/>
          </p:cNvSpPr>
          <p:nvPr/>
        </p:nvSpPr>
        <p:spPr bwMode="auto">
          <a:xfrm>
            <a:off x="-269875" y="1436688"/>
            <a:ext cx="10387013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</a:rPr>
              <a:t>11N 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企業、會計與財務概論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（會計、商業管理）</a:t>
            </a:r>
            <a:endParaRPr kumimoji="1"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1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kumimoji="1"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可選報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會計或商業管理</a:t>
            </a:r>
            <a:r>
              <a:rPr kumimoji="1"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其中一份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分卷</a:t>
            </a:r>
            <a:endParaRPr kumimoji="1" lang="en-US" altLang="zh-TW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8" name="矩形 1"/>
          <p:cNvSpPr>
            <a:spLocks noChangeArrowheads="1"/>
          </p:cNvSpPr>
          <p:nvPr/>
        </p:nvSpPr>
        <p:spPr bwMode="auto">
          <a:xfrm>
            <a:off x="6154056" y="4020457"/>
            <a:ext cx="3500803" cy="38576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73739" name="矩形 2"/>
          <p:cNvSpPr>
            <a:spLocks noChangeArrowheads="1"/>
          </p:cNvSpPr>
          <p:nvPr/>
        </p:nvSpPr>
        <p:spPr bwMode="auto">
          <a:xfrm>
            <a:off x="6154057" y="4435252"/>
            <a:ext cx="3500803" cy="422476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1684" name="Text Box 3"/>
          <p:cNvSpPr txBox="1">
            <a:spLocks noChangeArrowheads="1"/>
          </p:cNvSpPr>
          <p:nvPr/>
        </p:nvSpPr>
        <p:spPr bwMode="auto">
          <a:xfrm>
            <a:off x="-257175" y="1436688"/>
            <a:ext cx="9693275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 企業、會計與財務概論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（會計、商業管理）</a:t>
            </a:r>
            <a:endParaRPr kumimoji="1"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1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</a:rPr>
              <a:t> 12N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 企業、會計與財務概論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kumimoji="1" lang="zh-H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會計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)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（自動增新以下紀錄）</a:t>
            </a:r>
            <a:endParaRPr kumimoji="1" lang="en-US" altLang="zh-TW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485900" lvl="2" indent="-34290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kumimoji="1" lang="en-US" altLang="zh-TW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485900" lvl="2" indent="-34290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kumimoji="1" lang="en-US" altLang="zh-TW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485900" lvl="2" indent="-34290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u"/>
              <a:defRPr/>
            </a:pPr>
            <a:endParaRPr kumimoji="1" lang="en-US" altLang="zh-TW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8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2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</a:rPr>
              <a:t>13N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</a:rPr>
              <a:t> 企業、會計與財務概論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kumimoji="1" lang="zh-HK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商業管理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) 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（自動增新以下紀錄）</a:t>
            </a:r>
          </a:p>
          <a:p>
            <a:pPr lvl="1"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kumimoji="1" lang="en-US" altLang="zh-TW" sz="3200" b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3" y="5142595"/>
            <a:ext cx="9234487" cy="1199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63" y="3105603"/>
            <a:ext cx="9231519" cy="12196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3410478"/>
            <a:ext cx="9286876" cy="1672485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-280988" y="1514475"/>
            <a:ext cx="981551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b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83S </a:t>
            </a:r>
            <a:r>
              <a:rPr kumimoji="1" lang="zh-TW" altLang="en-US" b="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視覺藝術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（視覺形式表達主題、設計）</a:t>
            </a:r>
            <a:endParaRPr kumimoji="1" lang="en-US" altLang="zh-TW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5780" name="Rectangle 1"/>
          <p:cNvSpPr>
            <a:spLocks noChangeArrowheads="1"/>
          </p:cNvSpPr>
          <p:nvPr/>
        </p:nvSpPr>
        <p:spPr bwMode="auto">
          <a:xfrm>
            <a:off x="5284788" y="2805112"/>
            <a:ext cx="441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>
                <a:solidFill>
                  <a:srgbClr val="2C5160"/>
                </a:solidFill>
              </a:rPr>
              <a:t>同一時段考，</a:t>
            </a:r>
            <a:r>
              <a:rPr lang="zh-TW" altLang="en-US" sz="2400">
                <a:solidFill>
                  <a:srgbClr val="FF0000"/>
                </a:solidFill>
              </a:rPr>
              <a:t>只能</a:t>
            </a:r>
            <a:r>
              <a:rPr lang="zh-TW" altLang="en-US" sz="2000">
                <a:solidFill>
                  <a:srgbClr val="2C5160"/>
                </a:solidFill>
              </a:rPr>
              <a:t>選其中</a:t>
            </a:r>
            <a:r>
              <a:rPr lang="zh-TW" altLang="en-US" sz="2400">
                <a:solidFill>
                  <a:srgbClr val="FF0000"/>
                </a:solidFill>
              </a:rPr>
              <a:t>一份</a:t>
            </a:r>
            <a:r>
              <a:rPr lang="zh-TW" altLang="en-US" sz="2000">
                <a:solidFill>
                  <a:srgbClr val="2C5160"/>
                </a:solidFill>
              </a:rPr>
              <a:t>分卷</a:t>
            </a:r>
            <a:endParaRPr lang="zh-HK" altLang="en-US" sz="2000">
              <a:solidFill>
                <a:srgbClr val="2C5160"/>
              </a:solidFill>
            </a:endParaRP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782" name="Rectangle 11"/>
          <p:cNvSpPr>
            <a:spLocks noChangeArrowheads="1"/>
          </p:cNvSpPr>
          <p:nvPr/>
        </p:nvSpPr>
        <p:spPr bwMode="auto">
          <a:xfrm>
            <a:off x="5508625" y="2808287"/>
            <a:ext cx="4192588" cy="466725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cxnSp>
        <p:nvCxnSpPr>
          <p:cNvPr id="75784" name="Straight Arrow Connector 11"/>
          <p:cNvCxnSpPr>
            <a:cxnSpLocks noChangeShapeType="1"/>
          </p:cNvCxnSpPr>
          <p:nvPr/>
        </p:nvCxnSpPr>
        <p:spPr bwMode="auto">
          <a:xfrm>
            <a:off x="8402638" y="3279775"/>
            <a:ext cx="14287" cy="6604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786" name="矩形 1"/>
          <p:cNvSpPr>
            <a:spLocks noChangeArrowheads="1"/>
          </p:cNvSpPr>
          <p:nvPr/>
        </p:nvSpPr>
        <p:spPr bwMode="auto">
          <a:xfrm>
            <a:off x="5970588" y="4619562"/>
            <a:ext cx="3957638" cy="40534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75787" name="矩形 3"/>
          <p:cNvSpPr>
            <a:spLocks noChangeArrowheads="1"/>
          </p:cNvSpPr>
          <p:nvPr/>
        </p:nvSpPr>
        <p:spPr bwMode="auto">
          <a:xfrm>
            <a:off x="5970588" y="4167339"/>
            <a:ext cx="3957638" cy="42899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4756" name="Text Box 3"/>
          <p:cNvSpPr txBox="1">
            <a:spLocks noChangeArrowheads="1"/>
          </p:cNvSpPr>
          <p:nvPr/>
        </p:nvSpPr>
        <p:spPr bwMode="auto">
          <a:xfrm>
            <a:off x="-280988" y="1304925"/>
            <a:ext cx="9764713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en-US" altLang="zh-TW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注意事項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  <a:defRPr/>
            </a:pPr>
            <a:endParaRPr kumimoji="1" lang="en-US" altLang="zh-TW" sz="1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1085850" lvl="1" indent="-342900" eaLnBrk="1" hangingPunct="1">
              <a:lnSpc>
                <a:spcPct val="90000"/>
              </a:lnSpc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  <a:defRPr/>
            </a:pP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kumimoji="1" lang="en-US" altLang="zh-TW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31N</a:t>
            </a: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設計與應用科技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（二甲、二乙、二丙、二丁、二戊）</a:t>
            </a:r>
            <a:endParaRPr kumimoji="1" lang="en-US" altLang="zh-TW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marL="457200" lvl="1" indent="0" eaLnBrk="1" hangingPunct="1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         </a:t>
            </a:r>
            <a:r>
              <a:rPr kumimoji="1"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只可</a:t>
            </a:r>
            <a:r>
              <a:rPr kumimoji="1" lang="zh-TW" altLang="en-US" dirty="0">
                <a:solidFill>
                  <a:schemeClr val="tx1"/>
                </a:solidFill>
                <a:latin typeface="新細明體" panose="02020500000000000000" pitchFamily="18" charset="-120"/>
              </a:rPr>
              <a:t>選取</a:t>
            </a:r>
            <a:r>
              <a:rPr kumimoji="1"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兩份</a:t>
            </a:r>
            <a:r>
              <a:rPr kumimoji="1" lang="zh-HK" altLang="en-US" dirty="0">
                <a:solidFill>
                  <a:schemeClr val="tx1"/>
                </a:solidFill>
                <a:latin typeface="新細明體" panose="02020500000000000000" pitchFamily="18" charset="-120"/>
              </a:rPr>
              <a:t>分卷</a:t>
            </a:r>
            <a:r>
              <a:rPr kumimoji="1" lang="zh-HK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（共十個配對方式）</a:t>
            </a:r>
            <a:endParaRPr kumimoji="1" lang="en-US" altLang="zh-TW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69" y="2938463"/>
            <a:ext cx="8895556" cy="3827086"/>
          </a:xfrm>
          <a:prstGeom prst="rect">
            <a:avLst/>
          </a:prstGeom>
        </p:spPr>
      </p:pic>
      <p:sp>
        <p:nvSpPr>
          <p:cNvPr id="9" name="Rounded Rectangle 1"/>
          <p:cNvSpPr>
            <a:spLocks noChangeArrowheads="1"/>
          </p:cNvSpPr>
          <p:nvPr/>
        </p:nvSpPr>
        <p:spPr bwMode="auto">
          <a:xfrm>
            <a:off x="588169" y="3261674"/>
            <a:ext cx="8895556" cy="365763"/>
          </a:xfrm>
          <a:prstGeom prst="roundRect">
            <a:avLst>
              <a:gd name="adj" fmla="val 0"/>
            </a:avLst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" name="Rounded Rectangle 1"/>
          <p:cNvSpPr>
            <a:spLocks noChangeArrowheads="1"/>
          </p:cNvSpPr>
          <p:nvPr/>
        </p:nvSpPr>
        <p:spPr bwMode="auto">
          <a:xfrm>
            <a:off x="588169" y="3969834"/>
            <a:ext cx="8895556" cy="341314"/>
          </a:xfrm>
          <a:prstGeom prst="roundRect">
            <a:avLst>
              <a:gd name="adj" fmla="val 0"/>
            </a:avLst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1" name="Rounded Rectangle 1"/>
          <p:cNvSpPr>
            <a:spLocks noChangeArrowheads="1"/>
          </p:cNvSpPr>
          <p:nvPr/>
        </p:nvSpPr>
        <p:spPr bwMode="auto">
          <a:xfrm>
            <a:off x="588169" y="4653545"/>
            <a:ext cx="8895556" cy="351800"/>
          </a:xfrm>
          <a:prstGeom prst="roundRect">
            <a:avLst>
              <a:gd name="adj" fmla="val 0"/>
            </a:avLst>
          </a:prstGeom>
          <a:solidFill>
            <a:srgbClr val="CCECFF">
              <a:alpha val="0"/>
            </a:srgbClr>
          </a:solidFill>
          <a:ln w="508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2" name="Rounded Rectangle 1"/>
          <p:cNvSpPr>
            <a:spLocks noChangeArrowheads="1"/>
          </p:cNvSpPr>
          <p:nvPr/>
        </p:nvSpPr>
        <p:spPr bwMode="auto">
          <a:xfrm>
            <a:off x="588169" y="5343535"/>
            <a:ext cx="8895556" cy="352415"/>
          </a:xfrm>
          <a:prstGeom prst="roundRect">
            <a:avLst>
              <a:gd name="adj" fmla="val 0"/>
            </a:avLst>
          </a:prstGeom>
          <a:solidFill>
            <a:srgbClr val="CCECFF">
              <a:alpha val="0"/>
            </a:srgbClr>
          </a:solidFill>
          <a:ln w="50800" algn="ctr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" name="Rounded Rectangle 1"/>
          <p:cNvSpPr>
            <a:spLocks noChangeArrowheads="1"/>
          </p:cNvSpPr>
          <p:nvPr/>
        </p:nvSpPr>
        <p:spPr bwMode="auto">
          <a:xfrm>
            <a:off x="588169" y="6037733"/>
            <a:ext cx="8895556" cy="344018"/>
          </a:xfrm>
          <a:prstGeom prst="roundRect">
            <a:avLst>
              <a:gd name="adj" fmla="val 0"/>
            </a:avLst>
          </a:prstGeom>
          <a:solidFill>
            <a:srgbClr val="CCECFF">
              <a:alpha val="0"/>
            </a:srgbClr>
          </a:solidFill>
          <a:ln w="508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56" y="2636838"/>
            <a:ext cx="8105522" cy="4181618"/>
          </a:xfrm>
          <a:prstGeom prst="rect">
            <a:avLst/>
          </a:prstGeom>
        </p:spPr>
      </p:pic>
      <p:sp>
        <p:nvSpPr>
          <p:cNvPr id="1229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663" y="1547813"/>
            <a:ext cx="9642475" cy="833437"/>
          </a:xfrm>
        </p:spPr>
        <p:txBody>
          <a:bodyPr/>
          <a:lstStyle/>
          <a:p>
            <a:pPr>
              <a:defRPr/>
            </a:pP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科目聯繫及應考語言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 </a:t>
            </a:r>
            <a:r>
              <a:rPr lang="zh-TW" altLang="zh-HK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sym typeface="Symbol" panose="05050102010706020507" pitchFamily="18" charset="2"/>
              </a:rPr>
              <a:t>（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sym typeface="Symbol" panose="05050102010706020507" pitchFamily="18" charset="2"/>
              </a:rPr>
              <a:t>檢查未完成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  <a:sym typeface="Symbol" panose="05050102010706020507" pitchFamily="18" charset="2"/>
              </a:rPr>
              <a:t>的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科目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聯繋</a:t>
            </a:r>
            <a:r>
              <a:rPr lang="zh-TW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panose="02020500000000000000" pitchFamily="18" charset="-120"/>
              </a:rPr>
              <a:t>及應考語言）</a:t>
            </a:r>
            <a:endParaRPr lang="en-US" altLang="zh-TW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新細明體" panose="02020500000000000000" pitchFamily="18" charset="-120"/>
            </a:endParaRPr>
          </a:p>
          <a:p>
            <a:pPr>
              <a:defRPr/>
            </a:pPr>
            <a:endParaRPr lang="zh-TW" altLang="en-US" sz="1000" dirty="0">
              <a:solidFill>
                <a:schemeClr val="tx1"/>
              </a:solidFill>
              <a:ea typeface="新細明體" panose="02020500000000000000" pitchFamily="18" charset="-120"/>
            </a:endParaRPr>
          </a:p>
          <a:p>
            <a:pPr marL="342900" indent="-342900">
              <a:buSzPct val="100000"/>
              <a:buFont typeface="Wingdings" panose="05000000000000000000" pitchFamily="2" charset="2"/>
              <a:buChar char="u"/>
              <a:defRPr/>
            </a:pP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下載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未完成科目聯繋及應考語言狀況清單 </a:t>
            </a:r>
            <a:r>
              <a:rPr lang="en-US" altLang="zh-HK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(R-HKE049)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8852" name="Rectangle 14"/>
          <p:cNvSpPr>
            <a:spLocks noChangeArrowheads="1"/>
          </p:cNvSpPr>
          <p:nvPr/>
        </p:nvSpPr>
        <p:spPr bwMode="auto">
          <a:xfrm>
            <a:off x="0" y="2219325"/>
            <a:ext cx="101171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3048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78853" name="Rectangle 15"/>
          <p:cNvSpPr>
            <a:spLocks noChangeArrowheads="1"/>
          </p:cNvSpPr>
          <p:nvPr/>
        </p:nvSpPr>
        <p:spPr bwMode="auto">
          <a:xfrm>
            <a:off x="0" y="4981575"/>
            <a:ext cx="101171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78854" name="Rectangle 23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1165156" y="6514255"/>
            <a:ext cx="3599349" cy="304201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algn="ctr">
            <a:solidFill>
              <a:srgbClr val="0CF45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chemeClr val="hlink"/>
              </a:solidFill>
            </a:endParaRPr>
          </a:p>
        </p:txBody>
      </p:sp>
      <p:sp>
        <p:nvSpPr>
          <p:cNvPr id="78855" name="Rectangle 20"/>
          <p:cNvSpPr>
            <a:spLocks noChangeArrowheads="1"/>
          </p:cNvSpPr>
          <p:nvPr/>
        </p:nvSpPr>
        <p:spPr bwMode="auto">
          <a:xfrm>
            <a:off x="2971800" y="2535414"/>
            <a:ext cx="3583003" cy="390349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chemeClr val="hlink"/>
              </a:solidFill>
            </a:endParaRPr>
          </a:p>
        </p:txBody>
      </p:sp>
      <p:sp>
        <p:nvSpPr>
          <p:cNvPr id="17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859" name="Text Box 19"/>
          <p:cNvSpPr txBox="1">
            <a:spLocks noChangeArrowheads="1"/>
          </p:cNvSpPr>
          <p:nvPr/>
        </p:nvSpPr>
        <p:spPr bwMode="auto">
          <a:xfrm>
            <a:off x="6772289" y="2482674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8860" name="Text Box 19"/>
          <p:cNvSpPr txBox="1">
            <a:spLocks noChangeArrowheads="1"/>
          </p:cNvSpPr>
          <p:nvPr/>
        </p:nvSpPr>
        <p:spPr bwMode="auto">
          <a:xfrm>
            <a:off x="4951712" y="6280150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861" name="Text Box 19"/>
          <p:cNvSpPr txBox="1">
            <a:spLocks noChangeArrowheads="1"/>
          </p:cNvSpPr>
          <p:nvPr/>
        </p:nvSpPr>
        <p:spPr bwMode="auto">
          <a:xfrm>
            <a:off x="536207" y="2944637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1152824" y="3026232"/>
            <a:ext cx="1317028" cy="236926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495300" y="1397000"/>
            <a:ext cx="947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使用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報告 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(R-HKE049)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檢查未完成的科目聯繫及應考語言</a:t>
            </a: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090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044700"/>
            <a:ext cx="8496300" cy="473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2" name="Rectangle 2"/>
          <p:cNvSpPr>
            <a:spLocks noChangeArrowheads="1"/>
          </p:cNvSpPr>
          <p:nvPr/>
        </p:nvSpPr>
        <p:spPr bwMode="auto">
          <a:xfrm>
            <a:off x="1989138" y="2594654"/>
            <a:ext cx="6282558" cy="928687"/>
          </a:xfrm>
          <a:prstGeom prst="rect">
            <a:avLst/>
          </a:prstGeom>
          <a:noFill/>
          <a:ln w="50800" algn="ctr">
            <a:solidFill>
              <a:srgbClr val="0CF4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804863" y="4656138"/>
            <a:ext cx="2955925" cy="257175"/>
          </a:xfrm>
          <a:prstGeom prst="rect">
            <a:avLst/>
          </a:prstGeom>
          <a:noFill/>
          <a:ln w="508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8" name="文字方塊 18"/>
          <p:cNvSpPr txBox="1">
            <a:spLocks noChangeArrowheads="1"/>
          </p:cNvSpPr>
          <p:nvPr/>
        </p:nvSpPr>
        <p:spPr bwMode="auto">
          <a:xfrm>
            <a:off x="3907011" y="2799292"/>
            <a:ext cx="69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10" name="文字方塊 18"/>
          <p:cNvSpPr txBox="1">
            <a:spLocks noChangeArrowheads="1"/>
          </p:cNvSpPr>
          <p:nvPr/>
        </p:nvSpPr>
        <p:spPr bwMode="auto">
          <a:xfrm>
            <a:off x="7506521" y="2594654"/>
            <a:ext cx="69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51086" y="6342063"/>
            <a:ext cx="7564264" cy="436562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12" name="Rounded Rectangular Callout 1"/>
          <p:cNvSpPr>
            <a:spLocks noChangeArrowheads="1"/>
          </p:cNvSpPr>
          <p:nvPr/>
        </p:nvSpPr>
        <p:spPr bwMode="auto">
          <a:xfrm>
            <a:off x="6619875" y="4361958"/>
            <a:ext cx="2681288" cy="537671"/>
          </a:xfrm>
          <a:prstGeom prst="wedgeRoundRectCallout">
            <a:avLst>
              <a:gd name="adj1" fmla="val -50597"/>
              <a:gd name="adj2" fmla="val 336474"/>
              <a:gd name="adj3" fmla="val 16667"/>
            </a:avLst>
          </a:prstGeom>
          <a:solidFill>
            <a:srgbClr val="CCECFF">
              <a:alpha val="1176"/>
            </a:srgbClr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FF0000"/>
                </a:solidFill>
              </a:rPr>
              <a:t>部份科目不需要聯繫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08000" y="1317625"/>
            <a:ext cx="944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使用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報告 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(R-HKE049)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檢查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未完成的科目聯繫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及應考語言</a:t>
            </a: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987550"/>
            <a:ext cx="8701088" cy="4811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708025" y="4656138"/>
            <a:ext cx="3222625" cy="320675"/>
          </a:xfrm>
          <a:prstGeom prst="rect">
            <a:avLst/>
          </a:prstGeom>
          <a:noFill/>
          <a:ln w="50800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81927" name="Rectangle 9"/>
          <p:cNvSpPr>
            <a:spLocks noChangeArrowheads="1"/>
          </p:cNvSpPr>
          <p:nvPr/>
        </p:nvSpPr>
        <p:spPr bwMode="auto">
          <a:xfrm>
            <a:off x="708025" y="5727700"/>
            <a:ext cx="3222625" cy="320675"/>
          </a:xfrm>
          <a:prstGeom prst="rect">
            <a:avLst/>
          </a:prstGeom>
          <a:noFill/>
          <a:ln w="5080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57704" y="2587209"/>
            <a:ext cx="6401730" cy="928687"/>
          </a:xfrm>
          <a:prstGeom prst="rect">
            <a:avLst/>
          </a:prstGeom>
          <a:noFill/>
          <a:ln w="50800" algn="ctr">
            <a:solidFill>
              <a:srgbClr val="0CF45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en-US" altLang="en-US" sz="2000">
              <a:solidFill>
                <a:srgbClr val="0000FF"/>
              </a:solidFill>
            </a:endParaRPr>
          </a:p>
        </p:txBody>
      </p:sp>
      <p:sp>
        <p:nvSpPr>
          <p:cNvPr id="10" name="文字方塊 18"/>
          <p:cNvSpPr txBox="1">
            <a:spLocks noChangeArrowheads="1"/>
          </p:cNvSpPr>
          <p:nvPr/>
        </p:nvSpPr>
        <p:spPr bwMode="auto">
          <a:xfrm>
            <a:off x="3880452" y="2752309"/>
            <a:ext cx="69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11" name="文字方塊 18"/>
          <p:cNvSpPr txBox="1">
            <a:spLocks noChangeArrowheads="1"/>
          </p:cNvSpPr>
          <p:nvPr/>
        </p:nvSpPr>
        <p:spPr bwMode="auto">
          <a:xfrm>
            <a:off x="7553817" y="2526337"/>
            <a:ext cx="6985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" y="2898798"/>
            <a:ext cx="9211334" cy="286673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5" name="Text Box 3"/>
          <p:cNvSpPr txBox="1">
            <a:spLocks noChangeArrowheads="1"/>
          </p:cNvSpPr>
          <p:nvPr/>
        </p:nvSpPr>
        <p:spPr bwMode="auto">
          <a:xfrm>
            <a:off x="493713" y="1400175"/>
            <a:ext cx="944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系統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根據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學生在應用學習模組的甄選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資料，</a:t>
            </a:r>
            <a:r>
              <a:rPr kumimoji="1" lang="zh-TW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聯繫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香港中學文憑考試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乙類</a:t>
            </a:r>
            <a:r>
              <a:rPr kumimoji="1" lang="zh-TW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科目</a:t>
            </a:r>
            <a:endParaRPr kumimoji="1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2006450" y="3092703"/>
            <a:ext cx="1463786" cy="37031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2285691" y="5301366"/>
            <a:ext cx="755891" cy="46416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圓角矩形圖說文字 2"/>
          <p:cNvSpPr>
            <a:spLocks noChangeArrowheads="1"/>
          </p:cNvSpPr>
          <p:nvPr/>
        </p:nvSpPr>
        <p:spPr bwMode="auto">
          <a:xfrm>
            <a:off x="4367213" y="6074567"/>
            <a:ext cx="3194050" cy="579437"/>
          </a:xfrm>
          <a:prstGeom prst="wedgeRoundRectCallout">
            <a:avLst>
              <a:gd name="adj1" fmla="val -86884"/>
              <a:gd name="adj2" fmla="val -136370"/>
              <a:gd name="adj3" fmla="val 16667"/>
            </a:avLst>
          </a:prstGeom>
          <a:noFill/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Tx/>
              <a:buNone/>
            </a:pPr>
            <a:r>
              <a:rPr lang="zh-TW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首次須按此鍵以產生資料</a:t>
            </a:r>
            <a:endParaRPr lang="zh-HK" altLang="en-US" sz="2000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9721"/>
          <a:stretch/>
        </p:blipFill>
        <p:spPr>
          <a:xfrm>
            <a:off x="977035" y="2565270"/>
            <a:ext cx="7974156" cy="4006933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487363" y="1401763"/>
            <a:ext cx="929005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檢查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應用學習的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科目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資料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聯繫香港中學文憑考試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乙類</a:t>
            </a:r>
            <a:r>
              <a:rPr kumimoji="1" lang="zh-TW" altLang="zh-H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科目</a:t>
            </a:r>
            <a:endParaRPr kumimoji="1"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 香港考評局程序模組 </a:t>
            </a:r>
            <a:r>
              <a:rPr kumimoji="1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香港中學文憑 </a:t>
            </a:r>
            <a:r>
              <a:rPr kumimoji="1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科目聯繫及應考語言 </a:t>
            </a:r>
            <a:r>
              <a:rPr kumimoji="1"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&gt; </a:t>
            </a:r>
            <a:r>
              <a:rPr kumimoji="1"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應用學習科目</a:t>
            </a:r>
            <a:endParaRPr kumimoji="1" lang="en-US" altLang="zh-TW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endParaRPr kumimoji="1" lang="zh-TW" altLang="en-US" sz="24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24" name="Rectangle 1"/>
          <p:cNvSpPr>
            <a:spLocks noChangeArrowheads="1"/>
          </p:cNvSpPr>
          <p:nvPr/>
        </p:nvSpPr>
        <p:spPr bwMode="auto">
          <a:xfrm>
            <a:off x="627063" y="1922463"/>
            <a:ext cx="8674100" cy="534987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Rounded Rectangular Callout 1"/>
          <p:cNvSpPr>
            <a:spLocks noChangeArrowheads="1"/>
          </p:cNvSpPr>
          <p:nvPr/>
        </p:nvSpPr>
        <p:spPr bwMode="auto">
          <a:xfrm>
            <a:off x="79824" y="2940050"/>
            <a:ext cx="815078" cy="1987629"/>
          </a:xfrm>
          <a:prstGeom prst="wedgeRoundRectCallout">
            <a:avLst>
              <a:gd name="adj1" fmla="val 87629"/>
              <a:gd name="adj2" fmla="val 55539"/>
              <a:gd name="adj3" fmla="val 16667"/>
            </a:avLst>
          </a:prstGeom>
          <a:solidFill>
            <a:srgbClr val="CCECFF">
              <a:alpha val="0"/>
            </a:srgbClr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未能</a:t>
            </a:r>
            <a:endParaRPr lang="en-US" altLang="zh-TW" sz="2000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自動</a:t>
            </a:r>
            <a:endParaRPr lang="en-US" altLang="zh-TW" sz="2000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完成</a:t>
            </a:r>
            <a:endParaRPr lang="en-US" altLang="zh-TW" sz="2000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配對</a:t>
            </a:r>
            <a:endParaRPr lang="en-US" altLang="zh-TW" sz="2000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科目</a:t>
            </a:r>
            <a:r>
              <a:rPr lang="zh-HK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6025" name="矩形 1"/>
          <p:cNvSpPr>
            <a:spLocks noChangeArrowheads="1"/>
          </p:cNvSpPr>
          <p:nvPr/>
        </p:nvSpPr>
        <p:spPr bwMode="auto">
          <a:xfrm>
            <a:off x="1041019" y="4030200"/>
            <a:ext cx="7817231" cy="227535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" name="橢圓 2"/>
          <p:cNvSpPr>
            <a:spLocks noChangeArrowheads="1"/>
          </p:cNvSpPr>
          <p:nvPr/>
        </p:nvSpPr>
        <p:spPr bwMode="auto">
          <a:xfrm>
            <a:off x="2199321" y="2510501"/>
            <a:ext cx="1641834" cy="322306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93701" y="5080000"/>
            <a:ext cx="1536698" cy="1492202"/>
            <a:chOff x="577055" y="4396551"/>
            <a:chExt cx="1779224" cy="1877265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1632481" y="4396551"/>
              <a:ext cx="723798" cy="443682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15" name="Rectangle 3"/>
            <p:cNvSpPr>
              <a:spLocks noChangeArrowheads="1"/>
            </p:cNvSpPr>
            <p:nvPr/>
          </p:nvSpPr>
          <p:spPr bwMode="auto">
            <a:xfrm>
              <a:off x="1326535" y="5938352"/>
              <a:ext cx="788547" cy="335464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17" name="直線圖說文字 3 (無框線) 5"/>
            <p:cNvSpPr>
              <a:spLocks/>
            </p:cNvSpPr>
            <p:nvPr/>
          </p:nvSpPr>
          <p:spPr bwMode="auto">
            <a:xfrm>
              <a:off x="577055" y="5343108"/>
              <a:ext cx="982662" cy="298450"/>
            </a:xfrm>
            <a:prstGeom prst="callout3">
              <a:avLst>
                <a:gd name="adj1" fmla="val -245482"/>
                <a:gd name="adj2" fmla="val 107773"/>
                <a:gd name="adj3" fmla="val 47319"/>
                <a:gd name="adj4" fmla="val -2921"/>
                <a:gd name="adj5" fmla="val 58241"/>
                <a:gd name="adj6" fmla="val -1968"/>
                <a:gd name="adj7" fmla="val 241798"/>
                <a:gd name="adj8" fmla="val 72993"/>
              </a:avLst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zh-TW" altLang="en-US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或</a:t>
              </a:r>
              <a:endPara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56" y="2110193"/>
            <a:ext cx="9561228" cy="3952875"/>
          </a:xfrm>
          <a:prstGeom prst="rect">
            <a:avLst/>
          </a:prstGeom>
        </p:spPr>
      </p:pic>
      <p:sp>
        <p:nvSpPr>
          <p:cNvPr id="13314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498475" y="1393825"/>
            <a:ext cx="912812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學校管理模組：策劃現學年或完成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學年過渡</a:t>
            </a:r>
            <a:endParaRPr lang="en-US" altLang="zh-H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200" b="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zh-HK" altLang="zh-HK" sz="2000" dirty="0">
              <a:solidFill>
                <a:srgbClr val="0000FF"/>
              </a:solidFill>
            </a:endParaRPr>
          </a:p>
        </p:txBody>
      </p:sp>
      <p:sp>
        <p:nvSpPr>
          <p:cNvPr id="13317" name="矩形 4"/>
          <p:cNvSpPr>
            <a:spLocks noChangeArrowheads="1"/>
          </p:cNvSpPr>
          <p:nvPr/>
        </p:nvSpPr>
        <p:spPr bwMode="auto">
          <a:xfrm>
            <a:off x="260656" y="2144029"/>
            <a:ext cx="1246188" cy="33496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318" name="矩形 4"/>
          <p:cNvSpPr>
            <a:spLocks noChangeArrowheads="1"/>
          </p:cNvSpPr>
          <p:nvPr/>
        </p:nvSpPr>
        <p:spPr bwMode="auto">
          <a:xfrm>
            <a:off x="586453" y="5076714"/>
            <a:ext cx="1438275" cy="33496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319" name="矩形 4"/>
          <p:cNvSpPr>
            <a:spLocks noChangeArrowheads="1"/>
          </p:cNvSpPr>
          <p:nvPr/>
        </p:nvSpPr>
        <p:spPr bwMode="auto">
          <a:xfrm>
            <a:off x="2986901" y="5656483"/>
            <a:ext cx="792162" cy="39846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320" name="Oval 4"/>
          <p:cNvSpPr>
            <a:spLocks noChangeArrowheads="1"/>
          </p:cNvSpPr>
          <p:nvPr/>
        </p:nvSpPr>
        <p:spPr bwMode="auto">
          <a:xfrm>
            <a:off x="2868650" y="2836457"/>
            <a:ext cx="1422400" cy="51117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直線接點 5"/>
          <p:cNvCxnSpPr/>
          <p:nvPr/>
        </p:nvCxnSpPr>
        <p:spPr bwMode="auto">
          <a:xfrm>
            <a:off x="6375394" y="4010070"/>
            <a:ext cx="1665170" cy="0"/>
          </a:xfrm>
          <a:prstGeom prst="line">
            <a:avLst/>
          </a:prstGeom>
          <a:solidFill>
            <a:srgbClr val="CCECFF">
              <a:alpha val="0"/>
            </a:srgbClr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39" y="2344259"/>
            <a:ext cx="6137694" cy="1733596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492125" y="1423988"/>
            <a:ext cx="9129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編修 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產生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)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學生報名資料</a:t>
            </a:r>
          </a:p>
        </p:txBody>
      </p:sp>
      <p:sp>
        <p:nvSpPr>
          <p:cNvPr id="81925" name="文字方塊 2"/>
          <p:cNvSpPr txBox="1">
            <a:spLocks noChangeArrowheads="1"/>
          </p:cNvSpPr>
          <p:nvPr/>
        </p:nvSpPr>
        <p:spPr bwMode="auto">
          <a:xfrm>
            <a:off x="492126" y="5567362"/>
            <a:ext cx="9417844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u"/>
              <a:defRPr/>
            </a:pPr>
            <a:r>
              <a:rPr lang="zh-TW" altLang="en-US" sz="2000" dirty="0">
                <a:solidFill>
                  <a:schemeClr val="tx1"/>
                </a:solidFill>
              </a:rPr>
              <a:t>  學校可回到</a:t>
            </a:r>
            <a:r>
              <a:rPr lang="zh-TW" altLang="en-U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科目聯繫及應考語言</a:t>
            </a:r>
            <a:r>
              <a:rPr lang="en-US" altLang="zh-TW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應用學習科目</a:t>
            </a:r>
            <a:r>
              <a:rPr lang="en-US" altLang="zh-TW" sz="2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zh-TW" altLang="en-US" sz="2000" dirty="0">
                <a:solidFill>
                  <a:schemeClr val="tx1"/>
                </a:solidFill>
              </a:rPr>
              <a:t>，最後檢示現學年學生報考的</a:t>
            </a:r>
            <a:endParaRPr lang="en-US" altLang="zh-TW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SzTx/>
              <a:buNone/>
              <a:defRPr/>
            </a:pPr>
            <a:r>
              <a:rPr lang="en-US" altLang="zh-TW" sz="2000" dirty="0">
                <a:solidFill>
                  <a:schemeClr val="tx1"/>
                </a:solidFill>
              </a:rPr>
              <a:t>      </a:t>
            </a:r>
            <a:r>
              <a:rPr lang="zh-TW" altLang="en-US" sz="2000" dirty="0">
                <a:solidFill>
                  <a:schemeClr val="tx1"/>
                </a:solidFill>
              </a:rPr>
              <a:t>應用學習科目</a:t>
            </a:r>
            <a:r>
              <a:rPr lang="en-US" altLang="zh-TW" sz="2000" dirty="0">
                <a:solidFill>
                  <a:schemeClr val="tx1"/>
                </a:solidFill>
              </a:rPr>
              <a:t>(</a:t>
            </a:r>
            <a:r>
              <a:rPr lang="zh-HK" altLang="en-US" sz="2000" dirty="0">
                <a:solidFill>
                  <a:schemeClr val="tx1"/>
                </a:solidFill>
              </a:rPr>
              <a:t>中六學生、中五及中四留班生</a:t>
            </a:r>
            <a:r>
              <a:rPr lang="en-US" altLang="zh-TW" sz="20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spcBef>
                <a:spcPct val="0"/>
              </a:spcBef>
              <a:buSzTx/>
              <a:buFont typeface="Wingdings" panose="05000000000000000000" pitchFamily="2" charset="2"/>
              <a:buChar char="u"/>
              <a:defRPr/>
            </a:pPr>
            <a:r>
              <a:rPr lang="zh-HK" altLang="en-US" sz="2400" dirty="0">
                <a:solidFill>
                  <a:srgbClr val="FF0000"/>
                </a:solidFill>
              </a:rPr>
              <a:t> 若</a:t>
            </a:r>
            <a:r>
              <a:rPr lang="zh-HK" altLang="en-US" sz="2000" dirty="0">
                <a:solidFill>
                  <a:schemeClr val="tx1"/>
                </a:solidFill>
              </a:rPr>
              <a:t>相關學生在</a:t>
            </a:r>
            <a:r>
              <a:rPr lang="zh-HK" altLang="en-US" sz="2400" dirty="0">
                <a:solidFill>
                  <a:srgbClr val="FF0000"/>
                </a:solidFill>
              </a:rPr>
              <a:t>學生資料模組之後有更改</a:t>
            </a:r>
            <a:r>
              <a:rPr lang="zh-HK" altLang="en-US" sz="2000" dirty="0">
                <a:solidFill>
                  <a:schemeClr val="tx1"/>
                </a:solidFill>
              </a:rPr>
              <a:t>，須</a:t>
            </a:r>
            <a:r>
              <a:rPr lang="zh-HK" altLang="en-US" sz="2400" dirty="0">
                <a:solidFill>
                  <a:srgbClr val="FF0000"/>
                </a:solidFill>
              </a:rPr>
              <a:t>再按 產生 </a:t>
            </a:r>
            <a:r>
              <a:rPr lang="zh-HK" altLang="en-US" sz="200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85007" name="Rounded Rectangular Callout 2"/>
          <p:cNvSpPr>
            <a:spLocks noChangeArrowheads="1"/>
          </p:cNvSpPr>
          <p:nvPr/>
        </p:nvSpPr>
        <p:spPr bwMode="auto">
          <a:xfrm>
            <a:off x="5486400" y="2879725"/>
            <a:ext cx="3368675" cy="485775"/>
          </a:xfrm>
          <a:prstGeom prst="wedgeRoundRectCallout">
            <a:avLst>
              <a:gd name="adj1" fmla="val -109269"/>
              <a:gd name="adj2" fmla="val 96375"/>
              <a:gd name="adj3" fmla="val 16667"/>
            </a:avLst>
          </a:prstGeom>
          <a:solidFill>
            <a:srgbClr val="CCECFF">
              <a:alpha val="0"/>
            </a:srgbClr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首次須按此鍵以產生資料</a:t>
            </a:r>
            <a:endParaRPr lang="zh-HK" altLang="en-US" sz="2000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010" name="Rectangle 1"/>
          <p:cNvSpPr>
            <a:spLocks noChangeArrowheads="1"/>
          </p:cNvSpPr>
          <p:nvPr/>
        </p:nvSpPr>
        <p:spPr bwMode="auto">
          <a:xfrm>
            <a:off x="7139518" y="6207511"/>
            <a:ext cx="668337" cy="446087"/>
          </a:xfrm>
          <a:prstGeom prst="rect">
            <a:avLst/>
          </a:prstGeom>
          <a:solidFill>
            <a:schemeClr val="bg1">
              <a:alpha val="0"/>
            </a:scheme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sp>
        <p:nvSpPr>
          <p:cNvPr id="20" name="Explosion 1 12"/>
          <p:cNvSpPr/>
          <p:nvPr/>
        </p:nvSpPr>
        <p:spPr bwMode="auto">
          <a:xfrm rot="1123046">
            <a:off x="7746341" y="691990"/>
            <a:ext cx="1944914" cy="1683657"/>
          </a:xfrm>
          <a:prstGeom prst="irregularSeal1">
            <a:avLst/>
          </a:prstGeom>
          <a:solidFill>
            <a:srgbClr val="FFC000">
              <a:alpha val="0"/>
            </a:srgbClr>
          </a:solidFill>
          <a:ln w="28575" cap="flat" cmpd="sng" algn="ctr">
            <a:solidFill>
              <a:srgbClr val="0CF459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accent1">
                <a:lumMod val="60000"/>
                <a:lumOff val="40000"/>
              </a:schemeClr>
            </a:glo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sz="3200" dirty="0">
                <a:ln>
                  <a:solidFill>
                    <a:srgbClr val="0CF459"/>
                  </a:solidFill>
                </a:ln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注意</a:t>
            </a:r>
            <a:endParaRPr kumimoji="0" lang="zh-HK" altLang="en-US" sz="3200" b="1" i="0" u="none" strike="noStrike" cap="none" normalizeH="0" baseline="0" dirty="0">
              <a:ln>
                <a:solidFill>
                  <a:srgbClr val="0CF459"/>
                </a:solidFill>
              </a:ln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2" y="2574924"/>
            <a:ext cx="2113410" cy="2536091"/>
          </a:xfrm>
          <a:prstGeom prst="rect">
            <a:avLst/>
          </a:prstGeom>
        </p:spPr>
      </p:pic>
      <p:sp>
        <p:nvSpPr>
          <p:cNvPr id="85004" name="矩形 3"/>
          <p:cNvSpPr>
            <a:spLocks noChangeArrowheads="1"/>
          </p:cNvSpPr>
          <p:nvPr/>
        </p:nvSpPr>
        <p:spPr bwMode="auto">
          <a:xfrm>
            <a:off x="2185988" y="3397250"/>
            <a:ext cx="644525" cy="3143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7A37"/>
              </a:solidFill>
            </a:endParaRPr>
          </a:p>
        </p:txBody>
      </p:sp>
      <p:sp>
        <p:nvSpPr>
          <p:cNvPr id="85005" name="橢圓 2"/>
          <p:cNvSpPr>
            <a:spLocks noChangeArrowheads="1"/>
          </p:cNvSpPr>
          <p:nvPr/>
        </p:nvSpPr>
        <p:spPr bwMode="auto">
          <a:xfrm>
            <a:off x="2741613" y="3421063"/>
            <a:ext cx="687387" cy="30162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85001" name="Rectangle 1"/>
          <p:cNvSpPr>
            <a:spLocks noChangeArrowheads="1"/>
          </p:cNvSpPr>
          <p:nvPr/>
        </p:nvSpPr>
        <p:spPr bwMode="auto">
          <a:xfrm>
            <a:off x="221578" y="2873416"/>
            <a:ext cx="1212586" cy="20666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sp>
        <p:nvSpPr>
          <p:cNvPr id="85002" name="Rectangle 2"/>
          <p:cNvSpPr>
            <a:spLocks noChangeArrowheads="1"/>
          </p:cNvSpPr>
          <p:nvPr/>
        </p:nvSpPr>
        <p:spPr bwMode="auto">
          <a:xfrm>
            <a:off x="308008" y="3365500"/>
            <a:ext cx="1806542" cy="25558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4777" y="2594450"/>
            <a:ext cx="1205383" cy="25944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38" y="4132696"/>
            <a:ext cx="5991483" cy="1429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5000" name="矩形 6"/>
          <p:cNvSpPr>
            <a:spLocks noChangeArrowheads="1"/>
          </p:cNvSpPr>
          <p:nvPr/>
        </p:nvSpPr>
        <p:spPr bwMode="auto">
          <a:xfrm>
            <a:off x="3441564" y="4152948"/>
            <a:ext cx="5816736" cy="54561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cxnSp>
        <p:nvCxnSpPr>
          <p:cNvPr id="85006" name="直線單箭頭接點 5"/>
          <p:cNvCxnSpPr>
            <a:cxnSpLocks noChangeShapeType="1"/>
          </p:cNvCxnSpPr>
          <p:nvPr/>
        </p:nvCxnSpPr>
        <p:spPr bwMode="auto">
          <a:xfrm>
            <a:off x="3386138" y="3636963"/>
            <a:ext cx="833041" cy="495733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31608" y="1745136"/>
            <a:ext cx="905551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系統除了會從學生模組提取已選的學生的基本資料外，還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加添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HK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zh-HK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準則</a:t>
            </a:r>
            <a:r>
              <a:rPr lang="zh-HK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HK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HK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預設「聯絡電話號碼」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為學生流動電話、住宅電話或監護人緊急聯絡電話，并以此排序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HK" sz="28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第一選擇： 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如系統有儲存</a:t>
            </a:r>
            <a:r>
              <a:rPr lang="zh-TW" altLang="zh-HK" sz="28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學生流動電話 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，以此為「聯絡電話號碼」。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HK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第二選擇： 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如系統沒有學生流動電話，以</a:t>
            </a:r>
            <a:r>
              <a:rPr lang="zh-TW" altLang="zh-HK" sz="2800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住宅電話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「聯絡電話號碼」。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HK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第三選擇： 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如系統沒有學生流動電話及住宅電話，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zh-HK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監護人緊急聯絡電話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為「聯絡電話號碼」。</a:t>
            </a:r>
          </a:p>
          <a:p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2434637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-234950" y="1376363"/>
            <a:ext cx="98202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chemeClr val="tx1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       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檢查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報考學生的個人資料 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(R-HKE050)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例如：地址、</a:t>
            </a:r>
            <a:r>
              <a:rPr kumimoji="1"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聯絡電話號碼</a:t>
            </a:r>
            <a:r>
              <a:rPr kumimoji="1" lang="en-US" altLang="zh-TW" b="0" dirty="0">
                <a:solidFill>
                  <a:schemeClr val="tx1"/>
                </a:solidFill>
                <a:latin typeface="新細明體" panose="02020500000000000000" pitchFamily="18" charset="-120"/>
              </a:rPr>
              <a:t>/</a:t>
            </a:r>
            <a:r>
              <a:rPr kumimoji="1" lang="zh-HK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住宅電話</a:t>
            </a:r>
            <a:r>
              <a:rPr kumimoji="1" lang="zh-TW" altLang="en-US" b="0" dirty="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、電郵地址等</a:t>
            </a: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33137" y="2405512"/>
            <a:ext cx="9020426" cy="4511226"/>
            <a:chOff x="433137" y="2405512"/>
            <a:chExt cx="9020426" cy="4511226"/>
          </a:xfrm>
        </p:grpSpPr>
        <p:pic>
          <p:nvPicPr>
            <p:cNvPr id="8704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98" t="12321" r="39999" b="50656"/>
            <a:stretch>
              <a:fillRect/>
            </a:stretch>
          </p:blipFill>
          <p:spPr bwMode="auto">
            <a:xfrm>
              <a:off x="3107985" y="2405512"/>
              <a:ext cx="6345578" cy="451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049" name="矩形 20"/>
            <p:cNvSpPr>
              <a:spLocks noChangeArrowheads="1"/>
            </p:cNvSpPr>
            <p:nvPr/>
          </p:nvSpPr>
          <p:spPr bwMode="auto">
            <a:xfrm>
              <a:off x="3217537" y="4538565"/>
              <a:ext cx="4646617" cy="299945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87050" name="矩形 21"/>
            <p:cNvSpPr>
              <a:spLocks noChangeArrowheads="1"/>
            </p:cNvSpPr>
            <p:nvPr/>
          </p:nvSpPr>
          <p:spPr bwMode="auto">
            <a:xfrm>
              <a:off x="3217537" y="5782402"/>
              <a:ext cx="4039156" cy="279406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289" y="3012314"/>
              <a:ext cx="2671338" cy="3205605"/>
            </a:xfrm>
            <a:prstGeom prst="rect">
              <a:avLst/>
            </a:prstGeom>
          </p:spPr>
        </p:pic>
        <p:sp>
          <p:nvSpPr>
            <p:cNvPr id="87048" name="矩形 1"/>
            <p:cNvSpPr>
              <a:spLocks noChangeArrowheads="1"/>
            </p:cNvSpPr>
            <p:nvPr/>
          </p:nvSpPr>
          <p:spPr bwMode="auto">
            <a:xfrm>
              <a:off x="823474" y="5619503"/>
              <a:ext cx="764694" cy="309659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87051" name="Rectangle 2"/>
            <p:cNvSpPr>
              <a:spLocks noChangeArrowheads="1"/>
            </p:cNvSpPr>
            <p:nvPr/>
          </p:nvSpPr>
          <p:spPr bwMode="auto">
            <a:xfrm>
              <a:off x="433137" y="3031957"/>
              <a:ext cx="1559292" cy="32726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604618" y="3351884"/>
              <a:ext cx="1580317" cy="305716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4" y="2051049"/>
            <a:ext cx="5477735" cy="2187575"/>
          </a:xfrm>
          <a:prstGeom prst="rect">
            <a:avLst/>
          </a:prstGeom>
        </p:spPr>
      </p:pic>
      <p:pic>
        <p:nvPicPr>
          <p:cNvPr id="88066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22"/>
          <a:stretch/>
        </p:blipFill>
        <p:spPr bwMode="auto">
          <a:xfrm>
            <a:off x="1314450" y="2051050"/>
            <a:ext cx="1495425" cy="45552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493713" y="1382713"/>
            <a:ext cx="9093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檢查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報考學生的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個人資料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8069" name="Rectangle 2"/>
          <p:cNvSpPr>
            <a:spLocks noChangeArrowheads="1"/>
          </p:cNvSpPr>
          <p:nvPr/>
        </p:nvSpPr>
        <p:spPr bwMode="auto">
          <a:xfrm>
            <a:off x="1314450" y="4294980"/>
            <a:ext cx="1276350" cy="51673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88070" name="Rectangle 3"/>
          <p:cNvSpPr>
            <a:spLocks noChangeArrowheads="1"/>
          </p:cNvSpPr>
          <p:nvPr/>
        </p:nvSpPr>
        <p:spPr bwMode="auto">
          <a:xfrm>
            <a:off x="1477168" y="6162675"/>
            <a:ext cx="1169987" cy="2413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88071" name="Rectangle 4"/>
          <p:cNvSpPr>
            <a:spLocks noChangeArrowheads="1"/>
          </p:cNvSpPr>
          <p:nvPr/>
        </p:nvSpPr>
        <p:spPr bwMode="auto">
          <a:xfrm>
            <a:off x="3603625" y="1996281"/>
            <a:ext cx="2073275" cy="28733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88072" name="矩形 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2832098" y="3973510"/>
            <a:ext cx="1047752" cy="272256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62225"/>
            <a:ext cx="9020175" cy="3295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508000" y="1423988"/>
            <a:ext cx="9105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檢查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報考學生的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個人資料</a:t>
            </a: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095" name="Rectangle 4"/>
          <p:cNvSpPr>
            <a:spLocks noChangeArrowheads="1"/>
          </p:cNvSpPr>
          <p:nvPr/>
        </p:nvSpPr>
        <p:spPr bwMode="auto">
          <a:xfrm>
            <a:off x="2205831" y="2403666"/>
            <a:ext cx="5151438" cy="8382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" name="文字方塊 18"/>
          <p:cNvSpPr txBox="1">
            <a:spLocks noChangeArrowheads="1"/>
          </p:cNvSpPr>
          <p:nvPr/>
        </p:nvSpPr>
        <p:spPr bwMode="auto">
          <a:xfrm>
            <a:off x="3924803" y="2964867"/>
            <a:ext cx="698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11" name="文字方塊 18"/>
          <p:cNvSpPr txBox="1">
            <a:spLocks noChangeArrowheads="1"/>
          </p:cNvSpPr>
          <p:nvPr/>
        </p:nvSpPr>
        <p:spPr bwMode="auto">
          <a:xfrm>
            <a:off x="6641727" y="2865767"/>
            <a:ext cx="698500" cy="246221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矩形 1"/>
          <p:cNvSpPr>
            <a:spLocks noChangeArrowheads="1"/>
          </p:cNvSpPr>
          <p:nvPr/>
        </p:nvSpPr>
        <p:spPr bwMode="auto">
          <a:xfrm>
            <a:off x="-200025" y="1966913"/>
            <a:ext cx="10317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1085850" indent="-34290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buClr>
                <a:schemeClr val="accent2"/>
              </a:buClr>
              <a:buSzPct val="100000"/>
              <a:buFont typeface="Wingdings" panose="05000000000000000000" pitchFamily="2" charset="2"/>
              <a:buChar char="u"/>
            </a:pP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 學校可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選取班內某些學生</a:t>
            </a:r>
            <a:r>
              <a:rPr lang="zh-TW" altLang="en-US" b="0" dirty="0">
                <a:solidFill>
                  <a:schemeClr val="tx1"/>
                </a:solidFill>
                <a:latin typeface="新細明體" panose="02020500000000000000" pitchFamily="18" charset="-120"/>
              </a:rPr>
              <a:t>，而系統只會按已選的學生</a:t>
            </a:r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進行報考</a:t>
            </a:r>
            <a:endParaRPr lang="zh-HK" altLang="en-US" b="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508000" y="1384300"/>
            <a:ext cx="9121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編修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香港中學文憑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學生報名資料</a:t>
            </a: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51379" y="2466765"/>
            <a:ext cx="8026400" cy="4468805"/>
            <a:chOff x="551379" y="2466765"/>
            <a:chExt cx="8026400" cy="4468805"/>
          </a:xfrm>
        </p:grpSpPr>
        <p:grpSp>
          <p:nvGrpSpPr>
            <p:cNvPr id="3" name="群組 2"/>
            <p:cNvGrpSpPr/>
            <p:nvPr/>
          </p:nvGrpSpPr>
          <p:grpSpPr>
            <a:xfrm>
              <a:off x="551379" y="2466765"/>
              <a:ext cx="8026400" cy="4468805"/>
              <a:chOff x="540084" y="2466767"/>
              <a:chExt cx="8026400" cy="446880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0084" y="2466767"/>
                <a:ext cx="8026400" cy="4468805"/>
              </a:xfrm>
              <a:prstGeom prst="rect">
                <a:avLst/>
              </a:prstGeom>
            </p:spPr>
          </p:pic>
          <p:sp>
            <p:nvSpPr>
              <p:cNvPr id="15" name="矩形 14"/>
              <p:cNvSpPr/>
              <p:nvPr/>
            </p:nvSpPr>
            <p:spPr bwMode="auto">
              <a:xfrm>
                <a:off x="5791201" y="4732389"/>
                <a:ext cx="626532" cy="1687461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zh-HK" altLang="en-US" sz="20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 bwMode="auto">
              <a:xfrm>
                <a:off x="7756191" y="4732389"/>
                <a:ext cx="524209" cy="1687461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zh-HK" altLang="en-US" sz="20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 bwMode="auto">
              <a:xfrm>
                <a:off x="4633912" y="4701168"/>
                <a:ext cx="869950" cy="1809699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zh-HK" altLang="en-US" sz="20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3809666" y="4701168"/>
                <a:ext cx="542201" cy="1809699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 w="28575" cap="flat" cmpd="sng" algn="ctr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1"/>
                  </a:buClr>
                  <a:buSzPct val="100000"/>
                  <a:buFont typeface="Wingdings" pitchFamily="2" charset="2"/>
                  <a:buNone/>
                  <a:tabLst/>
                </a:pPr>
                <a:endParaRPr kumimoji="0" lang="zh-HK" altLang="en-US" sz="2000" b="1" i="0" u="none" strike="noStrike" cap="none" normalizeH="0" baseline="0">
                  <a:ln>
                    <a:noFill/>
                  </a:ln>
                  <a:solidFill>
                    <a:srgbClr val="0000FF"/>
                  </a:solidFill>
                  <a:effectLst/>
                  <a:latin typeface="Trebuchet MS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91141" name="矩形 2"/>
            <p:cNvSpPr>
              <a:spLocks noChangeArrowheads="1"/>
            </p:cNvSpPr>
            <p:nvPr/>
          </p:nvSpPr>
          <p:spPr bwMode="auto">
            <a:xfrm>
              <a:off x="3217027" y="4630738"/>
              <a:ext cx="319087" cy="1911350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0CF45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91142" name="矩形 3"/>
            <p:cNvSpPr>
              <a:spLocks noChangeArrowheads="1"/>
            </p:cNvSpPr>
            <p:nvPr/>
          </p:nvSpPr>
          <p:spPr bwMode="auto">
            <a:xfrm>
              <a:off x="2995613" y="6581567"/>
              <a:ext cx="779462" cy="287546"/>
            </a:xfrm>
            <a:prstGeom prst="rect">
              <a:avLst/>
            </a:prstGeom>
            <a:solidFill>
              <a:srgbClr val="CCECFF">
                <a:alpha val="0"/>
              </a:srgb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HK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91144" name="Text Box 19"/>
            <p:cNvSpPr txBox="1">
              <a:spLocks noChangeArrowheads="1"/>
            </p:cNvSpPr>
            <p:nvPr/>
          </p:nvSpPr>
          <p:spPr bwMode="auto">
            <a:xfrm>
              <a:off x="2669758" y="4470187"/>
              <a:ext cx="444500" cy="461963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1145" name="Text Box 19"/>
            <p:cNvSpPr txBox="1">
              <a:spLocks noChangeArrowheads="1"/>
            </p:cNvSpPr>
            <p:nvPr/>
          </p:nvSpPr>
          <p:spPr bwMode="auto">
            <a:xfrm>
              <a:off x="2387600" y="6419850"/>
              <a:ext cx="444500" cy="460375"/>
            </a:xfrm>
            <a:prstGeom prst="rect">
              <a:avLst/>
            </a:prstGeom>
            <a:noFill/>
            <a:ln w="2857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" r="33273"/>
          <a:stretch/>
        </p:blipFill>
        <p:spPr>
          <a:xfrm>
            <a:off x="2960209" y="2457451"/>
            <a:ext cx="5536091" cy="155945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" y="1884362"/>
            <a:ext cx="8010525" cy="4905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8128"/>
          <a:stretch/>
        </p:blipFill>
        <p:spPr>
          <a:xfrm>
            <a:off x="2897982" y="1872913"/>
            <a:ext cx="5550694" cy="1686262"/>
          </a:xfrm>
          <a:prstGeom prst="rect">
            <a:avLst/>
          </a:prstGeom>
        </p:spPr>
      </p:pic>
      <p:sp>
        <p:nvSpPr>
          <p:cNvPr id="92165" name="Rectangle 2"/>
          <p:cNvSpPr>
            <a:spLocks noChangeArrowheads="1"/>
          </p:cNvSpPr>
          <p:nvPr/>
        </p:nvSpPr>
        <p:spPr bwMode="auto">
          <a:xfrm>
            <a:off x="495300" y="1917700"/>
            <a:ext cx="1450975" cy="28575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2169" name="Rectangle 2"/>
          <p:cNvSpPr>
            <a:spLocks noChangeArrowheads="1"/>
          </p:cNvSpPr>
          <p:nvPr/>
        </p:nvSpPr>
        <p:spPr bwMode="auto">
          <a:xfrm>
            <a:off x="615950" y="2208213"/>
            <a:ext cx="1452563" cy="2889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2170" name="Rectangle 2"/>
          <p:cNvSpPr>
            <a:spLocks noChangeArrowheads="1"/>
          </p:cNvSpPr>
          <p:nvPr/>
        </p:nvSpPr>
        <p:spPr bwMode="auto">
          <a:xfrm>
            <a:off x="495300" y="2695575"/>
            <a:ext cx="2303463" cy="49053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3767333" y="4368801"/>
            <a:ext cx="542201" cy="1820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540974" y="4407165"/>
            <a:ext cx="933520" cy="178196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5718405" y="4368800"/>
            <a:ext cx="631595" cy="18203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679728" y="4368800"/>
            <a:ext cx="542201" cy="18203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92166" name="Rectangle 3"/>
          <p:cNvSpPr>
            <a:spLocks noChangeArrowheads="1"/>
          </p:cNvSpPr>
          <p:nvPr/>
        </p:nvSpPr>
        <p:spPr bwMode="auto">
          <a:xfrm>
            <a:off x="4384675" y="4232275"/>
            <a:ext cx="1077913" cy="43338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2167" name="Rounded Rectangular Callout 1"/>
          <p:cNvSpPr>
            <a:spLocks noChangeArrowheads="1"/>
          </p:cNvSpPr>
          <p:nvPr/>
        </p:nvSpPr>
        <p:spPr bwMode="auto">
          <a:xfrm>
            <a:off x="6727825" y="2284413"/>
            <a:ext cx="2027238" cy="750887"/>
          </a:xfrm>
          <a:prstGeom prst="wedgeRoundRectCallout">
            <a:avLst>
              <a:gd name="adj1" fmla="val -137825"/>
              <a:gd name="adj2" fmla="val 243484"/>
              <a:gd name="adj3" fmla="val 16667"/>
            </a:avLst>
          </a:prstGeom>
          <a:solidFill>
            <a:srgbClr val="CCECFF">
              <a:alpha val="0"/>
            </a:srgbClr>
          </a:solidFill>
          <a:ln w="50800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按此</a:t>
            </a:r>
            <a:endParaRPr lang="en-US" altLang="zh-TW" sz="18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HK" altLang="en-US" sz="18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編修學生資料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2164" name="Text Box 3"/>
          <p:cNvSpPr txBox="1">
            <a:spLocks noChangeArrowheads="1"/>
          </p:cNvSpPr>
          <p:nvPr/>
        </p:nvSpPr>
        <p:spPr bwMode="auto">
          <a:xfrm>
            <a:off x="495300" y="1395413"/>
            <a:ext cx="9129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編修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香港中學文憑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學生報名資料 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(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如有需要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) </a:t>
            </a:r>
            <a:endParaRPr kumimoji="1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00063" y="1193014"/>
            <a:ext cx="92366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編修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個別學生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報名資料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(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如有需要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)</a:t>
            </a:r>
            <a:r>
              <a:rPr kumimoji="1" lang="en-US" altLang="zh-TW" dirty="0">
                <a:solidFill>
                  <a:srgbClr val="FF0000"/>
                </a:solidFill>
                <a:latin typeface="新細明體" panose="02020500000000000000" pitchFamily="18" charset="-120"/>
                <a:cs typeface="Tahoma" panose="020B0604030504040204" pitchFamily="34" charset="0"/>
              </a:rPr>
              <a:t> </a:t>
            </a:r>
            <a:endParaRPr kumimoji="1" lang="zh-TW" altLang="en-US" dirty="0">
              <a:solidFill>
                <a:srgbClr val="FF0000"/>
              </a:solidFill>
              <a:latin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93192" name="文字方塊 14"/>
          <p:cNvSpPr txBox="1">
            <a:spLocks noChangeArrowheads="1"/>
          </p:cNvSpPr>
          <p:nvPr/>
        </p:nvSpPr>
        <p:spPr bwMode="auto">
          <a:xfrm>
            <a:off x="5198428" y="1363027"/>
            <a:ext cx="6508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700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</a:t>
            </a:r>
            <a:r>
              <a:rPr lang="en-US" altLang="zh-TW" sz="700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endParaRPr lang="en-US" altLang="zh-HK" sz="700" b="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700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</a:t>
            </a:r>
            <a:r>
              <a:rPr lang="en-US" altLang="zh-TW" sz="700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endParaRPr lang="en-US" altLang="zh-HK" sz="700" b="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700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endParaRPr lang="zh-HK" altLang="en-US" sz="700" b="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15" y="1775924"/>
            <a:ext cx="7201886" cy="515827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955933"/>
            <a:ext cx="395787" cy="198834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189592" y="3553021"/>
            <a:ext cx="3143246" cy="290619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3194" name="Text Box 19"/>
          <p:cNvSpPr txBox="1">
            <a:spLocks noChangeArrowheads="1"/>
          </p:cNvSpPr>
          <p:nvPr/>
        </p:nvSpPr>
        <p:spPr bwMode="auto">
          <a:xfrm>
            <a:off x="5571149" y="3908026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943368" y="3177206"/>
            <a:ext cx="2497929" cy="31309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Rectangle 5"/>
          <p:cNvSpPr/>
          <p:nvPr/>
        </p:nvSpPr>
        <p:spPr>
          <a:xfrm>
            <a:off x="8436768" y="3264903"/>
            <a:ext cx="14799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320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可在此模組更改考生資料</a:t>
            </a:r>
            <a:endParaRPr lang="zh-HK" altLang="en-US" sz="320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直線單箭頭接點 6"/>
          <p:cNvCxnSpPr>
            <a:cxnSpLocks noChangeShapeType="1"/>
            <a:stCxn id="18" idx="1"/>
          </p:cNvCxnSpPr>
          <p:nvPr/>
        </p:nvCxnSpPr>
        <p:spPr bwMode="auto">
          <a:xfrm flipH="1" flipV="1">
            <a:off x="6870700" y="3599427"/>
            <a:ext cx="1566068" cy="696528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208" y="2231878"/>
            <a:ext cx="4951836" cy="707243"/>
          </a:xfrm>
          <a:prstGeom prst="rect">
            <a:avLst/>
          </a:prstGeom>
          <a:ln w="28575">
            <a:solidFill>
              <a:srgbClr val="0000FF"/>
            </a:solidFill>
          </a:ln>
          <a:effectLst>
            <a:outerShdw blurRad="50800" dist="38100" dir="5400000" sx="111000" sy="111000" algn="t" rotWithShape="0">
              <a:prstClr val="black">
                <a:alpha val="76000"/>
              </a:prstClr>
            </a:outerShdw>
          </a:effectLst>
        </p:spPr>
      </p:pic>
      <p:sp>
        <p:nvSpPr>
          <p:cNvPr id="21" name="矩形 20"/>
          <p:cNvSpPr/>
          <p:nvPr/>
        </p:nvSpPr>
        <p:spPr bwMode="auto">
          <a:xfrm>
            <a:off x="2524986" y="2547490"/>
            <a:ext cx="542201" cy="5305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2566095" y="3754125"/>
            <a:ext cx="2264487" cy="88301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566094" y="5073906"/>
            <a:ext cx="2264487" cy="82638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cxnSp>
        <p:nvCxnSpPr>
          <p:cNvPr id="19" name="直線單箭頭接點 6"/>
          <p:cNvCxnSpPr>
            <a:cxnSpLocks noChangeShapeType="1"/>
          </p:cNvCxnSpPr>
          <p:nvPr/>
        </p:nvCxnSpPr>
        <p:spPr bwMode="auto">
          <a:xfrm flipH="1">
            <a:off x="4375058" y="4637136"/>
            <a:ext cx="4061710" cy="101948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190" name="Rounded Rectangular Callout 4"/>
          <p:cNvSpPr>
            <a:spLocks noChangeArrowheads="1"/>
          </p:cNvSpPr>
          <p:nvPr/>
        </p:nvSpPr>
        <p:spPr bwMode="auto">
          <a:xfrm>
            <a:off x="7441298" y="5487107"/>
            <a:ext cx="2485232" cy="862013"/>
          </a:xfrm>
          <a:prstGeom prst="wedgeRoundRectCallout">
            <a:avLst>
              <a:gd name="adj1" fmla="val -150124"/>
              <a:gd name="adj2" fmla="val -26134"/>
              <a:gd name="adj3" fmla="val 16667"/>
            </a:avLst>
          </a:prstGeom>
          <a:solidFill>
            <a:schemeClr val="accent2">
              <a:alpha val="0"/>
            </a:schemeClr>
          </a:solidFill>
          <a:ln w="50800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可加入與住宅不同的</a:t>
            </a:r>
            <a:endParaRPr lang="en-US" altLang="zh-TW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通訊地址</a:t>
            </a:r>
            <a:endParaRPr lang="zh-HK" alt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85" y="6510986"/>
            <a:ext cx="7177815" cy="535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23" y="1955729"/>
            <a:ext cx="2980328" cy="4230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493713" y="1180044"/>
            <a:ext cx="6810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編修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個別學生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報名資料 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(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必須填寫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) </a:t>
            </a:r>
            <a:endParaRPr kumimoji="1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ahoma" panose="020B0604030504040204" pitchFamily="34" charset="0"/>
            </a:endParaRP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07" y="1702332"/>
            <a:ext cx="7869237" cy="5221046"/>
          </a:xfrm>
          <a:prstGeom prst="rect">
            <a:avLst/>
          </a:prstGeom>
        </p:spPr>
      </p:pic>
      <p:sp>
        <p:nvSpPr>
          <p:cNvPr id="94215" name="矩形 8"/>
          <p:cNvSpPr>
            <a:spLocks noChangeArrowheads="1"/>
          </p:cNvSpPr>
          <p:nvPr/>
        </p:nvSpPr>
        <p:spPr bwMode="auto">
          <a:xfrm>
            <a:off x="222799" y="6410425"/>
            <a:ext cx="8026051" cy="59676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4214" name="矩形 2"/>
          <p:cNvSpPr>
            <a:spLocks noChangeArrowheads="1"/>
          </p:cNvSpPr>
          <p:nvPr/>
        </p:nvSpPr>
        <p:spPr bwMode="auto">
          <a:xfrm>
            <a:off x="2319688" y="3095752"/>
            <a:ext cx="1463040" cy="350091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4213" name="矩形 1"/>
          <p:cNvSpPr>
            <a:spLocks noChangeArrowheads="1"/>
          </p:cNvSpPr>
          <p:nvPr/>
        </p:nvSpPr>
        <p:spPr bwMode="auto">
          <a:xfrm>
            <a:off x="5143395" y="3191795"/>
            <a:ext cx="2922576" cy="25404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9900CC"/>
              </a:solidFill>
            </a:endParaRPr>
          </a:p>
        </p:txBody>
      </p:sp>
      <p:sp>
        <p:nvSpPr>
          <p:cNvPr id="10" name="Rounded Rectangular Callout 4"/>
          <p:cNvSpPr>
            <a:spLocks noChangeArrowheads="1"/>
          </p:cNvSpPr>
          <p:nvPr/>
        </p:nvSpPr>
        <p:spPr bwMode="auto">
          <a:xfrm>
            <a:off x="8170444" y="1648971"/>
            <a:ext cx="1864744" cy="3279163"/>
          </a:xfrm>
          <a:prstGeom prst="wedgeRoundRectCallout">
            <a:avLst>
              <a:gd name="adj1" fmla="val -64938"/>
              <a:gd name="adj2" fmla="val 72466"/>
              <a:gd name="adj3" fmla="val 16667"/>
            </a:avLst>
          </a:prstGeom>
          <a:solidFill>
            <a:schemeClr val="accent2">
              <a:alpha val="0"/>
            </a:schemeClr>
          </a:solidFill>
          <a:ln w="28575" algn="ctr">
            <a:solidFill>
              <a:srgbClr val="EB8015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可更改</a:t>
            </a:r>
            <a:endParaRPr lang="en-US" altLang="zh-TW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聯絡、</a:t>
            </a:r>
            <a:endParaRPr lang="en-US" altLang="zh-TW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HK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短訊電話號碼</a:t>
            </a:r>
            <a:endParaRPr lang="en-US" altLang="zh-HK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HK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及</a:t>
            </a:r>
            <a:endParaRPr lang="en-US" altLang="zh-TW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通訊資料</a:t>
            </a:r>
            <a:endParaRPr lang="en-US" altLang="zh-TW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en-US" altLang="zh-HK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HK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可與</a:t>
            </a:r>
            <a:endParaRPr lang="en-US" altLang="zh-HK" sz="2000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None/>
            </a:pPr>
            <a:r>
              <a:rPr lang="zh-HK" altLang="en-US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學生模組不同</a:t>
            </a:r>
            <a:r>
              <a:rPr lang="en-US" altLang="zh-HK" sz="20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HK" altLang="en-US" sz="2000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688" y="1885950"/>
            <a:ext cx="577858" cy="30436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 bwMode="auto">
          <a:xfrm>
            <a:off x="2516519" y="2479756"/>
            <a:ext cx="912481" cy="5305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7061200" y="2509047"/>
            <a:ext cx="855133" cy="344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2573867" y="3743633"/>
            <a:ext cx="2302933" cy="8368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573867" y="5051609"/>
            <a:ext cx="2302933" cy="8368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1" y="6499823"/>
            <a:ext cx="7867650" cy="4235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1" y="1881608"/>
            <a:ext cx="3412047" cy="43614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1642668"/>
            <a:ext cx="7096125" cy="3205557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504825" y="1447800"/>
            <a:ext cx="29781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編修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個別學生</a:t>
            </a:r>
            <a:endParaRPr kumimoji="1"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報名資料</a:t>
            </a:r>
            <a:endParaRPr kumimoji="1"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(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如有需要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)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5238" name="Text Box 19"/>
          <p:cNvSpPr txBox="1">
            <a:spLocks noChangeArrowheads="1"/>
          </p:cNvSpPr>
          <p:nvPr/>
        </p:nvSpPr>
        <p:spPr bwMode="auto">
          <a:xfrm>
            <a:off x="1901825" y="2944812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5239" name="Text Box 19"/>
          <p:cNvSpPr txBox="1">
            <a:spLocks noChangeArrowheads="1"/>
          </p:cNvSpPr>
          <p:nvPr/>
        </p:nvSpPr>
        <p:spPr bwMode="auto">
          <a:xfrm>
            <a:off x="2254250" y="4588272"/>
            <a:ext cx="444500" cy="522287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241" name="矩形 1"/>
          <p:cNvSpPr>
            <a:spLocks noChangeArrowheads="1"/>
          </p:cNvSpPr>
          <p:nvPr/>
        </p:nvSpPr>
        <p:spPr bwMode="auto">
          <a:xfrm>
            <a:off x="2828925" y="4419600"/>
            <a:ext cx="654050" cy="33734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2828925" y="1741488"/>
            <a:ext cx="7010400" cy="267811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cxnSp>
        <p:nvCxnSpPr>
          <p:cNvPr id="95242" name="Straight Connector 6"/>
          <p:cNvCxnSpPr>
            <a:cxnSpLocks noChangeShapeType="1"/>
          </p:cNvCxnSpPr>
          <p:nvPr/>
        </p:nvCxnSpPr>
        <p:spPr bwMode="auto">
          <a:xfrm flipV="1">
            <a:off x="2346325" y="3169444"/>
            <a:ext cx="482600" cy="635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243" name="Rounded Rectangular Callout 1"/>
          <p:cNvSpPr>
            <a:spLocks noChangeArrowheads="1"/>
          </p:cNvSpPr>
          <p:nvPr/>
        </p:nvSpPr>
        <p:spPr bwMode="auto">
          <a:xfrm>
            <a:off x="3751923" y="5110559"/>
            <a:ext cx="5250128" cy="505353"/>
          </a:xfrm>
          <a:prstGeom prst="wedgeRoundRectCallout">
            <a:avLst>
              <a:gd name="adj1" fmla="val -46248"/>
              <a:gd name="adj2" fmla="val -119616"/>
              <a:gd name="adj3" fmla="val 16667"/>
            </a:avLst>
          </a:prstGeom>
          <a:solidFill>
            <a:schemeClr val="bg1"/>
          </a:solidFill>
          <a:ln w="508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可於各項修改或刪減，或按修改來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增加科目</a:t>
            </a:r>
            <a:endParaRPr lang="zh-HK" alt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363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364" name="Text Box 84"/>
          <p:cNvSpPr txBox="1">
            <a:spLocks noChangeArrowheads="1"/>
          </p:cNvSpPr>
          <p:nvPr/>
        </p:nvSpPr>
        <p:spPr bwMode="auto">
          <a:xfrm>
            <a:off x="515938" y="1400175"/>
            <a:ext cx="91265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學校管理模組：編修班別資料  </a:t>
            </a:r>
            <a:r>
              <a:rPr kumimoji="1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— </a:t>
            </a:r>
            <a:r>
              <a:rPr kumimoji="1"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班本科目</a:t>
            </a:r>
            <a:endParaRPr lang="zh-HK" altLang="zh-H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— 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甲類科目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2003425"/>
            <a:ext cx="8338753" cy="4793238"/>
          </a:xfrm>
          <a:prstGeom prst="rect">
            <a:avLst/>
          </a:prstGeom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35222" y="1939597"/>
            <a:ext cx="1136650" cy="407988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450056" y="2857500"/>
            <a:ext cx="1277938" cy="327025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330778" y="3390817"/>
            <a:ext cx="2209691" cy="2862837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2760034" y="2606675"/>
            <a:ext cx="1436687" cy="395287"/>
          </a:xfrm>
          <a:prstGeom prst="ellipse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701926" y="3584950"/>
            <a:ext cx="2077711" cy="221787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373" y="2933382"/>
            <a:ext cx="45964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zh-TW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548537" y="1253844"/>
            <a:ext cx="87550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使用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整批修訂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功能，按科目編修香港中學文憑考試學生科目的資料</a:t>
            </a:r>
          </a:p>
        </p:txBody>
      </p:sp>
      <p:sp>
        <p:nvSpPr>
          <p:cNvPr id="18" name="Text Box 84"/>
          <p:cNvSpPr txBox="1">
            <a:spLocks noChangeArrowheads="1"/>
          </p:cNvSpPr>
          <p:nvPr/>
        </p:nvSpPr>
        <p:spPr bwMode="auto">
          <a:xfrm>
            <a:off x="1842869" y="34802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7" y="2300750"/>
            <a:ext cx="8393386" cy="4565979"/>
          </a:xfrm>
          <a:prstGeom prst="rect">
            <a:avLst/>
          </a:prstGeom>
        </p:spPr>
      </p:pic>
      <p:sp>
        <p:nvSpPr>
          <p:cNvPr id="96272" name="Rectangle 2"/>
          <p:cNvSpPr>
            <a:spLocks noChangeArrowheads="1"/>
          </p:cNvSpPr>
          <p:nvPr/>
        </p:nvSpPr>
        <p:spPr bwMode="auto">
          <a:xfrm>
            <a:off x="587486" y="2279573"/>
            <a:ext cx="1446102" cy="32726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6271" name="Rectangle 2"/>
          <p:cNvSpPr>
            <a:spLocks noChangeArrowheads="1"/>
          </p:cNvSpPr>
          <p:nvPr/>
        </p:nvSpPr>
        <p:spPr bwMode="auto">
          <a:xfrm>
            <a:off x="718789" y="2699654"/>
            <a:ext cx="1362391" cy="22710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6270" name="Rectangle 2"/>
          <p:cNvSpPr>
            <a:spLocks noChangeArrowheads="1"/>
          </p:cNvSpPr>
          <p:nvPr/>
        </p:nvSpPr>
        <p:spPr bwMode="auto">
          <a:xfrm>
            <a:off x="725759" y="3615554"/>
            <a:ext cx="1355421" cy="29956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6262" name="Text Box 19"/>
          <p:cNvSpPr txBox="1">
            <a:spLocks noChangeArrowheads="1"/>
          </p:cNvSpPr>
          <p:nvPr/>
        </p:nvSpPr>
        <p:spPr bwMode="auto">
          <a:xfrm>
            <a:off x="9318046" y="5807662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268" name="Rectangle 2"/>
          <p:cNvSpPr>
            <a:spLocks noChangeArrowheads="1"/>
          </p:cNvSpPr>
          <p:nvPr/>
        </p:nvSpPr>
        <p:spPr bwMode="auto">
          <a:xfrm>
            <a:off x="3060974" y="4806702"/>
            <a:ext cx="6017712" cy="175085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6265" name="Rectangle 2"/>
          <p:cNvSpPr>
            <a:spLocks noChangeArrowheads="1"/>
          </p:cNvSpPr>
          <p:nvPr/>
        </p:nvSpPr>
        <p:spPr bwMode="auto">
          <a:xfrm>
            <a:off x="3060974" y="6545067"/>
            <a:ext cx="744538" cy="3175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6264" name="Text Box 19"/>
          <p:cNvSpPr txBox="1">
            <a:spLocks noChangeArrowheads="1"/>
          </p:cNvSpPr>
          <p:nvPr/>
        </p:nvSpPr>
        <p:spPr bwMode="auto">
          <a:xfrm>
            <a:off x="4926068" y="6631586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674047" y="5567934"/>
            <a:ext cx="770631" cy="8368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20" name="矩形 19"/>
          <p:cNvSpPr/>
          <p:nvPr/>
        </p:nvSpPr>
        <p:spPr bwMode="auto">
          <a:xfrm>
            <a:off x="5684038" y="5518129"/>
            <a:ext cx="770631" cy="8368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044" y="2726702"/>
            <a:ext cx="1071156" cy="8052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35777"/>
          <a:stretch/>
        </p:blipFill>
        <p:spPr>
          <a:xfrm>
            <a:off x="3095348" y="2702985"/>
            <a:ext cx="5819891" cy="1317788"/>
          </a:xfrm>
          <a:prstGeom prst="rect">
            <a:avLst/>
          </a:prstGeom>
        </p:spPr>
      </p:pic>
      <p:sp>
        <p:nvSpPr>
          <p:cNvPr id="96263" name="Text Box 19"/>
          <p:cNvSpPr txBox="1">
            <a:spLocks noChangeArrowheads="1"/>
          </p:cNvSpPr>
          <p:nvPr/>
        </p:nvSpPr>
        <p:spPr bwMode="auto">
          <a:xfrm>
            <a:off x="6572774" y="3524226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6269" name="Rectangle 2"/>
          <p:cNvSpPr>
            <a:spLocks noChangeArrowheads="1"/>
          </p:cNvSpPr>
          <p:nvPr/>
        </p:nvSpPr>
        <p:spPr bwMode="auto">
          <a:xfrm>
            <a:off x="7185201" y="3489641"/>
            <a:ext cx="611389" cy="53113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0" y="457200"/>
            <a:ext cx="10117138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0" y="3067050"/>
            <a:ext cx="1011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zh-HK" sz="2000">
              <a:solidFill>
                <a:srgbClr val="0000FF"/>
              </a:solidFill>
            </a:endParaRPr>
          </a:p>
        </p:txBody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522288" y="1427163"/>
            <a:ext cx="7134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確定減免考試費示標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38163" y="2120900"/>
            <a:ext cx="91352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240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TW" altLang="zh-HK" sz="2400" dirty="0">
                <a:solidFill>
                  <a:schemeClr val="tx1"/>
                </a:solidFill>
                <a:latin typeface="新細明體" panose="02020500000000000000" pitchFamily="18" charset="-120"/>
              </a:rPr>
              <a:t>在正常情況，完成報名程序</a:t>
            </a:r>
            <a:r>
              <a:rPr lang="zh-TW" altLang="zh-HK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需要確定</a:t>
            </a:r>
            <a:r>
              <a:rPr lang="zh-TW" altLang="zh-HK" sz="2400" dirty="0">
                <a:solidFill>
                  <a:schemeClr val="tx1"/>
                </a:solidFill>
                <a:latin typeface="新細明體" panose="02020500000000000000" pitchFamily="18" charset="-120"/>
              </a:rPr>
              <a:t>減免考試費</a:t>
            </a:r>
            <a:r>
              <a:rPr lang="zh-TW" altLang="zh-HK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示標</a:t>
            </a:r>
            <a:endParaRPr lang="en-US" altLang="zh-TW" sz="2400" dirty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>
              <a:buClr>
                <a:schemeClr val="accent2"/>
              </a:buClr>
              <a:defRPr/>
            </a:pPr>
            <a:endParaRPr lang="zh-TW" altLang="zh-HK" sz="1200" dirty="0">
              <a:solidFill>
                <a:schemeClr val="tx1"/>
              </a:solidFill>
              <a:latin typeface="新細明體" panose="02020500000000000000" pitchFamily="18" charset="-120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TW" sz="2400" dirty="0">
                <a:solidFill>
                  <a:schemeClr val="tx1"/>
                </a:solidFill>
                <a:latin typeface="新細明體" panose="02020500000000000000" pitchFamily="18" charset="-120"/>
              </a:rPr>
              <a:t> </a:t>
            </a:r>
            <a:r>
              <a:rPr lang="zh-TW" altLang="zh-HK" sz="2400" dirty="0">
                <a:solidFill>
                  <a:schemeClr val="tx1"/>
                </a:solidFill>
                <a:latin typeface="新細明體" panose="02020500000000000000" pitchFamily="18" charset="-120"/>
              </a:rPr>
              <a:t>系統沒有因考試費的一次性豁免而作出改動，</a:t>
            </a:r>
            <a:r>
              <a:rPr lang="zh-TW" altLang="en-US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學校須</a:t>
            </a:r>
            <a:r>
              <a:rPr lang="zh-TW" altLang="zh-HK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確定</a:t>
            </a:r>
            <a:endParaRPr lang="en-US" altLang="zh-TW" sz="2800" dirty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>
              <a:buClr>
                <a:schemeClr val="accent2"/>
              </a:buClr>
              <a:defRPr/>
            </a:pPr>
            <a:r>
              <a:rPr lang="en-US" altLang="zh-TW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     </a:t>
            </a:r>
            <a:r>
              <a:rPr lang="zh-TW" altLang="zh-HK" sz="2800" dirty="0">
                <a:solidFill>
                  <a:srgbClr val="FF0000"/>
                </a:solidFill>
                <a:latin typeface="新細明體" panose="02020500000000000000" pitchFamily="18" charset="-120"/>
              </a:rPr>
              <a:t>減免考試費示標</a:t>
            </a:r>
            <a:endParaRPr lang="en-US" altLang="zh-TW" sz="2400" dirty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>
              <a:buClr>
                <a:schemeClr val="accent2"/>
              </a:buClr>
              <a:defRPr/>
            </a:pPr>
            <a:endParaRPr lang="en-US" altLang="zh-TW" sz="1200" dirty="0">
              <a:solidFill>
                <a:schemeClr val="tx1"/>
              </a:solidFill>
              <a:latin typeface="新細明體" panose="02020500000000000000" pitchFamily="18" charset="-120"/>
            </a:endParaRP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493" y="1872455"/>
            <a:ext cx="6415258" cy="4815683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79425" y="1354138"/>
            <a:ext cx="7442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確定減免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考試費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示標</a:t>
            </a:r>
          </a:p>
        </p:txBody>
      </p:sp>
      <p:pic>
        <p:nvPicPr>
          <p:cNvPr id="100356" name="圖片 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r="80242" b="37730"/>
          <a:stretch/>
        </p:blipFill>
        <p:spPr bwMode="auto">
          <a:xfrm>
            <a:off x="479426" y="1878013"/>
            <a:ext cx="2654300" cy="4810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矩形 1"/>
          <p:cNvSpPr>
            <a:spLocks noChangeArrowheads="1"/>
          </p:cNvSpPr>
          <p:nvPr/>
        </p:nvSpPr>
        <p:spPr bwMode="auto">
          <a:xfrm>
            <a:off x="728663" y="4297363"/>
            <a:ext cx="1082675" cy="2762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0358" name="矩形 3"/>
          <p:cNvSpPr>
            <a:spLocks noChangeArrowheads="1"/>
          </p:cNvSpPr>
          <p:nvPr/>
        </p:nvSpPr>
        <p:spPr bwMode="auto">
          <a:xfrm>
            <a:off x="779463" y="5219700"/>
            <a:ext cx="1335087" cy="29527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62" name="矩形 2"/>
          <p:cNvSpPr>
            <a:spLocks noChangeArrowheads="1"/>
          </p:cNvSpPr>
          <p:nvPr/>
        </p:nvSpPr>
        <p:spPr bwMode="auto">
          <a:xfrm>
            <a:off x="3173462" y="6245860"/>
            <a:ext cx="473075" cy="2032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0364" name="Rectangle 1"/>
          <p:cNvSpPr>
            <a:spLocks noChangeArrowheads="1"/>
          </p:cNvSpPr>
          <p:nvPr/>
        </p:nvSpPr>
        <p:spPr bwMode="auto">
          <a:xfrm>
            <a:off x="3133726" y="6449060"/>
            <a:ext cx="6423024" cy="28392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200525" y="3063240"/>
            <a:ext cx="805815" cy="319151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0363" name="Right Arrow 2"/>
          <p:cNvSpPr>
            <a:spLocks noChangeArrowheads="1"/>
          </p:cNvSpPr>
          <p:nvPr/>
        </p:nvSpPr>
        <p:spPr bwMode="auto">
          <a:xfrm rot="9093734">
            <a:off x="3678238" y="5703888"/>
            <a:ext cx="615950" cy="434975"/>
          </a:xfrm>
          <a:prstGeom prst="rightArrow">
            <a:avLst>
              <a:gd name="adj1" fmla="val 50000"/>
              <a:gd name="adj2" fmla="val 50021"/>
            </a:avLst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463" y="2274888"/>
            <a:ext cx="6583167" cy="2891472"/>
          </a:xfrm>
          <a:prstGeom prst="rect">
            <a:avLst/>
          </a:prstGeom>
        </p:spPr>
      </p:pic>
      <p:pic>
        <p:nvPicPr>
          <p:cNvPr id="10240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53"/>
          <a:stretch/>
        </p:blipFill>
        <p:spPr bwMode="auto">
          <a:xfrm>
            <a:off x="492125" y="2274888"/>
            <a:ext cx="2921635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508000" y="1468438"/>
            <a:ext cx="9375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預備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和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確定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香港中學文憑考試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資料檔案</a:t>
            </a:r>
          </a:p>
        </p:txBody>
      </p:sp>
      <p:sp>
        <p:nvSpPr>
          <p:cNvPr id="102405" name="矩形 3"/>
          <p:cNvSpPr>
            <a:spLocks noChangeArrowheads="1"/>
          </p:cNvSpPr>
          <p:nvPr/>
        </p:nvSpPr>
        <p:spPr bwMode="auto">
          <a:xfrm>
            <a:off x="3466148" y="4733608"/>
            <a:ext cx="679450" cy="44767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07" name="矩形 3"/>
          <p:cNvSpPr>
            <a:spLocks noChangeArrowheads="1"/>
          </p:cNvSpPr>
          <p:nvPr/>
        </p:nvSpPr>
        <p:spPr bwMode="auto">
          <a:xfrm>
            <a:off x="796925" y="5802313"/>
            <a:ext cx="2274888" cy="38258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2408" name="矩形 3"/>
          <p:cNvSpPr>
            <a:spLocks noChangeArrowheads="1"/>
          </p:cNvSpPr>
          <p:nvPr/>
        </p:nvSpPr>
        <p:spPr bwMode="auto">
          <a:xfrm>
            <a:off x="468313" y="2312988"/>
            <a:ext cx="1547812" cy="38258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2409" name="矩形 3"/>
          <p:cNvSpPr>
            <a:spLocks noChangeArrowheads="1"/>
          </p:cNvSpPr>
          <p:nvPr/>
        </p:nvSpPr>
        <p:spPr bwMode="auto">
          <a:xfrm>
            <a:off x="703263" y="2760663"/>
            <a:ext cx="1419225" cy="38258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1" name="橢圓 8"/>
          <p:cNvSpPr>
            <a:spLocks noChangeArrowheads="1"/>
          </p:cNvSpPr>
          <p:nvPr/>
        </p:nvSpPr>
        <p:spPr bwMode="auto">
          <a:xfrm>
            <a:off x="4898073" y="3720624"/>
            <a:ext cx="1437355" cy="432276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2382911"/>
            <a:ext cx="8723630" cy="43813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0995"/>
          <a:stretch/>
        </p:blipFill>
        <p:spPr>
          <a:xfrm>
            <a:off x="564356" y="1963737"/>
            <a:ext cx="8201025" cy="436563"/>
          </a:xfrm>
          <a:prstGeom prst="rect">
            <a:avLst/>
          </a:prstGeom>
        </p:spPr>
      </p:pic>
      <p:sp>
        <p:nvSpPr>
          <p:cNvPr id="103426" name="Text Box 3"/>
          <p:cNvSpPr txBox="1">
            <a:spLocks noChangeArrowheads="1"/>
          </p:cNvSpPr>
          <p:nvPr/>
        </p:nvSpPr>
        <p:spPr bwMode="auto">
          <a:xfrm>
            <a:off x="522288" y="1457325"/>
            <a:ext cx="929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預備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和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確定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香港中學文憑考試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ahoma" panose="020B0604030504040204" pitchFamily="34" charset="0"/>
              </a:rPr>
              <a:t>資料檔案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4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41" name="Rectangle 2"/>
          <p:cNvSpPr>
            <a:spLocks noChangeArrowheads="1"/>
          </p:cNvSpPr>
          <p:nvPr/>
        </p:nvSpPr>
        <p:spPr bwMode="auto">
          <a:xfrm>
            <a:off x="2705885" y="3320059"/>
            <a:ext cx="804078" cy="1185266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3430" name="Text Box 19"/>
          <p:cNvSpPr txBox="1">
            <a:spLocks noChangeArrowheads="1"/>
          </p:cNvSpPr>
          <p:nvPr/>
        </p:nvSpPr>
        <p:spPr bwMode="auto">
          <a:xfrm>
            <a:off x="122238" y="4505325"/>
            <a:ext cx="444500" cy="46037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3431" name="Text Box 19"/>
          <p:cNvSpPr txBox="1">
            <a:spLocks noChangeArrowheads="1"/>
          </p:cNvSpPr>
          <p:nvPr/>
        </p:nvSpPr>
        <p:spPr bwMode="auto">
          <a:xfrm>
            <a:off x="5577046" y="5903118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3432" name="Text Box 19"/>
          <p:cNvSpPr txBox="1">
            <a:spLocks noChangeArrowheads="1"/>
          </p:cNvSpPr>
          <p:nvPr/>
        </p:nvSpPr>
        <p:spPr bwMode="auto">
          <a:xfrm>
            <a:off x="1629090" y="4038203"/>
            <a:ext cx="444500" cy="46037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3433" name="Text Box 19"/>
          <p:cNvSpPr txBox="1">
            <a:spLocks noChangeArrowheads="1"/>
          </p:cNvSpPr>
          <p:nvPr/>
        </p:nvSpPr>
        <p:spPr bwMode="auto">
          <a:xfrm>
            <a:off x="1591468" y="6134100"/>
            <a:ext cx="439737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3434" name="Rectangle 9"/>
          <p:cNvSpPr>
            <a:spLocks noChangeArrowheads="1"/>
          </p:cNvSpPr>
          <p:nvPr/>
        </p:nvSpPr>
        <p:spPr bwMode="auto">
          <a:xfrm>
            <a:off x="5374005" y="5366068"/>
            <a:ext cx="817563" cy="46196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3435" name="Rectangle 1"/>
          <p:cNvSpPr>
            <a:spLocks noChangeArrowheads="1"/>
          </p:cNvSpPr>
          <p:nvPr/>
        </p:nvSpPr>
        <p:spPr bwMode="auto">
          <a:xfrm>
            <a:off x="636588" y="4522208"/>
            <a:ext cx="758825" cy="4159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3436" name="Text Box 19"/>
          <p:cNvSpPr txBox="1">
            <a:spLocks noChangeArrowheads="1"/>
          </p:cNvSpPr>
          <p:nvPr/>
        </p:nvSpPr>
        <p:spPr bwMode="auto">
          <a:xfrm>
            <a:off x="3659981" y="3635375"/>
            <a:ext cx="444500" cy="460375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3437" name="Rectangle 1"/>
          <p:cNvSpPr>
            <a:spLocks noChangeArrowheads="1"/>
          </p:cNvSpPr>
          <p:nvPr/>
        </p:nvSpPr>
        <p:spPr bwMode="auto">
          <a:xfrm>
            <a:off x="1431925" y="4522208"/>
            <a:ext cx="758825" cy="41592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3438" name="Rectangle 9"/>
          <p:cNvSpPr>
            <a:spLocks noChangeArrowheads="1"/>
          </p:cNvSpPr>
          <p:nvPr/>
        </p:nvSpPr>
        <p:spPr bwMode="auto">
          <a:xfrm>
            <a:off x="2112010" y="6136481"/>
            <a:ext cx="1048702" cy="46196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522288" y="1417638"/>
            <a:ext cx="924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不能</a:t>
            </a: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預備外發資料，請按 </a:t>
            </a:r>
            <a:r>
              <a:rPr kumimoji="1" lang="zh-TW" altLang="en-US" sz="32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這處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產生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報名資料抽取異常報告</a:t>
            </a:r>
            <a:endParaRPr kumimoji="1" lang="zh-TW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58" y="2078038"/>
            <a:ext cx="8546941" cy="4590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58" y="2078038"/>
            <a:ext cx="8546941" cy="4593433"/>
          </a:xfrm>
          <a:prstGeom prst="rect">
            <a:avLst/>
          </a:prstGeom>
        </p:spPr>
      </p:pic>
      <p:sp>
        <p:nvSpPr>
          <p:cNvPr id="13" name="橢圓 8"/>
          <p:cNvSpPr>
            <a:spLocks noChangeArrowheads="1"/>
          </p:cNvSpPr>
          <p:nvPr/>
        </p:nvSpPr>
        <p:spPr bwMode="auto">
          <a:xfrm>
            <a:off x="3399932" y="2384172"/>
            <a:ext cx="665338" cy="458996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cxnSp>
        <p:nvCxnSpPr>
          <p:cNvPr id="100359" name="Straight Arrow Connector 2"/>
          <p:cNvCxnSpPr>
            <a:cxnSpLocks noChangeShapeType="1"/>
          </p:cNvCxnSpPr>
          <p:nvPr/>
        </p:nvCxnSpPr>
        <p:spPr bwMode="auto">
          <a:xfrm flipH="1">
            <a:off x="3886200" y="1943100"/>
            <a:ext cx="1104902" cy="441072"/>
          </a:xfrm>
          <a:prstGeom prst="straightConnector1">
            <a:avLst/>
          </a:prstGeom>
          <a:ln w="50800">
            <a:solidFill>
              <a:srgbClr val="2C5160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64"/>
          <a:stretch/>
        </p:blipFill>
        <p:spPr bwMode="auto">
          <a:xfrm>
            <a:off x="414338" y="2266949"/>
            <a:ext cx="9115425" cy="4505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536575" y="1476375"/>
            <a:ext cx="8243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參閱</a:t>
            </a:r>
            <a:r>
              <a:rPr kumimoji="1" lang="en-US" altLang="zh-TW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/</a:t>
            </a:r>
            <a:r>
              <a:rPr kumimoji="1" lang="zh-HK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列印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報名資料抽取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異常報告</a:t>
            </a:r>
            <a:r>
              <a:rPr kumimoji="1"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(R-HKE040)</a:t>
            </a:r>
            <a:endParaRPr kumimoji="1"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479" name="Rounded Rectangular Callout 1"/>
          <p:cNvSpPr>
            <a:spLocks noChangeArrowheads="1"/>
          </p:cNvSpPr>
          <p:nvPr/>
        </p:nvSpPr>
        <p:spPr bwMode="auto">
          <a:xfrm>
            <a:off x="7696994" y="342900"/>
            <a:ext cx="2319365" cy="2656682"/>
          </a:xfrm>
          <a:prstGeom prst="wedgeRoundRectCallout">
            <a:avLst>
              <a:gd name="adj1" fmla="val 10495"/>
              <a:gd name="adj2" fmla="val 85545"/>
              <a:gd name="adj3" fmla="val 16667"/>
            </a:avLst>
          </a:prstGeom>
          <a:solidFill>
            <a:schemeClr val="bg1"/>
          </a:solidFill>
          <a:ln w="50800" algn="ctr">
            <a:solidFill>
              <a:schemeClr val="accent1"/>
            </a:solidFill>
            <a:round/>
            <a:headEnd/>
            <a:tailEnd/>
          </a:ln>
        </p:spPr>
        <p:txBody>
          <a:bodyPr wrap="none" lIns="18000" tIns="3600" rIns="18000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可到</a:t>
            </a:r>
            <a:r>
              <a: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TW" alt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學生資料 </a:t>
            </a:r>
            <a:r>
              <a:rPr lang="en-US" altLang="zh-TW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學生概況</a:t>
            </a:r>
            <a:r>
              <a: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zh-TW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更新，</a:t>
            </a:r>
            <a:endParaRPr lang="en-US" altLang="zh-TW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並到</a:t>
            </a:r>
            <a:r>
              <a: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香港中學文憑 </a:t>
            </a:r>
            <a:r>
              <a:rPr lang="en-US" altLang="zh-TW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編修香港中學文憑</a:t>
            </a:r>
            <a:endParaRPr lang="en-US" altLang="zh-TW" sz="1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報名資料</a:t>
            </a:r>
            <a:r>
              <a:rPr lang="en-US" altLang="zh-TW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TW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再產生</a:t>
            </a:r>
            <a:endParaRPr lang="en-US" altLang="zh-TW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報名資料</a:t>
            </a:r>
            <a:endParaRPr lang="zh-HK" altLang="en-US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619375" y="4488434"/>
            <a:ext cx="1057275" cy="2147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914775" y="4488434"/>
            <a:ext cx="708025" cy="2147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778625" y="4488434"/>
            <a:ext cx="708025" cy="2147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832350" y="4488434"/>
            <a:ext cx="708025" cy="21473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05477" name="矩形 1"/>
          <p:cNvSpPr>
            <a:spLocks noChangeArrowheads="1"/>
          </p:cNvSpPr>
          <p:nvPr/>
        </p:nvSpPr>
        <p:spPr bwMode="auto">
          <a:xfrm>
            <a:off x="420687" y="3573780"/>
            <a:ext cx="775653" cy="310833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7620000" y="3771900"/>
            <a:ext cx="1930399" cy="308609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269" y="2175286"/>
            <a:ext cx="6874952" cy="3244440"/>
          </a:xfrm>
          <a:prstGeom prst="rect">
            <a:avLst/>
          </a:prstGeom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622300" y="1490663"/>
            <a:ext cx="9494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預備外發資料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成功通過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系統檢測後</a:t>
            </a:r>
            <a:endParaRPr kumimoji="1"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圖片 16"/>
          <p:cNvPicPr/>
          <p:nvPr/>
        </p:nvPicPr>
        <p:blipFill rotWithShape="1">
          <a:blip r:embed="rId3"/>
          <a:srcRect t="15888" r="77839"/>
          <a:stretch/>
        </p:blipFill>
        <p:spPr>
          <a:xfrm>
            <a:off x="674978" y="2205312"/>
            <a:ext cx="1930400" cy="3489763"/>
          </a:xfrm>
          <a:prstGeom prst="rect">
            <a:avLst/>
          </a:prstGeom>
        </p:spPr>
      </p:pic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2568614" y="4023790"/>
            <a:ext cx="7045286" cy="153880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橢圓 8"/>
          <p:cNvSpPr>
            <a:spLocks noChangeArrowheads="1"/>
          </p:cNvSpPr>
          <p:nvPr/>
        </p:nvSpPr>
        <p:spPr bwMode="auto">
          <a:xfrm>
            <a:off x="4522626" y="3486287"/>
            <a:ext cx="1437355" cy="512730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22746" y="4902530"/>
            <a:ext cx="1983078" cy="32669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25800" y="4508501"/>
            <a:ext cx="1725451" cy="911226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0036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098675"/>
            <a:ext cx="7972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6501" name="Text Box 3"/>
          <p:cNvSpPr txBox="1">
            <a:spLocks noChangeArrowheads="1"/>
          </p:cNvSpPr>
          <p:nvPr/>
        </p:nvSpPr>
        <p:spPr bwMode="auto">
          <a:xfrm>
            <a:off x="508000" y="1379538"/>
            <a:ext cx="9104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在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聯遞系統</a:t>
            </a: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模組內，把香港中學文憑考試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資料檔加密</a:t>
            </a:r>
            <a:endParaRPr kumimoji="1" lang="zh-TW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70" y="3035889"/>
            <a:ext cx="8451968" cy="1502997"/>
          </a:xfrm>
          <a:prstGeom prst="rect">
            <a:avLst/>
          </a:prstGeom>
        </p:spPr>
      </p:pic>
      <p:sp>
        <p:nvSpPr>
          <p:cNvPr id="106503" name="Rectangle 1"/>
          <p:cNvSpPr>
            <a:spLocks noChangeArrowheads="1"/>
          </p:cNvSpPr>
          <p:nvPr/>
        </p:nvSpPr>
        <p:spPr bwMode="auto">
          <a:xfrm>
            <a:off x="2793197" y="3826404"/>
            <a:ext cx="1774306" cy="64082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507" name="Text Box 19"/>
          <p:cNvSpPr txBox="1">
            <a:spLocks noChangeArrowheads="1"/>
          </p:cNvSpPr>
          <p:nvPr/>
        </p:nvSpPr>
        <p:spPr bwMode="auto">
          <a:xfrm>
            <a:off x="4553548" y="3834078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6506" name="Text Box 19"/>
          <p:cNvSpPr txBox="1">
            <a:spLocks noChangeArrowheads="1"/>
          </p:cNvSpPr>
          <p:nvPr/>
        </p:nvSpPr>
        <p:spPr bwMode="auto">
          <a:xfrm>
            <a:off x="4884026" y="6322482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6502" name="矩形 7"/>
          <p:cNvSpPr>
            <a:spLocks noChangeArrowheads="1"/>
          </p:cNvSpPr>
          <p:nvPr/>
        </p:nvSpPr>
        <p:spPr bwMode="auto">
          <a:xfrm>
            <a:off x="5610225" y="6388364"/>
            <a:ext cx="600075" cy="33020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508000" y="2035175"/>
            <a:ext cx="983916" cy="361516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507999" y="2668838"/>
            <a:ext cx="1157171" cy="33424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橢圓 8"/>
          <p:cNvSpPr>
            <a:spLocks noChangeArrowheads="1"/>
          </p:cNvSpPr>
          <p:nvPr/>
        </p:nvSpPr>
        <p:spPr bwMode="auto">
          <a:xfrm>
            <a:off x="1568293" y="2271457"/>
            <a:ext cx="1049780" cy="512730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808" y="1903413"/>
            <a:ext cx="5048250" cy="500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9519" b="45889"/>
          <a:stretch/>
        </p:blipFill>
        <p:spPr>
          <a:xfrm>
            <a:off x="5443373" y="2382309"/>
            <a:ext cx="4158425" cy="21230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6871" y="3703212"/>
            <a:ext cx="1344754" cy="335387"/>
          </a:xfrm>
          <a:prstGeom prst="rect">
            <a:avLst/>
          </a:prstGeom>
        </p:spPr>
      </p:pic>
      <p:cxnSp>
        <p:nvCxnSpPr>
          <p:cNvPr id="22" name="直線單箭頭接點 21"/>
          <p:cNvCxnSpPr/>
          <p:nvPr/>
        </p:nvCxnSpPr>
        <p:spPr bwMode="auto">
          <a:xfrm>
            <a:off x="4567503" y="4467226"/>
            <a:ext cx="875870" cy="869849"/>
          </a:xfrm>
          <a:prstGeom prst="straightConnector1">
            <a:avLst/>
          </a:prstGeom>
          <a:solidFill>
            <a:srgbClr val="CCECFF">
              <a:alpha val="0"/>
            </a:srgbClr>
          </a:solidFill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232025"/>
            <a:ext cx="79914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7990" r="21814"/>
          <a:stretch/>
        </p:blipFill>
        <p:spPr>
          <a:xfrm>
            <a:off x="1676399" y="3216287"/>
            <a:ext cx="6934201" cy="1451122"/>
          </a:xfrm>
          <a:prstGeom prst="rect">
            <a:avLst/>
          </a:prstGeom>
        </p:spPr>
      </p:pic>
      <p:pic>
        <p:nvPicPr>
          <p:cNvPr id="107523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2862263"/>
            <a:ext cx="3914775" cy="2416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14547"/>
          <a:stretch/>
        </p:blipFill>
        <p:spPr>
          <a:xfrm>
            <a:off x="7877525" y="4667409"/>
            <a:ext cx="2142775" cy="18637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192882" y="1428940"/>
            <a:ext cx="9924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None/>
            </a:pPr>
            <a:r>
              <a:rPr kumimoji="1" lang="zh-TW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在聯遞系統模組內，把香港中學文憑考試</a:t>
            </a:r>
            <a:r>
              <a:rPr kumimoji="1"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加密後的資料檔傳送</a:t>
            </a:r>
            <a:endParaRPr kumimoji="1" lang="zh-TW" altLang="en-US" dirty="0">
              <a:solidFill>
                <a:srgbClr val="2C51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7526" name="矩形 1"/>
          <p:cNvSpPr>
            <a:spLocks noChangeArrowheads="1"/>
          </p:cNvSpPr>
          <p:nvPr/>
        </p:nvSpPr>
        <p:spPr bwMode="auto">
          <a:xfrm>
            <a:off x="2326442" y="3902536"/>
            <a:ext cx="492958" cy="680459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7527" name="圓角矩形圖說文字 2"/>
          <p:cNvSpPr>
            <a:spLocks noChangeArrowheads="1"/>
          </p:cNvSpPr>
          <p:nvPr/>
        </p:nvSpPr>
        <p:spPr bwMode="auto">
          <a:xfrm>
            <a:off x="4711700" y="2035175"/>
            <a:ext cx="1822450" cy="547688"/>
          </a:xfrm>
          <a:prstGeom prst="wedgeRoundRectCallout">
            <a:avLst>
              <a:gd name="adj1" fmla="val -147488"/>
              <a:gd name="adj2" fmla="val 284578"/>
              <a:gd name="adj3" fmla="val 16667"/>
            </a:avLst>
          </a:prstGeom>
          <a:solidFill>
            <a:srgbClr val="CCECFF">
              <a:alpha val="0"/>
            </a:srgbClr>
          </a:solidFill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zh-TW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即 時 輸 出</a:t>
            </a:r>
            <a:endParaRPr lang="zh-HK" alt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528" name="矩形 7"/>
          <p:cNvSpPr>
            <a:spLocks noChangeArrowheads="1"/>
          </p:cNvSpPr>
          <p:nvPr/>
        </p:nvSpPr>
        <p:spPr bwMode="auto">
          <a:xfrm>
            <a:off x="447146" y="2219855"/>
            <a:ext cx="1229254" cy="99747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7529" name="矩形 8"/>
          <p:cNvSpPr>
            <a:spLocks noChangeArrowheads="1"/>
          </p:cNvSpPr>
          <p:nvPr/>
        </p:nvSpPr>
        <p:spPr bwMode="auto">
          <a:xfrm>
            <a:off x="7162800" y="4157663"/>
            <a:ext cx="574675" cy="42545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7531" name="直線單箭頭接點 4"/>
          <p:cNvCxnSpPr>
            <a:cxnSpLocks noChangeShapeType="1"/>
          </p:cNvCxnSpPr>
          <p:nvPr/>
        </p:nvCxnSpPr>
        <p:spPr bwMode="auto">
          <a:xfrm>
            <a:off x="6194425" y="2582863"/>
            <a:ext cx="944563" cy="452437"/>
          </a:xfrm>
          <a:prstGeom prst="straightConnector1">
            <a:avLst/>
          </a:prstGeom>
          <a:noFill/>
          <a:ln w="50800" algn="ctr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橢圓 8"/>
          <p:cNvSpPr>
            <a:spLocks noChangeArrowheads="1"/>
          </p:cNvSpPr>
          <p:nvPr/>
        </p:nvSpPr>
        <p:spPr bwMode="auto">
          <a:xfrm>
            <a:off x="1540864" y="2515658"/>
            <a:ext cx="1147372" cy="346605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4" name="橢圓 8"/>
          <p:cNvSpPr>
            <a:spLocks noChangeArrowheads="1"/>
          </p:cNvSpPr>
          <p:nvPr/>
        </p:nvSpPr>
        <p:spPr bwMode="auto">
          <a:xfrm>
            <a:off x="6731459" y="3152808"/>
            <a:ext cx="1437355" cy="512730"/>
          </a:xfrm>
          <a:prstGeom prst="ellipse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矩形 1"/>
          <p:cNvSpPr>
            <a:spLocks noChangeArrowheads="1"/>
          </p:cNvSpPr>
          <p:nvPr/>
        </p:nvSpPr>
        <p:spPr bwMode="auto">
          <a:xfrm>
            <a:off x="8292366" y="5131214"/>
            <a:ext cx="622300" cy="152476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FFC000"/>
              </a:solidFill>
            </a:endParaRPr>
          </a:p>
        </p:txBody>
      </p:sp>
      <p:cxnSp>
        <p:nvCxnSpPr>
          <p:cNvPr id="4" name="直線單箭頭接點 3"/>
          <p:cNvCxnSpPr/>
          <p:nvPr/>
        </p:nvCxnSpPr>
        <p:spPr bwMode="auto">
          <a:xfrm>
            <a:off x="7399283" y="4702176"/>
            <a:ext cx="1057330" cy="1425575"/>
          </a:xfrm>
          <a:prstGeom prst="straightConnector1">
            <a:avLst/>
          </a:prstGeom>
          <a:solidFill>
            <a:srgbClr val="CCECFF">
              <a:alpha val="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圓角矩形圖說文字 5"/>
          <p:cNvSpPr/>
          <p:nvPr/>
        </p:nvSpPr>
        <p:spPr bwMode="auto">
          <a:xfrm>
            <a:off x="1607558" y="5669280"/>
            <a:ext cx="5489421" cy="1036320"/>
          </a:xfrm>
          <a:prstGeom prst="wedgeRoundRectCallout">
            <a:avLst>
              <a:gd name="adj1" fmla="val 73690"/>
              <a:gd name="adj2" fmla="val 13619"/>
              <a:gd name="adj3" fmla="val 16667"/>
            </a:avLst>
          </a:prstGeom>
          <a:noFill/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24" name="矩形 7"/>
          <p:cNvSpPr>
            <a:spLocks noChangeArrowheads="1"/>
          </p:cNvSpPr>
          <p:nvPr/>
        </p:nvSpPr>
        <p:spPr bwMode="auto">
          <a:xfrm>
            <a:off x="447146" y="3418837"/>
            <a:ext cx="1229253" cy="246701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46196" y="3542187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7863315" y="4031397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矩形 2"/>
          <p:cNvSpPr/>
          <p:nvPr/>
        </p:nvSpPr>
        <p:spPr>
          <a:xfrm>
            <a:off x="2326442" y="6305490"/>
            <a:ext cx="4544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1"/>
              </a:buClr>
              <a:buSzPct val="100000"/>
            </a:pPr>
            <a:r>
              <a:rPr lang="zh-HK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若成功傳送，訊息狀況欄的顯示如右：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363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364" name="Text Box 84"/>
          <p:cNvSpPr txBox="1">
            <a:spLocks noChangeArrowheads="1"/>
          </p:cNvSpPr>
          <p:nvPr/>
        </p:nvSpPr>
        <p:spPr bwMode="auto">
          <a:xfrm>
            <a:off x="515938" y="1400175"/>
            <a:ext cx="91265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學校管理模組：編修班別資料  </a:t>
            </a:r>
            <a:r>
              <a:rPr kumimoji="1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— </a:t>
            </a:r>
            <a:r>
              <a:rPr kumimoji="1"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班本科目</a:t>
            </a:r>
            <a:endParaRPr lang="zh-HK" altLang="zh-H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— 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甲類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、丙類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科目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3"/>
          <a:srcRect b="55668"/>
          <a:stretch/>
        </p:blipFill>
        <p:spPr>
          <a:xfrm>
            <a:off x="515938" y="2003425"/>
            <a:ext cx="8338753" cy="2124955"/>
          </a:xfrm>
          <a:prstGeom prst="rect">
            <a:avLst/>
          </a:prstGeom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35222" y="1939597"/>
            <a:ext cx="1136650" cy="407988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450056" y="2857500"/>
            <a:ext cx="1277938" cy="327025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2760034" y="2606675"/>
            <a:ext cx="1436687" cy="395287"/>
          </a:xfrm>
          <a:prstGeom prst="ellipse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7373" y="2933382"/>
            <a:ext cx="45964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zh-TW" alt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436" y="4300205"/>
            <a:ext cx="6337828" cy="2411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948" y="4813182"/>
            <a:ext cx="6319315" cy="369347"/>
          </a:xfrm>
          <a:prstGeom prst="rect">
            <a:avLst/>
          </a:prstGeom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444436" y="4300205"/>
            <a:ext cx="2688879" cy="1864937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5738125" y="3586163"/>
            <a:ext cx="2256085" cy="257897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462947" y="4875652"/>
            <a:ext cx="2670368" cy="306877"/>
          </a:xfrm>
          <a:prstGeom prst="rect">
            <a:avLst/>
          </a:prstGeom>
          <a:solidFill>
            <a:srgbClr val="CCECFF">
              <a:alpha val="0"/>
            </a:srgbClr>
          </a:solidFill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7140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14550" y="533400"/>
            <a:ext cx="682625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3200" b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9" name="Text Box 84"/>
          <p:cNvSpPr txBox="1">
            <a:spLocks noChangeArrowheads="1"/>
          </p:cNvSpPr>
          <p:nvPr/>
        </p:nvSpPr>
        <p:spPr bwMode="auto">
          <a:xfrm>
            <a:off x="190500" y="1906588"/>
            <a:ext cx="10117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zh-TW" altLang="en-US" sz="2400" dirty="0">
                <a:solidFill>
                  <a:srgbClr val="0CF4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香港中學文憑考試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 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報告</a:t>
            </a:r>
            <a:r>
              <a:rPr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(R-HKE047/R-HKE048/R-HKE049/R-HKE050)</a:t>
            </a:r>
            <a:endParaRPr lang="zh-HK" altLang="zh-HK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550" name="矩形 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328863" y="4551363"/>
            <a:ext cx="2413000" cy="222250"/>
          </a:xfrm>
          <a:prstGeom prst="rect">
            <a:avLst/>
          </a:prstGeom>
          <a:solidFill>
            <a:srgbClr val="CCE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8551" name="矩形 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328863" y="5241925"/>
            <a:ext cx="44021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8552" name="矩形 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2328863" y="4773613"/>
            <a:ext cx="3997325" cy="244475"/>
          </a:xfrm>
          <a:prstGeom prst="rect">
            <a:avLst/>
          </a:prstGeom>
          <a:solidFill>
            <a:srgbClr val="CCE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08554" name="Rectangle 2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2328863" y="4670425"/>
            <a:ext cx="2413000" cy="246063"/>
          </a:xfrm>
          <a:prstGeom prst="rect">
            <a:avLst/>
          </a:prstGeom>
          <a:solidFill>
            <a:srgbClr val="CCEC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5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kumimoji="1"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重點</a:t>
            </a:r>
            <a:r>
              <a:rPr lang="zh-TW" altLang="en-US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0CF4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0CF4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557" name="Text Box 3"/>
          <p:cNvSpPr txBox="1">
            <a:spLocks noChangeArrowheads="1"/>
          </p:cNvSpPr>
          <p:nvPr/>
        </p:nvSpPr>
        <p:spPr bwMode="auto">
          <a:xfrm>
            <a:off x="508000" y="1379538"/>
            <a:ext cx="9131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534988" algn="l"/>
                <a:tab pos="801688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使用以下功能選項，可把上述重點工作的</a:t>
            </a:r>
            <a:r>
              <a:rPr kumimoji="1"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狀態</a:t>
            </a:r>
            <a:r>
              <a:rPr kumimoji="1" lang="en-US" altLang="zh-TW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/</a:t>
            </a:r>
            <a:r>
              <a:rPr kumimoji="1" lang="zh-HK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結果逐一預覽</a:t>
            </a:r>
            <a:r>
              <a:rPr kumimoji="1" lang="en-US" altLang="zh-H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/</a:t>
            </a:r>
            <a:r>
              <a:rPr kumimoji="1" lang="zh-HK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列印：</a:t>
            </a:r>
            <a:endParaRPr kumimoji="1" lang="zh-TW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8558" name="Rectangle 2"/>
          <p:cNvSpPr>
            <a:spLocks noChangeArrowheads="1"/>
          </p:cNvSpPr>
          <p:nvPr/>
        </p:nvSpPr>
        <p:spPr bwMode="auto">
          <a:xfrm>
            <a:off x="190500" y="1868488"/>
            <a:ext cx="9793288" cy="44450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80486" y="2468563"/>
            <a:ext cx="8927357" cy="4165600"/>
            <a:chOff x="280486" y="2468563"/>
            <a:chExt cx="8927357" cy="4165600"/>
          </a:xfrm>
        </p:grpSpPr>
        <p:grpSp>
          <p:nvGrpSpPr>
            <p:cNvPr id="3" name="群組 2"/>
            <p:cNvGrpSpPr/>
            <p:nvPr/>
          </p:nvGrpSpPr>
          <p:grpSpPr>
            <a:xfrm>
              <a:off x="2670518" y="2468563"/>
              <a:ext cx="6537325" cy="4165600"/>
              <a:chOff x="1987124" y="2396407"/>
              <a:chExt cx="6537325" cy="4165600"/>
            </a:xfrm>
          </p:grpSpPr>
          <p:pic>
            <p:nvPicPr>
              <p:cNvPr id="108547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7124" y="2396407"/>
                <a:ext cx="6537325" cy="416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553" name="Rectangle 1"/>
              <p:cNvSpPr>
                <a:spLocks noChangeArrowheads="1"/>
              </p:cNvSpPr>
              <p:nvPr/>
            </p:nvSpPr>
            <p:spPr bwMode="auto">
              <a:xfrm>
                <a:off x="2095036" y="5189538"/>
                <a:ext cx="5729288" cy="630238"/>
              </a:xfrm>
              <a:prstGeom prst="rect">
                <a:avLst/>
              </a:prstGeom>
              <a:solidFill>
                <a:srgbClr val="CCECFF">
                  <a:alpha val="0"/>
                </a:srgbClr>
              </a:solidFill>
              <a:ln w="50800" algn="ctr">
                <a:solidFill>
                  <a:srgbClr val="0CF45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 b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08555" name="矩形 1"/>
              <p:cNvSpPr>
                <a:spLocks noChangeArrowheads="1"/>
              </p:cNvSpPr>
              <p:nvPr/>
            </p:nvSpPr>
            <p:spPr bwMode="auto">
              <a:xfrm>
                <a:off x="2093449" y="5965030"/>
                <a:ext cx="5730875" cy="219075"/>
              </a:xfrm>
              <a:prstGeom prst="rect">
                <a:avLst/>
              </a:prstGeom>
              <a:solidFill>
                <a:srgbClr val="CCECFF">
                  <a:alpha val="0"/>
                </a:srgbClr>
              </a:solidFill>
              <a:ln w="50800" algn="ctr">
                <a:solidFill>
                  <a:srgbClr val="0CF45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660066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CC0099"/>
                  </a:buClr>
                  <a:buSzPct val="55000"/>
                  <a:buFont typeface="Wingdings" panose="05000000000000000000" pitchFamily="2" charset="2"/>
                  <a:buChar char="n"/>
                  <a:defRPr sz="2400">
                    <a:solidFill>
                      <a:srgbClr val="9900CC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rgbClr val="6600CC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>
                    <a:solidFill>
                      <a:srgbClr val="333399"/>
                    </a:solidFill>
                    <a:latin typeface="Trebuchet MS" panose="020B0603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1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  <a:buSzPct val="100000"/>
                  <a:buFont typeface="Wingdings" panose="05000000000000000000" pitchFamily="2" charset="2"/>
                  <a:buNone/>
                </a:pPr>
                <a:endParaRPr lang="zh-HK" altLang="en-US" sz="2000">
                  <a:solidFill>
                    <a:srgbClr val="0000FF"/>
                  </a:solidFill>
                </a:endParaRPr>
              </a:p>
            </p:txBody>
          </p:sp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655" y="2921323"/>
              <a:ext cx="2321694" cy="2786032"/>
            </a:xfrm>
            <a:prstGeom prst="rect">
              <a:avLst/>
            </a:prstGeom>
          </p:spPr>
        </p:pic>
        <p:sp>
          <p:nvSpPr>
            <p:cNvPr id="108559" name="矩形 1"/>
            <p:cNvSpPr>
              <a:spLocks noChangeArrowheads="1"/>
            </p:cNvSpPr>
            <p:nvPr/>
          </p:nvSpPr>
          <p:spPr bwMode="auto">
            <a:xfrm>
              <a:off x="280486" y="2926036"/>
              <a:ext cx="1413560" cy="25030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TW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108560" name="矩形 16"/>
            <p:cNvSpPr>
              <a:spLocks noChangeArrowheads="1"/>
            </p:cNvSpPr>
            <p:nvPr/>
          </p:nvSpPr>
          <p:spPr bwMode="auto">
            <a:xfrm>
              <a:off x="537175" y="5172075"/>
              <a:ext cx="931863" cy="28257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TW" altLang="en-US" sz="2000">
                <a:solidFill>
                  <a:srgbClr val="0000FF"/>
                </a:solidFill>
              </a:endParaRPr>
            </a:p>
          </p:txBody>
        </p:sp>
        <p:sp>
          <p:nvSpPr>
            <p:cNvPr id="20" name="矩形 1"/>
            <p:cNvSpPr>
              <a:spLocks noChangeArrowheads="1"/>
            </p:cNvSpPr>
            <p:nvPr/>
          </p:nvSpPr>
          <p:spPr bwMode="auto">
            <a:xfrm>
              <a:off x="453741" y="3229677"/>
              <a:ext cx="1394310" cy="28354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TW" altLang="en-US" sz="200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8113"/>
            <a:ext cx="10117138" cy="4978400"/>
          </a:xfrm>
        </p:spPr>
        <p:txBody>
          <a:bodyPr/>
          <a:lstStyle/>
          <a:p>
            <a:pPr marL="0" indent="0">
              <a:buNone/>
            </a:pPr>
            <a:endParaRPr lang="en-US" altLang="zh-TW" sz="40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  <a:p>
            <a:pPr marL="0" indent="0">
              <a:buNone/>
            </a:pPr>
            <a:endParaRPr lang="en-US" altLang="zh-TW" sz="4000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oper Black" panose="0208090404030B020404" pitchFamily="18" charset="0"/>
            </a:endParaRPr>
          </a:p>
          <a:p>
            <a:pPr marL="0" indent="0" algn="ctr">
              <a:buNone/>
            </a:pPr>
            <a:r>
              <a:rPr lang="zh-TW" altLang="en-US" sz="6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oper Black" panose="0208090404030B020404" pitchFamily="18" charset="0"/>
              </a:rPr>
              <a:t>參考資料</a:t>
            </a:r>
            <a:endParaRPr lang="zh-HK" altLang="en-US" sz="6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7660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550" y="190500"/>
            <a:ext cx="4738688" cy="800100"/>
          </a:xfrm>
        </p:spPr>
        <p:txBody>
          <a:bodyPr/>
          <a:lstStyle/>
          <a:p>
            <a:pPr>
              <a:defRPr/>
            </a:pPr>
            <a:r>
              <a:rPr kumimoji="1" lang="zh-TW" altLang="en-US" dirty="0">
                <a:solidFill>
                  <a:srgbClr val="0000FF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網上校管系統資料庫</a:t>
            </a:r>
            <a:endParaRPr lang="en-US" altLang="en-US" dirty="0"/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2320925" y="1381125"/>
            <a:ext cx="5662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en-US" altLang="zh-TW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https://cdr.websams.edb.gov.hk</a:t>
            </a:r>
            <a:endParaRPr kumimoji="1" lang="en-US" altLang="zh-TW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426" y="5737225"/>
            <a:ext cx="2948949" cy="1014766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1860550" y="2079625"/>
            <a:ext cx="6831529" cy="4660900"/>
            <a:chOff x="1860550" y="2079625"/>
            <a:chExt cx="6831529" cy="4660900"/>
          </a:xfrm>
        </p:grpSpPr>
        <p:pic>
          <p:nvPicPr>
            <p:cNvPr id="109571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550" y="2079625"/>
              <a:ext cx="6407150" cy="466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3" name="矩形 1"/>
            <p:cNvSpPr>
              <a:spLocks noChangeArrowheads="1"/>
            </p:cNvSpPr>
            <p:nvPr/>
          </p:nvSpPr>
          <p:spPr bwMode="auto">
            <a:xfrm>
              <a:off x="2525713" y="5543550"/>
              <a:ext cx="1490662" cy="4333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660066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99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rgbClr val="9900CC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rgbClr val="6600CC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rgbClr val="333399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buClr>
                  <a:schemeClr val="bg1"/>
                </a:buClr>
                <a:buSzPct val="100000"/>
                <a:buFont typeface="Wingdings" panose="05000000000000000000" pitchFamily="2" charset="2"/>
                <a:buNone/>
              </a:pPr>
              <a:endParaRPr lang="zh-TW" altLang="en-US" sz="2000">
                <a:solidFill>
                  <a:srgbClr val="0000FF"/>
                </a:solidFill>
              </a:endParaRPr>
            </a:p>
          </p:txBody>
        </p:sp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58426" y="5737225"/>
              <a:ext cx="3433653" cy="10033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3563" y="373063"/>
            <a:ext cx="2463800" cy="615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FF0000"/>
                </a:solidFill>
                <a:ea typeface="新細明體" panose="02020500000000000000" pitchFamily="18" charset="-120"/>
              </a:rPr>
              <a:t>示範短片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22"/>
          <a:stretch/>
        </p:blipFill>
        <p:spPr>
          <a:xfrm>
            <a:off x="260350" y="1385888"/>
            <a:ext cx="7385050" cy="458152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10596" name="矩形 1"/>
          <p:cNvSpPr>
            <a:spLocks noChangeArrowheads="1"/>
          </p:cNvSpPr>
          <p:nvPr/>
        </p:nvSpPr>
        <p:spPr bwMode="auto">
          <a:xfrm>
            <a:off x="415925" y="4745038"/>
            <a:ext cx="1817688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613"/>
          <a:stretch/>
        </p:blipFill>
        <p:spPr>
          <a:xfrm>
            <a:off x="2478088" y="4529138"/>
            <a:ext cx="6894512" cy="2232025"/>
          </a:xfrm>
          <a:prstGeom prst="rect">
            <a:avLst/>
          </a:prstGeom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110598" name="矩形 1"/>
          <p:cNvSpPr>
            <a:spLocks noChangeArrowheads="1"/>
          </p:cNvSpPr>
          <p:nvPr/>
        </p:nvSpPr>
        <p:spPr bwMode="auto">
          <a:xfrm flipV="1">
            <a:off x="8156575" y="4751388"/>
            <a:ext cx="1216025" cy="1216025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110599" name="矩形 1"/>
          <p:cNvSpPr>
            <a:spLocks noChangeArrowheads="1"/>
          </p:cNvSpPr>
          <p:nvPr/>
        </p:nvSpPr>
        <p:spPr bwMode="auto">
          <a:xfrm>
            <a:off x="5562600" y="1316038"/>
            <a:ext cx="546100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110600" name="Text Box 19"/>
          <p:cNvSpPr txBox="1">
            <a:spLocks noChangeArrowheads="1"/>
          </p:cNvSpPr>
          <p:nvPr/>
        </p:nvSpPr>
        <p:spPr bwMode="auto">
          <a:xfrm>
            <a:off x="6108700" y="1684338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0601" name="Text Box 19"/>
          <p:cNvSpPr txBox="1">
            <a:spLocks noChangeArrowheads="1"/>
          </p:cNvSpPr>
          <p:nvPr/>
        </p:nvSpPr>
        <p:spPr bwMode="auto">
          <a:xfrm>
            <a:off x="1647825" y="5275263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602" name="Text Box 19"/>
          <p:cNvSpPr txBox="1">
            <a:spLocks noChangeArrowheads="1"/>
          </p:cNvSpPr>
          <p:nvPr/>
        </p:nvSpPr>
        <p:spPr bwMode="auto">
          <a:xfrm>
            <a:off x="8767763" y="3984625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3563" y="373063"/>
            <a:ext cx="7809970" cy="615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00B0F0"/>
                </a:solidFill>
                <a:latin typeface="Cooper Black" panose="0208090404030B020404" pitchFamily="18" charset="0"/>
                <a:ea typeface="新細明體" panose="02020500000000000000" pitchFamily="18" charset="-120"/>
              </a:rPr>
              <a:t>參考文件、常見問題及答案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22"/>
          <a:stretch/>
        </p:blipFill>
        <p:spPr>
          <a:xfrm>
            <a:off x="260350" y="1385888"/>
            <a:ext cx="7385050" cy="4581525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11620" name="矩形 1"/>
          <p:cNvSpPr>
            <a:spLocks noChangeArrowheads="1"/>
          </p:cNvSpPr>
          <p:nvPr/>
        </p:nvSpPr>
        <p:spPr bwMode="auto">
          <a:xfrm>
            <a:off x="415925" y="4745038"/>
            <a:ext cx="1817688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4613"/>
          <a:stretch/>
        </p:blipFill>
        <p:spPr>
          <a:xfrm>
            <a:off x="2478088" y="4529138"/>
            <a:ext cx="6894512" cy="2232025"/>
          </a:xfrm>
          <a:prstGeom prst="rect">
            <a:avLst/>
          </a:prstGeom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111622" name="矩形 1"/>
          <p:cNvSpPr>
            <a:spLocks noChangeArrowheads="1"/>
          </p:cNvSpPr>
          <p:nvPr/>
        </p:nvSpPr>
        <p:spPr bwMode="auto">
          <a:xfrm flipV="1">
            <a:off x="4817534" y="4700587"/>
            <a:ext cx="2323042" cy="1216025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111623" name="矩形 1"/>
          <p:cNvSpPr>
            <a:spLocks noChangeArrowheads="1"/>
          </p:cNvSpPr>
          <p:nvPr/>
        </p:nvSpPr>
        <p:spPr bwMode="auto">
          <a:xfrm>
            <a:off x="5562600" y="1316038"/>
            <a:ext cx="546100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sp>
        <p:nvSpPr>
          <p:cNvPr id="111624" name="Text Box 19"/>
          <p:cNvSpPr txBox="1">
            <a:spLocks noChangeArrowheads="1"/>
          </p:cNvSpPr>
          <p:nvPr/>
        </p:nvSpPr>
        <p:spPr bwMode="auto">
          <a:xfrm>
            <a:off x="6108700" y="1684338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1625" name="Text Box 19"/>
          <p:cNvSpPr txBox="1">
            <a:spLocks noChangeArrowheads="1"/>
          </p:cNvSpPr>
          <p:nvPr/>
        </p:nvSpPr>
        <p:spPr bwMode="auto">
          <a:xfrm>
            <a:off x="1647825" y="5275263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1626" name="Text Box 19"/>
          <p:cNvSpPr txBox="1">
            <a:spLocks noChangeArrowheads="1"/>
          </p:cNvSpPr>
          <p:nvPr/>
        </p:nvSpPr>
        <p:spPr bwMode="auto">
          <a:xfrm>
            <a:off x="7304088" y="5902325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252538"/>
            <a:ext cx="916146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3563" y="373063"/>
            <a:ext cx="4567237" cy="615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FF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常用電話</a:t>
            </a:r>
            <a:r>
              <a:rPr lang="en-US" altLang="zh-TW" dirty="0">
                <a:solidFill>
                  <a:srgbClr val="FF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lang="zh-TW" altLang="en-US" dirty="0">
                <a:solidFill>
                  <a:srgbClr val="FF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電郵</a:t>
            </a:r>
            <a:r>
              <a:rPr lang="en-US" altLang="zh-TW" dirty="0">
                <a:solidFill>
                  <a:srgbClr val="FF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lang="zh-TW" altLang="en-US" dirty="0">
                <a:solidFill>
                  <a:srgbClr val="FF99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地址</a:t>
            </a:r>
            <a:endParaRPr lang="zh-TW" altLang="en-US" dirty="0">
              <a:solidFill>
                <a:schemeClr val="folHlink"/>
              </a:solidFill>
              <a:latin typeface="Cooper Black" panose="0208090404030B020404" pitchFamily="18" charset="0"/>
              <a:ea typeface="新細明體" panose="02020500000000000000" pitchFamily="18" charset="-120"/>
            </a:endParaRPr>
          </a:p>
        </p:txBody>
      </p:sp>
      <p:sp>
        <p:nvSpPr>
          <p:cNvPr id="112644" name="矩形 1"/>
          <p:cNvSpPr>
            <a:spLocks noChangeArrowheads="1"/>
          </p:cNvSpPr>
          <p:nvPr/>
        </p:nvSpPr>
        <p:spPr bwMode="auto">
          <a:xfrm>
            <a:off x="8964613" y="1398588"/>
            <a:ext cx="671512" cy="301625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3" y="2194310"/>
            <a:ext cx="9025791" cy="2888916"/>
          </a:xfrm>
          <a:prstGeom prst="rect">
            <a:avLst/>
          </a:prstGeom>
        </p:spPr>
      </p:pic>
      <p:sp>
        <p:nvSpPr>
          <p:cNvPr id="112645" name="Text Box 19"/>
          <p:cNvSpPr txBox="1">
            <a:spLocks noChangeArrowheads="1"/>
          </p:cNvSpPr>
          <p:nvPr/>
        </p:nvSpPr>
        <p:spPr bwMode="auto">
          <a:xfrm>
            <a:off x="8520113" y="1798638"/>
            <a:ext cx="444500" cy="461962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92" y="3430314"/>
            <a:ext cx="8667265" cy="3840957"/>
          </a:xfrm>
          <a:prstGeom prst="rect">
            <a:avLst/>
          </a:prstGeom>
        </p:spPr>
      </p:pic>
      <p:sp>
        <p:nvSpPr>
          <p:cNvPr id="112646" name="Text Box 19"/>
          <p:cNvSpPr txBox="1">
            <a:spLocks noChangeArrowheads="1"/>
          </p:cNvSpPr>
          <p:nvPr/>
        </p:nvSpPr>
        <p:spPr bwMode="auto">
          <a:xfrm>
            <a:off x="8274251" y="3867150"/>
            <a:ext cx="444500" cy="461963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474663" y="4649129"/>
            <a:ext cx="1922028" cy="317507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TW" altLang="en-US" sz="2000">
              <a:solidFill>
                <a:srgbClr val="0000FF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74807" y="2512899"/>
            <a:ext cx="3208322" cy="3080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497928" y="1575785"/>
            <a:ext cx="9046122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網上校管系統組支援熱線 </a:t>
            </a:r>
            <a:r>
              <a:rPr kumimoji="1" lang="en-US" altLang="zh-TW" dirty="0">
                <a:solidFill>
                  <a:srgbClr val="0000FF"/>
                </a:solidFill>
                <a:latin typeface="Arial" panose="020B0604020202020204" pitchFamily="34" charset="0"/>
              </a:rPr>
              <a:t>(</a:t>
            </a:r>
            <a:r>
              <a:rPr kumimoji="1" lang="en-US" altLang="zh-TW" dirty="0" err="1">
                <a:solidFill>
                  <a:srgbClr val="0000FF"/>
                </a:solidFill>
                <a:latin typeface="Arial" panose="020B0604020202020204" pitchFamily="34" charset="0"/>
              </a:rPr>
              <a:t>WebSAMS</a:t>
            </a:r>
            <a:r>
              <a:rPr kumimoji="1" lang="en-US" altLang="zh-TW" dirty="0">
                <a:solidFill>
                  <a:srgbClr val="0000FF"/>
                </a:solidFill>
                <a:latin typeface="Arial" panose="020B0604020202020204" pitchFamily="34" charset="0"/>
              </a:rPr>
              <a:t> Helpdesk)</a:t>
            </a:r>
          </a:p>
          <a:p>
            <a:pPr marL="0" indent="0" eaLnBrk="1" hangingPunct="1">
              <a:lnSpc>
                <a:spcPct val="120000"/>
              </a:lnSpc>
              <a:buSzPct val="100000"/>
              <a:buNone/>
            </a:pPr>
            <a:r>
              <a:rPr kumimoji="1" lang="en-US" altLang="zh-TW" dirty="0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kumimoji="1" lang="zh-TW" altLang="en-US" dirty="0">
                <a:solidFill>
                  <a:srgbClr val="339966"/>
                </a:solidFill>
                <a:latin typeface="Arial" panose="020B0604020202020204" pitchFamily="34" charset="0"/>
              </a:rPr>
              <a:t>電話：</a:t>
            </a:r>
            <a:r>
              <a:rPr kumimoji="1" lang="en-US" altLang="zh-TW" dirty="0">
                <a:solidFill>
                  <a:srgbClr val="339966"/>
                </a:solidFill>
                <a:latin typeface="Arial" panose="020B0604020202020204" pitchFamily="34" charset="0"/>
              </a:rPr>
              <a:t>2166 1150 </a:t>
            </a:r>
          </a:p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u"/>
            </a:pPr>
            <a:endParaRPr kumimoji="1" lang="en-US" altLang="zh-TW" sz="1000" dirty="0">
              <a:solidFill>
                <a:schemeClr val="folHlink"/>
              </a:solidFill>
            </a:endParaRPr>
          </a:p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dirty="0">
                <a:solidFill>
                  <a:srgbClr val="0000FF"/>
                </a:solidFill>
              </a:rPr>
              <a:t> 網上校管系統組</a:t>
            </a:r>
            <a:r>
              <a:rPr kumimoji="1" lang="zh-TW" altLang="en-US" dirty="0">
                <a:solidFill>
                  <a:srgbClr val="0000FF"/>
                </a:solidFill>
                <a:latin typeface="Arial" panose="020B0604020202020204" pitchFamily="34" charset="0"/>
              </a:rPr>
              <a:t>聯遞系統支援熱線 </a:t>
            </a:r>
            <a:r>
              <a:rPr kumimoji="1" lang="en-US" altLang="zh-TW" dirty="0">
                <a:solidFill>
                  <a:srgbClr val="0000FF"/>
                </a:solidFill>
                <a:latin typeface="Arial" panose="020B0604020202020204" pitchFamily="34" charset="0"/>
              </a:rPr>
              <a:t>(CDS Helpdesk)</a:t>
            </a:r>
          </a:p>
          <a:p>
            <a:pPr marL="0" indent="0" eaLnBrk="1" hangingPunct="1">
              <a:lnSpc>
                <a:spcPct val="120000"/>
              </a:lnSpc>
              <a:buSzPct val="100000"/>
              <a:buNone/>
            </a:pPr>
            <a:r>
              <a:rPr kumimoji="1" lang="en-US" altLang="zh-TW" dirty="0">
                <a:solidFill>
                  <a:schemeClr val="folHlink"/>
                </a:solidFill>
                <a:latin typeface="Arial" panose="020B0604020202020204" pitchFamily="34" charset="0"/>
              </a:rPr>
              <a:t>	</a:t>
            </a:r>
            <a:r>
              <a:rPr kumimoji="1" lang="zh-TW" altLang="en-US" dirty="0">
                <a:solidFill>
                  <a:srgbClr val="339966"/>
                </a:solidFill>
                <a:latin typeface="Arial" panose="020B0604020202020204" pitchFamily="34" charset="0"/>
              </a:rPr>
              <a:t>電話：</a:t>
            </a:r>
            <a:r>
              <a:rPr kumimoji="1" lang="en-US" altLang="zh-TW" dirty="0">
                <a:solidFill>
                  <a:srgbClr val="339966"/>
                </a:solidFill>
                <a:latin typeface="Arial" panose="020B0604020202020204" pitchFamily="34" charset="0"/>
              </a:rPr>
              <a:t>3464 0550</a:t>
            </a:r>
          </a:p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u"/>
            </a:pPr>
            <a:endParaRPr kumimoji="1" lang="en-US" altLang="zh-TW" sz="1000" dirty="0">
              <a:solidFill>
                <a:srgbClr val="339966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SzPct val="100000"/>
              <a:buFont typeface="Wingdings" panose="05000000000000000000" pitchFamily="2" charset="2"/>
              <a:buChar char="u"/>
            </a:pPr>
            <a:r>
              <a:rPr kumimoji="1" lang="zh-TW" altLang="en-US" dirty="0">
                <a:solidFill>
                  <a:srgbClr val="0000FF"/>
                </a:solidFill>
              </a:rPr>
              <a:t> 香港考試及評核局公開考試資訊中心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kumimoji="1" lang="zh-TW" altLang="en-US" sz="2000" dirty="0">
                <a:solidFill>
                  <a:schemeClr val="folHlink"/>
                </a:solidFill>
              </a:rPr>
              <a:t>	</a:t>
            </a:r>
            <a:r>
              <a:rPr kumimoji="1" lang="en-US" altLang="zh-TW" sz="2000" dirty="0">
                <a:solidFill>
                  <a:schemeClr val="folHlink"/>
                </a:solidFill>
              </a:rPr>
              <a:t>	</a:t>
            </a:r>
            <a:r>
              <a:rPr kumimoji="1" lang="zh-TW" altLang="en-US" dirty="0">
                <a:solidFill>
                  <a:srgbClr val="339966"/>
                </a:solidFill>
                <a:latin typeface="Arial" panose="020B0604020202020204" pitchFamily="34" charset="0"/>
              </a:rPr>
              <a:t>電話：</a:t>
            </a:r>
            <a:r>
              <a:rPr kumimoji="1" lang="en-US" altLang="zh-TW" dirty="0">
                <a:solidFill>
                  <a:srgbClr val="339966"/>
                </a:solidFill>
                <a:latin typeface="Arial" panose="020B0604020202020204" pitchFamily="34" charset="0"/>
              </a:rPr>
              <a:t>3628 8860</a:t>
            </a:r>
          </a:p>
        </p:txBody>
      </p:sp>
      <p:sp>
        <p:nvSpPr>
          <p:cNvPr id="581635" name="Rectangle 3"/>
          <p:cNvSpPr>
            <a:spLocks noChangeArrowheads="1"/>
          </p:cNvSpPr>
          <p:nvPr/>
        </p:nvSpPr>
        <p:spPr bwMode="auto">
          <a:xfrm>
            <a:off x="1831975" y="182563"/>
            <a:ext cx="7924800" cy="801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支援熱線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02675" y="5864225"/>
            <a:ext cx="8413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HK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7411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7412" name="Text Box 84"/>
          <p:cNvSpPr txBox="1">
            <a:spLocks noChangeArrowheads="1"/>
          </p:cNvSpPr>
          <p:nvPr/>
        </p:nvSpPr>
        <p:spPr bwMode="auto">
          <a:xfrm>
            <a:off x="515938" y="1400175"/>
            <a:ext cx="91265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學校管理模組：編修班別資料  </a:t>
            </a:r>
            <a:r>
              <a:rPr kumimoji="1" lang="en-US" altLang="zh-TW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— </a:t>
            </a:r>
            <a:r>
              <a:rPr kumimoji="1"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跨班別科目</a:t>
            </a:r>
            <a:endParaRPr lang="zh-HK" altLang="zh-H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— 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甲類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、丙類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科目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82" y="2149475"/>
            <a:ext cx="8910311" cy="4097152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53865" y="2154029"/>
            <a:ext cx="1425575" cy="29051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608446" y="2699221"/>
            <a:ext cx="2021306" cy="485304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44282" y="3083219"/>
            <a:ext cx="1270000" cy="641758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759" y="2767595"/>
            <a:ext cx="560229" cy="186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2842" t="5430" r="28726" b="-24687"/>
          <a:stretch/>
        </p:blipFill>
        <p:spPr>
          <a:xfrm>
            <a:off x="4934137" y="6208150"/>
            <a:ext cx="2679828" cy="397627"/>
          </a:xfrm>
          <a:prstGeom prst="rect">
            <a:avLst/>
          </a:prstGeom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608445" y="4295681"/>
            <a:ext cx="5091765" cy="2310095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682055" y="6129195"/>
            <a:ext cx="6872537" cy="47795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498725"/>
            <a:ext cx="8370887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03"/>
          <p:cNvSpPr>
            <a:spLocks noChangeArrowheads="1"/>
          </p:cNvSpPr>
          <p:nvPr/>
        </p:nvSpPr>
        <p:spPr bwMode="auto">
          <a:xfrm>
            <a:off x="4217988" y="3184525"/>
            <a:ext cx="101171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460" name="Rectangle 273"/>
          <p:cNvSpPr>
            <a:spLocks noChangeArrowheads="1"/>
          </p:cNvSpPr>
          <p:nvPr/>
        </p:nvSpPr>
        <p:spPr bwMode="auto">
          <a:xfrm>
            <a:off x="3484563" y="3413125"/>
            <a:ext cx="101171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461" name="Text Box 84"/>
          <p:cNvSpPr txBox="1">
            <a:spLocks noChangeArrowheads="1"/>
          </p:cNvSpPr>
          <p:nvPr/>
        </p:nvSpPr>
        <p:spPr bwMode="auto">
          <a:xfrm>
            <a:off x="515938" y="1387475"/>
            <a:ext cx="9110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學生科目</a:t>
            </a:r>
            <a:r>
              <a:rPr kumimoji="1"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sym typeface="Wingdings 2" panose="05020102010507070707" pitchFamily="18" charset="2"/>
              </a:rPr>
              <a:t>設定</a:t>
            </a:r>
            <a:endParaRPr kumimoji="1" lang="en-AU" altLang="zh-TW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sym typeface="Wingdings 2" panose="05020102010507070707" pitchFamily="18" charset="2"/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r>
              <a:rPr kumimoji="1" lang="en-AU" altLang="zh-TW" sz="2400" b="0" dirty="0">
                <a:solidFill>
                  <a:srgbClr val="0000FF"/>
                </a:solidFill>
                <a:latin typeface="新細明體" panose="02020500000000000000" pitchFamily="18" charset="-120"/>
                <a:sym typeface="Wingdings 2" panose="05020102010507070707" pitchFamily="18" charset="2"/>
              </a:rPr>
              <a:t>(I) </a:t>
            </a:r>
            <a:r>
              <a:rPr kumimoji="1" lang="zh-TW" altLang="en-US" sz="2400" b="0" dirty="0">
                <a:solidFill>
                  <a:srgbClr val="0000FF"/>
                </a:solidFill>
                <a:latin typeface="新細明體" panose="02020500000000000000" pitchFamily="18" charset="-120"/>
              </a:rPr>
              <a:t>學生資料模組：</a:t>
            </a:r>
            <a:r>
              <a:rPr kumimoji="1" lang="zh-TW" altLang="en-US" sz="2400" b="0" dirty="0">
                <a:solidFill>
                  <a:srgbClr val="0000FF"/>
                </a:solidFill>
                <a:latin typeface="新細明體" panose="02020500000000000000" pitchFamily="18" charset="-120"/>
                <a:sym typeface="Wingdings 2" panose="05020102010507070707" pitchFamily="18" charset="2"/>
              </a:rPr>
              <a:t>設定</a:t>
            </a:r>
            <a:r>
              <a:rPr kumimoji="1" lang="zh-TW" altLang="en-US" sz="2400" b="0" dirty="0">
                <a:solidFill>
                  <a:srgbClr val="FF0000"/>
                </a:solidFill>
                <a:latin typeface="新細明體" panose="02020500000000000000" pitchFamily="18" charset="-120"/>
              </a:rPr>
              <a:t>學生的選修科目</a:t>
            </a:r>
            <a:endParaRPr lang="zh-HK" altLang="zh-HK" sz="2400" dirty="0">
              <a:solidFill>
                <a:srgbClr val="FF0000"/>
              </a:solidFill>
              <a:latin typeface="新細明體" panose="02020500000000000000" pitchFamily="18" charset="-120"/>
            </a:endParaRPr>
          </a:p>
        </p:txBody>
      </p:sp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569913" y="3206750"/>
            <a:ext cx="1241425" cy="298450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463" name="文字方塊 10"/>
          <p:cNvSpPr txBox="1">
            <a:spLocks noChangeArrowheads="1"/>
          </p:cNvSpPr>
          <p:nvPr/>
        </p:nvSpPr>
        <p:spPr bwMode="auto">
          <a:xfrm>
            <a:off x="3719513" y="2909888"/>
            <a:ext cx="5222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900" b="0" dirty="0">
                <a:solidFill>
                  <a:schemeClr val="tx1"/>
                </a:solidFill>
                <a:latin typeface="新細明體" panose="02020500000000000000" pitchFamily="18" charset="-120"/>
                <a:cs typeface="Times New Roman" panose="02020603050405020304" pitchFamily="18" charset="0"/>
              </a:rPr>
              <a:t>2023</a:t>
            </a:r>
            <a:endParaRPr lang="zh-HK" altLang="en-US" sz="900" b="0" dirty="0">
              <a:solidFill>
                <a:schemeClr val="tx1"/>
              </a:solidFill>
              <a:latin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515938" y="4872038"/>
            <a:ext cx="1295400" cy="528637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9465" name="Rectangle 1"/>
          <p:cNvSpPr>
            <a:spLocks noChangeArrowheads="1"/>
          </p:cNvSpPr>
          <p:nvPr/>
        </p:nvSpPr>
        <p:spPr bwMode="auto">
          <a:xfrm>
            <a:off x="3634581" y="2909888"/>
            <a:ext cx="692150" cy="253726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sp>
        <p:nvSpPr>
          <p:cNvPr id="11" name="Text Box 84"/>
          <p:cNvSpPr txBox="1">
            <a:spLocks noChangeArrowheads="1"/>
          </p:cNvSpPr>
          <p:nvPr/>
        </p:nvSpPr>
        <p:spPr bwMode="auto">
          <a:xfrm>
            <a:off x="1811338" y="439738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chemeClr val="bg1"/>
              </a:buClr>
              <a:buSzPct val="100000"/>
              <a:buNone/>
              <a:defRPr/>
            </a:pPr>
            <a:r>
              <a:rPr kumimoji="1"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預備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工作</a:t>
            </a:r>
            <a:r>
              <a:rPr lang="en-US" altLang="zh-TW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— 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甲類</a:t>
            </a:r>
            <a:r>
              <a:rPr lang="zh-TW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、丙類</a:t>
            </a:r>
            <a:r>
              <a:rPr lang="zh-HK" alt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科目</a:t>
            </a: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  <a:defRPr/>
            </a:pPr>
            <a:endParaRPr lang="en-US" altLang="zh-HK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719513" y="3475832"/>
            <a:ext cx="1925637" cy="677862"/>
          </a:xfrm>
          <a:prstGeom prst="rect">
            <a:avLst/>
          </a:prstGeom>
          <a:solidFill>
            <a:srgbClr val="CCECFF">
              <a:alpha val="0"/>
            </a:srgbClr>
          </a:solidFill>
          <a:ln w="50800" algn="ctr">
            <a:solidFill>
              <a:srgbClr val="0CF45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66006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rgbClr val="9900CC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rgbClr val="6600CC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rgbClr val="333399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lang="zh-HK" altLang="en-US" sz="200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69" y="2928941"/>
            <a:ext cx="597372" cy="207252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WebSAMS1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ebSAMS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0"/>
          </a:schemeClr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>
            <a:alpha val="0"/>
          </a:srgbClr>
        </a:solidFill>
        <a:ln w="2857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20E75196C244FB01CF5896070904E" ma:contentTypeVersion="14" ma:contentTypeDescription="Create a new document." ma:contentTypeScope="" ma:versionID="90c4e40bc0863387a36d1e84a0b6df78">
  <xsd:schema xmlns:xsd="http://www.w3.org/2001/XMLSchema" xmlns:xs="http://www.w3.org/2001/XMLSchema" xmlns:p="http://schemas.microsoft.com/office/2006/metadata/properties" xmlns:ns3="cbc1d646-1363-4aff-b690-ad28a0dcdc83" xmlns:ns4="e72d07ab-fe32-4f31-a71d-405fcb5c7961" targetNamespace="http://schemas.microsoft.com/office/2006/metadata/properties" ma:root="true" ma:fieldsID="bfa839938a7e8d19f6d83a94067233af" ns3:_="" ns4:_="">
    <xsd:import namespace="cbc1d646-1363-4aff-b690-ad28a0dcdc83"/>
    <xsd:import namespace="e72d07ab-fe32-4f31-a71d-405fcb5c79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1d646-1363-4aff-b690-ad28a0dcdc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d07ab-fe32-4f31-a71d-405fcb5c796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bc1d646-1363-4aff-b690-ad28a0dcdc83" xsi:nil="true"/>
  </documentManagement>
</p:properties>
</file>

<file path=customXml/itemProps1.xml><?xml version="1.0" encoding="utf-8"?>
<ds:datastoreItem xmlns:ds="http://schemas.openxmlformats.org/officeDocument/2006/customXml" ds:itemID="{29C829A1-CB14-4257-9477-879E2141E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c1d646-1363-4aff-b690-ad28a0dcdc83"/>
    <ds:schemaRef ds:uri="e72d07ab-fe32-4f31-a71d-405fcb5c79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26BA6C-2E65-4E5C-AE9B-4C70C3BFDB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01341C-1570-43FB-8564-B2B4FFDAB822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e72d07ab-fe32-4f31-a71d-405fcb5c7961"/>
    <ds:schemaRef ds:uri="cbc1d646-1363-4aff-b690-ad28a0dcdc8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396920</TotalTime>
  <Words>2909</Words>
  <Application>Microsoft Office PowerPoint</Application>
  <PresentationFormat>自訂</PresentationFormat>
  <Paragraphs>443</Paragraphs>
  <Slides>76</Slides>
  <Notes>32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76</vt:i4>
      </vt:variant>
    </vt:vector>
  </HeadingPairs>
  <TitlesOfParts>
    <vt:vector size="88" baseType="lpstr">
      <vt:lpstr>Arial Unicode MS</vt:lpstr>
      <vt:lpstr>微軟正黑體</vt:lpstr>
      <vt:lpstr>新細明體</vt:lpstr>
      <vt:lpstr>Arial</vt:lpstr>
      <vt:lpstr>Cooper Black</vt:lpstr>
      <vt:lpstr>Symbol</vt:lpstr>
      <vt:lpstr>Tahoma</vt:lpstr>
      <vt:lpstr>Times New Roman</vt:lpstr>
      <vt:lpstr>Trebuchet MS</vt:lpstr>
      <vt:lpstr>Wingdings</vt:lpstr>
      <vt:lpstr>Wingdings 2</vt:lpstr>
      <vt:lpstr>WebSAMS1</vt:lpstr>
      <vt:lpstr>PowerPoint 簡報</vt:lpstr>
      <vt:lpstr>香港中學文憑考試 (HKDSE)流程</vt:lpstr>
      <vt:lpstr>準備工作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網上校管系統資料庫</vt:lpstr>
      <vt:lpstr>示範短片</vt:lpstr>
      <vt:lpstr>參考文件、常見問題及答案</vt:lpstr>
      <vt:lpstr>常用電話/電郵/地址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HKEAA</dc:title>
  <dc:creator>EDB</dc:creator>
  <cp:lastModifiedBy>MA, Ho-yin Alfred</cp:lastModifiedBy>
  <cp:revision>2040</cp:revision>
  <cp:lastPrinted>2020-09-09T05:52:36Z</cp:lastPrinted>
  <dcterms:created xsi:type="dcterms:W3CDTF">2003-06-15T11:57:33Z</dcterms:created>
  <dcterms:modified xsi:type="dcterms:W3CDTF">2024-09-09T02:14:37Z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0x0101002E420E75196C244FB01CF5896070904E</vt:lpwstr>
  </property>
</Properties>
</file>