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825" r:id="rId2"/>
    <p:sldId id="786" r:id="rId3"/>
    <p:sldId id="787" r:id="rId4"/>
    <p:sldId id="788" r:id="rId5"/>
    <p:sldId id="789" r:id="rId6"/>
    <p:sldId id="790" r:id="rId7"/>
    <p:sldId id="791" r:id="rId8"/>
    <p:sldId id="792" r:id="rId9"/>
    <p:sldId id="793" r:id="rId10"/>
    <p:sldId id="794" r:id="rId11"/>
    <p:sldId id="795" r:id="rId12"/>
    <p:sldId id="796" r:id="rId13"/>
    <p:sldId id="797" r:id="rId14"/>
    <p:sldId id="798" r:id="rId15"/>
    <p:sldId id="799" r:id="rId16"/>
    <p:sldId id="800" r:id="rId17"/>
    <p:sldId id="801" r:id="rId18"/>
    <p:sldId id="802" r:id="rId19"/>
    <p:sldId id="803" r:id="rId20"/>
    <p:sldId id="804" r:id="rId21"/>
    <p:sldId id="805" r:id="rId22"/>
    <p:sldId id="806" r:id="rId23"/>
    <p:sldId id="807" r:id="rId24"/>
    <p:sldId id="808" r:id="rId25"/>
    <p:sldId id="809" r:id="rId26"/>
    <p:sldId id="810" r:id="rId27"/>
    <p:sldId id="811" r:id="rId28"/>
    <p:sldId id="812" r:id="rId29"/>
    <p:sldId id="813" r:id="rId30"/>
    <p:sldId id="814" r:id="rId31"/>
    <p:sldId id="815" r:id="rId32"/>
    <p:sldId id="816" r:id="rId33"/>
    <p:sldId id="817" r:id="rId34"/>
    <p:sldId id="818" r:id="rId35"/>
    <p:sldId id="819" r:id="rId36"/>
    <p:sldId id="820" r:id="rId37"/>
  </p:sldIdLst>
  <p:sldSz cx="10117138" cy="7200900"/>
  <p:notesSz cx="9928225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E1C"/>
    <a:srgbClr val="0000FF"/>
    <a:srgbClr val="0CF459"/>
    <a:srgbClr val="FF00FF"/>
    <a:srgbClr val="FFFFFF"/>
    <a:srgbClr val="007A37"/>
    <a:srgbClr val="D2A000"/>
    <a:srgbClr val="E3F4FF"/>
    <a:srgbClr val="FF9900"/>
    <a:srgbClr val="2C5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2" autoAdjust="0"/>
    <p:restoredTop sz="96159" autoAdjust="0"/>
  </p:normalViewPr>
  <p:slideViewPr>
    <p:cSldViewPr snapToGrid="0">
      <p:cViewPr varScale="1">
        <p:scale>
          <a:sx n="89" d="100"/>
          <a:sy n="89" d="100"/>
        </p:scale>
        <p:origin x="108" y="2742"/>
      </p:cViewPr>
      <p:guideLst/>
    </p:cSldViewPr>
  </p:slideViewPr>
  <p:outlineViewPr>
    <p:cViewPr>
      <p:scale>
        <a:sx n="33" d="100"/>
        <a:sy n="33" d="100"/>
      </p:scale>
      <p:origin x="0" y="-121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654"/>
    </p:cViewPr>
  </p:sorterViewPr>
  <p:notes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41"/>
        <p:guide pos="312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6588" y="511175"/>
            <a:ext cx="3575050" cy="25447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28975"/>
            <a:ext cx="72834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BCF7C1F-3223-406F-A821-2BB4DF81B5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(06/06/2012)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6602154-3BE4-4D42-8BF7-3B2161E7F111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5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E3300E-2E3C-438D-8F91-150799B26049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07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(06/06/2012)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41E99E1-7663-46AC-8356-ED4AB136F8D9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01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(06/06/2012)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FFD7DB-3B61-4E0C-AA90-8C519C4CE276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4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(06/06/2012)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C948930-00D4-4B42-92A6-4DE9D311FD04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5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99254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(06/06/2012)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1DFB54F-140D-49E4-A0A0-48D7B16D92BA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2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(06/06/2012)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1DFB54F-140D-49E4-A0A0-48D7B16D92BA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06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(06/06/2012)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1DFB54F-140D-49E4-A0A0-48D7B16D92BA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0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(06/06/2012)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1DFB54F-140D-49E4-A0A0-48D7B16D92BA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0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F72E4FA-E179-4D38-8859-034B0A47C0B4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1F69B44-B250-49DA-BC1E-3339F2666ED2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8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631609-62C1-4FD5-886E-7E40067E5E39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7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631609-62C1-4FD5-886E-7E40067E5E39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1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8CEAD22-855F-4F88-87FD-03943DBC5ECA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9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E3300E-2E3C-438D-8F91-150799B26049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0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E3300E-2E3C-438D-8F91-150799B26049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13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香港考評局程序 HKEAA -- 考試成績 (02/06/2009)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300">
                <a:latin typeface="Tahoma" panose="020B0604030504040204" pitchFamily="34" charset="0"/>
              </a:rPr>
              <a:t>教育局 系統及資訊管理組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E3300E-2E3C-438D-8F91-150799B26049}" type="slidenum">
              <a:rPr lang="en-US" altLang="zh-TW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TW" sz="1300">
              <a:latin typeface="Tahoma" panose="020B0604030504040204" pitchFamily="34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gray">
          <a:xfrm>
            <a:off x="525463" y="1724025"/>
            <a:ext cx="7962900" cy="33338"/>
          </a:xfrm>
          <a:prstGeom prst="rect">
            <a:avLst/>
          </a:prstGeom>
          <a:gradFill rotWithShape="0">
            <a:gsLst>
              <a:gs pos="0">
                <a:srgbClr val="007A3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979488" y="2005013"/>
            <a:ext cx="7827962" cy="823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zh-HK" altLang="zh-HK" sz="4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516060"/>
            <a:ext cx="6577013" cy="9572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9817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1027113" y="1692275"/>
          <a:ext cx="24511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4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41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27113" y="1692275"/>
                        <a:ext cx="24511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7788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7625" y="266700"/>
            <a:ext cx="2212975" cy="6119813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7113" y="266700"/>
            <a:ext cx="6488112" cy="6119813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37087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3" y="266700"/>
            <a:ext cx="7926387" cy="80010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7113" y="1408113"/>
            <a:ext cx="4214812" cy="4978400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325" y="1408113"/>
            <a:ext cx="4216400" cy="4978400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23194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1073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4627563"/>
            <a:ext cx="8599487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13" y="3052763"/>
            <a:ext cx="8599487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676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113" y="1408113"/>
            <a:ext cx="4214812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325" y="1408113"/>
            <a:ext cx="42164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195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288925"/>
            <a:ext cx="910431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1611313"/>
            <a:ext cx="4468812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413" y="2284413"/>
            <a:ext cx="4468812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8738" y="1611313"/>
            <a:ext cx="447198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738" y="2284413"/>
            <a:ext cx="447198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864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28753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3760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287338"/>
            <a:ext cx="3327400" cy="12192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287338"/>
            <a:ext cx="565467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13" y="1506538"/>
            <a:ext cx="332740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594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788" y="5040313"/>
            <a:ext cx="6070600" cy="5953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2788" y="642938"/>
            <a:ext cx="60706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2788" y="5635625"/>
            <a:ext cx="6070600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4538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701800" y="346075"/>
            <a:ext cx="34925" cy="11064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522288" y="1066800"/>
            <a:ext cx="9101137" cy="33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54213" y="266700"/>
            <a:ext cx="7926387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7113" y="1408113"/>
            <a:ext cx="858361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701800" y="346075"/>
            <a:ext cx="34925" cy="11064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22288" y="1066800"/>
            <a:ext cx="9101137" cy="33338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3894138" y="1146175"/>
            <a:ext cx="4379912" cy="33338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6165850" y="1246188"/>
            <a:ext cx="2786063" cy="33337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1" descr="wo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4346575"/>
            <a:ext cx="8159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6880225"/>
            <a:ext cx="10117138" cy="33813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600" dirty="0"/>
              <a:t>    </a:t>
            </a:r>
            <a:r>
              <a:rPr lang="zh-TW" altLang="en-US" sz="1600" baseline="0" dirty="0"/>
              <a:t>                                   </a:t>
            </a:r>
            <a:r>
              <a:rPr lang="zh-TW" altLang="en-US" sz="1600" dirty="0"/>
              <a:t>                                                                                                          </a:t>
            </a:r>
            <a:fld id="{AD234D95-93B0-402B-A612-394BA2B93355}" type="slidenum">
              <a:rPr kumimoji="1" lang="en-US" altLang="zh-TW" sz="1600" smtClean="0">
                <a:latin typeface="Tahoma" panose="020B060403050404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kumimoji="1" lang="en-US" altLang="zh-TW" sz="1400" dirty="0">
              <a:latin typeface="Tahoma" panose="020B060403050404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9" r:id="rId1"/>
    <p:sldLayoutId id="2147485460" r:id="rId2"/>
    <p:sldLayoutId id="2147485451" r:id="rId3"/>
    <p:sldLayoutId id="2147485452" r:id="rId4"/>
    <p:sldLayoutId id="2147485453" r:id="rId5"/>
    <p:sldLayoutId id="2147485454" r:id="rId6"/>
    <p:sldLayoutId id="2147485455" r:id="rId7"/>
    <p:sldLayoutId id="2147485456" r:id="rId8"/>
    <p:sldLayoutId id="2147485457" r:id="rId9"/>
    <p:sldLayoutId id="2147485461" r:id="rId10"/>
    <p:sldLayoutId id="2147485458" r:id="rId11"/>
    <p:sldLayoutId id="2147485463" r:id="rId12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10117138" cy="6289288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marL="286703" indent="-286703" eaLnBrk="1" hangingPunct="1">
              <a:spcBef>
                <a:spcPct val="20000"/>
              </a:spcBef>
              <a:defRPr/>
            </a:pPr>
            <a:endParaRPr lang="en-US" altLang="zh-TW" sz="4400" kern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6703" indent="-286703" eaLnBrk="1" hangingPunct="1">
              <a:spcBef>
                <a:spcPct val="20000"/>
              </a:spcBef>
              <a:defRPr/>
            </a:pPr>
            <a:r>
              <a:rPr kumimoji="1" lang="zh-TW" altLang="en-US" sz="4400" dirty="0">
                <a:solidFill>
                  <a:srgbClr val="0000FF"/>
                </a:solidFill>
              </a:rPr>
              <a:t>          </a:t>
            </a:r>
            <a:r>
              <a:rPr kumimoji="1" lang="zh-TW" altLang="en-US" sz="4600" dirty="0">
                <a:solidFill>
                  <a:schemeClr val="accent5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教育局網上校管系統</a:t>
            </a:r>
            <a:endParaRPr lang="en-US" altLang="zh-TW" sz="4600" kern="0" dirty="0">
              <a:solidFill>
                <a:schemeClr val="accent5">
                  <a:lumMod val="75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6703" indent="-286703" eaLnBrk="1" hangingPunct="1">
              <a:spcBef>
                <a:spcPct val="20000"/>
              </a:spcBef>
              <a:defRPr/>
            </a:pPr>
            <a:endParaRPr lang="en-US" altLang="zh-TW" sz="4000" kern="0" dirty="0"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6703" indent="-286703" algn="ctr" eaLnBrk="1" hangingPunct="1">
              <a:spcBef>
                <a:spcPct val="20000"/>
              </a:spcBef>
              <a:defRPr/>
            </a:pPr>
            <a:r>
              <a:rPr lang="zh-TW" altLang="en-US" sz="4000" kern="0" dirty="0">
                <a:solidFill>
                  <a:schemeClr val="bg1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香港考試及評局</a:t>
            </a:r>
            <a:r>
              <a:rPr lang="en-US" altLang="zh-TW" sz="4000" kern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(HKEAA)</a:t>
            </a:r>
            <a:r>
              <a:rPr lang="zh-TW" altLang="en-US" sz="4000" kern="0" dirty="0">
                <a:solidFill>
                  <a:schemeClr val="bg1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程序</a:t>
            </a:r>
            <a:r>
              <a:rPr lang="en-US" altLang="zh-TW" sz="4000" kern="0" dirty="0">
                <a:solidFill>
                  <a:schemeClr val="bg1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TW" sz="4000" kern="0" dirty="0"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6703" indent="-286703" algn="ctr" eaLnBrk="1" hangingPunct="1">
              <a:spcBef>
                <a:spcPct val="20000"/>
              </a:spcBef>
              <a:defRPr/>
            </a:pPr>
            <a:r>
              <a:rPr lang="zh-TW" altLang="en-US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香港中學文憑考試</a:t>
            </a:r>
            <a:r>
              <a:rPr lang="en-US" altLang="zh-TW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(HKDSE)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zh-TW" altLang="en-US" sz="40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接收成績結果列印報告及分析表</a:t>
            </a:r>
            <a:endParaRPr lang="en-US" altLang="zh-TW" sz="40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679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92" y="2302349"/>
            <a:ext cx="7031945" cy="397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ChangeArrowheads="1"/>
          </p:cNvSpPr>
          <p:nvPr/>
        </p:nvSpPr>
        <p:spPr bwMode="gray">
          <a:xfrm>
            <a:off x="428211" y="1488922"/>
            <a:ext cx="875188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2547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3a.  </a:t>
            </a:r>
            <a:r>
              <a:rPr lang="zh-TW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成績資料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細明體" panose="02020509000000000000" pitchFamily="49" charset="-120"/>
              </a:rPr>
              <a:t>驗證無誤</a:t>
            </a:r>
            <a:r>
              <a:rPr lang="zh-TW" altLang="en-US" dirty="0">
                <a:solidFill>
                  <a:srgbClr val="FF0000"/>
                </a:solidFill>
                <a:ea typeface="細明體" panose="02020509000000000000" pitchFamily="49" charset="-120"/>
              </a:rPr>
              <a:t>，成功</a:t>
            </a:r>
            <a:r>
              <a:rPr lang="zh-TW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匯入公開考試成績數據檔</a:t>
            </a:r>
          </a:p>
        </p:txBody>
      </p:sp>
      <p:pic>
        <p:nvPicPr>
          <p:cNvPr id="24583" name="圖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33333" r="81525" b="44048"/>
          <a:stretch>
            <a:fillRect/>
          </a:stretch>
        </p:blipFill>
        <p:spPr bwMode="auto">
          <a:xfrm>
            <a:off x="350395" y="2366465"/>
            <a:ext cx="273479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橢圓 2"/>
          <p:cNvSpPr>
            <a:spLocks noChangeArrowheads="1"/>
          </p:cNvSpPr>
          <p:nvPr/>
        </p:nvSpPr>
        <p:spPr bwMode="auto">
          <a:xfrm>
            <a:off x="2764744" y="4453850"/>
            <a:ext cx="6477000" cy="582612"/>
          </a:xfrm>
          <a:prstGeom prst="ellipse">
            <a:avLst/>
          </a:prstGeom>
          <a:solidFill>
            <a:srgbClr val="CCECFF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4585" name="矩形 4"/>
          <p:cNvSpPr>
            <a:spLocks noChangeArrowheads="1"/>
          </p:cNvSpPr>
          <p:nvPr/>
        </p:nvSpPr>
        <p:spPr bwMode="auto">
          <a:xfrm>
            <a:off x="3073761" y="2284750"/>
            <a:ext cx="5275037" cy="435590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44650" y="219558"/>
            <a:ext cx="7924800" cy="801687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z="4000" dirty="0">
                <a:effectLst/>
                <a:ea typeface="新細明體" pitchFamily="18" charset="-120"/>
              </a:rPr>
              <a:t> </a:t>
            </a:r>
            <a:r>
              <a:rPr lang="zh-TW" altLang="en-US" sz="4000" dirty="0">
                <a:effectLst/>
                <a:ea typeface="細明體" pitchFamily="49" charset="-120"/>
              </a:rPr>
              <a:t>匯入成績資料檔案</a:t>
            </a:r>
          </a:p>
        </p:txBody>
      </p:sp>
    </p:spTree>
    <p:extLst>
      <p:ext uri="{BB962C8B-B14F-4D97-AF65-F5344CB8AC3E}">
        <p14:creationId xmlns:p14="http://schemas.microsoft.com/office/powerpoint/2010/main" val="2959908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gray">
          <a:xfrm>
            <a:off x="442730" y="2100663"/>
            <a:ext cx="9167812" cy="437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65125" indent="-3651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1800225" algn="l"/>
                <a:tab pos="2328863" algn="l"/>
                <a:tab pos="3314700" algn="l"/>
                <a:tab pos="38576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3600" dirty="0">
                <a:solidFill>
                  <a:schemeClr val="tx2"/>
                </a:solidFill>
                <a:latin typeface="Tahoma" panose="020B0604030504040204" pitchFamily="34" charset="0"/>
              </a:rPr>
              <a:t>匯入文憑試成績時產生</a:t>
            </a:r>
            <a:r>
              <a:rPr kumimoji="1"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異常報告 </a:t>
            </a:r>
            <a:endParaRPr kumimoji="1"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kumimoji="1" lang="zh-TW" altLang="en-US" b="0" dirty="0">
                <a:solidFill>
                  <a:schemeClr val="tx2"/>
                </a:solidFill>
                <a:latin typeface="Tahoma" panose="020B0604030504040204" pitchFamily="34" charset="0"/>
              </a:rPr>
              <a:t>系統會對已成功解密的中學文憑考試結果檔案作出驗證，如檢測到警告或錯誤訊息，</a:t>
            </a:r>
            <a:r>
              <a:rPr kumimoji="1"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異常報告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便會產生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chemeClr val="bg1"/>
              </a:buClr>
              <a:buSzPct val="100000"/>
              <a:buNone/>
            </a:pPr>
            <a:r>
              <a:rPr kumimoji="1" lang="zh-TW" altLang="en-US" b="0" dirty="0">
                <a:solidFill>
                  <a:schemeClr val="tx2"/>
                </a:solidFill>
                <a:latin typeface="Tahoma" panose="020B0604030504040204" pitchFamily="34" charset="0"/>
              </a:rPr>
              <a:t>              </a:t>
            </a:r>
            <a:r>
              <a:rPr kumimoji="1" lang="zh-TW" alt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報告描述</a:t>
            </a:r>
          </a:p>
          <a:p>
            <a:pPr marL="0" indent="0" eaLnBrk="1" hangingPunct="1">
              <a:lnSpc>
                <a:spcPct val="120000"/>
              </a:lnSpc>
              <a:buClr>
                <a:schemeClr val="bg1"/>
              </a:buClr>
              <a:buSzPct val="100000"/>
              <a:buFontTx/>
              <a:buChar char="•"/>
            </a:pPr>
            <a:r>
              <a:rPr kumimoji="1" lang="zh-TW" altLang="en-US" b="0" dirty="0">
                <a:solidFill>
                  <a:schemeClr val="tx2"/>
                </a:solidFill>
                <a:latin typeface="Tahoma" panose="020B0604030504040204" pitchFamily="34" charset="0"/>
              </a:rPr>
              <a:t>	</a:t>
            </a:r>
            <a:r>
              <a:rPr kumimoji="1" lang="zh-TW" altLang="en-US" sz="3600" dirty="0">
                <a:solidFill>
                  <a:srgbClr val="FF0000"/>
                </a:solidFill>
                <a:latin typeface="Tahoma" panose="020B0604030504040204" pitchFamily="34" charset="0"/>
              </a:rPr>
              <a:t>錯誤</a:t>
            </a:r>
            <a:r>
              <a:rPr kumimoji="1" lang="zh-TW" altLang="en-US" sz="3600" dirty="0">
                <a:solidFill>
                  <a:schemeClr val="tx2"/>
                </a:solidFill>
              </a:rPr>
              <a:t>	 </a:t>
            </a:r>
            <a:r>
              <a:rPr kumimoji="1" lang="en-US" altLang="zh-TW" sz="3600" dirty="0">
                <a:solidFill>
                  <a:schemeClr val="tx2"/>
                </a:solidFill>
                <a:latin typeface="Wingdings" panose="05000000000000000000" pitchFamily="2" charset="2"/>
              </a:rPr>
              <a:t>è	</a:t>
            </a:r>
            <a:r>
              <a:rPr kumimoji="1" lang="zh-TW" altLang="en-US" sz="3600" dirty="0">
                <a:solidFill>
                  <a:schemeClr val="tx2"/>
                </a:solidFill>
              </a:rPr>
              <a:t>資料</a:t>
            </a:r>
            <a:r>
              <a:rPr kumimoji="1" lang="zh-TW" altLang="en-US" sz="3600" dirty="0">
                <a:solidFill>
                  <a:srgbClr val="FF0000"/>
                </a:solidFill>
              </a:rPr>
              <a:t>不會匯入</a:t>
            </a:r>
            <a:r>
              <a:rPr kumimoji="1" lang="zh-TW" altLang="en-US" sz="3600" dirty="0">
                <a:solidFill>
                  <a:schemeClr val="tx2"/>
                </a:solidFill>
              </a:rPr>
              <a:t>系統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3600" dirty="0">
                <a:solidFill>
                  <a:schemeClr val="tx2"/>
                </a:solidFill>
              </a:rPr>
              <a:t>		</a:t>
            </a:r>
            <a:r>
              <a:rPr kumimoji="1" lang="zh-TW" altLang="en-US" sz="3600" dirty="0">
                <a:solidFill>
                  <a:srgbClr val="0000FF"/>
                </a:solidFill>
                <a:latin typeface="Tahoma" panose="020B0604030504040204" pitchFamily="34" charset="0"/>
              </a:rPr>
              <a:t>警告</a:t>
            </a:r>
            <a:r>
              <a:rPr kumimoji="1" lang="zh-TW" altLang="en-US" sz="3600" dirty="0">
                <a:solidFill>
                  <a:schemeClr val="tx2"/>
                </a:solidFill>
              </a:rPr>
              <a:t>	 </a:t>
            </a:r>
            <a:r>
              <a:rPr kumimoji="1" lang="en-US" altLang="zh-TW" sz="3600" dirty="0">
                <a:solidFill>
                  <a:schemeClr val="tx2"/>
                </a:solidFill>
                <a:latin typeface="Wingdings" panose="05000000000000000000" pitchFamily="2" charset="2"/>
              </a:rPr>
              <a:t>è	</a:t>
            </a:r>
            <a:r>
              <a:rPr kumimoji="1" lang="zh-TW" altLang="en-US" sz="3600" dirty="0">
                <a:solidFill>
                  <a:srgbClr val="0000FF"/>
                </a:solidFill>
              </a:rPr>
              <a:t>部份</a:t>
            </a:r>
            <a:r>
              <a:rPr kumimoji="1" lang="zh-TW" altLang="en-US" sz="3600" dirty="0">
                <a:solidFill>
                  <a:schemeClr val="tx2"/>
                </a:solidFill>
              </a:rPr>
              <a:t>資料</a:t>
            </a:r>
            <a:r>
              <a:rPr kumimoji="1" lang="zh-TW" altLang="en-US" sz="3600" dirty="0">
                <a:solidFill>
                  <a:srgbClr val="0000FF"/>
                </a:solidFill>
              </a:rPr>
              <a:t>匯入</a:t>
            </a:r>
            <a:r>
              <a:rPr kumimoji="1" lang="zh-TW" altLang="en-US" sz="3600" dirty="0">
                <a:solidFill>
                  <a:schemeClr val="tx2"/>
                </a:solidFill>
              </a:rPr>
              <a:t>系統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2730" y="1467520"/>
            <a:ext cx="7432041" cy="547403"/>
          </a:xfrm>
          <a:prstGeom prst="rect">
            <a:avLst/>
          </a:prstGeom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3b.  </a:t>
            </a:r>
            <a:r>
              <a:rPr lang="zh-TW" altLang="en-US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成績</a:t>
            </a:r>
            <a:r>
              <a:rPr kumimoji="1" lang="zh-TW" altLang="en-US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資料</a:t>
            </a:r>
            <a:r>
              <a:rPr kumimoji="1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驗證異常</a:t>
            </a:r>
            <a:endParaRPr lang="zh-TW" altLang="en-US" sz="28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2175" y="317335"/>
            <a:ext cx="7924800" cy="801687"/>
          </a:xfrm>
          <a:prstGeom prst="rect">
            <a:avLst/>
          </a:prstGeom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4000" kern="0" dirty="0">
                <a:effectLst/>
                <a:ea typeface="新細明體" pitchFamily="18" charset="-120"/>
              </a:rPr>
              <a:t> </a:t>
            </a:r>
            <a:r>
              <a:rPr lang="zh-TW" altLang="en-US" sz="4000" kern="0" dirty="0">
                <a:effectLst/>
                <a:ea typeface="細明體" pitchFamily="49" charset="-120"/>
              </a:rPr>
              <a:t>匯入成績資料檔案</a:t>
            </a:r>
          </a:p>
        </p:txBody>
      </p:sp>
    </p:spTree>
    <p:extLst>
      <p:ext uri="{BB962C8B-B14F-4D97-AF65-F5344CB8AC3E}">
        <p14:creationId xmlns:p14="http://schemas.microsoft.com/office/powerpoint/2010/main" val="4200363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2182" y="1478151"/>
            <a:ext cx="7432041" cy="547403"/>
          </a:xfrm>
          <a:prstGeom prst="rect">
            <a:avLst/>
          </a:prstGeom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3b.  </a:t>
            </a:r>
            <a:r>
              <a:rPr lang="zh-TW" altLang="en-US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成績</a:t>
            </a:r>
            <a:r>
              <a:rPr kumimoji="1" lang="zh-TW" altLang="en-US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資料</a:t>
            </a:r>
            <a:r>
              <a:rPr kumimoji="1"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驗證異常</a:t>
            </a:r>
            <a:endParaRPr lang="zh-TW" altLang="en-US" sz="2800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2175" y="307396"/>
            <a:ext cx="7924800" cy="801687"/>
          </a:xfrm>
          <a:prstGeom prst="rect">
            <a:avLst/>
          </a:prstGeom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4000" kern="0" dirty="0">
                <a:effectLst/>
                <a:ea typeface="新細明體" pitchFamily="18" charset="-120"/>
              </a:rPr>
              <a:t> </a:t>
            </a:r>
            <a:r>
              <a:rPr lang="zh-TW" altLang="en-US" sz="4000" kern="0" dirty="0">
                <a:effectLst/>
                <a:ea typeface="細明體" pitchFamily="49" charset="-120"/>
              </a:rPr>
              <a:t>匯入成績資料檔案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422182" y="2027099"/>
            <a:ext cx="8871892" cy="46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kumimoji="1"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錯誤訊息 </a:t>
            </a:r>
            <a:r>
              <a:rPr kumimoji="1"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:</a:t>
            </a:r>
            <a:endParaRPr kumimoji="1"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		</a:t>
            </a:r>
            <a:r>
              <a:rPr kumimoji="1" lang="zh-TW" altLang="en-US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密碼錯誤</a:t>
            </a:r>
            <a:r>
              <a:rPr kumimoji="1" lang="en-US" altLang="zh-TW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! </a:t>
            </a:r>
            <a:r>
              <a:rPr kumimoji="1" lang="zh-TW" altLang="en-US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請重新輸入</a:t>
            </a:r>
            <a:endParaRPr kumimoji="1" lang="en-US" altLang="zh-TW" sz="3200" dirty="0">
              <a:solidFill>
                <a:schemeClr val="tx2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     	(</a:t>
            </a:r>
            <a:r>
              <a:rPr kumimoji="1" lang="zh-TW" altLang="en-US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請注意密碼字元的大小楷</a:t>
            </a:r>
            <a:r>
              <a:rPr kumimoji="1" lang="en-US" altLang="zh-TW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)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3200" dirty="0">
              <a:solidFill>
                <a:schemeClr val="tx2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kumimoji="1" lang="zh-TW" alt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解決方法 </a:t>
            </a:r>
            <a:r>
              <a:rPr kumimoji="1" lang="zh-TW" alt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kumimoji="1" lang="en-US" altLang="zh-TW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:</a:t>
            </a:r>
            <a:r>
              <a:rPr kumimoji="1" lang="en-US" altLang="zh-TW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 </a:t>
            </a:r>
            <a:br>
              <a:rPr kumimoji="1" lang="en-US" altLang="zh-TW" sz="3200" dirty="0">
                <a:solidFill>
                  <a:srgbClr val="FFC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</a:br>
            <a:r>
              <a:rPr kumimoji="1" lang="en-US" altLang="zh-TW" sz="3200" dirty="0">
                <a:solidFill>
                  <a:srgbClr val="FFC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		</a:t>
            </a:r>
            <a:r>
              <a:rPr kumimoji="1" lang="zh-TW" altLang="en-US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檢視輸入考評局的密碼是否正確 </a:t>
            </a:r>
            <a:endParaRPr kumimoji="1" lang="en-US" altLang="zh-TW" sz="3200" dirty="0">
              <a:solidFill>
                <a:schemeClr val="tx2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kumimoji="1" lang="en-US" altLang="zh-TW" sz="3200" dirty="0">
                <a:solidFill>
                  <a:srgbClr val="FFC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        </a:t>
            </a:r>
            <a:r>
              <a:rPr kumimoji="1" lang="en-US" altLang="zh-TW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(</a:t>
            </a:r>
            <a:r>
              <a:rPr kumimoji="1" lang="zh-TW" altLang="en-US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包括字元格式</a:t>
            </a:r>
            <a:r>
              <a:rPr kumimoji="1" lang="en-US" altLang="zh-TW" sz="32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) </a:t>
            </a:r>
          </a:p>
          <a:p>
            <a:pPr marL="457200" indent="-4572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kumimoji="1"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若最終無法解決問題，通知考評局有關錯誤</a:t>
            </a:r>
            <a:r>
              <a:rPr kumimoji="1"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!</a:t>
            </a:r>
            <a:endParaRPr kumimoji="1" lang="en-US" altLang="zh-TW" sz="3200" dirty="0">
              <a:solidFill>
                <a:schemeClr val="tx2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17072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2456" y="1211606"/>
            <a:ext cx="7432041" cy="547403"/>
          </a:xfrm>
          <a:prstGeom prst="rect">
            <a:avLst/>
          </a:prstGeom>
          <a:solidFill>
            <a:schemeClr val="bg1"/>
          </a:solidFill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3b.  </a:t>
            </a:r>
            <a:r>
              <a:rPr lang="zh-TW" altLang="en-US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成績</a:t>
            </a:r>
            <a:r>
              <a:rPr kumimoji="1" lang="zh-TW" altLang="en-US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資料</a:t>
            </a:r>
            <a:r>
              <a:rPr kumimoji="1"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驗證異常</a:t>
            </a:r>
            <a:endParaRPr lang="zh-TW" altLang="en-US" sz="2800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2175" y="307396"/>
            <a:ext cx="7924800" cy="801687"/>
          </a:xfrm>
          <a:prstGeom prst="rect">
            <a:avLst/>
          </a:prstGeom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4000" kern="0" dirty="0">
                <a:effectLst/>
                <a:ea typeface="新細明體" pitchFamily="18" charset="-120"/>
              </a:rPr>
              <a:t> </a:t>
            </a:r>
            <a:r>
              <a:rPr lang="zh-TW" altLang="en-US" sz="4000" kern="0" dirty="0">
                <a:effectLst/>
                <a:ea typeface="細明體" pitchFamily="49" charset="-120"/>
              </a:rPr>
              <a:t>匯入成績資料檔案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300789" y="1662763"/>
            <a:ext cx="9589169" cy="496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57188" algn="l"/>
                <a:tab pos="71755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kumimoji="1"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錯誤訊息描述 </a:t>
            </a:r>
            <a:r>
              <a:rPr kumimoji="1"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:</a:t>
            </a:r>
          </a:p>
          <a:p>
            <a:pPr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kumimoji="1" lang="zh-TW" altLang="en-US" sz="3200" dirty="0">
                <a:solidFill>
                  <a:schemeClr val="tx2"/>
                </a:solidFill>
                <a:latin typeface="Tahoma" panose="020B0604030504040204" pitchFamily="34" charset="0"/>
              </a:rPr>
              <a:t>      無法找到學生</a:t>
            </a:r>
          </a:p>
          <a:p>
            <a:pPr>
              <a:buClr>
                <a:schemeClr val="bg1"/>
              </a:buClr>
              <a:buSzPct val="100000"/>
              <a:buNone/>
            </a:pPr>
            <a:r>
              <a:rPr kumimoji="1"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原因 </a:t>
            </a:r>
            <a:r>
              <a:rPr kumimoji="1"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:</a:t>
            </a:r>
          </a:p>
          <a:p>
            <a:pPr marL="457200" indent="-4572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kumimoji="1" lang="zh-TW" altLang="en-US" dirty="0">
                <a:solidFill>
                  <a:schemeClr val="tx2"/>
                </a:solidFill>
                <a:latin typeface="Tahoma" panose="020B0604030504040204" pitchFamily="34" charset="0"/>
              </a:rPr>
              <a:t>學校已在考評局呈交由網上校管系統抽取的資料，其後</a:t>
            </a:r>
            <a:r>
              <a:rPr kumimoji="1" lang="zh-TW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在考評局平台</a:t>
            </a:r>
            <a:r>
              <a:rPr kumimoji="1" lang="zh-TW" altLang="en-US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變更考生的出生日期或身份證號碼</a:t>
            </a:r>
            <a:r>
              <a:rPr kumimoji="1" lang="zh-TW" altLang="en-US" dirty="0">
                <a:solidFill>
                  <a:schemeClr val="tx2"/>
                </a:solidFill>
                <a:latin typeface="Tahoma" panose="020B0604030504040204" pitchFamily="34" charset="0"/>
              </a:rPr>
              <a:t>，</a:t>
            </a:r>
            <a:r>
              <a:rPr kumimoji="1" lang="zh-TW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但未有在網上校管系統作出相應的變更</a:t>
            </a:r>
            <a:r>
              <a:rPr kumimoji="1" lang="zh-TW" altLang="en-US" dirty="0">
                <a:solidFill>
                  <a:schemeClr val="tx2"/>
                </a:solidFill>
                <a:latin typeface="Tahoma" panose="020B0604030504040204" pitchFamily="34" charset="0"/>
              </a:rPr>
              <a:t>，令考評局平台的考生資料與網上校管系統內的學生資料不一致</a:t>
            </a:r>
            <a:endParaRPr kumimoji="1" lang="en-US" altLang="zh-TW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bg1"/>
              </a:buClr>
              <a:buSzPct val="100000"/>
              <a:buNone/>
            </a:pPr>
            <a:r>
              <a:rPr kumimoji="1"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解決方法 </a:t>
            </a:r>
            <a:r>
              <a:rPr kumimoji="1"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:</a:t>
            </a:r>
            <a:endParaRPr lang="zh-HK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kumimoji="1" lang="zh-TW" altLang="en-US" dirty="0">
                <a:solidFill>
                  <a:srgbClr val="FF0000"/>
                </a:solidFill>
              </a:rPr>
              <a:t>在網上校管系統內</a:t>
            </a:r>
            <a:r>
              <a:rPr kumimoji="1" lang="zh-TW" altLang="en-US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更正學生資料</a:t>
            </a:r>
            <a:r>
              <a:rPr kumimoji="1" lang="zh-TW" altLang="en-US" dirty="0">
                <a:solidFill>
                  <a:schemeClr val="tx2"/>
                </a:solidFill>
              </a:rPr>
              <a:t>，然後</a:t>
            </a:r>
            <a:r>
              <a:rPr kumimoji="1" lang="zh-TW" alt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再次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</a:t>
            </a:r>
            <a:r>
              <a:rPr kumimoji="1" lang="zh-TW" altLang="en-US" dirty="0">
                <a:solidFill>
                  <a:srgbClr val="FF0000"/>
                </a:solidFill>
              </a:rPr>
              <a:t>文憑試成績資料檔案</a:t>
            </a:r>
            <a:endParaRPr kumimoji="1" lang="en-US" altLang="zh-TW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55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2456" y="1214534"/>
            <a:ext cx="7432041" cy="547403"/>
          </a:xfrm>
          <a:prstGeom prst="rect">
            <a:avLst/>
          </a:prstGeom>
          <a:solidFill>
            <a:schemeClr val="bg1"/>
          </a:solidFill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3b.  </a:t>
            </a:r>
            <a:r>
              <a:rPr lang="zh-TW" altLang="en-US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成績</a:t>
            </a:r>
            <a:r>
              <a:rPr kumimoji="1" lang="zh-TW" altLang="en-US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資料驗證</a:t>
            </a:r>
            <a:r>
              <a:rPr kumimoji="1" lang="zh-TW" altLang="en-US" sz="280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異常</a:t>
            </a:r>
            <a:endParaRPr lang="zh-TW" altLang="en-US" sz="2800" kern="0" dirty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2175" y="307396"/>
            <a:ext cx="7924800" cy="801687"/>
          </a:xfrm>
          <a:prstGeom prst="rect">
            <a:avLst/>
          </a:prstGeom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4000" kern="0" dirty="0">
                <a:effectLst/>
                <a:ea typeface="新細明體" pitchFamily="18" charset="-120"/>
              </a:rPr>
              <a:t> </a:t>
            </a:r>
            <a:r>
              <a:rPr lang="zh-TW" altLang="en-US" sz="4000" kern="0" dirty="0">
                <a:effectLst/>
                <a:ea typeface="細明體" pitchFamily="49" charset="-120"/>
              </a:rPr>
              <a:t>匯入成績資料檔案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9629" y="1768643"/>
            <a:ext cx="9498419" cy="4999787"/>
            <a:chOff x="378504" y="1528011"/>
            <a:chExt cx="9498419" cy="4999787"/>
          </a:xfrm>
        </p:grpSpPr>
        <p:pic>
          <p:nvPicPr>
            <p:cNvPr id="8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517" y="1528011"/>
              <a:ext cx="6354082" cy="414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67" r="38710" b="24438"/>
            <a:stretch>
              <a:fillRect/>
            </a:stretch>
          </p:blipFill>
          <p:spPr bwMode="auto">
            <a:xfrm>
              <a:off x="1234167" y="5627720"/>
              <a:ext cx="8642756" cy="900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圖片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" t="33333" r="81525" b="44048"/>
            <a:stretch>
              <a:fillRect/>
            </a:stretch>
          </p:blipFill>
          <p:spPr bwMode="auto">
            <a:xfrm>
              <a:off x="378504" y="1599118"/>
              <a:ext cx="2427533" cy="492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單箭頭接點 3"/>
            <p:cNvCxnSpPr>
              <a:cxnSpLocks noChangeShapeType="1"/>
            </p:cNvCxnSpPr>
            <p:nvPr/>
          </p:nvCxnSpPr>
          <p:spPr bwMode="auto">
            <a:xfrm flipH="1">
              <a:off x="3317150" y="3844115"/>
              <a:ext cx="165373" cy="177019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橢圓 14"/>
            <p:cNvSpPr>
              <a:spLocks noChangeArrowheads="1"/>
            </p:cNvSpPr>
            <p:nvPr/>
          </p:nvSpPr>
          <p:spPr bwMode="auto">
            <a:xfrm>
              <a:off x="2988809" y="5687134"/>
              <a:ext cx="701675" cy="228600"/>
            </a:xfrm>
            <a:prstGeom prst="ellipse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3" name="文字方塊 29"/>
            <p:cNvSpPr txBox="1"/>
            <p:nvPr/>
          </p:nvSpPr>
          <p:spPr>
            <a:xfrm>
              <a:off x="4015387" y="4063457"/>
              <a:ext cx="3877985" cy="1311128"/>
            </a:xfrm>
            <a:prstGeom prst="rect">
              <a:avLst/>
            </a:prstGeom>
            <a:solidFill>
              <a:srgbClr val="CCECFF"/>
            </a:solidFill>
            <a:ln w="57150">
              <a:solidFill>
                <a:srgbClr val="339933"/>
              </a:solidFill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  <a:spcAft>
                  <a:spcPts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  <a:tabLst>
                  <a:tab pos="4333240" algn="l"/>
                </a:tabLst>
                <a:defRPr/>
              </a:pPr>
              <a:r>
                <a:rPr kumimoji="1" lang="zh-TW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更正</a:t>
              </a:r>
              <a:r>
                <a:rPr kumimoji="1" lang="zh-TW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學生資料</a:t>
              </a:r>
              <a:r>
                <a:rPr kumimoji="1" lang="zh-TW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後</a:t>
              </a:r>
              <a:r>
                <a:rPr kumimoji="1" lang="zh-TW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，</a:t>
              </a:r>
              <a:endParaRPr kumimoji="1"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hangingPunct="1">
                <a:spcBef>
                  <a:spcPct val="20000"/>
                </a:spcBef>
                <a:spcAft>
                  <a:spcPts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  <a:tabLst>
                  <a:tab pos="4333240" algn="l"/>
                </a:tabLst>
                <a:defRPr/>
              </a:pPr>
              <a:r>
                <a:rPr lang="zh-TW" altLang="en-US" sz="3600" u="sng" kern="100" dirty="0">
                  <a:ln w="12700" cap="flat" cmpd="sng" algn="ctr">
                    <a:solidFill>
                      <a:srgbClr val="054697"/>
                    </a:solidFill>
                    <a:prstDash val="solid"/>
                    <a:round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新細明體"/>
                  <a:cs typeface="Times New Roman"/>
                </a:rPr>
                <a:t>可再次</a:t>
              </a:r>
              <a:r>
                <a:rPr lang="zh-TW" altLang="en-US" sz="3600" kern="100" dirty="0">
                  <a:ln w="12700" cap="flat" cmpd="sng" algn="ctr">
                    <a:solidFill>
                      <a:srgbClr val="054697"/>
                    </a:solidFill>
                    <a:prstDash val="solid"/>
                    <a:round/>
                  </a:ln>
                  <a:latin typeface="Calibri"/>
                  <a:ea typeface="新細明體"/>
                  <a:cs typeface="Times New Roman"/>
                </a:rPr>
                <a:t>匯入</a:t>
              </a:r>
              <a:endParaRPr lang="zh-TW" sz="1200" kern="100" dirty="0">
                <a:latin typeface="Calibri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5659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13" y="2726440"/>
            <a:ext cx="14049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257" y="262383"/>
            <a:ext cx="7926387" cy="800100"/>
          </a:xfrm>
        </p:spPr>
        <p:txBody>
          <a:bodyPr/>
          <a:lstStyle/>
          <a:p>
            <a:pPr eaLnBrk="1" hangingPunct="1"/>
            <a:r>
              <a:rPr lang="zh-TW" altLang="en-US" sz="4000" dirty="0">
                <a:effectLst/>
                <a:latin typeface="Cooper Black" pitchFamily="18" charset="0"/>
                <a:ea typeface="新細明體" pitchFamily="18" charset="-120"/>
              </a:rPr>
              <a:t>接收成績更新</a:t>
            </a:r>
            <a:endParaRPr lang="zh-HK" altLang="en-US" sz="4000" dirty="0">
              <a:effectLst/>
            </a:endParaRPr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448594" y="1618542"/>
            <a:ext cx="907377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571500" indent="-5715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tabLst>
                <a:tab pos="357188" algn="l"/>
                <a:tab pos="717550" algn="l"/>
              </a:tabLst>
            </a:pPr>
            <a:r>
              <a:rPr kumimoji="1" lang="zh-TW" altLang="en-US" sz="36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倘若</a:t>
            </a:r>
            <a:r>
              <a:rPr kumimoji="1" lang="zh-TW" alt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學校考生成績有任何更改</a:t>
            </a:r>
            <a:r>
              <a:rPr kumimoji="1" lang="zh-TW" altLang="en-US" sz="36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，在</a:t>
            </a:r>
            <a:r>
              <a:rPr kumimoji="1"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七月放榜後至新學年策劃完成期間作即時更新</a:t>
            </a:r>
            <a:endParaRPr kumimoji="1" lang="en-US" altLang="zh-TW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  <a:tabLst>
                <a:tab pos="357188" algn="l"/>
                <a:tab pos="717550" algn="l"/>
              </a:tabLst>
            </a:pPr>
            <a:endParaRPr lang="en-US" altLang="zh-TW" sz="3200" dirty="0">
              <a:solidFill>
                <a:srgbClr val="0000FF"/>
              </a:solidFill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3200" dirty="0">
              <a:solidFill>
                <a:srgbClr val="0000FF"/>
              </a:solidFill>
            </a:endParaRPr>
          </a:p>
          <a:p>
            <a:pPr marL="571500" indent="-5715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tabLst>
                <a:tab pos="357188" algn="l"/>
                <a:tab pos="717550" algn="l"/>
              </a:tabLst>
            </a:pPr>
            <a:r>
              <a:rPr kumimoji="1" lang="zh-TW" altLang="en-US" sz="36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學校可透過網上校管系統</a:t>
            </a:r>
            <a:r>
              <a:rPr kumimoji="1" lang="zh-TW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重新</a:t>
            </a:r>
            <a:r>
              <a:rPr kumimoji="1"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匯入</a:t>
            </a:r>
            <a:r>
              <a:rPr kumimoji="1" lang="zh-TW" altLang="en-US" sz="36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整份由考評局發出的</a:t>
            </a:r>
            <a:r>
              <a:rPr kumimoji="1" lang="zh-TW" altLang="en-US" sz="3600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更新成績檔及多個相關報表</a:t>
            </a:r>
            <a:r>
              <a:rPr kumimoji="1" lang="zh-TW" altLang="en-US" sz="3600" dirty="0">
                <a:solidFill>
                  <a:schemeClr val="tx2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，系統內的中學文憑試成績資料便能即時更新</a:t>
            </a:r>
            <a:endParaRPr kumimoji="1" lang="zh-HK" altLang="en-US" sz="3600" dirty="0">
              <a:solidFill>
                <a:schemeClr val="tx2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59" y="2819998"/>
            <a:ext cx="1432647" cy="1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19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1745863" y="282670"/>
            <a:ext cx="7848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400" kern="0" dirty="0">
                <a:solidFill>
                  <a:srgbClr val="333399"/>
                </a:solidFill>
                <a:latin typeface="Cooper Black" pitchFamily="18" charset="0"/>
                <a:cs typeface="+mj-cs"/>
              </a:rPr>
              <a:t>成績報告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2681"/>
            <a:ext cx="10117137" cy="800100"/>
          </a:xfrm>
        </p:spPr>
        <p:txBody>
          <a:bodyPr/>
          <a:lstStyle/>
          <a:p>
            <a:pPr algn="ctr" rtl="0" eaLnBrk="1" fontAlgn="base" hangingPunct="1"/>
            <a:r>
              <a:rPr lang="zh-TW" altLang="zh-HK" sz="4800" kern="1200" dirty="0">
                <a:effectLst/>
                <a:latin typeface="Cooper Black" pitchFamily="18" charset="0"/>
                <a:ea typeface="新細明體" pitchFamily="18" charset="-120"/>
              </a:rPr>
              <a:t>列印報告及分析表</a:t>
            </a:r>
            <a:endParaRPr lang="zh-HK" alt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47499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圖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5" b="35321"/>
          <a:stretch>
            <a:fillRect/>
          </a:stretch>
        </p:blipFill>
        <p:spPr bwMode="auto">
          <a:xfrm>
            <a:off x="351173" y="2688403"/>
            <a:ext cx="9864708" cy="36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矩形 2"/>
          <p:cNvSpPr>
            <a:spLocks noChangeArrowheads="1"/>
          </p:cNvSpPr>
          <p:nvPr/>
        </p:nvSpPr>
        <p:spPr bwMode="auto">
          <a:xfrm>
            <a:off x="569610" y="5146257"/>
            <a:ext cx="1612219" cy="267268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5845" name="矩形 4"/>
          <p:cNvSpPr>
            <a:spLocks noChangeArrowheads="1"/>
          </p:cNvSpPr>
          <p:nvPr/>
        </p:nvSpPr>
        <p:spPr bwMode="auto">
          <a:xfrm>
            <a:off x="422527" y="1958187"/>
            <a:ext cx="828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lang="zh-TW" altLang="en-US" sz="2400" dirty="0">
                <a:solidFill>
                  <a:srgbClr val="0000FF"/>
                </a:solidFill>
              </a:rPr>
              <a:t>查看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由考評局提供</a:t>
            </a:r>
            <a:r>
              <a:rPr lang="zh-TW" altLang="en-US" sz="2400" dirty="0">
                <a:solidFill>
                  <a:srgbClr val="0000FF"/>
                </a:solidFill>
              </a:rPr>
              <a:t>的香港中學文憑考試的結果報告</a:t>
            </a:r>
            <a:endParaRPr lang="zh-HK" altLang="en-US" sz="2400" dirty="0">
              <a:solidFill>
                <a:srgbClr val="0000FF"/>
              </a:solidFill>
            </a:endParaRPr>
          </a:p>
        </p:txBody>
      </p:sp>
      <p:sp>
        <p:nvSpPr>
          <p:cNvPr id="35847" name="橢圓 10"/>
          <p:cNvSpPr>
            <a:spLocks noChangeArrowheads="1"/>
          </p:cNvSpPr>
          <p:nvPr/>
        </p:nvSpPr>
        <p:spPr bwMode="auto">
          <a:xfrm>
            <a:off x="2697314" y="4050109"/>
            <a:ext cx="566737" cy="346075"/>
          </a:xfrm>
          <a:prstGeom prst="ellipse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5848" name="Rectangle 3"/>
          <p:cNvSpPr>
            <a:spLocks noChangeArrowheads="1"/>
          </p:cNvSpPr>
          <p:nvPr/>
        </p:nvSpPr>
        <p:spPr bwMode="gray">
          <a:xfrm>
            <a:off x="422527" y="1389471"/>
            <a:ext cx="87518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2547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2"/>
                </a:solidFill>
              </a:rPr>
              <a:t>從香港中學文憑成績報表</a:t>
            </a:r>
          </a:p>
        </p:txBody>
      </p:sp>
      <p:sp>
        <p:nvSpPr>
          <p:cNvPr id="35849" name="矩形 11"/>
          <p:cNvSpPr>
            <a:spLocks noChangeArrowheads="1"/>
          </p:cNvSpPr>
          <p:nvPr/>
        </p:nvSpPr>
        <p:spPr bwMode="auto">
          <a:xfrm>
            <a:off x="3489624" y="4523233"/>
            <a:ext cx="6188075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400" dirty="0">
                <a:solidFill>
                  <a:srgbClr val="0000FF"/>
                </a:solidFill>
              </a:rPr>
              <a:t>可以選擇報告類型、公開考試年度或匯入時間作為搜索條件，並單擊 </a:t>
            </a:r>
            <a:r>
              <a:rPr lang="en-US" altLang="zh-TW" sz="2400" dirty="0">
                <a:solidFill>
                  <a:srgbClr val="0000FF"/>
                </a:solidFill>
              </a:rPr>
              <a:t>[</a:t>
            </a:r>
            <a:r>
              <a:rPr lang="zh-TW" altLang="en-US" sz="2400" dirty="0">
                <a:solidFill>
                  <a:srgbClr val="0000FF"/>
                </a:solidFill>
              </a:rPr>
              <a:t>搜尋</a:t>
            </a:r>
            <a:r>
              <a:rPr lang="en-US" altLang="zh-TW" sz="2400" dirty="0">
                <a:solidFill>
                  <a:srgbClr val="0000FF"/>
                </a:solidFill>
              </a:rPr>
              <a:t>] </a:t>
            </a:r>
            <a:r>
              <a:rPr lang="zh-TW" altLang="en-US" sz="2400" dirty="0">
                <a:solidFill>
                  <a:srgbClr val="0000FF"/>
                </a:solidFill>
              </a:rPr>
              <a:t>按鈕來搜索特定的結果。</a:t>
            </a:r>
            <a:endParaRPr lang="zh-HK" altLang="en-US" sz="2400" dirty="0">
              <a:solidFill>
                <a:srgbClr val="0000FF"/>
              </a:solidFill>
            </a:endParaRPr>
          </a:p>
        </p:txBody>
      </p:sp>
      <p:cxnSp>
        <p:nvCxnSpPr>
          <p:cNvPr id="35851" name="直線單箭頭接點 15"/>
          <p:cNvCxnSpPr>
            <a:cxnSpLocks noChangeShapeType="1"/>
          </p:cNvCxnSpPr>
          <p:nvPr/>
        </p:nvCxnSpPr>
        <p:spPr bwMode="auto">
          <a:xfrm flipH="1" flipV="1">
            <a:off x="5680074" y="2971412"/>
            <a:ext cx="1049499" cy="155182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312" y="241572"/>
            <a:ext cx="7926387" cy="800100"/>
          </a:xfrm>
        </p:spPr>
        <p:txBody>
          <a:bodyPr/>
          <a:lstStyle/>
          <a:p>
            <a:pPr rtl="0" eaLnBrk="1" fontAlgn="base" hangingPunct="1"/>
            <a:r>
              <a:rPr lang="zh-TW" altLang="zh-HK" sz="4400" b="1" dirty="0">
                <a:solidFill>
                  <a:srgbClr val="333399"/>
                </a:solidFill>
                <a:effectLst/>
                <a:latin typeface="Cooper Black" panose="0208090404030B020404" pitchFamily="18" charset="0"/>
                <a:ea typeface="新細明體" panose="02020500000000000000" pitchFamily="18" charset="-120"/>
                <a:cs typeface="+mn-cs"/>
              </a:rPr>
              <a:t>成績報</a:t>
            </a:r>
            <a:r>
              <a:rPr lang="zh-TW" altLang="en-US" sz="4400" b="1" dirty="0">
                <a:solidFill>
                  <a:srgbClr val="333399"/>
                </a:solidFill>
                <a:effectLst/>
                <a:latin typeface="Cooper Black" panose="0208090404030B020404" pitchFamily="18" charset="0"/>
                <a:ea typeface="新細明體" panose="02020500000000000000" pitchFamily="18" charset="-120"/>
                <a:cs typeface="+mn-cs"/>
              </a:rPr>
              <a:t>告</a:t>
            </a:r>
            <a:endParaRPr lang="zh-HK" altLang="en-US" dirty="0">
              <a:effectLst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315787" y="3052020"/>
            <a:ext cx="1165144" cy="267268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438370" y="3364142"/>
            <a:ext cx="1165144" cy="267268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044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32ADF1-FA7A-4BCE-9F72-6B4B4745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" y="4924028"/>
            <a:ext cx="8984979" cy="943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61E3C-8560-4A07-9CA9-BABBF522B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1" y="2782418"/>
            <a:ext cx="9153626" cy="2127018"/>
          </a:xfrm>
          <a:prstGeom prst="rect">
            <a:avLst/>
          </a:prstGeom>
        </p:spPr>
      </p:pic>
      <p:sp>
        <p:nvSpPr>
          <p:cNvPr id="36873" name="矩形 1"/>
          <p:cNvSpPr>
            <a:spLocks noChangeArrowheads="1"/>
          </p:cNvSpPr>
          <p:nvPr/>
        </p:nvSpPr>
        <p:spPr bwMode="auto">
          <a:xfrm>
            <a:off x="801460" y="6066295"/>
            <a:ext cx="8091942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400" dirty="0">
                <a:solidFill>
                  <a:srgbClr val="0000FF"/>
                </a:solidFill>
              </a:rPr>
              <a:t>單擊</a:t>
            </a:r>
            <a:r>
              <a:rPr lang="en-US" altLang="zh-TW" sz="2400" dirty="0">
                <a:solidFill>
                  <a:srgbClr val="0000FF"/>
                </a:solidFill>
              </a:rPr>
              <a:t>[</a:t>
            </a:r>
            <a:r>
              <a:rPr lang="zh-TW" altLang="en-US" sz="2400" dirty="0">
                <a:solidFill>
                  <a:srgbClr val="0000FF"/>
                </a:solidFill>
              </a:rPr>
              <a:t>報告名稱</a:t>
            </a:r>
            <a:r>
              <a:rPr lang="en-US" altLang="zh-TW" sz="2400" dirty="0">
                <a:solidFill>
                  <a:srgbClr val="0000FF"/>
                </a:solidFill>
              </a:rPr>
              <a:t>]</a:t>
            </a:r>
            <a:r>
              <a:rPr lang="zh-TW" altLang="en-US" sz="2400" dirty="0">
                <a:solidFill>
                  <a:srgbClr val="0000FF"/>
                </a:solidFill>
              </a:rPr>
              <a:t>的超連結按鈕後，所選擇的報告將會顯示。</a:t>
            </a:r>
            <a:endParaRPr lang="zh-HK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gray">
          <a:xfrm>
            <a:off x="471488" y="1446284"/>
            <a:ext cx="87518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2547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2"/>
                </a:solidFill>
              </a:rPr>
              <a:t>從香港中學文憑成績報表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531473" y="1975801"/>
            <a:ext cx="8691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lang="zh-TW" altLang="en-US" sz="2400" dirty="0">
                <a:solidFill>
                  <a:srgbClr val="0000FF"/>
                </a:solidFill>
              </a:rPr>
              <a:t>查看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由考評局提供</a:t>
            </a:r>
            <a:r>
              <a:rPr lang="zh-TW" altLang="en-US" sz="2400" dirty="0">
                <a:solidFill>
                  <a:srgbClr val="0000FF"/>
                </a:solidFill>
              </a:rPr>
              <a:t>的香港中學文憑考試的結果報告</a:t>
            </a:r>
            <a:endParaRPr lang="zh-HK" altLang="en-US" sz="24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730" y="243217"/>
            <a:ext cx="7926387" cy="800100"/>
          </a:xfrm>
        </p:spPr>
        <p:txBody>
          <a:bodyPr/>
          <a:lstStyle/>
          <a:p>
            <a:pPr rtl="0" eaLnBrk="1" fontAlgn="base" hangingPunct="1"/>
            <a:r>
              <a:rPr lang="zh-TW" altLang="zh-HK" sz="4400" b="1" dirty="0">
                <a:solidFill>
                  <a:srgbClr val="333399"/>
                </a:solidFill>
                <a:effectLst/>
                <a:latin typeface="Cooper Black" panose="0208090404030B020404" pitchFamily="18" charset="0"/>
                <a:ea typeface="新細明體" panose="02020500000000000000" pitchFamily="18" charset="-120"/>
                <a:cs typeface="+mn-cs"/>
              </a:rPr>
              <a:t>成績報</a:t>
            </a:r>
            <a:r>
              <a:rPr lang="zh-TW" altLang="en-US" sz="4400" b="1" dirty="0">
                <a:solidFill>
                  <a:srgbClr val="333399"/>
                </a:solidFill>
                <a:effectLst/>
                <a:latin typeface="Cooper Black" panose="0208090404030B020404" pitchFamily="18" charset="0"/>
                <a:ea typeface="新細明體" panose="02020500000000000000" pitchFamily="18" charset="-120"/>
                <a:cs typeface="+mn-cs"/>
              </a:rPr>
              <a:t>告</a:t>
            </a:r>
            <a:endParaRPr lang="zh-HK" altLang="en-US" dirty="0">
              <a:effectLst/>
            </a:endParaRPr>
          </a:p>
        </p:txBody>
      </p:sp>
      <p:sp>
        <p:nvSpPr>
          <p:cNvPr id="10" name="橢圓 10"/>
          <p:cNvSpPr>
            <a:spLocks noChangeArrowheads="1"/>
          </p:cNvSpPr>
          <p:nvPr/>
        </p:nvSpPr>
        <p:spPr bwMode="auto">
          <a:xfrm>
            <a:off x="566079" y="4245131"/>
            <a:ext cx="939703" cy="346075"/>
          </a:xfrm>
          <a:prstGeom prst="ellipse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" name="爆炸 1 2"/>
          <p:cNvSpPr/>
          <p:nvPr/>
        </p:nvSpPr>
        <p:spPr bwMode="auto">
          <a:xfrm>
            <a:off x="7115503" y="-168166"/>
            <a:ext cx="3001635" cy="3121573"/>
          </a:xfrm>
          <a:prstGeom prst="irregularSeal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如有新資料，</a:t>
            </a:r>
            <a:endParaRPr lang="en-US" altLang="zh-HK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請於</a:t>
            </a:r>
            <a:r>
              <a:rPr lang="zh-TW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新學年</a:t>
            </a:r>
            <a:endParaRPr lang="en-US" altLang="zh-TW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策劃完成前</a:t>
            </a:r>
            <a:endParaRPr lang="en-US" altLang="zh-HK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作即時更新！</a:t>
            </a:r>
            <a:endParaRPr kumimoji="0" lang="zh-HK" altLang="en-US" sz="16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5" name="矩形 11"/>
          <p:cNvSpPr>
            <a:spLocks noChangeArrowheads="1"/>
          </p:cNvSpPr>
          <p:nvPr/>
        </p:nvSpPr>
        <p:spPr bwMode="auto">
          <a:xfrm>
            <a:off x="2271562" y="5254387"/>
            <a:ext cx="4754880" cy="613150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879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2640C1-5604-48BB-97E2-44B13D00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7" y="1895262"/>
            <a:ext cx="8643487" cy="37568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171" y="243826"/>
            <a:ext cx="7926387" cy="800100"/>
          </a:xfrm>
        </p:spPr>
        <p:txBody>
          <a:bodyPr/>
          <a:lstStyle/>
          <a:p>
            <a:r>
              <a:rPr lang="zh-TW" altLang="zh-HK" sz="4400" b="1" dirty="0">
                <a:solidFill>
                  <a:srgbClr val="333399"/>
                </a:solidFill>
                <a:effectLst/>
                <a:latin typeface="Cooper Black" panose="0208090404030B020404" pitchFamily="18" charset="0"/>
                <a:ea typeface="新細明體" panose="02020500000000000000" pitchFamily="18" charset="-120"/>
                <a:cs typeface="+mn-cs"/>
              </a:rPr>
              <a:t>成績報</a:t>
            </a:r>
            <a:r>
              <a:rPr lang="zh-TW" altLang="en-US" sz="4400" b="1" dirty="0">
                <a:solidFill>
                  <a:srgbClr val="333399"/>
                </a:solidFill>
                <a:effectLst/>
                <a:latin typeface="Cooper Black" panose="0208090404030B020404" pitchFamily="18" charset="0"/>
                <a:ea typeface="新細明體" panose="02020500000000000000" pitchFamily="18" charset="-120"/>
                <a:cs typeface="+mn-cs"/>
              </a:rPr>
              <a:t>告</a:t>
            </a:r>
            <a:endParaRPr lang="zh-HK" altLang="en-US" dirty="0">
              <a:effectLst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65267" y="1372042"/>
            <a:ext cx="7048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chemeClr val="tx2"/>
                </a:solidFill>
              </a:rPr>
              <a:t>香港考評局提供的成績報告 </a:t>
            </a:r>
            <a:r>
              <a:rPr lang="en-US" altLang="zh-TW" dirty="0">
                <a:solidFill>
                  <a:srgbClr val="0000FF"/>
                </a:solidFill>
              </a:rPr>
              <a:t>(PDF</a:t>
            </a:r>
            <a:r>
              <a:rPr lang="zh-TW" altLang="en-US" dirty="0">
                <a:solidFill>
                  <a:srgbClr val="0000FF"/>
                </a:solidFill>
              </a:rPr>
              <a:t> 格式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462209" y="1633652"/>
            <a:ext cx="963046" cy="215900"/>
          </a:xfrm>
          <a:prstGeom prst="rect">
            <a:avLst/>
          </a:prstGeom>
          <a:solidFill>
            <a:srgbClr val="7030A0">
              <a:alpha val="0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26572F-47E0-4428-A3DF-1F8072DAD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6" y="5390997"/>
            <a:ext cx="8648968" cy="146219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80EBE0-44E1-41AC-ABB6-9B4DE2198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39" y="3450717"/>
            <a:ext cx="6469519" cy="32656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22018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9235" y="307796"/>
            <a:ext cx="7926388" cy="8001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>
                <a:effectLst/>
                <a:ea typeface="新細明體" pitchFamily="18" charset="-120"/>
              </a:rPr>
              <a:t>事前準備工作</a:t>
            </a:r>
          </a:p>
        </p:txBody>
      </p:sp>
      <p:sp>
        <p:nvSpPr>
          <p:cNvPr id="8195" name="Rectangle 20"/>
          <p:cNvSpPr>
            <a:spLocks noChangeArrowheads="1"/>
          </p:cNvSpPr>
          <p:nvPr/>
        </p:nvSpPr>
        <p:spPr bwMode="auto">
          <a:xfrm>
            <a:off x="1134736" y="1838325"/>
            <a:ext cx="805498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lang="zh-TW" altLang="en-US" sz="4000" b="0" dirty="0">
                <a:solidFill>
                  <a:schemeClr val="tx2"/>
                </a:solidFill>
              </a:rPr>
              <a:t>更新 </a:t>
            </a:r>
            <a:r>
              <a:rPr lang="en-US" altLang="zh-TW" sz="40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WebSAMS</a:t>
            </a:r>
            <a:r>
              <a:rPr lang="en-US" altLang="zh-TW" sz="4000" b="0" dirty="0">
                <a:solidFill>
                  <a:schemeClr val="tx2"/>
                </a:solidFill>
              </a:rPr>
              <a:t> </a:t>
            </a:r>
            <a:r>
              <a:rPr lang="zh-TW" altLang="en-US" sz="4000" b="0" dirty="0">
                <a:solidFill>
                  <a:schemeClr val="tx2"/>
                </a:solidFill>
              </a:rPr>
              <a:t>至</a:t>
            </a:r>
            <a:r>
              <a:rPr kumimoji="1" lang="zh-TW" altLang="en-US" sz="4000" b="0" dirty="0">
                <a:solidFill>
                  <a:schemeClr val="tx2"/>
                </a:solidFill>
              </a:rPr>
              <a:t>最新</a:t>
            </a:r>
            <a:r>
              <a:rPr lang="zh-TW" altLang="en-US" sz="4000" b="0" dirty="0">
                <a:solidFill>
                  <a:schemeClr val="tx2"/>
                </a:solidFill>
              </a:rPr>
              <a:t>版本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altLang="zh-TW" sz="4000" b="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lang="zh-TW" altLang="en-US" sz="4000" b="0" dirty="0">
                <a:solidFill>
                  <a:schemeClr val="tx2"/>
                </a:solidFill>
              </a:rPr>
              <a:t>匯入</a:t>
            </a:r>
            <a:r>
              <a:rPr lang="zh-HK" altLang="en-US" sz="4000" b="0" dirty="0">
                <a:solidFill>
                  <a:schemeClr val="tx2"/>
                </a:solidFill>
              </a:rPr>
              <a:t>考評局</a:t>
            </a:r>
            <a:r>
              <a:rPr lang="zh-TW" altLang="en-US" sz="4000" b="0" dirty="0">
                <a:solidFill>
                  <a:schemeClr val="tx2"/>
                </a:solidFill>
                <a:ea typeface="新細明體" charset="-120"/>
              </a:rPr>
              <a:t>經聯遞系統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最新</a:t>
            </a:r>
            <a:r>
              <a:rPr lang="zh-TW" altLang="en-US" sz="4000" b="0" dirty="0">
                <a:solidFill>
                  <a:schemeClr val="tx2"/>
                </a:solidFill>
              </a:rPr>
              <a:t>發出的香港中學文憑試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參數檔案</a:t>
            </a:r>
            <a:r>
              <a:rPr lang="en-US" altLang="zh-TW" sz="40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(parameter file) “</a:t>
            </a:r>
            <a:r>
              <a:rPr lang="en-US" altLang="zh-TW" sz="4000" b="0" dirty="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RD_EAPARM_</a:t>
            </a:r>
            <a:r>
              <a:rPr lang="en-US" altLang="zh-TW" sz="4000" b="0" dirty="0">
                <a:solidFill>
                  <a:srgbClr val="0000FF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year</a:t>
            </a:r>
            <a:r>
              <a:rPr lang="en-US" altLang="zh-TW" sz="4000" b="0" dirty="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.TXT”</a:t>
            </a:r>
            <a:endParaRPr lang="en-US" altLang="zh-TW" sz="24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204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567" y="251239"/>
            <a:ext cx="7926387" cy="8001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>
                <a:effectLst/>
                <a:ea typeface="新細明體" pitchFamily="18" charset="-120"/>
              </a:rPr>
              <a:t>列印報告及分析表</a:t>
            </a:r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gray">
          <a:xfrm>
            <a:off x="365389" y="1438659"/>
            <a:ext cx="87518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2547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kumimoji="1" lang="zh-TW" altLang="en-US" dirty="0">
                <a:solidFill>
                  <a:schemeClr val="tx2"/>
                </a:solidFill>
              </a:rPr>
              <a:t>從</a:t>
            </a:r>
            <a:r>
              <a:rPr kumimoji="1" lang="zh-HK" altLang="en-US" dirty="0">
                <a:solidFill>
                  <a:schemeClr val="tx2"/>
                </a:solidFill>
              </a:rPr>
              <a:t>報告</a:t>
            </a:r>
            <a:endParaRPr kumimoji="1" lang="en-US" altLang="zh-TW" dirty="0">
              <a:solidFill>
                <a:srgbClr val="FFC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389" y="2017484"/>
            <a:ext cx="9653401" cy="4815574"/>
            <a:chOff x="365389" y="2017484"/>
            <a:chExt cx="9653401" cy="4815574"/>
          </a:xfrm>
        </p:grpSpPr>
        <p:pic>
          <p:nvPicPr>
            <p:cNvPr id="38914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89" y="2017484"/>
              <a:ext cx="9048486" cy="4815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Rectangle 1"/>
            <p:cNvSpPr>
              <a:spLocks noChangeArrowheads="1"/>
            </p:cNvSpPr>
            <p:nvPr/>
          </p:nvSpPr>
          <p:spPr bwMode="auto">
            <a:xfrm>
              <a:off x="613230" y="6322785"/>
              <a:ext cx="1447800" cy="223157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cxnSp>
          <p:nvCxnSpPr>
            <p:cNvPr id="38922" name="Straight Arrow Connector 13"/>
            <p:cNvCxnSpPr>
              <a:cxnSpLocks noChangeShapeType="1"/>
            </p:cNvCxnSpPr>
            <p:nvPr/>
          </p:nvCxnSpPr>
          <p:spPr bwMode="auto">
            <a:xfrm>
              <a:off x="3954987" y="4345324"/>
              <a:ext cx="530952" cy="93668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9690" y="5282006"/>
              <a:ext cx="6529100" cy="136234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365389" y="4590509"/>
              <a:ext cx="1191562" cy="203914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0719" y="4806780"/>
            <a:ext cx="1191562" cy="203914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95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6862" y="1305821"/>
            <a:ext cx="7752292" cy="5610340"/>
            <a:chOff x="1016862" y="1305821"/>
            <a:chExt cx="7752292" cy="56103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862" y="1305821"/>
              <a:ext cx="7752292" cy="5610340"/>
            </a:xfrm>
            <a:prstGeom prst="rect">
              <a:avLst/>
            </a:prstGeom>
          </p:spPr>
        </p:pic>
        <p:sp>
          <p:nvSpPr>
            <p:cNvPr id="10" name="矩形 11"/>
            <p:cNvSpPr>
              <a:spLocks noChangeArrowheads="1"/>
            </p:cNvSpPr>
            <p:nvPr/>
          </p:nvSpPr>
          <p:spPr bwMode="auto">
            <a:xfrm>
              <a:off x="2839453" y="3227830"/>
              <a:ext cx="291534" cy="1873558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9942" name="文字方塊 2"/>
            <p:cNvSpPr txBox="1">
              <a:spLocks noChangeArrowheads="1"/>
            </p:cNvSpPr>
            <p:nvPr/>
          </p:nvSpPr>
          <p:spPr bwMode="auto">
            <a:xfrm>
              <a:off x="2820203" y="2686631"/>
              <a:ext cx="6238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20XX</a:t>
              </a:r>
              <a:endParaRPr lang="zh-HK" altLang="en-US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1772" y="-86930"/>
            <a:ext cx="7926387" cy="800100"/>
          </a:xfrm>
        </p:spPr>
        <p:txBody>
          <a:bodyPr/>
          <a:lstStyle/>
          <a:p>
            <a:r>
              <a:rPr lang="zh-TW" altLang="en-US" sz="4000" dirty="0">
                <a:effectLst/>
                <a:ea typeface="新細明體" pitchFamily="18" charset="-120"/>
              </a:rPr>
              <a:t>列印報告及分析表</a:t>
            </a:r>
            <a:endParaRPr lang="zh-HK" altLang="en-US" sz="4000" dirty="0">
              <a:effectLst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7837" y="559907"/>
            <a:ext cx="7926388" cy="5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kern="0" dirty="0">
                <a:effectLst/>
                <a:ea typeface="新細明體" pitchFamily="18" charset="-120"/>
              </a:rPr>
              <a:t>全部科目成績考生榜 </a:t>
            </a:r>
            <a:r>
              <a:rPr lang="en-US" altLang="zh-TW" kern="0" dirty="0">
                <a:solidFill>
                  <a:srgbClr val="FF0000"/>
                </a:solidFill>
                <a:effectLst/>
                <a:ea typeface="新細明體" pitchFamily="18" charset="-120"/>
              </a:rPr>
              <a:t>(R-HKE041)</a:t>
            </a:r>
          </a:p>
        </p:txBody>
      </p:sp>
    </p:spTree>
    <p:extLst>
      <p:ext uri="{BB962C8B-B14F-4D97-AF65-F5344CB8AC3E}">
        <p14:creationId xmlns:p14="http://schemas.microsoft.com/office/powerpoint/2010/main" val="166998412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2468A-D05D-44B8-AF7B-2D115CCC5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5" y="1342975"/>
            <a:ext cx="8754876" cy="45149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6737" y="1104802"/>
            <a:ext cx="8430303" cy="110740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/>
                <a:ea typeface="新細明體" pitchFamily="18" charset="-120"/>
              </a:rPr>
              <a:t>  全部科目成績考生榜 </a:t>
            </a:r>
            <a: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  <a:t>(R-HKE041) </a:t>
            </a:r>
            <a:br>
              <a:rPr lang="en-US" altLang="zh-TW" dirty="0">
                <a:effectLst/>
                <a:ea typeface="新細明體" pitchFamily="18" charset="-120"/>
              </a:rPr>
            </a:br>
            <a:r>
              <a:rPr lang="en-US" altLang="zh-TW" dirty="0">
                <a:effectLst/>
                <a:ea typeface="新細明體" pitchFamily="18" charset="-120"/>
              </a:rPr>
              <a:t>                                                   </a:t>
            </a:r>
            <a:br>
              <a:rPr lang="en-US" altLang="zh-TW" dirty="0">
                <a:effectLst/>
                <a:ea typeface="新細明體" pitchFamily="18" charset="-120"/>
              </a:rPr>
            </a:b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甲類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44764" y="-100289"/>
            <a:ext cx="79263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>
                <a:effectLst/>
                <a:ea typeface="新細明體" pitchFamily="18" charset="-120"/>
              </a:rPr>
              <a:t>列印報告及分析表</a:t>
            </a:r>
          </a:p>
        </p:txBody>
      </p:sp>
      <p:sp>
        <p:nvSpPr>
          <p:cNvPr id="18" name="矩形 20"/>
          <p:cNvSpPr>
            <a:spLocks noChangeArrowheads="1"/>
          </p:cNvSpPr>
          <p:nvPr/>
        </p:nvSpPr>
        <p:spPr bwMode="auto">
          <a:xfrm>
            <a:off x="1486737" y="2304022"/>
            <a:ext cx="712787" cy="101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021CE-03E2-4EA0-93D8-AD661231D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75" y="2877455"/>
            <a:ext cx="7792392" cy="37415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2D43CF-6D3B-4C83-836E-696B1EEEBB01}"/>
              </a:ext>
            </a:extLst>
          </p:cNvPr>
          <p:cNvSpPr txBox="1"/>
          <p:nvPr/>
        </p:nvSpPr>
        <p:spPr>
          <a:xfrm>
            <a:off x="8161083" y="1770047"/>
            <a:ext cx="1755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chemeClr val="tx1"/>
                </a:solidFill>
              </a:rPr>
              <a:t>TT = Attained,</a:t>
            </a:r>
            <a:br>
              <a:rPr lang="en-US" altLang="zh-HK" sz="1600" dirty="0">
                <a:solidFill>
                  <a:schemeClr val="tx1"/>
                </a:solidFill>
              </a:rPr>
            </a:br>
            <a:r>
              <a:rPr lang="en-US" altLang="zh-HK" sz="1600" dirty="0">
                <a:solidFill>
                  <a:schemeClr val="tx1"/>
                </a:solidFill>
              </a:rPr>
              <a:t>UT = Unattained</a:t>
            </a:r>
          </a:p>
        </p:txBody>
      </p:sp>
    </p:spTree>
    <p:extLst>
      <p:ext uri="{BB962C8B-B14F-4D97-AF65-F5344CB8AC3E}">
        <p14:creationId xmlns:p14="http://schemas.microsoft.com/office/powerpoint/2010/main" val="27357670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734303" y="-107620"/>
            <a:ext cx="79263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4000" kern="0" dirty="0">
                <a:effectLst/>
                <a:ea typeface="新細明體" pitchFamily="18" charset="-120"/>
              </a:rPr>
              <a:t>列印報告及分析表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0497" y="1406236"/>
            <a:ext cx="7212700" cy="4019048"/>
            <a:chOff x="340497" y="1406236"/>
            <a:chExt cx="7212700" cy="4019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97" y="1406236"/>
              <a:ext cx="7200000" cy="401904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340497" y="2325783"/>
              <a:ext cx="889126" cy="20863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2815334" y="2733525"/>
              <a:ext cx="4106166" cy="547341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20362" y="3438085"/>
            <a:ext cx="7373141" cy="3463813"/>
            <a:chOff x="2520362" y="3438085"/>
            <a:chExt cx="7373141" cy="34638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762" y="3438085"/>
              <a:ext cx="7335041" cy="346381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4645201" y="4528826"/>
              <a:ext cx="5248302" cy="74924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2520362" y="4221904"/>
              <a:ext cx="719205" cy="19593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96469" y="1139833"/>
            <a:ext cx="2222892" cy="22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chemeClr val="tx1"/>
                </a:solidFill>
              </a:rPr>
              <a:t>D2 = Attained with</a:t>
            </a:r>
            <a:br>
              <a:rPr lang="en-US" altLang="zh-HK" sz="1600" dirty="0">
                <a:solidFill>
                  <a:schemeClr val="tx1"/>
                </a:solidFill>
              </a:rPr>
            </a:br>
            <a:r>
              <a:rPr lang="en-US" altLang="zh-HK" sz="1600" dirty="0">
                <a:solidFill>
                  <a:schemeClr val="tx1"/>
                </a:solidFill>
              </a:rPr>
              <a:t>        Distinction (II), </a:t>
            </a:r>
            <a:br>
              <a:rPr lang="en-US" altLang="zh-HK" sz="1600" dirty="0">
                <a:solidFill>
                  <a:schemeClr val="tx1"/>
                </a:solidFill>
              </a:rPr>
            </a:br>
            <a:r>
              <a:rPr lang="en-US" altLang="zh-HK" sz="1600" dirty="0">
                <a:solidFill>
                  <a:schemeClr val="tx1"/>
                </a:solidFill>
              </a:rPr>
              <a:t>DI = Attained with </a:t>
            </a:r>
          </a:p>
          <a:p>
            <a:r>
              <a:rPr lang="en-US" altLang="zh-HK" sz="1600" dirty="0">
                <a:solidFill>
                  <a:schemeClr val="tx1"/>
                </a:solidFill>
              </a:rPr>
              <a:t>       Distinction (I), </a:t>
            </a:r>
          </a:p>
          <a:p>
            <a:r>
              <a:rPr lang="en-US" altLang="zh-HK" sz="1600" dirty="0">
                <a:solidFill>
                  <a:schemeClr val="tx1"/>
                </a:solidFill>
              </a:rPr>
              <a:t>TD = Attained with </a:t>
            </a:r>
          </a:p>
          <a:p>
            <a:r>
              <a:rPr lang="en-US" altLang="zh-HK" sz="1600" dirty="0">
                <a:solidFill>
                  <a:schemeClr val="tx1"/>
                </a:solidFill>
              </a:rPr>
              <a:t>       Distinction,</a:t>
            </a:r>
          </a:p>
          <a:p>
            <a:r>
              <a:rPr lang="en-US" altLang="zh-HK" sz="1600" dirty="0">
                <a:solidFill>
                  <a:schemeClr val="tx1"/>
                </a:solidFill>
              </a:rPr>
              <a:t>TT = Attained,</a:t>
            </a:r>
            <a:br>
              <a:rPr lang="en-US" altLang="zh-HK" sz="1600" dirty="0">
                <a:solidFill>
                  <a:schemeClr val="tx1"/>
                </a:solidFill>
              </a:rPr>
            </a:br>
            <a:r>
              <a:rPr lang="en-US" altLang="zh-HK" sz="1600" dirty="0">
                <a:solidFill>
                  <a:schemeClr val="tx1"/>
                </a:solidFill>
              </a:rPr>
              <a:t>UT = Unattained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X = Absent</a:t>
            </a:r>
            <a:endParaRPr lang="zh-HK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906" y="1198529"/>
            <a:ext cx="9336455" cy="1059151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/>
                <a:ea typeface="新細明體" pitchFamily="18" charset="-120"/>
              </a:rPr>
              <a:t>         全部科目成績考生榜 </a:t>
            </a:r>
            <a: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  <a:t>(R-HKE041)</a:t>
            </a:r>
            <a:b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</a:br>
            <a:r>
              <a:rPr lang="en-US" altLang="zh-TW" dirty="0">
                <a:effectLst/>
                <a:ea typeface="新細明體" pitchFamily="18" charset="-120"/>
              </a:rPr>
              <a:t>                       </a:t>
            </a:r>
            <a:br>
              <a:rPr lang="en-US" altLang="zh-TW" dirty="0">
                <a:effectLst/>
                <a:ea typeface="新細明體" pitchFamily="18" charset="-120"/>
              </a:rPr>
            </a:br>
            <a:r>
              <a:rPr lang="zh-HK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乙類</a:t>
            </a:r>
            <a:endParaRPr lang="en-US" altLang="zh-TW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0158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8972" y="1482404"/>
            <a:ext cx="8359180" cy="4383729"/>
            <a:chOff x="218972" y="1482404"/>
            <a:chExt cx="8359180" cy="4383729"/>
          </a:xfrm>
        </p:grpSpPr>
        <p:pic>
          <p:nvPicPr>
            <p:cNvPr id="45058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22" y="1482404"/>
              <a:ext cx="8339930" cy="43837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2" name="矩形 16"/>
            <p:cNvSpPr>
              <a:spLocks noChangeArrowheads="1"/>
            </p:cNvSpPr>
            <p:nvPr/>
          </p:nvSpPr>
          <p:spPr bwMode="auto">
            <a:xfrm>
              <a:off x="1353327" y="2547440"/>
              <a:ext cx="712787" cy="1016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5063" name="矩形 17"/>
            <p:cNvSpPr>
              <a:spLocks noChangeArrowheads="1"/>
            </p:cNvSpPr>
            <p:nvPr/>
          </p:nvSpPr>
          <p:spPr bwMode="auto">
            <a:xfrm>
              <a:off x="6177369" y="1874996"/>
              <a:ext cx="324809" cy="12771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218972" y="2338801"/>
              <a:ext cx="889126" cy="20863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2629180" y="2719743"/>
              <a:ext cx="5538120" cy="643697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9" name="矩形 17"/>
            <p:cNvSpPr>
              <a:spLocks noChangeArrowheads="1"/>
            </p:cNvSpPr>
            <p:nvPr/>
          </p:nvSpPr>
          <p:spPr bwMode="auto">
            <a:xfrm>
              <a:off x="8234391" y="1505928"/>
              <a:ext cx="324809" cy="12771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87806" y="3498998"/>
            <a:ext cx="8022621" cy="3662670"/>
            <a:chOff x="2011767" y="3450427"/>
            <a:chExt cx="8022621" cy="3662670"/>
          </a:xfrm>
        </p:grpSpPr>
        <p:pic>
          <p:nvPicPr>
            <p:cNvPr id="45059" name="Picture 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49" r="9003" b="23811"/>
            <a:stretch/>
          </p:blipFill>
          <p:spPr bwMode="auto">
            <a:xfrm>
              <a:off x="2050850" y="3450427"/>
              <a:ext cx="7983538" cy="36626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2011767" y="3538754"/>
              <a:ext cx="813783" cy="228347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4195992" y="3875968"/>
              <a:ext cx="5838396" cy="75254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5064" name="矩形 18"/>
            <p:cNvSpPr>
              <a:spLocks noChangeArrowheads="1"/>
            </p:cNvSpPr>
            <p:nvPr/>
          </p:nvSpPr>
          <p:spPr bwMode="auto">
            <a:xfrm>
              <a:off x="2950505" y="3764072"/>
              <a:ext cx="712787" cy="15177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3143" y="1262222"/>
            <a:ext cx="8195009" cy="10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kern="0" dirty="0">
                <a:effectLst/>
                <a:ea typeface="新細明體" pitchFamily="18" charset="-120"/>
              </a:rPr>
              <a:t>          全部科目成績考生榜 </a:t>
            </a:r>
            <a:r>
              <a:rPr lang="en-US" altLang="zh-TW" kern="0" dirty="0">
                <a:solidFill>
                  <a:srgbClr val="FF0000"/>
                </a:solidFill>
                <a:effectLst/>
                <a:ea typeface="新細明體" pitchFamily="18" charset="-120"/>
              </a:rPr>
              <a:t>(R-HKE041)</a:t>
            </a:r>
          </a:p>
          <a:p>
            <a:pPr eaLnBrk="1" hangingPunct="1">
              <a:defRPr/>
            </a:pPr>
            <a:r>
              <a:rPr lang="en-US" altLang="zh-TW" sz="800" kern="0" dirty="0">
                <a:effectLst/>
                <a:ea typeface="新細明體" pitchFamily="18" charset="-120"/>
              </a:rPr>
              <a:t>                                       </a:t>
            </a:r>
          </a:p>
          <a:p>
            <a:pPr eaLnBrk="1" hangingPunct="1">
              <a:defRPr/>
            </a:pPr>
            <a:r>
              <a:rPr lang="en-US" altLang="zh-TW" kern="0" dirty="0">
                <a:solidFill>
                  <a:srgbClr val="0000FF"/>
                </a:solidFill>
                <a:effectLst/>
                <a:ea typeface="新細明體" pitchFamily="18" charset="-120"/>
              </a:rPr>
              <a:t>                                       </a:t>
            </a:r>
          </a:p>
          <a:p>
            <a:pPr eaLnBrk="1" hangingPunct="1">
              <a:defRPr/>
            </a:pPr>
            <a:r>
              <a:rPr lang="zh-HK" altLang="en-US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丙類</a:t>
            </a:r>
            <a:endParaRPr lang="en-US" altLang="zh-TW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53013" y="45382"/>
            <a:ext cx="7926387" cy="652058"/>
          </a:xfrm>
        </p:spPr>
        <p:txBody>
          <a:bodyPr/>
          <a:lstStyle/>
          <a:p>
            <a:r>
              <a:rPr lang="zh-TW" altLang="en-US" sz="4000" dirty="0">
                <a:effectLst/>
                <a:ea typeface="新細明體" pitchFamily="18" charset="-120"/>
              </a:rPr>
              <a:t>列印報告及分析表</a:t>
            </a:r>
            <a:endParaRPr lang="zh-HK" alt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930046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67AD3-2850-4143-A424-DD979340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87" y="1276149"/>
            <a:ext cx="8538882" cy="5379348"/>
          </a:xfrm>
          <a:prstGeom prst="rect">
            <a:avLst/>
          </a:prstGeom>
        </p:spPr>
      </p:pic>
      <p:sp>
        <p:nvSpPr>
          <p:cNvPr id="47108" name="矩形圖說文字 2"/>
          <p:cNvSpPr>
            <a:spLocks noChangeArrowheads="1"/>
          </p:cNvSpPr>
          <p:nvPr/>
        </p:nvSpPr>
        <p:spPr bwMode="auto">
          <a:xfrm>
            <a:off x="4808228" y="4702297"/>
            <a:ext cx="4133641" cy="2096210"/>
          </a:xfrm>
          <a:prstGeom prst="wedgeRectCallout">
            <a:avLst>
              <a:gd name="adj1" fmla="val -64159"/>
              <a:gd name="adj2" fmla="val -9028"/>
            </a:avLst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000" b="0" dirty="0">
              <a:solidFill>
                <a:srgbClr val="0000FF"/>
              </a:solidFill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可選擇列印成績最佳的學生</a:t>
            </a:r>
            <a:endParaRPr lang="en-US" altLang="zh-TW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例：</a:t>
            </a:r>
            <a:endParaRPr lang="en-US" altLang="zh-TW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一、數目等於</a:t>
            </a:r>
            <a:r>
              <a:rPr lang="en-US" altLang="zh-TW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(</a:t>
            </a:r>
            <a:r>
              <a:rPr lang="zh-TW" altLang="en-US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即列印成績</a:t>
            </a:r>
            <a:br>
              <a:rPr lang="en-US" altLang="zh-TW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最高的前</a:t>
            </a:r>
            <a:r>
              <a:rPr lang="en-US" altLang="zh-TW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名學生</a:t>
            </a:r>
            <a:r>
              <a:rPr lang="en-US" altLang="zh-TW" sz="24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二、空白即列印全部</a:t>
            </a:r>
            <a:endParaRPr lang="en-US" altLang="zh-HK" sz="24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 b="0" dirty="0">
              <a:solidFill>
                <a:srgbClr val="0000FF"/>
              </a:solidFill>
            </a:endParaRPr>
          </a:p>
        </p:txBody>
      </p:sp>
      <p:sp>
        <p:nvSpPr>
          <p:cNvPr id="47109" name="文字方塊 5"/>
          <p:cNvSpPr txBox="1">
            <a:spLocks noChangeArrowheads="1"/>
          </p:cNvSpPr>
          <p:nvPr/>
        </p:nvSpPr>
        <p:spPr bwMode="auto">
          <a:xfrm>
            <a:off x="4038500" y="2870221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20XX</a:t>
            </a:r>
            <a:endParaRPr lang="zh-HK" alt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21225" y="458047"/>
            <a:ext cx="8538882" cy="67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dirty="0">
                <a:effectLst/>
                <a:ea typeface="新細明體" pitchFamily="18" charset="-120"/>
              </a:rPr>
              <a:t>最佳甲類科目成績考生榜</a:t>
            </a:r>
            <a: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  <a:t>(R-HKE042)</a:t>
            </a:r>
            <a:endParaRPr lang="en-US" altLang="zh-TW" kern="0" dirty="0">
              <a:solidFill>
                <a:srgbClr val="FF0000"/>
              </a:solidFill>
              <a:effectLst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5" y="37687"/>
            <a:ext cx="7926387" cy="652058"/>
          </a:xfrm>
        </p:spPr>
        <p:txBody>
          <a:bodyPr/>
          <a:lstStyle/>
          <a:p>
            <a:r>
              <a:rPr lang="zh-TW" altLang="en-US" sz="4000" dirty="0">
                <a:effectLst/>
                <a:ea typeface="新細明體" pitchFamily="18" charset="-120"/>
              </a:rPr>
              <a:t>列印報告及分析表</a:t>
            </a:r>
            <a:endParaRPr lang="zh-HK" altLang="en-US" sz="4000" dirty="0">
              <a:effectLst/>
            </a:endParaRPr>
          </a:p>
        </p:txBody>
      </p:sp>
      <p:sp>
        <p:nvSpPr>
          <p:cNvPr id="8" name="矩形圖說文字 2">
            <a:extLst>
              <a:ext uri="{FF2B5EF4-FFF2-40B4-BE49-F238E27FC236}">
                <a16:creationId xmlns:a16="http://schemas.microsoft.com/office/drawing/2014/main" id="{1FD8439D-075E-4A71-8DE4-814B19459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229" y="3272590"/>
            <a:ext cx="4133640" cy="1065316"/>
          </a:xfrm>
          <a:prstGeom prst="wedgeRectCallout">
            <a:avLst>
              <a:gd name="adj1" fmla="val -59034"/>
              <a:gd name="adj2" fmla="val 34071"/>
            </a:avLst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000" b="0" dirty="0">
              <a:solidFill>
                <a:srgbClr val="0000FF"/>
              </a:solidFill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可選擇在公民與社會發展科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考取了不同成績的學生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632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09193" y="496251"/>
            <a:ext cx="8538882" cy="64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dirty="0">
                <a:effectLst/>
                <a:ea typeface="新細明體" pitchFamily="18" charset="-120"/>
              </a:rPr>
              <a:t>最佳甲類科目成績考生榜</a:t>
            </a:r>
            <a: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  <a:t>(R-HKE042)</a:t>
            </a:r>
            <a:endParaRPr lang="en-US" altLang="zh-TW" kern="0" dirty="0">
              <a:solidFill>
                <a:srgbClr val="FF0000"/>
              </a:solidFill>
              <a:effectLst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47" y="-104707"/>
            <a:ext cx="7926387" cy="800100"/>
          </a:xfrm>
        </p:spPr>
        <p:txBody>
          <a:bodyPr/>
          <a:lstStyle/>
          <a:p>
            <a:r>
              <a:rPr lang="zh-TW" altLang="en-US" sz="4000" dirty="0">
                <a:effectLst/>
                <a:ea typeface="新細明體" pitchFamily="18" charset="-120"/>
              </a:rPr>
              <a:t>列印報告及分析表</a:t>
            </a:r>
            <a:endParaRPr lang="zh-HK" altLang="en-US" sz="40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45575-03A3-4D8C-B158-CF42883A1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6" y="1499380"/>
            <a:ext cx="8892765" cy="49702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97341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843" y="546651"/>
            <a:ext cx="8219930" cy="1141709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/>
                <a:ea typeface="新細明體" pitchFamily="18" charset="-120"/>
              </a:rPr>
              <a:t>最佳甲類必修或</a:t>
            </a:r>
            <a:r>
              <a:rPr lang="en-US" altLang="zh-TW" dirty="0">
                <a:effectLst/>
                <a:ea typeface="新細明體" pitchFamily="18" charset="-120"/>
              </a:rPr>
              <a:t>/</a:t>
            </a:r>
            <a:r>
              <a:rPr lang="zh-TW" altLang="en-US" dirty="0">
                <a:effectLst/>
                <a:ea typeface="新細明體" pitchFamily="18" charset="-120"/>
              </a:rPr>
              <a:t>及選修科目成績考生榜</a:t>
            </a:r>
            <a:br>
              <a:rPr lang="en-US" altLang="zh-TW" dirty="0">
                <a:effectLst/>
                <a:ea typeface="新細明體" pitchFamily="18" charset="-120"/>
              </a:rPr>
            </a:br>
            <a:r>
              <a:rPr lang="en-US" altLang="zh-TW" dirty="0">
                <a:effectLst/>
                <a:ea typeface="新細明體" pitchFamily="18" charset="-120"/>
              </a:rPr>
              <a:t>                     </a:t>
            </a:r>
            <a:r>
              <a:rPr lang="zh-TW" altLang="en-US" dirty="0">
                <a:effectLst/>
                <a:ea typeface="新細明體" pitchFamily="18" charset="-120"/>
              </a:rPr>
              <a:t>                   </a:t>
            </a:r>
            <a: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  <a:t>(R-HKE051)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41247" y="-104707"/>
            <a:ext cx="79263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r>
              <a:rPr lang="zh-TW" altLang="en-US" sz="4000" kern="0">
                <a:effectLst/>
                <a:ea typeface="新細明體" pitchFamily="18" charset="-120"/>
              </a:rPr>
              <a:t>列印報告及分析表</a:t>
            </a:r>
            <a:endParaRPr lang="zh-HK" altLang="en-US" sz="4000" kern="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58170C-2A82-40D8-824D-EE904934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32307"/>
            <a:ext cx="7926387" cy="51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50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843" y="-73556"/>
            <a:ext cx="8219930" cy="1652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000" dirty="0">
                <a:effectLst/>
                <a:ea typeface="新細明體" pitchFamily="18" charset="-120"/>
              </a:rPr>
              <a:t>列印報告及分析表</a:t>
            </a:r>
            <a:br>
              <a:rPr lang="en-US" altLang="zh-TW" sz="4000" dirty="0">
                <a:effectLst/>
                <a:ea typeface="新細明體" pitchFamily="18" charset="-120"/>
              </a:rPr>
            </a:br>
            <a:r>
              <a:rPr lang="zh-TW" altLang="en-US" dirty="0">
                <a:effectLst/>
                <a:ea typeface="新細明體" pitchFamily="18" charset="-120"/>
              </a:rPr>
              <a:t>最佳甲類必修或</a:t>
            </a:r>
            <a:r>
              <a:rPr lang="en-US" altLang="zh-TW" dirty="0">
                <a:effectLst/>
                <a:ea typeface="新細明體" pitchFamily="18" charset="-120"/>
              </a:rPr>
              <a:t>/</a:t>
            </a:r>
            <a:r>
              <a:rPr lang="zh-TW" altLang="en-US" dirty="0">
                <a:effectLst/>
                <a:ea typeface="新細明體" pitchFamily="18" charset="-120"/>
              </a:rPr>
              <a:t>及選修科目成績考生榜</a:t>
            </a:r>
            <a:br>
              <a:rPr lang="en-US" altLang="zh-TW" dirty="0">
                <a:effectLst/>
                <a:ea typeface="新細明體" pitchFamily="18" charset="-120"/>
              </a:rPr>
            </a:br>
            <a:r>
              <a:rPr lang="en-US" altLang="zh-TW" dirty="0">
                <a:effectLst/>
                <a:ea typeface="新細明體" pitchFamily="18" charset="-120"/>
              </a:rPr>
              <a:t>                     </a:t>
            </a:r>
            <a:r>
              <a:rPr lang="zh-TW" altLang="en-US" dirty="0">
                <a:effectLst/>
                <a:ea typeface="新細明體" pitchFamily="18" charset="-120"/>
              </a:rPr>
              <a:t>                   </a:t>
            </a:r>
            <a: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  <a:t>(R-HKE051)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32409-AFD8-41C7-90E7-16683EA0A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2" y="1839098"/>
            <a:ext cx="9594473" cy="47786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8006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0050" y="34290"/>
            <a:ext cx="8447088" cy="10966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0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列印報告及分析表</a:t>
            </a:r>
            <a:br>
              <a:rPr lang="en-US" altLang="zh-TW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全部科目成績考生榜</a:t>
            </a:r>
            <a:r>
              <a:rPr lang="en-US" altLang="zh-HK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HK" altLang="en-US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依科目</a:t>
            </a:r>
            <a:r>
              <a:rPr lang="en-US" altLang="zh-HK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en-US" altLang="zh-TW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R-HKE052</a:t>
            </a:r>
            <a:r>
              <a:rPr lang="en-US" altLang="zh-TW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F8FD8-D5E8-42B3-B54C-D499CD7F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62" y="1312432"/>
            <a:ext cx="7108214" cy="51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86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037263"/>
            <a:ext cx="6450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t="23810" r="23238" b="49524"/>
          <a:stretch>
            <a:fillRect/>
          </a:stretch>
        </p:blipFill>
        <p:spPr bwMode="auto">
          <a:xfrm>
            <a:off x="1709738" y="2032000"/>
            <a:ext cx="74247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24541" r="87122" b="49522"/>
          <a:stretch>
            <a:fillRect/>
          </a:stretch>
        </p:blipFill>
        <p:spPr bwMode="auto">
          <a:xfrm>
            <a:off x="344488" y="2032000"/>
            <a:ext cx="1365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816100" y="356801"/>
            <a:ext cx="7924800" cy="6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sz="4400" dirty="0">
                <a:solidFill>
                  <a:schemeClr val="tx2"/>
                </a:solidFill>
              </a:rPr>
              <a:t>匯入參數檔案</a:t>
            </a: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gray">
          <a:xfrm>
            <a:off x="415925" y="6051550"/>
            <a:ext cx="63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40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</a:t>
            </a:r>
            <a:endParaRPr kumimoji="1" lang="en-US" altLang="zh-TW" sz="40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434975" y="1433861"/>
            <a:ext cx="915193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TW" altLang="en-US" dirty="0">
                <a:solidFill>
                  <a:schemeClr val="tx2"/>
                </a:solidFill>
                <a:latin typeface="Arial" panose="020B0604020202020204" pitchFamily="34" charset="0"/>
              </a:rPr>
              <a:t>從聯遞系統接收資料，並進行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解密</a:t>
            </a:r>
          </a:p>
        </p:txBody>
      </p:sp>
      <p:sp>
        <p:nvSpPr>
          <p:cNvPr id="10248" name="Oval 15"/>
          <p:cNvSpPr>
            <a:spLocks noChangeArrowheads="1"/>
          </p:cNvSpPr>
          <p:nvPr/>
        </p:nvSpPr>
        <p:spPr bwMode="gray">
          <a:xfrm>
            <a:off x="1792288" y="6037263"/>
            <a:ext cx="895350" cy="4016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gray">
          <a:xfrm flipH="1">
            <a:off x="795338" y="6267450"/>
            <a:ext cx="91440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0250" name="Rectangle 26"/>
          <p:cNvSpPr>
            <a:spLocks noChangeArrowheads="1"/>
          </p:cNvSpPr>
          <p:nvPr/>
        </p:nvSpPr>
        <p:spPr bwMode="auto">
          <a:xfrm>
            <a:off x="434975" y="2965450"/>
            <a:ext cx="1082675" cy="3016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1025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5"/>
          <a:stretch>
            <a:fillRect/>
          </a:stretch>
        </p:blipFill>
        <p:spPr bwMode="auto">
          <a:xfrm>
            <a:off x="2497138" y="3092450"/>
            <a:ext cx="26209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2" name="Group 31"/>
          <p:cNvGrpSpPr>
            <a:grpSpLocks/>
          </p:cNvGrpSpPr>
          <p:nvPr/>
        </p:nvGrpSpPr>
        <p:grpSpPr bwMode="auto">
          <a:xfrm>
            <a:off x="2236788" y="2032000"/>
            <a:ext cx="1333500" cy="1300163"/>
            <a:chOff x="2310" y="1606"/>
            <a:chExt cx="759" cy="780"/>
          </a:xfrm>
        </p:grpSpPr>
        <p:sp>
          <p:nvSpPr>
            <p:cNvPr id="10259" name="Text Box 10"/>
            <p:cNvSpPr txBox="1">
              <a:spLocks noChangeArrowheads="1"/>
            </p:cNvSpPr>
            <p:nvPr/>
          </p:nvSpPr>
          <p:spPr bwMode="gray">
            <a:xfrm>
              <a:off x="2707" y="1606"/>
              <a:ext cx="362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kumimoji="1" lang="en-US" altLang="zh-TW" sz="4000" b="0" dirty="0">
                  <a:solidFill>
                    <a:srgbClr val="FF0000"/>
                  </a:solidFill>
                  <a:latin typeface="Tahoma" panose="020B0604030504040204" pitchFamily="34" charset="0"/>
                  <a:sym typeface="Wingdings 2" panose="05020102010507070707" pitchFamily="18" charset="2"/>
                </a:rPr>
                <a:t></a:t>
              </a:r>
              <a:endParaRPr kumimoji="1" lang="en-US" altLang="zh-TW" sz="4000" b="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260" name="Line 11"/>
            <p:cNvSpPr>
              <a:spLocks noChangeShapeType="1"/>
            </p:cNvSpPr>
            <p:nvPr/>
          </p:nvSpPr>
          <p:spPr bwMode="gray">
            <a:xfrm flipV="1">
              <a:off x="2458" y="1875"/>
              <a:ext cx="363" cy="3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>
                <a:solidFill>
                  <a:srgbClr val="FF0000"/>
                </a:solidFill>
              </a:endParaRPr>
            </a:p>
          </p:txBody>
        </p:sp>
        <p:sp>
          <p:nvSpPr>
            <p:cNvPr id="10261" name="Oval 9"/>
            <p:cNvSpPr>
              <a:spLocks noChangeArrowheads="1"/>
            </p:cNvSpPr>
            <p:nvPr/>
          </p:nvSpPr>
          <p:spPr bwMode="gray">
            <a:xfrm>
              <a:off x="2310" y="2240"/>
              <a:ext cx="178" cy="1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</p:grp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070225"/>
            <a:ext cx="528161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635375"/>
            <a:ext cx="49736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5" name="群組 1"/>
          <p:cNvGrpSpPr>
            <a:grpSpLocks/>
          </p:cNvGrpSpPr>
          <p:nvPr/>
        </p:nvGrpSpPr>
        <p:grpSpPr bwMode="auto">
          <a:xfrm>
            <a:off x="3975100" y="4364038"/>
            <a:ext cx="4640090" cy="1446212"/>
            <a:chOff x="3923362" y="1239837"/>
            <a:chExt cx="4639577" cy="1446213"/>
          </a:xfrm>
        </p:grpSpPr>
        <p:sp>
          <p:nvSpPr>
            <p:cNvPr id="10256" name="Oval 19"/>
            <p:cNvSpPr>
              <a:spLocks noChangeArrowheads="1"/>
            </p:cNvSpPr>
            <p:nvPr/>
          </p:nvSpPr>
          <p:spPr bwMode="gray">
            <a:xfrm>
              <a:off x="3923362" y="2082840"/>
              <a:ext cx="1479550" cy="3476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1" lang="en-GB" altLang="zh-HK" sz="2400" b="0">
                <a:solidFill>
                  <a:schemeClr val="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257" name="Line 28"/>
            <p:cNvSpPr>
              <a:spLocks noChangeShapeType="1"/>
            </p:cNvSpPr>
            <p:nvPr/>
          </p:nvSpPr>
          <p:spPr bwMode="gray">
            <a:xfrm flipV="1">
              <a:off x="5471173" y="1653282"/>
              <a:ext cx="1296838" cy="6010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0258" name="Text Box 20"/>
            <p:cNvSpPr txBox="1">
              <a:spLocks noChangeArrowheads="1"/>
            </p:cNvSpPr>
            <p:nvPr/>
          </p:nvSpPr>
          <p:spPr bwMode="gray">
            <a:xfrm>
              <a:off x="6662851" y="1239837"/>
              <a:ext cx="1900088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rIns="18000">
              <a:spAutoFit/>
            </a:bodyPr>
            <a:lstStyle>
              <a:lvl1pPr marL="365125" indent="-365125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Pct val="100000"/>
                <a:buNone/>
              </a:pPr>
              <a:r>
                <a:rPr kumimoji="1" lang="en-US" altLang="zh-TW" sz="4000" b="0" dirty="0">
                  <a:solidFill>
                    <a:srgbClr val="FF0000"/>
                  </a:solidFill>
                  <a:latin typeface="Tahoma" panose="020B0604030504040204" pitchFamily="34" charset="0"/>
                  <a:sym typeface="Wingdings 2" panose="05020102010507070707" pitchFamily="18" charset="2"/>
                </a:rPr>
                <a:t></a:t>
              </a:r>
              <a:r>
                <a:rPr kumimoji="1" lang="zh-TW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sym typeface="Wingdings 2" panose="05020102010507070707" pitchFamily="18" charset="2"/>
                </a:rPr>
                <a:t>輸入學校解碼匙，再按</a:t>
              </a:r>
              <a:r>
                <a:rPr kumimoji="1" lang="en-US" altLang="zh-TW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sym typeface="Wingdings 2" panose="05020102010507070707" pitchFamily="18" charset="2"/>
                </a:rPr>
                <a:t>[</a:t>
              </a:r>
              <a:r>
                <a:rPr kumimoji="1" lang="zh-TW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rPr>
                <a:t>解密</a:t>
              </a:r>
              <a:r>
                <a:rPr kumimoji="1" lang="en-US" altLang="zh-TW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sym typeface="Wingdings 2" panose="05020102010507070707" pitchFamily="18" charset="2"/>
                </a:rPr>
                <a:t>]</a:t>
              </a:r>
              <a:endPara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endParaRPr>
            </a:p>
          </p:txBody>
        </p:sp>
      </p:grp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42675" y="2005012"/>
            <a:ext cx="840014" cy="3016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0717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0050" y="34290"/>
            <a:ext cx="8447088" cy="10966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0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列印報告及分析表</a:t>
            </a:r>
            <a:br>
              <a:rPr lang="en-US" altLang="zh-TW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全部科目成績考生榜</a:t>
            </a:r>
            <a:r>
              <a:rPr lang="en-US" altLang="zh-HK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HK" altLang="en-US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依科目</a:t>
            </a:r>
            <a:r>
              <a:rPr lang="en-US" altLang="zh-HK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en-US" altLang="zh-TW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R-HKE052</a:t>
            </a:r>
            <a:r>
              <a:rPr lang="en-US" altLang="zh-TW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8431756" y="2477632"/>
            <a:ext cx="5309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20XX</a:t>
            </a:r>
            <a:endParaRPr lang="zh-HK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B55122-89F2-413F-9C8C-6B7102C70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36"/>
          <a:stretch/>
        </p:blipFill>
        <p:spPr>
          <a:xfrm>
            <a:off x="224379" y="4336151"/>
            <a:ext cx="8563484" cy="2125764"/>
          </a:xfrm>
          <a:prstGeom prst="rect">
            <a:avLst/>
          </a:prstGeom>
          <a:ln w="28575">
            <a:solidFill>
              <a:schemeClr val="tx1"/>
            </a:solidFill>
            <a:prstDash val="lg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317BB6-EDFD-4156-BC1D-0B4E26299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224378" y="1299412"/>
            <a:ext cx="8563487" cy="30256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5464867" y="2079058"/>
            <a:ext cx="7994452" cy="4687178"/>
            <a:chOff x="5330114" y="2165685"/>
            <a:chExt cx="7994452" cy="4772326"/>
          </a:xfrm>
        </p:grpSpPr>
        <p:pic>
          <p:nvPicPr>
            <p:cNvPr id="53252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114" y="2165685"/>
              <a:ext cx="7994452" cy="4772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5330114" y="3139078"/>
              <a:ext cx="637106" cy="22151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B6E99-98E5-47B4-BA52-F4A748785A18}"/>
              </a:ext>
            </a:extLst>
          </p:cNvPr>
          <p:cNvSpPr/>
          <p:nvPr/>
        </p:nvSpPr>
        <p:spPr bwMode="auto">
          <a:xfrm>
            <a:off x="7093820" y="3753853"/>
            <a:ext cx="596766" cy="1482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3841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7735" y="1679576"/>
            <a:ext cx="9265140" cy="5183562"/>
            <a:chOff x="447735" y="1679575"/>
            <a:chExt cx="9265140" cy="5058109"/>
          </a:xfrm>
        </p:grpSpPr>
        <p:grpSp>
          <p:nvGrpSpPr>
            <p:cNvPr id="2" name="Group 1"/>
            <p:cNvGrpSpPr/>
            <p:nvPr/>
          </p:nvGrpSpPr>
          <p:grpSpPr>
            <a:xfrm>
              <a:off x="471636" y="1679575"/>
              <a:ext cx="9241239" cy="5058109"/>
              <a:chOff x="0" y="1547813"/>
              <a:chExt cx="10117138" cy="4105275"/>
            </a:xfrm>
          </p:grpSpPr>
          <p:pic>
            <p:nvPicPr>
              <p:cNvPr id="54274" name="圖片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47813"/>
                <a:ext cx="10117138" cy="41052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276" name="矩形 1"/>
              <p:cNvSpPr>
                <a:spLocks noChangeArrowheads="1"/>
              </p:cNvSpPr>
              <p:nvPr/>
            </p:nvSpPr>
            <p:spPr bwMode="auto">
              <a:xfrm>
                <a:off x="163513" y="3217340"/>
                <a:ext cx="5648325" cy="176212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447735" y="2902305"/>
              <a:ext cx="637106" cy="22151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0050" y="34290"/>
            <a:ext cx="8447088" cy="10966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0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列印報告及分析表</a:t>
            </a:r>
            <a:br>
              <a:rPr lang="en-US" altLang="zh-TW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全部科目成績考生榜</a:t>
            </a:r>
            <a:r>
              <a:rPr lang="en-US" altLang="zh-HK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HK" altLang="en-US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依科目</a:t>
            </a:r>
            <a:r>
              <a:rPr lang="en-US" altLang="zh-HK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en-US" altLang="zh-TW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R-HKE052</a:t>
            </a:r>
            <a:r>
              <a:rPr lang="en-US" altLang="zh-TW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056606" y="209581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20XX</a:t>
            </a:r>
            <a:endParaRPr lang="zh-HK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144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1480" y="1331637"/>
            <a:ext cx="8400892" cy="5633713"/>
            <a:chOff x="1208107" y="1071755"/>
            <a:chExt cx="8400892" cy="56337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107" y="1071755"/>
              <a:ext cx="7030784" cy="5633713"/>
            </a:xfrm>
            <a:prstGeom prst="rect">
              <a:avLst/>
            </a:prstGeom>
          </p:spPr>
        </p:pic>
        <p:sp>
          <p:nvSpPr>
            <p:cNvPr id="55301" name="矩形 2"/>
            <p:cNvSpPr>
              <a:spLocks noChangeArrowheads="1"/>
            </p:cNvSpPr>
            <p:nvPr/>
          </p:nvSpPr>
          <p:spPr bwMode="auto">
            <a:xfrm>
              <a:off x="4800734" y="3349592"/>
              <a:ext cx="541338" cy="217530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55302" name="文字方塊 3"/>
            <p:cNvSpPr txBox="1">
              <a:spLocks noChangeArrowheads="1"/>
            </p:cNvSpPr>
            <p:nvPr/>
          </p:nvSpPr>
          <p:spPr bwMode="auto">
            <a:xfrm>
              <a:off x="5573027" y="1996207"/>
              <a:ext cx="4035972" cy="236372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Pct val="100000"/>
                <a:buNone/>
              </a:pPr>
              <a:r>
                <a:rPr lang="zh-TW" altLang="en-US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追踪歷年香港中學文憑試成績：</a:t>
              </a:r>
              <a:endParaRPr lang="en-US" altLang="zh-TW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en-US" altLang="zh-TW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buClr>
                  <a:schemeClr val="bg1"/>
                </a:buClr>
                <a:buSzPct val="100000"/>
                <a:buNone/>
              </a:pPr>
              <a:r>
                <a:rPr lang="zh-TW" altLang="en-US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公開考試年度</a:t>
              </a:r>
              <a:endParaRPr lang="en-US" altLang="zh-TW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 eaLnBrk="1" hangingPunct="1">
                <a:buClr>
                  <a:schemeClr val="tx2">
                    <a:lumMod val="60000"/>
                    <a:lumOff val="40000"/>
                  </a:schemeClr>
                </a:buClr>
                <a:buSzPct val="100000"/>
              </a:pPr>
              <a:r>
                <a:rPr lang="zh-TW" altLang="en-US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可選擇</a:t>
              </a:r>
              <a:r>
                <a:rPr lang="en-US" altLang="zh-TW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20xx</a:t>
              </a:r>
              <a:r>
                <a:rPr lang="zh-TW" altLang="en-US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年或之後公開考試年度</a:t>
              </a:r>
              <a:endParaRPr lang="en-US" altLang="zh-TW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buClr>
                  <a:schemeClr val="tx2">
                    <a:lumMod val="60000"/>
                    <a:lumOff val="40000"/>
                  </a:schemeClr>
                </a:buClr>
                <a:buSzPct val="100000"/>
                <a:buNone/>
              </a:pPr>
              <a:r>
                <a:rPr lang="zh-TW" altLang="en-US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列印範圍</a:t>
              </a:r>
            </a:p>
            <a:p>
              <a:pPr marL="285750" indent="-285750" eaLnBrk="1" hangingPunct="1">
                <a:buClr>
                  <a:schemeClr val="tx2">
                    <a:lumMod val="60000"/>
                    <a:lumOff val="40000"/>
                  </a:schemeClr>
                </a:buClr>
                <a:buSzPct val="100000"/>
              </a:pPr>
              <a:r>
                <a:rPr lang="zh-TW" altLang="en-US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所有班別</a:t>
              </a:r>
              <a:r>
                <a:rPr lang="en-US" altLang="zh-TW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zh-TW" altLang="en-US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中六及中五</a:t>
              </a:r>
              <a:r>
                <a:rPr lang="en-US" altLang="zh-TW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 eaLnBrk="1" hangingPunct="1">
                <a:buClr>
                  <a:schemeClr val="tx2">
                    <a:lumMod val="60000"/>
                    <a:lumOff val="40000"/>
                  </a:schemeClr>
                </a:buClr>
                <a:buSzPct val="100000"/>
                <a:buNone/>
              </a:pPr>
              <a:r>
                <a:rPr lang="en-US" altLang="zh-TW" sz="1800" dirty="0">
                  <a:solidFill>
                    <a:srgbClr val="0000FF"/>
                  </a:solidFill>
                </a:rPr>
                <a:t> </a:t>
              </a:r>
              <a:endParaRPr lang="zh-TW" alt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55303" name="文字方塊 8"/>
            <p:cNvSpPr txBox="1">
              <a:spLocks noChangeArrowheads="1"/>
            </p:cNvSpPr>
            <p:nvPr/>
          </p:nvSpPr>
          <p:spPr bwMode="auto">
            <a:xfrm>
              <a:off x="3351562" y="2704093"/>
              <a:ext cx="796925" cy="307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20XX</a:t>
              </a:r>
              <a:endParaRPr lang="zh-HK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023" y="-112629"/>
            <a:ext cx="8023225" cy="126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000" dirty="0">
                <a:effectLst/>
                <a:ea typeface="新細明體" pitchFamily="18" charset="-120"/>
              </a:rPr>
              <a:t>列印報告及分析表</a:t>
            </a:r>
            <a:br>
              <a:rPr lang="en-US" altLang="zh-TW" dirty="0">
                <a:effectLst/>
                <a:ea typeface="新細明體" pitchFamily="18" charset="-120"/>
              </a:rPr>
            </a:br>
            <a:r>
              <a:rPr lang="zh-TW" altLang="en-US" dirty="0">
                <a:effectLst/>
                <a:ea typeface="新細明體" pitchFamily="18" charset="-120"/>
              </a:rPr>
              <a:t>歷年科目成績分析表 </a:t>
            </a:r>
            <a: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  <a:t>(R-HKE045)</a:t>
            </a:r>
          </a:p>
        </p:txBody>
      </p:sp>
    </p:spTree>
    <p:extLst>
      <p:ext uri="{BB962C8B-B14F-4D97-AF65-F5344CB8AC3E}">
        <p14:creationId xmlns:p14="http://schemas.microsoft.com/office/powerpoint/2010/main" val="32819851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039" y="1"/>
            <a:ext cx="7866062" cy="114151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000" dirty="0">
                <a:effectLst/>
                <a:ea typeface="新細明體" pitchFamily="18" charset="-120"/>
              </a:rPr>
              <a:t>列印報告及分析表</a:t>
            </a:r>
            <a:br>
              <a:rPr lang="en-US" altLang="zh-TW" dirty="0">
                <a:effectLst/>
                <a:ea typeface="新細明體" pitchFamily="18" charset="-120"/>
              </a:rPr>
            </a:br>
            <a:r>
              <a:rPr lang="zh-TW" altLang="en-US" dirty="0">
                <a:effectLst/>
                <a:ea typeface="新細明體" pitchFamily="18" charset="-120"/>
              </a:rPr>
              <a:t>歷年科目成績分析表 </a:t>
            </a:r>
            <a:r>
              <a:rPr lang="en-US" altLang="zh-TW" dirty="0">
                <a:solidFill>
                  <a:srgbClr val="FF0000"/>
                </a:solidFill>
                <a:effectLst/>
                <a:ea typeface="新細明體" pitchFamily="18" charset="-120"/>
              </a:rPr>
              <a:t>(R-HKE045)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3C6E6-8F35-458A-B0B6-4114E4578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6" y="1569504"/>
            <a:ext cx="9331506" cy="4305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18653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95" y="387626"/>
            <a:ext cx="7866062" cy="66443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000" dirty="0">
                <a:effectLst/>
                <a:ea typeface="新細明體" pitchFamily="18" charset="-120"/>
              </a:rPr>
              <a:t>其他資料</a:t>
            </a:r>
            <a:endParaRPr lang="en-US" altLang="zh-TW" sz="4000" dirty="0">
              <a:effectLst/>
              <a:ea typeface="新細明體" pitchFamily="18" charset="-12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415797" y="2413028"/>
            <a:ext cx="9200060" cy="14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2547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1.  </a:t>
            </a:r>
            <a:r>
              <a:rPr lang="zh-TW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主頁 </a:t>
            </a:r>
            <a:r>
              <a:rPr lang="en-US" altLang="zh-TW" dirty="0">
                <a:solidFill>
                  <a:schemeClr val="tx2"/>
                </a:solidFill>
                <a:ea typeface="細明體" panose="02020509000000000000" pitchFamily="49" charset="-120"/>
              </a:rPr>
              <a:t>&gt; </a:t>
            </a:r>
            <a:r>
              <a:rPr lang="zh-TW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模組資料 </a:t>
            </a:r>
            <a:r>
              <a:rPr lang="en-US" altLang="zh-TW" dirty="0">
                <a:solidFill>
                  <a:schemeClr val="tx2"/>
                </a:solidFill>
                <a:ea typeface="細明體" panose="02020509000000000000" pitchFamily="49" charset="-120"/>
              </a:rPr>
              <a:t>&gt; </a:t>
            </a:r>
            <a:r>
              <a:rPr lang="zh-HK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香港考評局程序 </a:t>
            </a:r>
            <a:r>
              <a:rPr lang="en-US" altLang="zh-HK" dirty="0">
                <a:solidFill>
                  <a:schemeClr val="tx2"/>
                </a:solidFill>
                <a:ea typeface="細明體" panose="02020509000000000000" pitchFamily="49" charset="-120"/>
              </a:rPr>
              <a:t>&gt; </a:t>
            </a:r>
            <a:r>
              <a:rPr lang="zh-HK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參考文件</a:t>
            </a:r>
            <a:endParaRPr lang="en-US" altLang="zh-HK" dirty="0">
              <a:solidFill>
                <a:schemeClr val="tx2"/>
              </a:solidFill>
              <a:ea typeface="細明體" panose="02020509000000000000" pitchFamily="49" charset="-120"/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HK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如何使用「香港考評局程序」模組的</a:t>
            </a:r>
            <a:b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HK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「香港中學文憑試及校內成績」功能</a:t>
            </a:r>
            <a:endParaRPr lang="zh-HK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1749795" y="1187139"/>
            <a:ext cx="722826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>
                <a:solidFill>
                  <a:schemeClr val="tx2"/>
                </a:solidFill>
                <a:latin typeface="+mj-lt"/>
                <a:cs typeface="+mj-cs"/>
              </a:rPr>
              <a:t>「網上校管系統資料庫」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https://cdr.websams.edb.gov.hk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" y="3945267"/>
            <a:ext cx="9227297" cy="23309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78547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95" y="387626"/>
            <a:ext cx="7866062" cy="66443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000" dirty="0">
                <a:effectLst/>
                <a:ea typeface="新細明體" pitchFamily="18" charset="-120"/>
              </a:rPr>
              <a:t>其他資料</a:t>
            </a:r>
            <a:endParaRPr lang="en-US" altLang="zh-TW" sz="4000" dirty="0">
              <a:effectLst/>
              <a:ea typeface="新細明體" pitchFamily="18" charset="-12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497990" y="2463071"/>
            <a:ext cx="864601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2547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2.  </a:t>
            </a:r>
            <a:r>
              <a:rPr lang="zh-TW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主頁 </a:t>
            </a:r>
            <a:r>
              <a:rPr lang="en-US" altLang="zh-TW" dirty="0">
                <a:solidFill>
                  <a:schemeClr val="tx2"/>
                </a:solidFill>
                <a:ea typeface="細明體" panose="02020509000000000000" pitchFamily="49" charset="-120"/>
              </a:rPr>
              <a:t>&gt; </a:t>
            </a:r>
            <a:r>
              <a:rPr lang="zh-TW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模組資料 </a:t>
            </a:r>
            <a:r>
              <a:rPr lang="en-US" altLang="zh-TW" dirty="0">
                <a:solidFill>
                  <a:schemeClr val="tx2"/>
                </a:solidFill>
                <a:ea typeface="細明體" panose="02020509000000000000" pitchFamily="49" charset="-120"/>
              </a:rPr>
              <a:t>&gt; </a:t>
            </a:r>
            <a:r>
              <a:rPr lang="zh-HK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香港考評局程序 </a:t>
            </a:r>
            <a:r>
              <a:rPr lang="en-US" altLang="zh-HK" dirty="0">
                <a:solidFill>
                  <a:schemeClr val="tx2"/>
                </a:solidFill>
                <a:ea typeface="細明體" panose="02020509000000000000" pitchFamily="49" charset="-120"/>
              </a:rPr>
              <a:t>&gt; </a:t>
            </a:r>
            <a:r>
              <a:rPr lang="zh-TW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常用</a:t>
            </a:r>
            <a:r>
              <a:rPr lang="en-US" altLang="zh-TW" dirty="0">
                <a:solidFill>
                  <a:schemeClr val="tx2"/>
                </a:solidFill>
                <a:ea typeface="細明體" panose="02020509000000000000" pitchFamily="49" charset="-120"/>
              </a:rPr>
              <a:t>SQL</a:t>
            </a:r>
            <a:endParaRPr lang="en-US" altLang="zh-HK" dirty="0">
              <a:solidFill>
                <a:schemeClr val="tx2"/>
              </a:solidFill>
              <a:ea typeface="細明體" panose="02020509000000000000" pitchFamily="49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1749795" y="1187139"/>
            <a:ext cx="722826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>
                <a:solidFill>
                  <a:schemeClr val="tx2"/>
                </a:solidFill>
                <a:latin typeface="+mj-lt"/>
                <a:cs typeface="+mj-cs"/>
              </a:rPr>
              <a:t>「網上校管系統資料庫」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https://cdr.websams.edb.gov.hk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4" y="3167312"/>
            <a:ext cx="9333186" cy="33104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3866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0071" y="1844240"/>
            <a:ext cx="8834092" cy="35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100000"/>
            </a:pPr>
            <a:r>
              <a:rPr kumimoji="1" lang="zh-TW" altLang="en-US" dirty="0">
                <a:solidFill>
                  <a:schemeClr val="folHlink"/>
                </a:solidFill>
                <a:latin typeface="Arial" panose="020B0604020202020204" pitchFamily="34" charset="0"/>
              </a:rPr>
              <a:t>網上校管系統組支援熱線 </a:t>
            </a:r>
            <a:r>
              <a:rPr kumimoji="1" lang="en-US" altLang="zh-TW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WebSAMS</a:t>
            </a:r>
            <a:r>
              <a:rPr kumimoji="1" lang="en-US" altLang="zh-TW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HK" altLang="en-US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求助台</a:t>
            </a:r>
            <a:r>
              <a:rPr kumimoji="1" lang="en-US" altLang="zh-TW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120000"/>
              </a:lnSpc>
              <a:buSzPct val="100000"/>
              <a:buNone/>
            </a:pPr>
            <a:r>
              <a:rPr kumimoji="1" lang="en-US" altLang="zh-TW" dirty="0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</a:rPr>
              <a:t>電話：</a:t>
            </a:r>
            <a:r>
              <a:rPr kumimoji="1"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2166 1150   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</a:rPr>
              <a:t>傳真：</a:t>
            </a:r>
            <a:r>
              <a:rPr kumimoji="1"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5801 1284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kumimoji="1" lang="zh-TW" altLang="en-US" dirty="0">
                <a:solidFill>
                  <a:schemeClr val="folHlink"/>
                </a:solidFill>
              </a:rPr>
              <a:t>網上校管系統組</a:t>
            </a:r>
            <a:r>
              <a:rPr kumimoji="1" lang="zh-TW" altLang="en-US" dirty="0">
                <a:solidFill>
                  <a:schemeClr val="folHlink"/>
                </a:solidFill>
                <a:latin typeface="Arial" panose="020B0604020202020204" pitchFamily="34" charset="0"/>
              </a:rPr>
              <a:t>聯遞系統支援熱線 </a:t>
            </a:r>
            <a:r>
              <a:rPr kumimoji="1" lang="en-US" altLang="zh-TW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(CDS </a:t>
            </a:r>
            <a:r>
              <a:rPr kumimoji="1" lang="zh-HK" altLang="en-US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求助台</a:t>
            </a:r>
            <a:r>
              <a:rPr kumimoji="1" lang="en-US" altLang="zh-TW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120000"/>
              </a:lnSpc>
              <a:buSzPct val="100000"/>
              <a:buNone/>
            </a:pPr>
            <a:r>
              <a:rPr kumimoji="1" lang="en-US" altLang="zh-TW" dirty="0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</a:rPr>
              <a:t>電話：</a:t>
            </a:r>
            <a:r>
              <a:rPr kumimoji="1"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3464 0550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kumimoji="1" lang="zh-TW" altLang="en-US" dirty="0">
                <a:solidFill>
                  <a:schemeClr val="folHlink"/>
                </a:solidFill>
              </a:rPr>
              <a:t>香港考試及評核局公開考試資訊中心 </a:t>
            </a:r>
            <a:r>
              <a:rPr kumimoji="1" lang="en-US" altLang="zh-TW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(HKEAA)</a:t>
            </a:r>
            <a:endParaRPr kumimoji="1" lang="zh-TW" altLang="en-US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20000"/>
              </a:lnSpc>
              <a:buSzPct val="100000"/>
              <a:buNone/>
            </a:pPr>
            <a:r>
              <a:rPr kumimoji="1" lang="zh-TW" altLang="en-US" sz="2000" dirty="0">
                <a:solidFill>
                  <a:schemeClr val="folHlink"/>
                </a:solidFill>
              </a:rPr>
              <a:t>	</a:t>
            </a:r>
            <a:r>
              <a:rPr kumimoji="1" lang="zh-TW" altLang="en-US" dirty="0">
                <a:solidFill>
                  <a:srgbClr val="0CF459"/>
                </a:solidFill>
                <a:latin typeface="Arial" panose="020B0604020202020204" pitchFamily="34" charset="0"/>
              </a:rPr>
              <a:t>電話：</a:t>
            </a:r>
            <a:r>
              <a:rPr kumimoji="1" lang="en-US" altLang="zh-TW" dirty="0">
                <a:solidFill>
                  <a:srgbClr val="0CF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3628 8860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1975" y="182563"/>
            <a:ext cx="79248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zh-TW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支援熱線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8549" y="6020978"/>
            <a:ext cx="841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HK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16334616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23" y="2345365"/>
            <a:ext cx="7802856" cy="2648878"/>
          </a:xfrm>
          <a:prstGeom prst="rect">
            <a:avLst/>
          </a:prstGeom>
        </p:spPr>
      </p:pic>
      <p:pic>
        <p:nvPicPr>
          <p:cNvPr id="11268" name="圖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33333" r="81525" b="44048"/>
          <a:stretch>
            <a:fillRect/>
          </a:stretch>
        </p:blipFill>
        <p:spPr bwMode="auto">
          <a:xfrm>
            <a:off x="252096" y="2297719"/>
            <a:ext cx="1893431" cy="405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30" y="4966321"/>
            <a:ext cx="7779649" cy="11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Line 17"/>
          <p:cNvSpPr>
            <a:spLocks noChangeShapeType="1"/>
          </p:cNvSpPr>
          <p:nvPr/>
        </p:nvSpPr>
        <p:spPr bwMode="gray">
          <a:xfrm>
            <a:off x="3220713" y="5229546"/>
            <a:ext cx="1412932" cy="75242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79" name="Rectangle 21"/>
          <p:cNvSpPr>
            <a:spLocks noChangeArrowheads="1"/>
          </p:cNvSpPr>
          <p:nvPr/>
        </p:nvSpPr>
        <p:spPr bwMode="auto">
          <a:xfrm>
            <a:off x="448975" y="5536969"/>
            <a:ext cx="1437961" cy="2984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280" name="Rectangle 20"/>
          <p:cNvSpPr>
            <a:spLocks noChangeArrowheads="1"/>
          </p:cNvSpPr>
          <p:nvPr/>
        </p:nvSpPr>
        <p:spPr bwMode="auto">
          <a:xfrm>
            <a:off x="2183602" y="2377729"/>
            <a:ext cx="1428277" cy="368216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11281" name="Oval 16"/>
          <p:cNvSpPr>
            <a:spLocks noChangeArrowheads="1"/>
          </p:cNvSpPr>
          <p:nvPr/>
        </p:nvSpPr>
        <p:spPr bwMode="gray">
          <a:xfrm>
            <a:off x="2393015" y="4994243"/>
            <a:ext cx="804490" cy="33680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282" name="Line 12"/>
          <p:cNvSpPr>
            <a:spLocks noChangeShapeType="1"/>
          </p:cNvSpPr>
          <p:nvPr/>
        </p:nvSpPr>
        <p:spPr bwMode="gray">
          <a:xfrm flipV="1">
            <a:off x="3047999" y="3230852"/>
            <a:ext cx="132401" cy="8499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83" name="Text Box 11"/>
          <p:cNvSpPr txBox="1">
            <a:spLocks noChangeArrowheads="1"/>
          </p:cNvSpPr>
          <p:nvPr/>
        </p:nvSpPr>
        <p:spPr bwMode="gray">
          <a:xfrm>
            <a:off x="2784582" y="2794742"/>
            <a:ext cx="825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40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</a:t>
            </a:r>
            <a:endParaRPr kumimoji="1" lang="en-US" altLang="zh-TW" sz="40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284" name="Oval 10"/>
          <p:cNvSpPr>
            <a:spLocks noChangeArrowheads="1"/>
          </p:cNvSpPr>
          <p:nvPr/>
        </p:nvSpPr>
        <p:spPr bwMode="gray">
          <a:xfrm>
            <a:off x="2796480" y="4214796"/>
            <a:ext cx="383922" cy="37519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271" name="矩形 3"/>
          <p:cNvSpPr>
            <a:spLocks noChangeArrowheads="1"/>
          </p:cNvSpPr>
          <p:nvPr/>
        </p:nvSpPr>
        <p:spPr bwMode="auto">
          <a:xfrm>
            <a:off x="488092" y="1418598"/>
            <a:ext cx="4957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44132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4132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4132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44132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413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413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413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413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413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2.  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細明體" panose="02020509000000000000" pitchFamily="49" charset="-120"/>
              </a:rPr>
              <a:t>匯入</a:t>
            </a:r>
            <a:r>
              <a:rPr lang="zh-TW" altLang="en-US" dirty="0">
                <a:solidFill>
                  <a:srgbClr val="333399"/>
                </a:solidFill>
                <a:ea typeface="細明體" panose="02020509000000000000" pitchFamily="49" charset="-120"/>
              </a:rPr>
              <a:t>公開考試參數檔案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gray">
          <a:xfrm>
            <a:off x="4467225" y="5699125"/>
            <a:ext cx="636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40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</a:t>
            </a:r>
            <a:endParaRPr kumimoji="1" lang="en-US" altLang="zh-TW" sz="40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816100" y="210378"/>
            <a:ext cx="7924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sz="4400" dirty="0">
                <a:solidFill>
                  <a:schemeClr val="tx2"/>
                </a:solidFill>
              </a:rPr>
              <a:t>匯入參數檔案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37719" y="2459407"/>
            <a:ext cx="1057681" cy="2984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34049" y="2837769"/>
            <a:ext cx="1057681" cy="2984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926" y="6353328"/>
            <a:ext cx="390525" cy="428625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gray">
          <a:xfrm>
            <a:off x="7561309" y="5092887"/>
            <a:ext cx="23797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kumimoji="1" lang="en-US" altLang="zh-TW" sz="40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</a:t>
            </a:r>
            <a:r>
              <a:rPr kumimoji="1" lang="zh-HK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rPr>
              <a:t>若成功匯入，</a:t>
            </a:r>
            <a:endParaRPr kumimoji="1" lang="en-US" altLang="zh-HK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sym typeface="Wingdings 2" panose="05020102010507070707" pitchFamily="18" charset="2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kumimoji="1" lang="en-US" altLang="zh-HK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rPr>
              <a:t>  </a:t>
            </a:r>
            <a:r>
              <a:rPr kumimoji="1" lang="zh-HK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rPr>
              <a:t> </a:t>
            </a:r>
            <a:r>
              <a:rPr kumimoji="1" lang="zh-HK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  <a:sym typeface="Wingdings 2" panose="05020102010507070707" pitchFamily="18" charset="2"/>
              </a:rPr>
              <a:t>圖標會改變</a:t>
            </a:r>
            <a:endParaRPr kumimoji="1" lang="en-US" altLang="zh-TW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橢圓形圖說文字 2"/>
          <p:cNvSpPr/>
          <p:nvPr/>
        </p:nvSpPr>
        <p:spPr bwMode="auto">
          <a:xfrm>
            <a:off x="5708831" y="5162903"/>
            <a:ext cx="1975945" cy="523272"/>
          </a:xfrm>
          <a:prstGeom prst="wedgeEllipseCallout">
            <a:avLst>
              <a:gd name="adj1" fmla="val -217616"/>
              <a:gd name="adj2" fmla="val -15569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89062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513" y="222319"/>
            <a:ext cx="7924800" cy="801687"/>
          </a:xfrm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zh-TW" altLang="en-US" sz="4400" dirty="0">
                <a:effectLst/>
                <a:latin typeface="Cooper Black" pitchFamily="18" charset="0"/>
              </a:rPr>
              <a:t>成績</a:t>
            </a:r>
            <a:r>
              <a:rPr lang="zh-TW" altLang="en-US" sz="4400" dirty="0">
                <a:effectLst/>
                <a:latin typeface="Times New Roman" pitchFamily="18" charset="0"/>
                <a:ea typeface="新細明體" pitchFamily="18" charset="-120"/>
              </a:rPr>
              <a:t>放榜</a:t>
            </a:r>
          </a:p>
        </p:txBody>
      </p:sp>
      <p:sp>
        <p:nvSpPr>
          <p:cNvPr id="13317" name="Text Box 38"/>
          <p:cNvSpPr txBox="1">
            <a:spLocks noChangeArrowheads="1"/>
          </p:cNvSpPr>
          <p:nvPr/>
        </p:nvSpPr>
        <p:spPr bwMode="auto">
          <a:xfrm>
            <a:off x="860426" y="1485900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zh-HK" sz="2000">
              <a:solidFill>
                <a:srgbClr val="0000FF"/>
              </a:solidFill>
            </a:endParaRPr>
          </a:p>
        </p:txBody>
      </p:sp>
      <p:pic>
        <p:nvPicPr>
          <p:cNvPr id="13319" name="Picture 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17888"/>
            <a:ext cx="11557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1545" y="1385779"/>
            <a:ext cx="9531244" cy="5002665"/>
            <a:chOff x="71545" y="1385779"/>
            <a:chExt cx="9531244" cy="5002665"/>
          </a:xfrm>
        </p:grpSpPr>
        <p:pic>
          <p:nvPicPr>
            <p:cNvPr id="13325" name="Picture 1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0"/>
            <a:stretch>
              <a:fillRect/>
            </a:stretch>
          </p:blipFill>
          <p:spPr bwMode="auto">
            <a:xfrm>
              <a:off x="3458888" y="5080121"/>
              <a:ext cx="1173278" cy="59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6" name="Rectangle 20"/>
            <p:cNvSpPr>
              <a:spLocks noChangeArrowheads="1"/>
            </p:cNvSpPr>
            <p:nvPr/>
          </p:nvSpPr>
          <p:spPr bwMode="auto">
            <a:xfrm>
              <a:off x="1035051" y="5476693"/>
              <a:ext cx="2276299" cy="81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400" b="0">
                  <a:solidFill>
                    <a:schemeClr val="tx2"/>
                  </a:solidFill>
                  <a:latin typeface="Times New Roman" panose="02020603050405020304" pitchFamily="18" charset="0"/>
                </a:rPr>
                <a:t>公開考試結果</a:t>
              </a:r>
              <a:br>
                <a:rPr kumimoji="1" lang="zh-TW" altLang="en-US" sz="2400" b="0">
                  <a:solidFill>
                    <a:schemeClr val="tx2"/>
                  </a:solidFill>
                  <a:latin typeface="Times New Roman" panose="02020603050405020304" pitchFamily="18" charset="0"/>
                </a:rPr>
              </a:br>
              <a:r>
                <a:rPr kumimoji="1" lang="en-US" altLang="zh-TW" sz="2400" b="0">
                  <a:solidFill>
                    <a:schemeClr val="tx2"/>
                  </a:solidFill>
                  <a:latin typeface="Arial" panose="020B0604020202020204" pitchFamily="34" charset="0"/>
                </a:rPr>
                <a:t>(</a:t>
              </a:r>
              <a:r>
                <a:rPr kumimoji="1" lang="zh-TW" altLang="en-US" sz="2400" b="0">
                  <a:solidFill>
                    <a:schemeClr val="tx2"/>
                  </a:solidFill>
                  <a:latin typeface="Arial" panose="020B0604020202020204" pitchFamily="34" charset="0"/>
                </a:rPr>
                <a:t>數據</a:t>
              </a:r>
              <a:r>
                <a:rPr kumimoji="1" lang="en-US" altLang="zh-TW" sz="2400" b="0">
                  <a:solidFill>
                    <a:schemeClr val="tx2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3327" name="Rectangle 21"/>
            <p:cNvSpPr>
              <a:spLocks noChangeArrowheads="1"/>
            </p:cNvSpPr>
            <p:nvPr/>
          </p:nvSpPr>
          <p:spPr bwMode="gray">
            <a:xfrm>
              <a:off x="4853473" y="4783526"/>
              <a:ext cx="711344" cy="531539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1600" tIns="46038" rIns="21600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b="0">
                  <a:solidFill>
                    <a:schemeClr val="hlink"/>
                  </a:solidFill>
                  <a:latin typeface="Tahoma" panose="020B0604030504040204" pitchFamily="34" charset="0"/>
                </a:rPr>
                <a:t>CDS</a:t>
              </a:r>
            </a:p>
          </p:txBody>
        </p:sp>
        <p:sp>
          <p:nvSpPr>
            <p:cNvPr id="13328" name="Rectangle 22"/>
            <p:cNvSpPr>
              <a:spLocks noChangeArrowheads="1"/>
            </p:cNvSpPr>
            <p:nvPr/>
          </p:nvSpPr>
          <p:spPr bwMode="gray">
            <a:xfrm>
              <a:off x="3439568" y="4606902"/>
              <a:ext cx="6163221" cy="1654603"/>
            </a:xfrm>
            <a:prstGeom prst="rect">
              <a:avLst/>
            </a:prstGeom>
            <a:noFill/>
            <a:ln w="254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3329" name="Rectangle 23"/>
            <p:cNvSpPr>
              <a:spLocks noChangeArrowheads="1"/>
            </p:cNvSpPr>
            <p:nvPr/>
          </p:nvSpPr>
          <p:spPr bwMode="gray">
            <a:xfrm>
              <a:off x="8104577" y="4768530"/>
              <a:ext cx="1359457" cy="958103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" tIns="46038" rIns="21600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b="0" dirty="0">
                  <a:solidFill>
                    <a:schemeClr val="hlink"/>
                  </a:solidFill>
                  <a:latin typeface="Tahoma" panose="020B0604030504040204" pitchFamily="34" charset="0"/>
                </a:rPr>
                <a:t>HKEAA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HK" altLang="en-US" dirty="0">
                  <a:solidFill>
                    <a:schemeClr val="hlink"/>
                  </a:solidFill>
                  <a:latin typeface="Tahoma" panose="020B0604030504040204" pitchFamily="34" charset="0"/>
                </a:rPr>
                <a:t>模組</a:t>
              </a:r>
              <a:endParaRPr kumimoji="1" lang="en-US" altLang="zh-TW" dirty="0">
                <a:solidFill>
                  <a:schemeClr val="hlink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30" name="AutoShape 24"/>
            <p:cNvSpPr>
              <a:spLocks noChangeArrowheads="1"/>
            </p:cNvSpPr>
            <p:nvPr/>
          </p:nvSpPr>
          <p:spPr bwMode="gray">
            <a:xfrm>
              <a:off x="5743970" y="4816851"/>
              <a:ext cx="2283325" cy="484884"/>
            </a:xfrm>
            <a:prstGeom prst="rightArrow">
              <a:avLst>
                <a:gd name="adj1" fmla="val 49824"/>
                <a:gd name="adj2" fmla="val 8694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13331" name="Picture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392" y="4816851"/>
              <a:ext cx="604203" cy="573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32" name="Picture 26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748" y="4816851"/>
              <a:ext cx="604203" cy="573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3" name="Rectangle 27"/>
            <p:cNvSpPr>
              <a:spLocks noChangeArrowheads="1"/>
            </p:cNvSpPr>
            <p:nvPr/>
          </p:nvSpPr>
          <p:spPr bwMode="gray">
            <a:xfrm>
              <a:off x="5601701" y="5411709"/>
              <a:ext cx="1099509" cy="82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400" b="0">
                  <a:solidFill>
                    <a:schemeClr val="tx2"/>
                  </a:solidFill>
                  <a:latin typeface="Tahoma" panose="020B0604030504040204" pitchFamily="34" charset="0"/>
                </a:rPr>
                <a:t>學校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400" b="0">
                  <a:solidFill>
                    <a:schemeClr val="tx2"/>
                  </a:solidFill>
                  <a:latin typeface="Tahoma" panose="020B0604030504040204" pitchFamily="34" charset="0"/>
                </a:rPr>
                <a:t>解碼匙</a:t>
              </a:r>
            </a:p>
          </p:txBody>
        </p:sp>
        <p:sp>
          <p:nvSpPr>
            <p:cNvPr id="13334" name="Rectangle 28"/>
            <p:cNvSpPr>
              <a:spLocks noChangeArrowheads="1"/>
            </p:cNvSpPr>
            <p:nvPr/>
          </p:nvSpPr>
          <p:spPr bwMode="gray">
            <a:xfrm>
              <a:off x="6615146" y="5406710"/>
              <a:ext cx="1097752" cy="82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400" b="0">
                  <a:solidFill>
                    <a:schemeClr val="hlink"/>
                  </a:solidFill>
                  <a:latin typeface="Tahoma" panose="020B0604030504040204" pitchFamily="34" charset="0"/>
                </a:rPr>
                <a:t>考評局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400" b="0">
                  <a:solidFill>
                    <a:schemeClr val="hlink"/>
                  </a:solidFill>
                  <a:latin typeface="Times New Roman" panose="02020603050405020304" pitchFamily="18" charset="0"/>
                </a:rPr>
                <a:t>密碼</a:t>
              </a:r>
            </a:p>
          </p:txBody>
        </p:sp>
        <p:grpSp>
          <p:nvGrpSpPr>
            <p:cNvPr id="13335" name="Group 29"/>
            <p:cNvGrpSpPr>
              <a:grpSpLocks/>
            </p:cNvGrpSpPr>
            <p:nvPr/>
          </p:nvGrpSpPr>
          <p:grpSpPr bwMode="auto">
            <a:xfrm>
              <a:off x="1110576" y="4753533"/>
              <a:ext cx="2244684" cy="751486"/>
              <a:chOff x="576" y="2924"/>
              <a:chExt cx="1737" cy="451"/>
            </a:xfrm>
          </p:grpSpPr>
          <p:sp>
            <p:nvSpPr>
              <p:cNvPr id="13339" name="Rectangle 30"/>
              <p:cNvSpPr>
                <a:spLocks noChangeArrowheads="1"/>
              </p:cNvSpPr>
              <p:nvPr/>
            </p:nvSpPr>
            <p:spPr bwMode="auto">
              <a:xfrm>
                <a:off x="576" y="2924"/>
                <a:ext cx="72" cy="32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3340" name="AutoShape 31"/>
              <p:cNvSpPr>
                <a:spLocks noChangeArrowheads="1"/>
              </p:cNvSpPr>
              <p:nvPr/>
            </p:nvSpPr>
            <p:spPr bwMode="auto">
              <a:xfrm>
                <a:off x="576" y="3051"/>
                <a:ext cx="1737" cy="324"/>
              </a:xfrm>
              <a:prstGeom prst="rightArrow">
                <a:avLst>
                  <a:gd name="adj1" fmla="val 35806"/>
                  <a:gd name="adj2" fmla="val 80863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336" name="Line 32"/>
            <p:cNvSpPr>
              <a:spLocks noChangeShapeType="1"/>
            </p:cNvSpPr>
            <p:nvPr/>
          </p:nvSpPr>
          <p:spPr bwMode="auto">
            <a:xfrm>
              <a:off x="4651487" y="4590239"/>
              <a:ext cx="0" cy="166460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13338" name="Picture 3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639" y="4805187"/>
              <a:ext cx="872933" cy="783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Rectangle 36"/>
            <p:cNvSpPr>
              <a:spLocks noChangeArrowheads="1"/>
            </p:cNvSpPr>
            <p:nvPr/>
          </p:nvSpPr>
          <p:spPr bwMode="auto">
            <a:xfrm>
              <a:off x="6651885" y="4475164"/>
              <a:ext cx="1136391" cy="1913280"/>
            </a:xfrm>
            <a:prstGeom prst="rect">
              <a:avLst/>
            </a:prstGeom>
            <a:noFill/>
            <a:ln w="76200" algn="ctr">
              <a:solidFill>
                <a:srgbClr val="FF0000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594983" name="Rectangle 39"/>
            <p:cNvSpPr>
              <a:spLocks noChangeArrowheads="1"/>
            </p:cNvSpPr>
            <p:nvPr/>
          </p:nvSpPr>
          <p:spPr bwMode="auto">
            <a:xfrm>
              <a:off x="71545" y="1385779"/>
              <a:ext cx="170788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  <a:defRPr/>
              </a:pPr>
              <a:r>
                <a:rPr lang="zh-TW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每年</a:t>
              </a:r>
              <a:r>
                <a:rPr lang="en-US" altLang="zh-TW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7</a:t>
              </a:r>
              <a:r>
                <a:rPr lang="zh-TW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月</a:t>
              </a:r>
            </a:p>
          </p:txBody>
        </p:sp>
      </p:grpSp>
      <p:cxnSp>
        <p:nvCxnSpPr>
          <p:cNvPr id="3" name="直線單箭頭接點 2"/>
          <p:cNvCxnSpPr/>
          <p:nvPr/>
        </p:nvCxnSpPr>
        <p:spPr bwMode="auto">
          <a:xfrm>
            <a:off x="6269114" y="2671281"/>
            <a:ext cx="1183837" cy="1710572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/>
          <p:cNvCxnSpPr/>
          <p:nvPr/>
        </p:nvCxnSpPr>
        <p:spPr bwMode="auto">
          <a:xfrm>
            <a:off x="1814513" y="3800586"/>
            <a:ext cx="849174" cy="0"/>
          </a:xfrm>
          <a:prstGeom prst="straightConnector1">
            <a:avLst/>
          </a:prstGeom>
          <a:noFill/>
          <a:ln w="139700" algn="ctr">
            <a:solidFill>
              <a:srgbClr val="00B05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ounded Rectangle 7"/>
          <p:cNvSpPr/>
          <p:nvPr/>
        </p:nvSpPr>
        <p:spPr bwMode="auto">
          <a:xfrm>
            <a:off x="2757324" y="3298170"/>
            <a:ext cx="3857822" cy="980361"/>
          </a:xfrm>
          <a:prstGeom prst="roundRect">
            <a:avLst/>
          </a:prstGeom>
          <a:solidFill>
            <a:srgbClr val="CCECFF">
              <a:alpha val="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學校資訊管理系統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SIM): 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P001/P002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戶口</a:t>
            </a:r>
            <a:r>
              <a:rPr lang="en-US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下載</a:t>
            </a:r>
            <a:r>
              <a:rPr kumimoji="1" lang="zh-TW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密碼</a:t>
            </a:r>
            <a:endParaRPr kumimoji="0" lang="zh-HK" alt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3788" y="1471010"/>
            <a:ext cx="8191975" cy="1701796"/>
            <a:chOff x="1093788" y="1471010"/>
            <a:chExt cx="8191975" cy="1701796"/>
          </a:xfrm>
        </p:grpSpPr>
        <p:sp>
          <p:nvSpPr>
            <p:cNvPr id="13341" name="AutoShape 5"/>
            <p:cNvSpPr>
              <a:spLocks noChangeArrowheads="1"/>
            </p:cNvSpPr>
            <p:nvPr/>
          </p:nvSpPr>
          <p:spPr bwMode="gray">
            <a:xfrm>
              <a:off x="6339056" y="2037556"/>
              <a:ext cx="1931820" cy="485107"/>
            </a:xfrm>
            <a:prstGeom prst="rightArrow">
              <a:avLst>
                <a:gd name="adj1" fmla="val 50000"/>
                <a:gd name="adj2" fmla="val 94451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13342" name="Picture 6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735" y="1509106"/>
              <a:ext cx="1116202" cy="1436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3" name="Rectangle 7"/>
            <p:cNvSpPr>
              <a:spLocks noChangeArrowheads="1"/>
            </p:cNvSpPr>
            <p:nvPr/>
          </p:nvSpPr>
          <p:spPr bwMode="gray">
            <a:xfrm>
              <a:off x="1651010" y="2510993"/>
              <a:ext cx="2631423" cy="45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400" b="0" dirty="0">
                  <a:solidFill>
                    <a:schemeClr val="tx2"/>
                  </a:solidFill>
                  <a:latin typeface="Tahoma" panose="020B0604030504040204" pitchFamily="34" charset="0"/>
                </a:rPr>
                <a:t>個人成績通知書</a:t>
              </a:r>
            </a:p>
          </p:txBody>
        </p:sp>
        <p:pic>
          <p:nvPicPr>
            <p:cNvPr id="13344" name="Picture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42" y="1584123"/>
              <a:ext cx="2035530" cy="913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45" name="Group 9"/>
            <p:cNvGrpSpPr>
              <a:grpSpLocks/>
            </p:cNvGrpSpPr>
            <p:nvPr/>
          </p:nvGrpSpPr>
          <p:grpSpPr bwMode="auto">
            <a:xfrm>
              <a:off x="4851959" y="1660806"/>
              <a:ext cx="1105655" cy="751832"/>
              <a:chOff x="288" y="3384"/>
              <a:chExt cx="799" cy="668"/>
            </a:xfrm>
          </p:grpSpPr>
          <p:pic>
            <p:nvPicPr>
              <p:cNvPr id="13350" name="Picture 10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384"/>
                <a:ext cx="799" cy="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51" name="Picture 11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" y="3563"/>
                <a:ext cx="292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347" name="Rectangle 13"/>
            <p:cNvSpPr>
              <a:spLocks noChangeArrowheads="1"/>
            </p:cNvSpPr>
            <p:nvPr/>
          </p:nvSpPr>
          <p:spPr bwMode="gray">
            <a:xfrm>
              <a:off x="4604110" y="2490989"/>
              <a:ext cx="1592565" cy="45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4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密碼信封</a:t>
              </a:r>
            </a:p>
          </p:txBody>
        </p:sp>
        <p:sp>
          <p:nvSpPr>
            <p:cNvPr id="13348" name="Text Box 14"/>
            <p:cNvSpPr txBox="1">
              <a:spLocks noChangeArrowheads="1"/>
            </p:cNvSpPr>
            <p:nvPr/>
          </p:nvSpPr>
          <p:spPr bwMode="auto">
            <a:xfrm>
              <a:off x="3871108" y="1735823"/>
              <a:ext cx="558980" cy="641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3600">
                  <a:solidFill>
                    <a:schemeClr val="tx1"/>
                  </a:solidFill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3349" name="AutoShape 15"/>
            <p:cNvSpPr>
              <a:spLocks noChangeArrowheads="1"/>
            </p:cNvSpPr>
            <p:nvPr/>
          </p:nvSpPr>
          <p:spPr bwMode="auto">
            <a:xfrm>
              <a:off x="1093788" y="1962539"/>
              <a:ext cx="558980" cy="12102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3927 h 21600"/>
                <a:gd name="T14" fmla="*/ 19291 w 21600"/>
                <a:gd name="T15" fmla="*/ 82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47" y="0"/>
                  </a:lnTo>
                  <a:lnTo>
                    <a:pt x="15147" y="3922"/>
                  </a:lnTo>
                  <a:lnTo>
                    <a:pt x="12427" y="3922"/>
                  </a:lnTo>
                  <a:cubicBezTo>
                    <a:pt x="5564" y="3922"/>
                    <a:pt x="0" y="7609"/>
                    <a:pt x="0" y="12158"/>
                  </a:cubicBezTo>
                  <a:lnTo>
                    <a:pt x="0" y="21600"/>
                  </a:lnTo>
                  <a:lnTo>
                    <a:pt x="4409" y="21600"/>
                  </a:lnTo>
                  <a:lnTo>
                    <a:pt x="4409" y="12158"/>
                  </a:lnTo>
                  <a:cubicBezTo>
                    <a:pt x="4409" y="9992"/>
                    <a:pt x="7999" y="8236"/>
                    <a:pt x="12427" y="8236"/>
                  </a:cubicBezTo>
                  <a:lnTo>
                    <a:pt x="15147" y="8236"/>
                  </a:lnTo>
                  <a:lnTo>
                    <a:pt x="15147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3324" name="Rectangle 37"/>
            <p:cNvSpPr>
              <a:spLocks noChangeArrowheads="1"/>
            </p:cNvSpPr>
            <p:nvPr/>
          </p:nvSpPr>
          <p:spPr bwMode="auto">
            <a:xfrm>
              <a:off x="4579396" y="1471010"/>
              <a:ext cx="1689718" cy="1594749"/>
            </a:xfrm>
            <a:prstGeom prst="rect">
              <a:avLst/>
            </a:prstGeom>
            <a:noFill/>
            <a:ln w="76200" algn="ctr">
              <a:solidFill>
                <a:srgbClr val="FF0000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gray">
            <a:xfrm>
              <a:off x="8340818" y="2024169"/>
              <a:ext cx="944945" cy="523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21600" tIns="46038" rIns="21600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endParaRPr kumimoji="1"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50" name="直線單箭頭接點 2"/>
          <p:cNvCxnSpPr/>
          <p:nvPr/>
        </p:nvCxnSpPr>
        <p:spPr bwMode="auto">
          <a:xfrm>
            <a:off x="6612522" y="3881270"/>
            <a:ext cx="381314" cy="48392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386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31975" y="232258"/>
            <a:ext cx="7924800" cy="801687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zh-TW" altLang="en-US" sz="4000" dirty="0">
                <a:effectLst/>
                <a:ea typeface="新細明體" pitchFamily="18" charset="-120"/>
              </a:rPr>
              <a:t>接收</a:t>
            </a:r>
            <a:r>
              <a:rPr lang="zh-TW" altLang="en-US" sz="4000" dirty="0">
                <a:effectLst/>
                <a:latin typeface="Cooper Black" pitchFamily="18" charset="0"/>
              </a:rPr>
              <a:t>成績</a:t>
            </a:r>
            <a:r>
              <a:rPr lang="zh-TW" altLang="en-US" sz="4000" dirty="0">
                <a:effectLst/>
                <a:ea typeface="新細明體" pitchFamily="18" charset="-120"/>
              </a:rPr>
              <a:t>結果</a:t>
            </a:r>
            <a:endParaRPr lang="zh-TW" altLang="en-US" sz="4000" dirty="0">
              <a:ea typeface="新細明體" pitchFamily="18" charset="-120"/>
            </a:endParaRP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6503" y="1568844"/>
            <a:ext cx="8505825" cy="2908300"/>
          </a:xfrm>
          <a:noFill/>
        </p:spPr>
        <p:txBody>
          <a:bodyPr lIns="92075" tIns="46038" rIns="92075" bIns="46038"/>
          <a:lstStyle/>
          <a:p>
            <a:pPr algn="just" eaLnBrk="1" hangingPunct="1">
              <a:buSzPct val="100000"/>
            </a:pP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中學文憑</a:t>
            </a:r>
            <a:r>
              <a:rPr lang="zh-TW" altLang="en-US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考試結果</a:t>
            </a: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一般</a:t>
            </a:r>
            <a:r>
              <a:rPr lang="zh-TW" altLang="en-US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在考試放榜當天</a:t>
            </a: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經由聯遞系統</a:t>
            </a:r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(CDS)</a:t>
            </a:r>
            <a:r>
              <a:rPr lang="zh-TW" altLang="en-US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傳送</a:t>
            </a: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到達學校，請確保聯遞系統操作正常</a:t>
            </a:r>
          </a:p>
          <a:p>
            <a:pPr algn="just" eaLnBrk="1" hangingPunct="1">
              <a:buSzPct val="100000"/>
            </a:pP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聯遞系統預設</a:t>
            </a:r>
            <a:r>
              <a:rPr lang="zh-TW" altLang="en-US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每隔一小時自動連接到教育局伺服器</a:t>
            </a: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，進行傳送及接收信息</a:t>
            </a:r>
          </a:p>
          <a:p>
            <a:pPr algn="just" eaLnBrk="1" hangingPunct="1">
              <a:buSzPct val="100000"/>
            </a:pP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若在</a:t>
            </a:r>
            <a:r>
              <a:rPr lang="zh-TW" altLang="en-US" sz="2400" b="1" dirty="0">
                <a:solidFill>
                  <a:srgbClr val="00B050"/>
                </a:solidFill>
                <a:ea typeface="新細明體" panose="02020500000000000000" pitchFamily="18" charset="-120"/>
              </a:rPr>
              <a:t>放榜當天的稍後時間仍未接收到有關資料</a:t>
            </a: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，</a:t>
            </a:r>
            <a:r>
              <a:rPr lang="zh-TW" altLang="en-US" sz="2400" b="1" dirty="0">
                <a:solidFill>
                  <a:srgbClr val="00B050"/>
                </a:solidFill>
                <a:ea typeface="新細明體" panose="02020500000000000000" pitchFamily="18" charset="-120"/>
              </a:rPr>
              <a:t>可嘗試使用聯遞系統內的即時傳送功能</a:t>
            </a:r>
            <a:r>
              <a:rPr lang="zh-TW" altLang="en-US" sz="2400" dirty="0">
                <a:solidFill>
                  <a:schemeClr val="tx2"/>
                </a:solidFill>
                <a:ea typeface="新細明體" panose="02020500000000000000" pitchFamily="18" charset="-120"/>
              </a:rPr>
              <a:t>，啟動系統即時連接教育局。若仍不成功，請通知聯遞系統求助台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2707" y="4337518"/>
            <a:ext cx="9274636" cy="2509051"/>
            <a:chOff x="960878" y="4456113"/>
            <a:chExt cx="8467737" cy="2290762"/>
          </a:xfrm>
        </p:grpSpPr>
        <p:pic>
          <p:nvPicPr>
            <p:cNvPr id="9" name="Picture 10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878" y="4456113"/>
              <a:ext cx="8467737" cy="229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1029"/>
            <p:cNvSpPr>
              <a:spLocks noChangeArrowheads="1"/>
            </p:cNvSpPr>
            <p:nvPr/>
          </p:nvSpPr>
          <p:spPr bwMode="gray">
            <a:xfrm>
              <a:off x="3335034" y="6069085"/>
              <a:ext cx="1072971" cy="613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1" name="Rectangle 1041"/>
            <p:cNvSpPr>
              <a:spLocks noChangeArrowheads="1"/>
            </p:cNvSpPr>
            <p:nvPr/>
          </p:nvSpPr>
          <p:spPr bwMode="auto">
            <a:xfrm>
              <a:off x="1073904" y="5644738"/>
              <a:ext cx="1176922" cy="31004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2" name="Rectangle 1041"/>
            <p:cNvSpPr>
              <a:spLocks noChangeArrowheads="1"/>
            </p:cNvSpPr>
            <p:nvPr/>
          </p:nvSpPr>
          <p:spPr bwMode="auto">
            <a:xfrm>
              <a:off x="3392184" y="5346121"/>
              <a:ext cx="1176922" cy="31004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42707" y="4477144"/>
            <a:ext cx="1325241" cy="35327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995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/>
          <a:stretch>
            <a:fillRect/>
          </a:stretch>
        </p:blipFill>
        <p:spPr bwMode="auto">
          <a:xfrm>
            <a:off x="2124075" y="1965325"/>
            <a:ext cx="68199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圖片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4" r="85159" b="48273"/>
          <a:stretch>
            <a:fillRect/>
          </a:stretch>
        </p:blipFill>
        <p:spPr bwMode="auto">
          <a:xfrm>
            <a:off x="766763" y="1922463"/>
            <a:ext cx="13906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644650" y="219558"/>
            <a:ext cx="7924800" cy="801687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z="4000" dirty="0">
                <a:effectLst/>
                <a:ea typeface="新細明體" pitchFamily="18" charset="-120"/>
              </a:rPr>
              <a:t> </a:t>
            </a:r>
            <a:r>
              <a:rPr lang="zh-TW" altLang="en-US" sz="4000" dirty="0">
                <a:effectLst/>
                <a:ea typeface="細明體" pitchFamily="49" charset="-120"/>
              </a:rPr>
              <a:t>匯入成績資料檔案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0538" y="1363663"/>
            <a:ext cx="9037637" cy="671512"/>
          </a:xfrm>
          <a:noFill/>
        </p:spPr>
        <p:txBody>
          <a:bodyPr lIns="92075" tIns="46038" rIns="92075" bIns="46038"/>
          <a:lstStyle/>
          <a:p>
            <a:pPr eaLnBrk="1" hangingPunct="1">
              <a:buNone/>
            </a:pPr>
            <a:r>
              <a:rPr lang="en-US" altLang="zh-TW" b="1" dirty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  </a:t>
            </a:r>
            <a:r>
              <a:rPr lang="zh-TW" altLang="en-US" b="1" dirty="0">
                <a:solidFill>
                  <a:schemeClr val="tx2"/>
                </a:solidFill>
                <a:ea typeface="新細明體" panose="02020500000000000000" pitchFamily="18" charset="-120"/>
              </a:rPr>
              <a:t>從聯遞系統接收資料後，並進行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解密</a:t>
            </a:r>
          </a:p>
        </p:txBody>
      </p:sp>
      <p:sp>
        <p:nvSpPr>
          <p:cNvPr id="19462" name="Rectangle 1031"/>
          <p:cNvSpPr>
            <a:spLocks noChangeArrowheads="1"/>
          </p:cNvSpPr>
          <p:nvPr/>
        </p:nvSpPr>
        <p:spPr bwMode="auto">
          <a:xfrm>
            <a:off x="766763" y="3132138"/>
            <a:ext cx="1117600" cy="3508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gray">
          <a:xfrm>
            <a:off x="1747904" y="1760538"/>
            <a:ext cx="64280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4000" b="0" dirty="0">
                <a:solidFill>
                  <a:srgbClr val="FF0000"/>
                </a:solidFill>
                <a:latin typeface="Wingdings 2" panose="05020102010507070707" pitchFamily="18" charset="2"/>
              </a:rPr>
              <a:t>u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gray">
          <a:xfrm flipH="1" flipV="1">
            <a:off x="2205037" y="2224088"/>
            <a:ext cx="412749" cy="26657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003550"/>
            <a:ext cx="60833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圖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686175"/>
            <a:ext cx="571658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1061"/>
          <p:cNvGrpSpPr>
            <a:grpSpLocks/>
          </p:cNvGrpSpPr>
          <p:nvPr/>
        </p:nvGrpSpPr>
        <p:grpSpPr bwMode="auto">
          <a:xfrm>
            <a:off x="2541588" y="5354638"/>
            <a:ext cx="1682750" cy="833437"/>
            <a:chOff x="1535" y="3026"/>
            <a:chExt cx="1060" cy="634"/>
          </a:xfrm>
        </p:grpSpPr>
        <p:sp>
          <p:nvSpPr>
            <p:cNvPr id="19477" name="Rectangle 12"/>
            <p:cNvSpPr>
              <a:spLocks noChangeArrowheads="1"/>
            </p:cNvSpPr>
            <p:nvPr/>
          </p:nvSpPr>
          <p:spPr bwMode="gray">
            <a:xfrm>
              <a:off x="1535" y="3026"/>
              <a:ext cx="34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kumimoji="1" lang="en-US" altLang="zh-TW" sz="3200" b="0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</a:t>
              </a:r>
              <a:endParaRPr kumimoji="1" lang="en-US" altLang="zh-TW" sz="3200" b="0" dirty="0">
                <a:solidFill>
                  <a:srgbClr val="FF0000"/>
                </a:solidFill>
                <a:latin typeface="Wingdings 2" panose="05020102010507070707" pitchFamily="18" charset="2"/>
              </a:endParaRPr>
            </a:p>
          </p:txBody>
        </p:sp>
        <p:sp>
          <p:nvSpPr>
            <p:cNvPr id="19478" name="Oval 13"/>
            <p:cNvSpPr>
              <a:spLocks noChangeArrowheads="1"/>
            </p:cNvSpPr>
            <p:nvPr/>
          </p:nvSpPr>
          <p:spPr bwMode="gray">
            <a:xfrm>
              <a:off x="2257" y="3380"/>
              <a:ext cx="338" cy="2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9479" name="Line 14"/>
            <p:cNvSpPr>
              <a:spLocks noChangeShapeType="1"/>
            </p:cNvSpPr>
            <p:nvPr/>
          </p:nvSpPr>
          <p:spPr bwMode="gray">
            <a:xfrm flipH="1" flipV="1">
              <a:off x="1724" y="3230"/>
              <a:ext cx="497" cy="2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9475" name="Line 1048"/>
          <p:cNvSpPr>
            <a:spLocks noChangeShapeType="1"/>
          </p:cNvSpPr>
          <p:nvPr/>
        </p:nvSpPr>
        <p:spPr bwMode="gray">
          <a:xfrm flipV="1">
            <a:off x="5399969" y="4871752"/>
            <a:ext cx="690584" cy="3794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9476" name="Text Box 1049"/>
          <p:cNvSpPr txBox="1">
            <a:spLocks noChangeArrowheads="1"/>
          </p:cNvSpPr>
          <p:nvPr/>
        </p:nvSpPr>
        <p:spPr bwMode="gray">
          <a:xfrm>
            <a:off x="6016157" y="4631670"/>
            <a:ext cx="3024337" cy="89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 marL="365125" indent="-3651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b="0" dirty="0">
                <a:solidFill>
                  <a:srgbClr val="FF0000"/>
                </a:solidFill>
                <a:latin typeface="Wingdings 2" panose="05020102010507070707" pitchFamily="18" charset="2"/>
              </a:rPr>
              <a:t>v</a:t>
            </a: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rPr>
              <a:t>輸入</a:t>
            </a:r>
            <a:r>
              <a:rPr kumimoji="1"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rPr>
              <a:t>學校的解碼匙</a:t>
            </a:r>
            <a:r>
              <a:rPr kumimoji="1" lang="zh-TW" altLang="en-US" sz="2400" b="0" dirty="0">
                <a:solidFill>
                  <a:schemeClr val="folHlink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，</a:t>
            </a: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rPr>
              <a:t>再</a:t>
            </a:r>
            <a:r>
              <a:rPr kumimoji="1"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rPr>
              <a:t>「</a:t>
            </a:r>
            <a:r>
              <a:rPr kumimoji="1"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解密</a:t>
            </a:r>
            <a:r>
              <a:rPr kumimoji="1"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Wingdings 2" panose="05020102010507070707" pitchFamily="18" charset="2"/>
              </a:rPr>
              <a:t>」</a:t>
            </a:r>
          </a:p>
        </p:txBody>
      </p:sp>
      <p:sp>
        <p:nvSpPr>
          <p:cNvPr id="19474" name="Oval 1047"/>
          <p:cNvSpPr>
            <a:spLocks noChangeArrowheads="1"/>
          </p:cNvSpPr>
          <p:nvPr/>
        </p:nvSpPr>
        <p:spPr bwMode="gray">
          <a:xfrm>
            <a:off x="3581400" y="5176837"/>
            <a:ext cx="1831975" cy="347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1" lang="en-GB" altLang="zh-HK" sz="2400" b="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pic>
        <p:nvPicPr>
          <p:cNvPr id="19469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571750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圖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256857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橢圓 1"/>
          <p:cNvSpPr>
            <a:spLocks noChangeArrowheads="1"/>
          </p:cNvSpPr>
          <p:nvPr/>
        </p:nvSpPr>
        <p:spPr bwMode="auto">
          <a:xfrm>
            <a:off x="1932627" y="2523995"/>
            <a:ext cx="4978400" cy="431800"/>
          </a:xfrm>
          <a:prstGeom prst="ellipse">
            <a:avLst/>
          </a:prstGeom>
          <a:solidFill>
            <a:srgbClr val="CCECFF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19472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601913"/>
            <a:ext cx="22288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740205" y="1975752"/>
            <a:ext cx="780621" cy="3508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833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90013" y="2870058"/>
            <a:ext cx="6798338" cy="2498174"/>
            <a:chOff x="2300287" y="3304923"/>
            <a:chExt cx="6798338" cy="2498174"/>
          </a:xfrm>
        </p:grpSpPr>
        <p:pic>
          <p:nvPicPr>
            <p:cNvPr id="21507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287" y="3304923"/>
              <a:ext cx="6798338" cy="249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EC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388" y="4296986"/>
              <a:ext cx="738187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972284" y="4544167"/>
              <a:ext cx="521241" cy="219544"/>
            </a:xfrm>
            <a:prstGeom prst="rect">
              <a:avLst/>
            </a:prstGeom>
            <a:solidFill>
              <a:srgbClr val="E9F6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pic>
        <p:nvPicPr>
          <p:cNvPr id="21506" name="圖片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4" t="79153" r="65247" b="7599"/>
          <a:stretch>
            <a:fillRect/>
          </a:stretch>
        </p:blipFill>
        <p:spPr bwMode="auto">
          <a:xfrm>
            <a:off x="2193176" y="5289660"/>
            <a:ext cx="12493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37" y="4385160"/>
            <a:ext cx="6991377" cy="22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圖片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33333" r="81525" b="44048"/>
          <a:stretch>
            <a:fillRect/>
          </a:stretch>
        </p:blipFill>
        <p:spPr bwMode="auto">
          <a:xfrm>
            <a:off x="518362" y="2145736"/>
            <a:ext cx="1771651" cy="378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1065"/>
          <p:cNvGrpSpPr>
            <a:grpSpLocks/>
          </p:cNvGrpSpPr>
          <p:nvPr/>
        </p:nvGrpSpPr>
        <p:grpSpPr bwMode="auto">
          <a:xfrm>
            <a:off x="481607" y="1411085"/>
            <a:ext cx="9475867" cy="5026260"/>
            <a:chOff x="67" y="248"/>
            <a:chExt cx="5870" cy="3215"/>
          </a:xfrm>
        </p:grpSpPr>
        <p:sp>
          <p:nvSpPr>
            <p:cNvPr id="21516" name="Rectangle 15"/>
            <p:cNvSpPr>
              <a:spLocks noChangeArrowheads="1"/>
            </p:cNvSpPr>
            <p:nvPr/>
          </p:nvSpPr>
          <p:spPr bwMode="gray">
            <a:xfrm>
              <a:off x="67" y="248"/>
              <a:ext cx="577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tabLst>
                  <a:tab pos="625475" algn="l"/>
                </a:tabLs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Pct val="100000"/>
                <a:buNone/>
              </a:pPr>
              <a:r>
                <a:rPr lang="en-US" altLang="zh-TW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 </a:t>
              </a:r>
              <a:r>
                <a:rPr lang="zh-TW" altLang="en-US" dirty="0">
                  <a:solidFill>
                    <a:schemeClr val="tx2"/>
                  </a:solidFill>
                  <a:ea typeface="細明體" panose="02020509000000000000" pitchFamily="49" charset="-120"/>
                </a:rPr>
                <a:t>從香港考評局程序</a:t>
              </a:r>
              <a:r>
                <a:rPr lang="zh-TW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細明體" panose="02020509000000000000" pitchFamily="49" charset="-120"/>
                </a:rPr>
                <a:t>匯入成績檔案</a:t>
              </a:r>
              <a:r>
                <a:rPr lang="en-US" altLang="zh-TW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細明體" panose="02020509000000000000" pitchFamily="49" charset="-120"/>
                </a:rPr>
                <a:t>(</a:t>
              </a:r>
              <a:r>
                <a:rPr lang="zh-HK" altLang="en-US" sz="32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細明體" panose="02020509000000000000" pitchFamily="49" charset="-120"/>
                </a:rPr>
                <a:t>只可</a:t>
              </a:r>
              <a:r>
                <a:rPr lang="zh-HK" alt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細明體" panose="02020509000000000000" pitchFamily="49" charset="-120"/>
                </a:rPr>
                <a:t>匯入</a:t>
              </a:r>
              <a:r>
                <a:rPr lang="zh-HK" altLang="en-US" sz="32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細明體" panose="02020509000000000000" pitchFamily="49" charset="-120"/>
                </a:rPr>
                <a:t>現年度</a:t>
              </a:r>
              <a:r>
                <a:rPr lang="zh-HK" alt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細明體" panose="02020509000000000000" pitchFamily="49" charset="-120"/>
                </a:rPr>
                <a:t>結果</a:t>
              </a:r>
              <a:r>
                <a:rPr lang="en-US" altLang="zh-TW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細明體" panose="02020509000000000000" pitchFamily="49" charset="-120"/>
                </a:rPr>
                <a:t>)</a:t>
              </a:r>
              <a:endPara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細明體" panose="02020509000000000000" pitchFamily="49" charset="-120"/>
              </a:endParaRPr>
            </a:p>
          </p:txBody>
        </p:sp>
        <p:grpSp>
          <p:nvGrpSpPr>
            <p:cNvPr id="21517" name="Group 1061"/>
            <p:cNvGrpSpPr>
              <a:grpSpLocks/>
            </p:cNvGrpSpPr>
            <p:nvPr/>
          </p:nvGrpSpPr>
          <p:grpSpPr bwMode="auto">
            <a:xfrm>
              <a:off x="249" y="1175"/>
              <a:ext cx="5688" cy="2288"/>
              <a:chOff x="249" y="1175"/>
              <a:chExt cx="5688" cy="2288"/>
            </a:xfrm>
          </p:grpSpPr>
          <p:grpSp>
            <p:nvGrpSpPr>
              <p:cNvPr id="21518" name="Group 1040"/>
              <p:cNvGrpSpPr>
                <a:grpSpLocks/>
              </p:cNvGrpSpPr>
              <p:nvPr/>
            </p:nvGrpSpPr>
            <p:grpSpPr bwMode="auto">
              <a:xfrm>
                <a:off x="1508" y="1360"/>
                <a:ext cx="976" cy="735"/>
                <a:chOff x="1347" y="1150"/>
                <a:chExt cx="883" cy="698"/>
              </a:xfrm>
            </p:grpSpPr>
            <p:sp>
              <p:nvSpPr>
                <p:cNvPr id="21529" name="Oval 4"/>
                <p:cNvSpPr>
                  <a:spLocks noChangeArrowheads="1"/>
                </p:cNvSpPr>
                <p:nvPr/>
              </p:nvSpPr>
              <p:spPr bwMode="gray">
                <a:xfrm>
                  <a:off x="1347" y="1583"/>
                  <a:ext cx="160" cy="265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660066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rgbClr val="9900CC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rgbClr val="6600CC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rgbClr val="333399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bg1"/>
                    </a:buClr>
                    <a:buSzPct val="100000"/>
                    <a:buFont typeface="Wingdings" panose="05000000000000000000" pitchFamily="2" charset="2"/>
                    <a:buNone/>
                  </a:pPr>
                  <a:endParaRPr lang="zh-HK" altLang="en-US" sz="2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530" name="Rectangle 5"/>
                <p:cNvSpPr>
                  <a:spLocks noChangeArrowheads="1"/>
                </p:cNvSpPr>
                <p:nvPr/>
              </p:nvSpPr>
              <p:spPr bwMode="gray">
                <a:xfrm>
                  <a:off x="1870" y="1150"/>
                  <a:ext cx="36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660066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rgbClr val="9900CC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rgbClr val="6600CC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rgbClr val="333399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bg1"/>
                    </a:buClr>
                    <a:buSzPct val="100000"/>
                    <a:buFont typeface="Wingdings" panose="05000000000000000000" pitchFamily="2" charset="2"/>
                    <a:buNone/>
                  </a:pPr>
                  <a:r>
                    <a:rPr kumimoji="1" lang="en-US" altLang="zh-TW" sz="4000" b="0" dirty="0">
                      <a:solidFill>
                        <a:srgbClr val="FF0000"/>
                      </a:solidFill>
                      <a:latin typeface="Wingdings 2" panose="05020102010507070707" pitchFamily="18" charset="2"/>
                    </a:rPr>
                    <a:t>u</a:t>
                  </a:r>
                </a:p>
              </p:txBody>
            </p:sp>
            <p:sp>
              <p:nvSpPr>
                <p:cNvPr id="21531" name="Line 6"/>
                <p:cNvSpPr>
                  <a:spLocks noChangeShapeType="1"/>
                </p:cNvSpPr>
                <p:nvPr/>
              </p:nvSpPr>
              <p:spPr bwMode="gray">
                <a:xfrm flipV="1">
                  <a:off x="1539" y="1417"/>
                  <a:ext cx="456" cy="20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HK" altLang="en-US"/>
                </a:p>
              </p:txBody>
            </p:sp>
          </p:grpSp>
          <p:grpSp>
            <p:nvGrpSpPr>
              <p:cNvPr id="21519" name="Group 1031"/>
              <p:cNvGrpSpPr>
                <a:grpSpLocks/>
              </p:cNvGrpSpPr>
              <p:nvPr/>
            </p:nvGrpSpPr>
            <p:grpSpPr bwMode="auto">
              <a:xfrm>
                <a:off x="249" y="2780"/>
                <a:ext cx="1339" cy="683"/>
                <a:chOff x="310" y="2673"/>
                <a:chExt cx="1211" cy="652"/>
              </a:xfrm>
            </p:grpSpPr>
            <p:sp>
              <p:nvSpPr>
                <p:cNvPr id="21526" name="Rectangle 9"/>
                <p:cNvSpPr>
                  <a:spLocks noChangeArrowheads="1"/>
                </p:cNvSpPr>
                <p:nvPr/>
              </p:nvSpPr>
              <p:spPr bwMode="gray">
                <a:xfrm>
                  <a:off x="310" y="2891"/>
                  <a:ext cx="360" cy="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660066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rgbClr val="9900CC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rgbClr val="6600CC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rgbClr val="333399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bg1"/>
                    </a:buClr>
                    <a:buSzPct val="100000"/>
                    <a:buFont typeface="Wingdings" panose="05000000000000000000" pitchFamily="2" charset="2"/>
                    <a:buNone/>
                  </a:pPr>
                  <a:r>
                    <a:rPr kumimoji="1" lang="en-US" altLang="zh-TW" sz="4000" b="0" dirty="0">
                      <a:solidFill>
                        <a:srgbClr val="FF0000"/>
                      </a:solidFill>
                      <a:latin typeface="Wingdings 2" panose="05020102010507070707" pitchFamily="18" charset="2"/>
                    </a:rPr>
                    <a:t>v</a:t>
                  </a:r>
                </a:p>
              </p:txBody>
            </p:sp>
            <p:sp>
              <p:nvSpPr>
                <p:cNvPr id="21527" name="Oval 10"/>
                <p:cNvSpPr>
                  <a:spLocks noChangeArrowheads="1"/>
                </p:cNvSpPr>
                <p:nvPr/>
              </p:nvSpPr>
              <p:spPr bwMode="gray">
                <a:xfrm>
                  <a:off x="1113" y="2673"/>
                  <a:ext cx="408" cy="199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660066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rgbClr val="9900CC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rgbClr val="6600CC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rgbClr val="333399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bg1"/>
                    </a:buClr>
                    <a:buSzPct val="100000"/>
                    <a:buFont typeface="Wingdings" panose="05000000000000000000" pitchFamily="2" charset="2"/>
                    <a:buNone/>
                  </a:pPr>
                  <a:endParaRPr lang="zh-HK" altLang="en-US" sz="2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528" name="Line 12"/>
                <p:cNvSpPr>
                  <a:spLocks noChangeShapeType="1"/>
                </p:cNvSpPr>
                <p:nvPr/>
              </p:nvSpPr>
              <p:spPr bwMode="gray">
                <a:xfrm flipH="1">
                  <a:off x="550" y="2879"/>
                  <a:ext cx="554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HK" altLang="en-US"/>
                </a:p>
              </p:txBody>
            </p:sp>
          </p:grpSp>
          <p:sp>
            <p:nvSpPr>
              <p:cNvPr id="21520" name="Rectangle 1045"/>
              <p:cNvSpPr>
                <a:spLocks noChangeArrowheads="1"/>
              </p:cNvSpPr>
              <p:nvPr/>
            </p:nvSpPr>
            <p:spPr bwMode="auto">
              <a:xfrm>
                <a:off x="281" y="2635"/>
                <a:ext cx="727" cy="210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21521" name="Rectangle 1046"/>
              <p:cNvSpPr>
                <a:spLocks noChangeArrowheads="1"/>
              </p:cNvSpPr>
              <p:nvPr/>
            </p:nvSpPr>
            <p:spPr bwMode="auto">
              <a:xfrm>
                <a:off x="1259" y="1175"/>
                <a:ext cx="642" cy="184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21522" name="Rectangle 1054"/>
              <p:cNvSpPr>
                <a:spLocks noChangeArrowheads="1"/>
              </p:cNvSpPr>
              <p:nvPr/>
            </p:nvSpPr>
            <p:spPr bwMode="gray">
              <a:xfrm>
                <a:off x="2795" y="2486"/>
                <a:ext cx="3142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1600" tIns="46038" rIns="21600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Pct val="100000"/>
                  <a:buNone/>
                </a:pPr>
                <a:r>
                  <a:rPr kumimoji="1" lang="en-US" altLang="zh-TW" sz="4000" b="0" dirty="0">
                    <a:solidFill>
                      <a:srgbClr val="FF0000"/>
                    </a:solidFill>
                    <a:latin typeface="Wingdings 2" panose="05020102010507070707" pitchFamily="18" charset="2"/>
                  </a:rPr>
                  <a:t>w</a:t>
                </a:r>
                <a:r>
                  <a:rPr kumimoji="1" lang="zh-TW" alt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輸入</a:t>
                </a:r>
                <a:r>
                  <a:rPr kumimoji="1" lang="zh-TW" altLang="en-US" sz="2400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考評局</a:t>
                </a:r>
                <a:r>
                  <a:rPr kumimoji="1" lang="en-US" altLang="zh-TW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(</a:t>
                </a:r>
                <a:r>
                  <a:rPr lang="zh-TW" alt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下載</a:t>
                </a:r>
                <a:r>
                  <a:rPr kumimoji="1" lang="zh-TW" alt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密碼</a:t>
                </a:r>
                <a:r>
                  <a:rPr kumimoji="1" lang="zh-TW" alt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或</a:t>
                </a:r>
                <a:r>
                  <a:rPr kumimoji="1" lang="zh-TW" altLang="en-US" sz="2400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密碼信封</a:t>
                </a:r>
                <a:r>
                  <a:rPr kumimoji="1" lang="en-US" altLang="zh-TW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)</a:t>
                </a:r>
              </a:p>
              <a:p>
                <a:pPr eaLnBrk="1" hangingPunct="1">
                  <a:buClr>
                    <a:schemeClr val="bg1"/>
                  </a:buClr>
                  <a:buSzPct val="100000"/>
                  <a:buNone/>
                </a:pPr>
                <a:r>
                  <a:rPr kumimoji="1" lang="en-US" altLang="zh-TW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     </a:t>
                </a:r>
                <a:r>
                  <a:rPr kumimoji="1" lang="zh-TW" alt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提供的密碼，再按</a:t>
                </a:r>
                <a:r>
                  <a:rPr kumimoji="1" lang="en-US" altLang="zh-TW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[</a:t>
                </a:r>
                <a:r>
                  <a:rPr kumimoji="1" lang="zh-TW" alt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解密</a:t>
                </a:r>
                <a:r>
                  <a:rPr kumimoji="1" lang="en-US" altLang="zh-TW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</a:rPr>
                  <a:t>]</a:t>
                </a:r>
                <a:endParaRPr kumimoji="1" lang="zh-TW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</a:endParaRPr>
              </a:p>
            </p:txBody>
          </p:sp>
          <p:sp>
            <p:nvSpPr>
              <p:cNvPr id="21523" name="Oval 1055"/>
              <p:cNvSpPr>
                <a:spLocks noChangeArrowheads="1"/>
              </p:cNvSpPr>
              <p:nvPr/>
            </p:nvSpPr>
            <p:spPr bwMode="gray">
              <a:xfrm>
                <a:off x="1710" y="2672"/>
                <a:ext cx="790" cy="19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1" lang="en-GB" altLang="zh-HK" sz="1800" b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4" name="Oval 1056"/>
              <p:cNvSpPr>
                <a:spLocks noChangeArrowheads="1"/>
              </p:cNvSpPr>
              <p:nvPr/>
            </p:nvSpPr>
            <p:spPr bwMode="gray">
              <a:xfrm>
                <a:off x="1745" y="2901"/>
                <a:ext cx="402" cy="22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1" lang="en-GB" altLang="zh-HK" sz="1800" b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5" name="Line 1057"/>
              <p:cNvSpPr>
                <a:spLocks noChangeShapeType="1"/>
              </p:cNvSpPr>
              <p:nvPr/>
            </p:nvSpPr>
            <p:spPr bwMode="auto">
              <a:xfrm flipV="1">
                <a:off x="2543" y="2729"/>
                <a:ext cx="323" cy="3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pic>
        <p:nvPicPr>
          <p:cNvPr id="21513" name="圖片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27397" r="23053" b="69794"/>
          <a:stretch>
            <a:fillRect/>
          </a:stretch>
        </p:blipFill>
        <p:spPr bwMode="auto">
          <a:xfrm>
            <a:off x="2290013" y="2230176"/>
            <a:ext cx="6973189" cy="43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"/>
          <p:cNvSpPr>
            <a:spLocks noGrp="1" noChangeArrowheads="1"/>
          </p:cNvSpPr>
          <p:nvPr>
            <p:ph type="title"/>
          </p:nvPr>
        </p:nvSpPr>
        <p:spPr>
          <a:xfrm>
            <a:off x="1644650" y="229497"/>
            <a:ext cx="7924800" cy="801687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z="4000" dirty="0">
                <a:effectLst/>
                <a:ea typeface="新細明體" pitchFamily="18" charset="-120"/>
              </a:rPr>
              <a:t> </a:t>
            </a:r>
            <a:r>
              <a:rPr lang="zh-TW" altLang="en-US" sz="4000" dirty="0">
                <a:effectLst/>
                <a:ea typeface="細明體" pitchFamily="49" charset="-120"/>
              </a:rPr>
              <a:t>匯入成績資料檔案</a:t>
            </a:r>
          </a:p>
        </p:txBody>
      </p:sp>
      <p:sp>
        <p:nvSpPr>
          <p:cNvPr id="28" name="Rectangle 1045"/>
          <p:cNvSpPr>
            <a:spLocks noChangeArrowheads="1"/>
          </p:cNvSpPr>
          <p:nvPr/>
        </p:nvSpPr>
        <p:spPr bwMode="auto">
          <a:xfrm>
            <a:off x="481667" y="2297844"/>
            <a:ext cx="993417" cy="26998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0" name="Rectangle 1045"/>
          <p:cNvSpPr>
            <a:spLocks noChangeArrowheads="1"/>
          </p:cNvSpPr>
          <p:nvPr/>
        </p:nvSpPr>
        <p:spPr bwMode="auto">
          <a:xfrm>
            <a:off x="600133" y="2650186"/>
            <a:ext cx="993417" cy="26998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695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Rectangle 15"/>
          <p:cNvSpPr>
            <a:spLocks noChangeArrowheads="1"/>
          </p:cNvSpPr>
          <p:nvPr/>
        </p:nvSpPr>
        <p:spPr bwMode="gray">
          <a:xfrm>
            <a:off x="446817" y="1455218"/>
            <a:ext cx="8210265" cy="5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25475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25475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2547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zh-HK" altLang="en-US" dirty="0">
                <a:solidFill>
                  <a:schemeClr val="tx2"/>
                </a:solidFill>
                <a:ea typeface="細明體" panose="02020509000000000000" pitchFamily="49" charset="-120"/>
              </a:rPr>
              <a:t>資料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細明體" panose="02020509000000000000" pitchFamily="49" charset="-120"/>
              </a:rPr>
              <a:t>驗證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29" name="Rectangle 3"/>
          <p:cNvSpPr>
            <a:spLocks noGrp="1" noChangeArrowheads="1"/>
          </p:cNvSpPr>
          <p:nvPr>
            <p:ph type="title"/>
          </p:nvPr>
        </p:nvSpPr>
        <p:spPr>
          <a:xfrm>
            <a:off x="1644650" y="229497"/>
            <a:ext cx="7924800" cy="801687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z="4000" dirty="0">
                <a:effectLst/>
                <a:ea typeface="新細明體" pitchFamily="18" charset="-120"/>
              </a:rPr>
              <a:t> </a:t>
            </a:r>
            <a:r>
              <a:rPr lang="zh-TW" altLang="en-US" sz="4000" dirty="0">
                <a:effectLst/>
                <a:ea typeface="細明體" pitchFamily="49" charset="-120"/>
              </a:rPr>
              <a:t>匯入成績資料檔案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idx="1"/>
          </p:nvPr>
        </p:nvSpPr>
        <p:spPr>
          <a:xfrm>
            <a:off x="446817" y="2218050"/>
            <a:ext cx="8583612" cy="153374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100000"/>
            </a:pPr>
            <a:r>
              <a:rPr lang="zh-TW" altLang="en-US" sz="3600" dirty="0">
                <a:solidFill>
                  <a:srgbClr val="250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匯入香港中學文憑試成績時</a:t>
            </a:r>
            <a:br>
              <a:rPr lang="zh-TW" altLang="en-US" sz="3600" b="1" dirty="0">
                <a:solidFill>
                  <a:srgbClr val="250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系統進行資料</a:t>
            </a:r>
            <a:r>
              <a:rPr kumimoji="1"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</a:p>
        </p:txBody>
      </p:sp>
    </p:spTree>
    <p:extLst>
      <p:ext uri="{BB962C8B-B14F-4D97-AF65-F5344CB8AC3E}">
        <p14:creationId xmlns:p14="http://schemas.microsoft.com/office/powerpoint/2010/main" val="34355018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ebSAMS1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ebSAMS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alpha val="0"/>
          </a:schemeClr>
        </a:solidFill>
        <a:ln w="285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0"/>
          </a:srgbClr>
        </a:solidFill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394865</TotalTime>
  <Words>1510</Words>
  <Application>Microsoft Office PowerPoint</Application>
  <PresentationFormat>Custom</PresentationFormat>
  <Paragraphs>228</Paragraphs>
  <Slides>36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標楷體</vt:lpstr>
      <vt:lpstr>微軟正黑體</vt:lpstr>
      <vt:lpstr>細明體</vt:lpstr>
      <vt:lpstr>新細明體</vt:lpstr>
      <vt:lpstr>新細明體-ExtB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Wingdings 2</vt:lpstr>
      <vt:lpstr>WebSAMS1</vt:lpstr>
      <vt:lpstr>PowerPoint Presentation</vt:lpstr>
      <vt:lpstr>事前準備工作</vt:lpstr>
      <vt:lpstr>PowerPoint Presentation</vt:lpstr>
      <vt:lpstr>PowerPoint Presentation</vt:lpstr>
      <vt:lpstr>成績放榜</vt:lpstr>
      <vt:lpstr>接收成績結果</vt:lpstr>
      <vt:lpstr> 匯入成績資料檔案</vt:lpstr>
      <vt:lpstr> 匯入成績資料檔案</vt:lpstr>
      <vt:lpstr> 匯入成績資料檔案</vt:lpstr>
      <vt:lpstr> 匯入成績資料檔案</vt:lpstr>
      <vt:lpstr>PowerPoint Presentation</vt:lpstr>
      <vt:lpstr>PowerPoint Presentation</vt:lpstr>
      <vt:lpstr>PowerPoint Presentation</vt:lpstr>
      <vt:lpstr>PowerPoint Presentation</vt:lpstr>
      <vt:lpstr>接收成績更新</vt:lpstr>
      <vt:lpstr>列印報告及分析表</vt:lpstr>
      <vt:lpstr>成績報告</vt:lpstr>
      <vt:lpstr>成績報告</vt:lpstr>
      <vt:lpstr>成績報告</vt:lpstr>
      <vt:lpstr>列印報告及分析表</vt:lpstr>
      <vt:lpstr>列印報告及分析表</vt:lpstr>
      <vt:lpstr>  全部科目成績考生榜 (R-HKE041)                                                      甲類</vt:lpstr>
      <vt:lpstr>         全部科目成績考生榜 (R-HKE041)                         乙類</vt:lpstr>
      <vt:lpstr>列印報告及分析表</vt:lpstr>
      <vt:lpstr>列印報告及分析表</vt:lpstr>
      <vt:lpstr>列印報告及分析表</vt:lpstr>
      <vt:lpstr>最佳甲類必修或/及選修科目成績考生榜                                         (R-HKE051)</vt:lpstr>
      <vt:lpstr>列印報告及分析表 最佳甲類必修或/及選修科目成績考生榜                                         (R-HKE051)</vt:lpstr>
      <vt:lpstr>列印報告及分析表 全部科目成績考生榜(依科目)(R-HKE052)</vt:lpstr>
      <vt:lpstr>列印報告及分析表 全部科目成績考生榜(依科目)(R-HKE052)</vt:lpstr>
      <vt:lpstr>列印報告及分析表 全部科目成績考生榜(依科目)(R-HKE052)</vt:lpstr>
      <vt:lpstr>列印報告及分析表 歷年科目成績分析表 (R-HKE045)</vt:lpstr>
      <vt:lpstr>列印報告及分析表 歷年科目成績分析表 (R-HKE045)</vt:lpstr>
      <vt:lpstr>其他資料</vt:lpstr>
      <vt:lpstr>其他資料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HKEAA</dc:title>
  <dc:creator>EDB</dc:creator>
  <cp:lastModifiedBy>SIM T7</cp:lastModifiedBy>
  <cp:revision>1917</cp:revision>
  <cp:lastPrinted>2020-09-09T05:52:36Z</cp:lastPrinted>
  <dcterms:created xsi:type="dcterms:W3CDTF">2003-06-15T11:57:33Z</dcterms:created>
  <dcterms:modified xsi:type="dcterms:W3CDTF">2024-05-22T01:07:11Z</dcterms:modified>
</cp:coreProperties>
</file>