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95" r:id="rId3"/>
    <p:sldId id="296" r:id="rId4"/>
    <p:sldId id="300" r:id="rId5"/>
    <p:sldId id="302" r:id="rId6"/>
    <p:sldId id="301" r:id="rId7"/>
    <p:sldId id="303" r:id="rId8"/>
    <p:sldId id="305" r:id="rId9"/>
    <p:sldId id="307" r:id="rId10"/>
    <p:sldId id="306" r:id="rId11"/>
    <p:sldId id="308" r:id="rId12"/>
    <p:sldId id="310" r:id="rId13"/>
    <p:sldId id="311" r:id="rId14"/>
    <p:sldId id="312" r:id="rId15"/>
    <p:sldId id="315" r:id="rId16"/>
    <p:sldId id="313" r:id="rId17"/>
    <p:sldId id="316" r:id="rId18"/>
    <p:sldId id="314" r:id="rId19"/>
    <p:sldId id="317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19" r:id="rId31"/>
    <p:sldId id="331" r:id="rId32"/>
    <p:sldId id="333" r:id="rId33"/>
    <p:sldId id="332" r:id="rId34"/>
    <p:sldId id="334" r:id="rId35"/>
    <p:sldId id="335" r:id="rId36"/>
    <p:sldId id="336" r:id="rId37"/>
    <p:sldId id="337" r:id="rId38"/>
    <p:sldId id="339" r:id="rId39"/>
    <p:sldId id="340" r:id="rId40"/>
    <p:sldId id="341" r:id="rId41"/>
    <p:sldId id="342" r:id="rId42"/>
    <p:sldId id="338" r:id="rId43"/>
    <p:sldId id="343" r:id="rId44"/>
    <p:sldId id="344" r:id="rId45"/>
    <p:sldId id="345" r:id="rId46"/>
    <p:sldId id="358" r:id="rId47"/>
    <p:sldId id="360" r:id="rId48"/>
    <p:sldId id="361" r:id="rId49"/>
    <p:sldId id="365" r:id="rId50"/>
    <p:sldId id="355" r:id="rId51"/>
    <p:sldId id="356" r:id="rId52"/>
    <p:sldId id="294" r:id="rId53"/>
  </p:sldIdLst>
  <p:sldSz cx="9144000" cy="6858000" type="screen4x3"/>
  <p:notesSz cx="6797675" cy="9928225"/>
  <p:defaultTextStyle>
    <a:defPPr>
      <a:defRPr lang="zh-TW"/>
    </a:defPPr>
    <a:lvl1pPr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5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99CCFF"/>
    <a:srgbClr val="0000FF"/>
    <a:srgbClr val="FF66FF"/>
    <a:srgbClr val="D7F7FD"/>
    <a:srgbClr val="D7FCFD"/>
    <a:srgbClr val="CCECFF"/>
    <a:srgbClr val="D5FFFF"/>
    <a:srgbClr val="CC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4" autoAdjust="0"/>
    <p:restoredTop sz="95509" autoAdjust="0"/>
  </p:normalViewPr>
  <p:slideViewPr>
    <p:cSldViewPr snapToGrid="0">
      <p:cViewPr varScale="1">
        <p:scale>
          <a:sx n="105" d="100"/>
          <a:sy n="105" d="100"/>
        </p:scale>
        <p:origin x="1788" y="114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38"/>
    </p:cViewPr>
  </p:sorterViewPr>
  <p:notesViewPr>
    <p:cSldViewPr snapToGrid="0">
      <p:cViewPr varScale="1">
        <p:scale>
          <a:sx n="72" d="100"/>
          <a:sy n="72" d="100"/>
        </p:scale>
        <p:origin x="-2334" y="-90"/>
      </p:cViewPr>
      <p:guideLst>
        <p:guide orient="horz" pos="3127"/>
        <p:guide pos="215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7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718" y="0"/>
            <a:ext cx="2944957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9"/>
            <a:ext cx="2944957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718" y="9431339"/>
            <a:ext cx="2944957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56A5DEAA-696E-4A8B-B2B2-CF068E858449}" type="slidenum">
              <a:rPr lang="en-US" altLang="zh-TW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42303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7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718" y="0"/>
            <a:ext cx="2944957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142" y="4716464"/>
            <a:ext cx="4985393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9"/>
            <a:ext cx="2944957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718" y="9431339"/>
            <a:ext cx="2944957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5346CEAE-F447-4323-8534-00D3DFDBC216}" type="slidenum">
              <a:rPr lang="en-US" altLang="zh-TW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83447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67014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10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4448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29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77515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52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88657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133600" y="2438400"/>
            <a:ext cx="5943600" cy="1143000"/>
          </a:xfrm>
        </p:spPr>
        <p:txBody>
          <a:bodyPr/>
          <a:lstStyle>
            <a:lvl1pPr algn="r">
              <a:defRPr sz="4800">
                <a:latin typeface="Cooper Black" pitchFamily="18" charset="0"/>
              </a:defRPr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10000"/>
            <a:ext cx="5943600" cy="974725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3600">
                <a:solidFill>
                  <a:srgbClr val="004A48"/>
                </a:solidFill>
                <a:latin typeface="Cooper Black" pitchFamily="18" charset="0"/>
              </a:defRPr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  <p:sp>
        <p:nvSpPr>
          <p:cNvPr id="15367" name="Line 1031"/>
          <p:cNvSpPr>
            <a:spLocks noChangeShapeType="1"/>
          </p:cNvSpPr>
          <p:nvPr/>
        </p:nvSpPr>
        <p:spPr bwMode="gray">
          <a:xfrm>
            <a:off x="1143000" y="3200400"/>
            <a:ext cx="0" cy="167640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</a:ln>
          <a:effectLst/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368" name="Rectangle 1032"/>
          <p:cNvSpPr>
            <a:spLocks noChangeArrowheads="1"/>
          </p:cNvSpPr>
          <p:nvPr/>
        </p:nvSpPr>
        <p:spPr bwMode="gray">
          <a:xfrm>
            <a:off x="914400" y="3702050"/>
            <a:ext cx="7197725" cy="31750"/>
          </a:xfrm>
          <a:prstGeom prst="rect">
            <a:avLst/>
          </a:prstGeom>
          <a:gradFill rotWithShape="0">
            <a:gsLst>
              <a:gs pos="0">
                <a:srgbClr val="00ECAE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5369" name="Rectangle 1033"/>
          <p:cNvSpPr>
            <a:spLocks noChangeArrowheads="1"/>
          </p:cNvSpPr>
          <p:nvPr/>
        </p:nvSpPr>
        <p:spPr bwMode="gray">
          <a:xfrm>
            <a:off x="0" y="0"/>
            <a:ext cx="9144000" cy="3048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15373" name="Object 1037"/>
          <p:cNvGraphicFramePr>
            <a:graphicFrameLocks noChangeAspect="1"/>
          </p:cNvGraphicFramePr>
          <p:nvPr/>
        </p:nvGraphicFramePr>
        <p:xfrm>
          <a:off x="6443663" y="404813"/>
          <a:ext cx="2333625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0" r:id="rId3" imgW="2333625" imgH="1238250" progId="">
                  <p:embed/>
                </p:oleObj>
              </mc:Choice>
              <mc:Fallback>
                <p:oleObj r:id="rId3" imgW="2333625" imgH="1238250" progId="">
                  <p:embed/>
                  <p:pic>
                    <p:nvPicPr>
                      <p:cNvPr id="0" name="Picture 10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404813"/>
                        <a:ext cx="2333625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929438" y="254000"/>
            <a:ext cx="2000250" cy="58277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28688" y="254000"/>
            <a:ext cx="5848350" cy="582771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28688" y="1341438"/>
            <a:ext cx="3802062" cy="47402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83150" y="1341438"/>
            <a:ext cx="3803650" cy="47402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928688" y="1341438"/>
            <a:ext cx="7758112" cy="4740275"/>
          </a:xfrm>
        </p:spPr>
        <p:txBody>
          <a:bodyPr/>
          <a:lstStyle/>
          <a:p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28688" y="1341438"/>
            <a:ext cx="3802062" cy="474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83150" y="1341438"/>
            <a:ext cx="3803650" cy="474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ChangeArrowheads="1"/>
          </p:cNvSpPr>
          <p:nvPr/>
        </p:nvSpPr>
        <p:spPr bwMode="gray">
          <a:xfrm>
            <a:off x="1538288" y="330200"/>
            <a:ext cx="31750" cy="10525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39" name="Rectangle 1027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0" name="Rectangle 1028"/>
          <p:cNvSpPr>
            <a:spLocks noGrp="1" noChangeArrowheads="1"/>
          </p:cNvSpPr>
          <p:nvPr>
            <p:ph type="title"/>
          </p:nvPr>
        </p:nvSpPr>
        <p:spPr bwMode="auto">
          <a:xfrm>
            <a:off x="1766888" y="254000"/>
            <a:ext cx="71628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4341" name="Rectangle 10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1341438"/>
            <a:ext cx="7758112" cy="47402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</p:txBody>
      </p:sp>
      <p:pic>
        <p:nvPicPr>
          <p:cNvPr id="14345" name="Picture 1033" descr="SAMS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77800"/>
            <a:ext cx="1371600" cy="798513"/>
          </a:xfrm>
          <a:prstGeom prst="rect">
            <a:avLst/>
          </a:prstGeom>
          <a:noFill/>
        </p:spPr>
      </p:pic>
      <p:sp>
        <p:nvSpPr>
          <p:cNvPr id="14346" name="Rectangle 1034"/>
          <p:cNvSpPr>
            <a:spLocks noChangeArrowheads="1"/>
          </p:cNvSpPr>
          <p:nvPr/>
        </p:nvSpPr>
        <p:spPr bwMode="gray">
          <a:xfrm>
            <a:off x="1538288" y="330200"/>
            <a:ext cx="31750" cy="10525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7" name="Rectangle 1035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rgbClr val="3F8DA5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8" name="Rectangle 1036"/>
          <p:cNvSpPr>
            <a:spLocks noChangeArrowheads="1"/>
          </p:cNvSpPr>
          <p:nvPr/>
        </p:nvSpPr>
        <p:spPr bwMode="gray">
          <a:xfrm>
            <a:off x="3519488" y="1092200"/>
            <a:ext cx="3959225" cy="31750"/>
          </a:xfrm>
          <a:prstGeom prst="rect">
            <a:avLst/>
          </a:prstGeom>
          <a:gradFill rotWithShape="0">
            <a:gsLst>
              <a:gs pos="0">
                <a:srgbClr val="3F8DA5"/>
              </a:gs>
              <a:gs pos="100000">
                <a:srgbClr val="9BCAD9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9" name="Rectangle 1037"/>
          <p:cNvSpPr>
            <a:spLocks noChangeArrowheads="1"/>
          </p:cNvSpPr>
          <p:nvPr/>
        </p:nvSpPr>
        <p:spPr bwMode="gray">
          <a:xfrm>
            <a:off x="5572125" y="1187450"/>
            <a:ext cx="2519363" cy="31750"/>
          </a:xfrm>
          <a:prstGeom prst="rect">
            <a:avLst/>
          </a:prstGeom>
          <a:solidFill>
            <a:srgbClr val="A1CDDB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14350" name="Picture 1038" descr="wo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140200"/>
            <a:ext cx="738188" cy="2667000"/>
          </a:xfrm>
          <a:prstGeom prst="rect">
            <a:avLst/>
          </a:prstGeom>
          <a:noFill/>
        </p:spPr>
      </p:pic>
      <p:sp>
        <p:nvSpPr>
          <p:cNvPr id="14351" name="Text Box 1039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gradFill rotWithShape="1">
            <a:gsLst>
              <a:gs pos="0">
                <a:schemeClr val="folHlink">
                  <a:alpha val="30000"/>
                </a:schemeClr>
              </a:gs>
              <a:gs pos="100000">
                <a:srgbClr val="FFFFFF">
                  <a:alpha val="5000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zh-TW" sz="1400" b="0" dirty="0">
                <a:solidFill>
                  <a:srgbClr val="0099FF"/>
                </a:solidFill>
                <a:latin typeface="Tahoma" panose="020B0604030504040204" pitchFamily="34" charset="0"/>
              </a:rPr>
              <a:t>Systems and Information Management Section                                                                                  Slide </a:t>
            </a:r>
            <a:fld id="{31E2B235-92EF-45A9-A86E-39DDFF18DA9B}" type="slidenum">
              <a:rPr kumimoji="1" lang="en-US" altLang="zh-TW" sz="1400" b="0" dirty="0">
                <a:solidFill>
                  <a:srgbClr val="0099FF"/>
                </a:solidFill>
                <a:latin typeface="Tahoma" panose="020B0604030504040204" pitchFamily="34" charset="0"/>
              </a:rPr>
              <a:t>‹#›</a:t>
            </a:fld>
            <a:endParaRPr kumimoji="1" lang="en-US" altLang="zh-TW" sz="1400" b="0" dirty="0">
              <a:solidFill>
                <a:srgbClr val="0099FF"/>
              </a:solidFill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800">
          <a:solidFill>
            <a:srgbClr val="6600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CC0099"/>
        </a:buClr>
        <a:buSzPct val="55000"/>
        <a:buFont typeface="Wingdings" panose="05000000000000000000" pitchFamily="2" charset="2"/>
        <a:buChar char="n"/>
        <a:defRPr sz="2400">
          <a:solidFill>
            <a:srgbClr val="9900CC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rgbClr val="6600CC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>
          <a:solidFill>
            <a:srgbClr val="3333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3638" y="2300948"/>
            <a:ext cx="8510954" cy="1143000"/>
          </a:xfrm>
        </p:spPr>
        <p:txBody>
          <a:bodyPr/>
          <a:lstStyle/>
          <a:p>
            <a:pPr fontAlgn="auto"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TW" sz="3600" dirty="0"/>
              <a:t>Web-based School Administration and Management System (</a:t>
            </a:r>
            <a:r>
              <a:rPr lang="en-US" altLang="zh-TW" sz="3600" dirty="0" err="1"/>
              <a:t>WebSAMS</a:t>
            </a:r>
            <a:r>
              <a:rPr lang="en-US" altLang="zh-TW" sz="3600" dirty="0"/>
              <a:t>)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02557" y="4077286"/>
            <a:ext cx="7378735" cy="974725"/>
          </a:xfrm>
        </p:spPr>
        <p:txBody>
          <a:bodyPr/>
          <a:lstStyle/>
          <a:p>
            <a:pPr algn="l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altLang="zh-HK" b="1" dirty="0">
                <a:solidFill>
                  <a:srgbClr val="7030A0"/>
                </a:solidFill>
              </a:rPr>
              <a:t>Introduction of transmitting </a:t>
            </a:r>
          </a:p>
          <a:p>
            <a:pPr algn="l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altLang="zh-HK" b="1" dirty="0">
                <a:solidFill>
                  <a:srgbClr val="7030A0"/>
                </a:solidFill>
              </a:rPr>
              <a:t>TSA Student Data file via </a:t>
            </a:r>
            <a:r>
              <a:rPr lang="en-US" altLang="zh-HK" b="1" dirty="0" err="1">
                <a:solidFill>
                  <a:srgbClr val="7030A0"/>
                </a:solidFill>
              </a:rPr>
              <a:t>WebSAMS</a:t>
            </a:r>
            <a:endParaRPr lang="zh-TW" alt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12"/>
          <p:cNvPicPr/>
          <p:nvPr/>
        </p:nvPicPr>
        <p:blipFill rotWithShape="1">
          <a:blip r:embed="rId3"/>
          <a:srcRect l="11323" t="26923" r="53965" b="49678"/>
          <a:stretch/>
        </p:blipFill>
        <p:spPr bwMode="auto">
          <a:xfrm>
            <a:off x="391319" y="3635263"/>
            <a:ext cx="8305799" cy="2861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矩形 11"/>
          <p:cNvSpPr/>
          <p:nvPr/>
        </p:nvSpPr>
        <p:spPr>
          <a:xfrm>
            <a:off x="158750" y="1097281"/>
            <a:ext cx="8770938" cy="3249636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2800" b="0" dirty="0">
                <a:solidFill>
                  <a:schemeClr val="tx1"/>
                </a:solidFill>
              </a:rPr>
              <a:t>Each parameter file is imported for each school level and school session. In case, the school is a </a:t>
            </a:r>
            <a:r>
              <a:rPr lang="en-US" altLang="zh-TW" sz="2800" b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through-train</a:t>
            </a:r>
            <a:r>
              <a:rPr lang="en-US" altLang="zh-TW" sz="2800" b="0" dirty="0">
                <a:solidFill>
                  <a:schemeClr val="tx1"/>
                </a:solidFill>
              </a:rPr>
              <a:t> school with </a:t>
            </a:r>
            <a:r>
              <a:rPr lang="en-US" altLang="zh-TW" sz="2800" b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“AM” and “PM” sessions </a:t>
            </a:r>
            <a:r>
              <a:rPr lang="en-US" altLang="zh-TW" sz="2800" b="0" dirty="0">
                <a:solidFill>
                  <a:schemeClr val="tx1"/>
                </a:solidFill>
              </a:rPr>
              <a:t>operated, it has to import </a:t>
            </a:r>
            <a:r>
              <a:rPr lang="en-US" altLang="zh-TW" sz="2800" b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three</a:t>
            </a:r>
            <a:r>
              <a:rPr lang="en-US" altLang="zh-TW" sz="2800" b="0" dirty="0">
                <a:solidFill>
                  <a:schemeClr val="tx1"/>
                </a:solidFill>
              </a:rPr>
              <a:t> parameter files (i.e. “A.M. Primary school parameter file”, “P.M. Primary school parameter file” and “Secondary school parameter file”).</a:t>
            </a:r>
            <a:endParaRPr kumimoji="0" lang="en-US" altLang="zh-TW" sz="2800" b="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23" name="向下箭號 13"/>
          <p:cNvSpPr/>
          <p:nvPr/>
        </p:nvSpPr>
        <p:spPr>
          <a:xfrm rot="7032612">
            <a:off x="3688191" y="6095186"/>
            <a:ext cx="723272" cy="782970"/>
          </a:xfrm>
          <a:prstGeom prst="downArrow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矩形 8"/>
          <p:cNvSpPr/>
          <p:nvPr/>
        </p:nvSpPr>
        <p:spPr>
          <a:xfrm>
            <a:off x="1463041" y="4903232"/>
            <a:ext cx="1941342" cy="1593747"/>
          </a:xfrm>
          <a:prstGeom prst="rect">
            <a:avLst/>
          </a:prstGeom>
          <a:noFill/>
          <a:ln w="762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2133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 the decrypted parameter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48670" y="1602722"/>
            <a:ext cx="9498714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</a:rPr>
              <a:t>HKEAA &gt; TSA &gt; Data Communication &gt;</a:t>
            </a:r>
          </a:p>
          <a:p>
            <a:pPr>
              <a:buClrTx/>
              <a:buSzTx/>
              <a:buFontTx/>
              <a:defRPr/>
            </a:pPr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</a:rPr>
              <a:t>Process Incoming Data </a:t>
            </a:r>
            <a:endParaRPr lang="zh-TW" altLang="en-US" sz="2800" kern="0" dirty="0">
              <a:solidFill>
                <a:schemeClr val="tx1"/>
              </a:solidFill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65513" y="2153372"/>
            <a:ext cx="6464175" cy="4439206"/>
            <a:chOff x="1964886" y="2005495"/>
            <a:chExt cx="6853760" cy="4712677"/>
          </a:xfrm>
        </p:grpSpPr>
        <p:pic>
          <p:nvPicPr>
            <p:cNvPr id="6" name="圖片 17"/>
            <p:cNvPicPr/>
            <p:nvPr/>
          </p:nvPicPr>
          <p:blipFill rotWithShape="1">
            <a:blip r:embed="rId2"/>
            <a:srcRect l="30563" t="31892" r="36793" b="21661"/>
            <a:stretch/>
          </p:blipFill>
          <p:spPr bwMode="auto">
            <a:xfrm>
              <a:off x="2709372" y="2005495"/>
              <a:ext cx="6109274" cy="471267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矩形 7"/>
            <p:cNvSpPr/>
            <p:nvPr/>
          </p:nvSpPr>
          <p:spPr bwMode="auto">
            <a:xfrm flipV="1">
              <a:off x="3127787" y="3148300"/>
              <a:ext cx="304800" cy="29210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向下箭號 8"/>
            <p:cNvSpPr/>
            <p:nvPr/>
          </p:nvSpPr>
          <p:spPr bwMode="auto">
            <a:xfrm rot="14594351">
              <a:off x="2134724" y="3050054"/>
              <a:ext cx="539750" cy="879426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11" name="群組 6"/>
            <p:cNvGrpSpPr>
              <a:grpSpLocks/>
            </p:cNvGrpSpPr>
            <p:nvPr/>
          </p:nvGrpSpPr>
          <p:grpSpPr bwMode="auto">
            <a:xfrm>
              <a:off x="2005523" y="5525552"/>
              <a:ext cx="1514744" cy="714642"/>
              <a:chOff x="2601144" y="6003531"/>
              <a:chExt cx="1513780" cy="714642"/>
            </a:xfrm>
          </p:grpSpPr>
          <p:sp>
            <p:nvSpPr>
              <p:cNvPr id="13" name="矩形 10"/>
              <p:cNvSpPr/>
              <p:nvPr/>
            </p:nvSpPr>
            <p:spPr>
              <a:xfrm flipV="1">
                <a:off x="3339131" y="6390962"/>
                <a:ext cx="775793" cy="327211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4" name="向下箭號 11"/>
              <p:cNvSpPr/>
              <p:nvPr/>
            </p:nvSpPr>
            <p:spPr>
              <a:xfrm rot="18348011">
                <a:off x="2646760" y="5957915"/>
                <a:ext cx="616341" cy="707574"/>
              </a:xfrm>
              <a:prstGeom prst="downArrow">
                <a:avLst/>
              </a:prstGeom>
              <a:solidFill>
                <a:srgbClr val="00800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</p:grpSp>
      <p:sp>
        <p:nvSpPr>
          <p:cNvPr id="15" name="標題 1"/>
          <p:cNvSpPr txBox="1">
            <a:spLocks/>
          </p:cNvSpPr>
          <p:nvPr/>
        </p:nvSpPr>
        <p:spPr bwMode="auto">
          <a:xfrm>
            <a:off x="483312" y="3491116"/>
            <a:ext cx="2733698" cy="96745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Choose parameter file </a:t>
            </a:r>
          </a:p>
        </p:txBody>
      </p:sp>
      <p:sp>
        <p:nvSpPr>
          <p:cNvPr id="16" name="標題 1"/>
          <p:cNvSpPr txBox="1">
            <a:spLocks/>
          </p:cNvSpPr>
          <p:nvPr/>
        </p:nvSpPr>
        <p:spPr bwMode="auto">
          <a:xfrm>
            <a:off x="532641" y="4613953"/>
            <a:ext cx="2733698" cy="96745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Press “Import”</a:t>
            </a:r>
          </a:p>
        </p:txBody>
      </p:sp>
    </p:spTree>
    <p:extLst>
      <p:ext uri="{BB962C8B-B14F-4D97-AF65-F5344CB8AC3E}">
        <p14:creationId xmlns:p14="http://schemas.microsoft.com/office/powerpoint/2010/main" val="1127404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179858" y="1655017"/>
            <a:ext cx="9498714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</a:rPr>
              <a:t>HKEAA &gt; TSA &gt; Data Communication &gt; </a:t>
            </a:r>
          </a:p>
          <a:p>
            <a:pPr>
              <a:buClrTx/>
              <a:buSzTx/>
              <a:buFontTx/>
              <a:defRPr/>
            </a:pPr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</a:rPr>
              <a:t>Process Incoming Data </a:t>
            </a:r>
            <a:endParaRPr lang="zh-TW" altLang="en-US" sz="2800" kern="0" dirty="0">
              <a:solidFill>
                <a:schemeClr val="tx1"/>
              </a:solidFill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51287" y="2383301"/>
            <a:ext cx="8373846" cy="3048000"/>
            <a:chOff x="465354" y="1905000"/>
            <a:chExt cx="8373846" cy="3048000"/>
          </a:xfrm>
        </p:grpSpPr>
        <p:grpSp>
          <p:nvGrpSpPr>
            <p:cNvPr id="18" name="群組 10"/>
            <p:cNvGrpSpPr/>
            <p:nvPr/>
          </p:nvGrpSpPr>
          <p:grpSpPr>
            <a:xfrm>
              <a:off x="495300" y="1905000"/>
              <a:ext cx="8343900" cy="3048000"/>
              <a:chOff x="495300" y="1905000"/>
              <a:chExt cx="8343900" cy="3048000"/>
            </a:xfrm>
          </p:grpSpPr>
          <p:pic>
            <p:nvPicPr>
              <p:cNvPr id="22" name="圖片 9"/>
              <p:cNvPicPr/>
              <p:nvPr/>
            </p:nvPicPr>
            <p:blipFill rotWithShape="1">
              <a:blip r:embed="rId2"/>
              <a:srcRect l="11679" t="17766" r="39441" b="57384"/>
              <a:stretch/>
            </p:blipFill>
            <p:spPr bwMode="auto">
              <a:xfrm>
                <a:off x="495300" y="1905000"/>
                <a:ext cx="8343900" cy="3048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23" name="直線接點 5"/>
              <p:cNvCxnSpPr/>
              <p:nvPr/>
            </p:nvCxnSpPr>
            <p:spPr>
              <a:xfrm>
                <a:off x="4953000" y="4437888"/>
                <a:ext cx="838200" cy="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群組 11"/>
            <p:cNvGrpSpPr/>
            <p:nvPr/>
          </p:nvGrpSpPr>
          <p:grpSpPr>
            <a:xfrm>
              <a:off x="465354" y="2438400"/>
              <a:ext cx="1973046" cy="2249423"/>
              <a:chOff x="465354" y="2438400"/>
              <a:chExt cx="1973046" cy="2249423"/>
            </a:xfrm>
          </p:grpSpPr>
          <p:sp>
            <p:nvSpPr>
              <p:cNvPr id="20" name="矩形 12"/>
              <p:cNvSpPr/>
              <p:nvPr/>
            </p:nvSpPr>
            <p:spPr>
              <a:xfrm>
                <a:off x="465354" y="4258056"/>
                <a:ext cx="403326" cy="429767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21" name="矩形 14"/>
              <p:cNvSpPr/>
              <p:nvPr/>
            </p:nvSpPr>
            <p:spPr>
              <a:xfrm>
                <a:off x="465354" y="2438400"/>
                <a:ext cx="1973046" cy="470471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5633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4395" y="3236414"/>
            <a:ext cx="8911389" cy="3300114"/>
            <a:chOff x="182554" y="2651838"/>
            <a:chExt cx="8604321" cy="3010966"/>
          </a:xfrm>
        </p:grpSpPr>
        <p:pic>
          <p:nvPicPr>
            <p:cNvPr id="14" name="圖片 10"/>
            <p:cNvPicPr/>
            <p:nvPr/>
          </p:nvPicPr>
          <p:blipFill rotWithShape="1">
            <a:blip r:embed="rId2"/>
            <a:srcRect l="12520" t="45668" r="34163" b="31501"/>
            <a:stretch/>
          </p:blipFill>
          <p:spPr bwMode="auto">
            <a:xfrm>
              <a:off x="182554" y="2966075"/>
              <a:ext cx="8604321" cy="269672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向下箭號 5"/>
            <p:cNvSpPr/>
            <p:nvPr/>
          </p:nvSpPr>
          <p:spPr>
            <a:xfrm>
              <a:off x="4088730" y="2651838"/>
              <a:ext cx="791970" cy="628476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294968" y="1390473"/>
            <a:ext cx="88490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E-52147: TSA parameter file(s) has / have not yet been imported. For schools with different school levels and/or school sessions, importing ALL relevant TSA parameter files are required.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6124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向下箭號 5"/>
          <p:cNvSpPr/>
          <p:nvPr/>
        </p:nvSpPr>
        <p:spPr>
          <a:xfrm>
            <a:off x="3908989" y="2614886"/>
            <a:ext cx="859959" cy="920799"/>
          </a:xfrm>
          <a:prstGeom prst="downArrow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7" name="群組 9"/>
          <p:cNvGrpSpPr/>
          <p:nvPr/>
        </p:nvGrpSpPr>
        <p:grpSpPr>
          <a:xfrm>
            <a:off x="467641" y="3802970"/>
            <a:ext cx="8105510" cy="2525449"/>
            <a:chOff x="577850" y="2209800"/>
            <a:chExt cx="8105510" cy="252544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3" t="12241" r="31448" b="65547"/>
            <a:stretch/>
          </p:blipFill>
          <p:spPr bwMode="auto">
            <a:xfrm>
              <a:off x="577850" y="2209800"/>
              <a:ext cx="8105510" cy="2525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線接點 3"/>
            <p:cNvCxnSpPr/>
            <p:nvPr/>
          </p:nvCxnSpPr>
          <p:spPr>
            <a:xfrm>
              <a:off x="3265052" y="2992584"/>
              <a:ext cx="304800" cy="0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標題 1"/>
          <p:cNvSpPr txBox="1">
            <a:spLocks/>
          </p:cNvSpPr>
          <p:nvPr/>
        </p:nvSpPr>
        <p:spPr bwMode="auto">
          <a:xfrm>
            <a:off x="467641" y="1495076"/>
            <a:ext cx="84042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r>
              <a:rPr lang="en-US" altLang="zh-TW" sz="2800" b="1" dirty="0">
                <a:solidFill>
                  <a:srgbClr val="FF0000"/>
                </a:solidFill>
              </a:rPr>
              <a:t>E-52148: The submission period of student data file of Primary (AM/PM) has not started yet or has already expired.</a:t>
            </a:r>
            <a:endParaRPr lang="en-US" altLang="zh-TW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1572650" y="1807988"/>
            <a:ext cx="6096000" cy="12464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7500" cap="all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START</a:t>
            </a:r>
          </a:p>
        </p:txBody>
      </p:sp>
      <p:sp>
        <p:nvSpPr>
          <p:cNvPr id="16" name="文字版面配置區 2"/>
          <p:cNvSpPr txBox="1">
            <a:spLocks/>
          </p:cNvSpPr>
          <p:nvPr/>
        </p:nvSpPr>
        <p:spPr bwMode="auto">
          <a:xfrm>
            <a:off x="957481" y="3419877"/>
            <a:ext cx="7326337" cy="1338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rgbClr val="9900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6600CC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Maintain Student Data </a:t>
            </a:r>
            <a:endParaRPr lang="zh-TW" altLang="en-US" sz="5400" dirty="0"/>
          </a:p>
          <a:p>
            <a:pPr marL="0" indent="0">
              <a:buNone/>
              <a:defRPr/>
            </a:pPr>
            <a:endParaRPr lang="zh-TW" altLang="en-US" sz="5200" b="0" kern="0" dirty="0"/>
          </a:p>
        </p:txBody>
      </p:sp>
    </p:spTree>
    <p:extLst>
      <p:ext uri="{BB962C8B-B14F-4D97-AF65-F5344CB8AC3E}">
        <p14:creationId xmlns:p14="http://schemas.microsoft.com/office/powerpoint/2010/main" val="3121168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393894" y="1391706"/>
            <a:ext cx="9498714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fi-FI" altLang="zh-TW" sz="280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</a:rPr>
              <a:t>HKEAA &gt; TSA &gt; Maintain Student Data </a:t>
            </a:r>
            <a:endParaRPr lang="zh-TW" altLang="en-US" sz="2800" kern="0" dirty="0">
              <a:solidFill>
                <a:schemeClr val="tx1"/>
              </a:solidFill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39927" y="1982550"/>
            <a:ext cx="7158485" cy="3428412"/>
            <a:chOff x="241121" y="990600"/>
            <a:chExt cx="8693150" cy="4306736"/>
          </a:xfrm>
        </p:grpSpPr>
        <p:grpSp>
          <p:nvGrpSpPr>
            <p:cNvPr id="6" name="群組 4"/>
            <p:cNvGrpSpPr/>
            <p:nvPr/>
          </p:nvGrpSpPr>
          <p:grpSpPr>
            <a:xfrm>
              <a:off x="241121" y="990600"/>
              <a:ext cx="8693150" cy="4043676"/>
              <a:chOff x="1524000" y="1022389"/>
              <a:chExt cx="7424126" cy="3142011"/>
            </a:xfrm>
          </p:grpSpPr>
          <p:pic>
            <p:nvPicPr>
              <p:cNvPr id="10" name="圖片 8"/>
              <p:cNvPicPr/>
              <p:nvPr/>
            </p:nvPicPr>
            <p:blipFill rotWithShape="1">
              <a:blip r:embed="rId2"/>
              <a:srcRect l="11455" t="18217" r="25019" b="44640"/>
              <a:stretch/>
            </p:blipFill>
            <p:spPr bwMode="auto">
              <a:xfrm>
                <a:off x="1524000" y="1022389"/>
                <a:ext cx="7424126" cy="3142011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11" name="直線接點 3"/>
              <p:cNvCxnSpPr/>
              <p:nvPr/>
            </p:nvCxnSpPr>
            <p:spPr>
              <a:xfrm>
                <a:off x="3733800" y="1475232"/>
                <a:ext cx="228600" cy="0"/>
              </a:xfrm>
              <a:prstGeom prst="line">
                <a:avLst/>
              </a:prstGeom>
              <a:ln w="635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矩形 16"/>
            <p:cNvSpPr/>
            <p:nvPr/>
          </p:nvSpPr>
          <p:spPr>
            <a:xfrm flipV="1">
              <a:off x="346942" y="3505200"/>
              <a:ext cx="774700" cy="358775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向下箭號 18"/>
            <p:cNvSpPr/>
            <p:nvPr/>
          </p:nvSpPr>
          <p:spPr>
            <a:xfrm rot="7864946">
              <a:off x="953091" y="3879670"/>
              <a:ext cx="1019495" cy="1073848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9" name="矩形 21"/>
            <p:cNvSpPr/>
            <p:nvPr/>
          </p:nvSpPr>
          <p:spPr>
            <a:xfrm>
              <a:off x="4822612" y="4601409"/>
              <a:ext cx="224333" cy="6959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zh-TW" altLang="en-US" sz="30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en-US" dirty="0"/>
              <a:t>Maintain Student Data </a:t>
            </a:r>
          </a:p>
        </p:txBody>
      </p:sp>
      <p:sp>
        <p:nvSpPr>
          <p:cNvPr id="14" name="標題 1"/>
          <p:cNvSpPr txBox="1">
            <a:spLocks/>
          </p:cNvSpPr>
          <p:nvPr/>
        </p:nvSpPr>
        <p:spPr bwMode="auto">
          <a:xfrm>
            <a:off x="2610379" y="5188163"/>
            <a:ext cx="6023549" cy="95465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Select the searching criteria and </a:t>
            </a: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press “Search” button </a:t>
            </a:r>
          </a:p>
        </p:txBody>
      </p:sp>
    </p:spTree>
    <p:extLst>
      <p:ext uri="{BB962C8B-B14F-4D97-AF65-F5344CB8AC3E}">
        <p14:creationId xmlns:p14="http://schemas.microsoft.com/office/powerpoint/2010/main" val="3192289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8"/>
          <p:cNvSpPr txBox="1">
            <a:spLocks noChangeArrowheads="1"/>
          </p:cNvSpPr>
          <p:nvPr/>
        </p:nvSpPr>
        <p:spPr bwMode="auto">
          <a:xfrm>
            <a:off x="193437" y="1191334"/>
            <a:ext cx="95705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fi-FI" altLang="zh-TW" sz="3200" dirty="0">
                <a:latin typeface="Trebuchet MS" pitchFamily="34" charset="0"/>
              </a:rPr>
              <a:t>Data that match searching criteria are shown</a:t>
            </a:r>
            <a:endParaRPr lang="zh-TW" altLang="en-US" sz="3200" b="1" dirty="0">
              <a:latin typeface="Trebuchet MS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74844" y="1950426"/>
            <a:ext cx="8040140" cy="4442404"/>
            <a:chOff x="354338" y="1421590"/>
            <a:chExt cx="9717197" cy="5262162"/>
          </a:xfrm>
        </p:grpSpPr>
        <p:pic>
          <p:nvPicPr>
            <p:cNvPr id="16" name="圖片 11"/>
            <p:cNvPicPr/>
            <p:nvPr/>
          </p:nvPicPr>
          <p:blipFill rotWithShape="1">
            <a:blip r:embed="rId2"/>
            <a:srcRect l="3770" t="26132" r="44987" b="32594"/>
            <a:stretch/>
          </p:blipFill>
          <p:spPr bwMode="auto">
            <a:xfrm>
              <a:off x="354338" y="1421590"/>
              <a:ext cx="9717197" cy="526216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矩形 7"/>
            <p:cNvSpPr/>
            <p:nvPr/>
          </p:nvSpPr>
          <p:spPr>
            <a:xfrm>
              <a:off x="5101303" y="5791200"/>
              <a:ext cx="223263" cy="5833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en-US" altLang="zh-TW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endParaRPr>
            </a:p>
          </p:txBody>
        </p:sp>
        <p:sp>
          <p:nvSpPr>
            <p:cNvPr id="18" name="矩形 9"/>
            <p:cNvSpPr/>
            <p:nvPr/>
          </p:nvSpPr>
          <p:spPr>
            <a:xfrm flipV="1">
              <a:off x="1366845" y="3762459"/>
              <a:ext cx="932019" cy="2030002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9" name="矩形 10"/>
            <p:cNvSpPr/>
            <p:nvPr/>
          </p:nvSpPr>
          <p:spPr>
            <a:xfrm flipV="1">
              <a:off x="2848966" y="3785328"/>
              <a:ext cx="928869" cy="2005871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0" name="向下箭號 6"/>
            <p:cNvSpPr/>
            <p:nvPr/>
          </p:nvSpPr>
          <p:spPr>
            <a:xfrm rot="7864946">
              <a:off x="4203481" y="4877189"/>
              <a:ext cx="695440" cy="948508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3" name="標題 1"/>
          <p:cNvSpPr txBox="1">
            <a:spLocks/>
          </p:cNvSpPr>
          <p:nvPr/>
        </p:nvSpPr>
        <p:spPr bwMode="auto">
          <a:xfrm>
            <a:off x="1963745" y="5742021"/>
            <a:ext cx="6442835" cy="102703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Default Value = </a:t>
            </a:r>
          </a:p>
          <a:p>
            <a:pPr algn="ctr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Original Class Name &amp; Class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57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00188" y="1231510"/>
            <a:ext cx="8629500" cy="4839923"/>
            <a:chOff x="200920" y="1231510"/>
            <a:chExt cx="8539011" cy="4483490"/>
          </a:xfrm>
        </p:grpSpPr>
        <p:pic>
          <p:nvPicPr>
            <p:cNvPr id="5" name="圖片 18"/>
            <p:cNvPicPr/>
            <p:nvPr/>
          </p:nvPicPr>
          <p:blipFill rotWithShape="1">
            <a:blip r:embed="rId2"/>
            <a:srcRect l="26149" t="32464" r="18884" b="20617"/>
            <a:stretch/>
          </p:blipFill>
          <p:spPr bwMode="auto">
            <a:xfrm>
              <a:off x="200920" y="1231510"/>
              <a:ext cx="8539011" cy="44834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向下箭號 10"/>
            <p:cNvSpPr/>
            <p:nvPr/>
          </p:nvSpPr>
          <p:spPr>
            <a:xfrm rot="1660246">
              <a:off x="1588911" y="2843795"/>
              <a:ext cx="441325" cy="720725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向下箭號 11"/>
            <p:cNvSpPr/>
            <p:nvPr/>
          </p:nvSpPr>
          <p:spPr>
            <a:xfrm rot="20197373">
              <a:off x="2454120" y="2841461"/>
              <a:ext cx="441325" cy="720725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9" name="向下箭號 13"/>
            <p:cNvSpPr/>
            <p:nvPr/>
          </p:nvSpPr>
          <p:spPr>
            <a:xfrm rot="7850857">
              <a:off x="3200964" y="4775257"/>
              <a:ext cx="441325" cy="679450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1" name="矩形 15"/>
            <p:cNvSpPr/>
            <p:nvPr/>
          </p:nvSpPr>
          <p:spPr>
            <a:xfrm flipV="1">
              <a:off x="200920" y="4740046"/>
              <a:ext cx="615950" cy="487655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7631" y="2247958"/>
            <a:ext cx="6061659" cy="645885"/>
            <a:chOff x="427631" y="2247958"/>
            <a:chExt cx="6061659" cy="645885"/>
          </a:xfrm>
        </p:grpSpPr>
        <p:sp>
          <p:nvSpPr>
            <p:cNvPr id="12" name="標題 1"/>
            <p:cNvSpPr txBox="1">
              <a:spLocks/>
            </p:cNvSpPr>
            <p:nvPr/>
          </p:nvSpPr>
          <p:spPr bwMode="auto">
            <a:xfrm>
              <a:off x="427631" y="2247958"/>
              <a:ext cx="6061659" cy="645885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91440" numCol="1" anchor="b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 sz="4000" b="0" kern="1200" cap="none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2800" b="1" dirty="0">
                  <a:solidFill>
                    <a:srgbClr val="008000"/>
                  </a:solidFill>
                  <a:latin typeface="Trebuchet MS" pitchFamily="34" charset="0"/>
                  <a:ea typeface="新細明體" pitchFamily="18" charset="-120"/>
                  <a:cs typeface="+mn-cs"/>
                </a:rPr>
                <a:t>Modification     Change into </a:t>
              </a:r>
              <a:r>
                <a:rPr lang="en-US" altLang="zh-TW" sz="2800" b="1" dirty="0">
                  <a:solidFill>
                    <a:srgbClr val="FF0000"/>
                  </a:solidFill>
                  <a:latin typeface="Trebuchet MS" pitchFamily="34" charset="0"/>
                  <a:ea typeface="新細明體" pitchFamily="18" charset="-120"/>
                  <a:cs typeface="+mn-cs"/>
                </a:rPr>
                <a:t>RED</a:t>
              </a:r>
              <a:r>
                <a:rPr lang="en-US" altLang="zh-TW" sz="2800" b="1" dirty="0">
                  <a:solidFill>
                    <a:srgbClr val="008000"/>
                  </a:solidFill>
                  <a:latin typeface="Trebuchet MS" pitchFamily="34" charset="0"/>
                  <a:ea typeface="新細明體" pitchFamily="18" charset="-120"/>
                  <a:cs typeface="+mn-cs"/>
                </a:rPr>
                <a:t>  </a:t>
              </a:r>
            </a:p>
          </p:txBody>
        </p:sp>
        <p:sp>
          <p:nvSpPr>
            <p:cNvPr id="13" name="Right Arrow 12"/>
            <p:cNvSpPr/>
            <p:nvPr/>
          </p:nvSpPr>
          <p:spPr bwMode="auto">
            <a:xfrm>
              <a:off x="3045602" y="2505418"/>
              <a:ext cx="227423" cy="178618"/>
            </a:xfrm>
            <a:prstGeom prst="rightArrow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</p:grpSp>
      <p:sp>
        <p:nvSpPr>
          <p:cNvPr id="14" name="標題 1"/>
          <p:cNvSpPr txBox="1">
            <a:spLocks/>
          </p:cNvSpPr>
          <p:nvPr/>
        </p:nvSpPr>
        <p:spPr bwMode="auto">
          <a:xfrm>
            <a:off x="2925274" y="5767548"/>
            <a:ext cx="4846028" cy="64588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Newly Admitted Students</a:t>
            </a:r>
          </a:p>
        </p:txBody>
      </p:sp>
    </p:spTree>
    <p:extLst>
      <p:ext uri="{BB962C8B-B14F-4D97-AF65-F5344CB8AC3E}">
        <p14:creationId xmlns:p14="http://schemas.microsoft.com/office/powerpoint/2010/main" val="2964819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30963" y="1221658"/>
            <a:ext cx="8485334" cy="5029200"/>
            <a:chOff x="201466" y="838200"/>
            <a:chExt cx="8485334" cy="5029200"/>
          </a:xfrm>
        </p:grpSpPr>
        <p:pic>
          <p:nvPicPr>
            <p:cNvPr id="7" name="圖片 5"/>
            <p:cNvPicPr/>
            <p:nvPr/>
          </p:nvPicPr>
          <p:blipFill rotWithShape="1">
            <a:blip r:embed="rId2"/>
            <a:srcRect l="14864" t="33471" r="38522" b="19233"/>
            <a:stretch/>
          </p:blipFill>
          <p:spPr bwMode="auto">
            <a:xfrm>
              <a:off x="228600" y="838200"/>
              <a:ext cx="8458200" cy="5029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矩形 18"/>
            <p:cNvSpPr/>
            <p:nvPr/>
          </p:nvSpPr>
          <p:spPr>
            <a:xfrm flipV="1">
              <a:off x="201466" y="1047136"/>
              <a:ext cx="1535925" cy="339212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585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HKEAA</a:t>
            </a:r>
            <a:r>
              <a:rPr lang="zh-TW" altLang="en-US" dirty="0"/>
              <a:t> </a:t>
            </a:r>
            <a:r>
              <a:rPr lang="en-US" altLang="zh-TW" dirty="0"/>
              <a:t>Module Structure 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71488" y="1242584"/>
            <a:ext cx="7086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buSzPct val="80000"/>
              <a:buFont typeface="Wingdings" pitchFamily="2" charset="2"/>
              <a:buNone/>
            </a:pPr>
            <a:r>
              <a:rPr kumimoji="0" lang="en-US" altLang="zh-TW" sz="4000" b="1" dirty="0">
                <a:solidFill>
                  <a:srgbClr val="7030A0"/>
                </a:solidFill>
                <a:latin typeface="Trebuchet MS" pitchFamily="34" charset="0"/>
              </a:rPr>
              <a:t>HKEAA</a:t>
            </a:r>
            <a:r>
              <a:rPr kumimoji="0" lang="en-US" altLang="zh-TW" sz="4000" dirty="0">
                <a:latin typeface="Trebuchet MS" pitchFamily="34" charset="0"/>
              </a:rPr>
              <a:t>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77338" y="1768218"/>
            <a:ext cx="5410200" cy="302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buSzPct val="80000"/>
              <a:buFont typeface="Wingdings" pitchFamily="2" charset="2"/>
              <a:buNone/>
            </a:pPr>
            <a:r>
              <a:rPr kumimoji="0" lang="en-US" altLang="zh-TW" sz="3200" b="1" dirty="0">
                <a:solidFill>
                  <a:srgbClr val="CC9900"/>
                </a:solidFill>
                <a:latin typeface="Trebuchet MS" pitchFamily="34" charset="0"/>
              </a:rPr>
              <a:t>HKDSE</a:t>
            </a:r>
          </a:p>
          <a:p>
            <a:pPr eaLnBrk="1" hangingPunct="1">
              <a:lnSpc>
                <a:spcPct val="150000"/>
              </a:lnSpc>
              <a:buSzPct val="80000"/>
              <a:buFont typeface="Wingdings" pitchFamily="2" charset="2"/>
              <a:buNone/>
            </a:pPr>
            <a:r>
              <a:rPr kumimoji="0" lang="en-US" altLang="zh-TW" sz="3200" b="1" dirty="0">
                <a:solidFill>
                  <a:srgbClr val="CC9900"/>
                </a:solidFill>
                <a:latin typeface="Trebuchet MS" pitchFamily="34" charset="0"/>
              </a:rPr>
              <a:t>HKALE/HKCEE</a:t>
            </a:r>
          </a:p>
          <a:p>
            <a:pPr eaLnBrk="1" hangingPunct="1">
              <a:lnSpc>
                <a:spcPct val="150000"/>
              </a:lnSpc>
              <a:buSzPct val="80000"/>
              <a:buFont typeface="Wingdings" pitchFamily="2" charset="2"/>
              <a:buNone/>
            </a:pPr>
            <a:r>
              <a:rPr kumimoji="0" lang="en-US" altLang="zh-TW" sz="3200" b="1" dirty="0">
                <a:solidFill>
                  <a:srgbClr val="008000"/>
                </a:solidFill>
                <a:latin typeface="Trebuchet MS" pitchFamily="34" charset="0"/>
              </a:rPr>
              <a:t>TSA</a:t>
            </a:r>
          </a:p>
          <a:p>
            <a:pPr eaLnBrk="1" hangingPunct="1">
              <a:lnSpc>
                <a:spcPct val="150000"/>
              </a:lnSpc>
              <a:buSzPct val="80000"/>
              <a:buFont typeface="Wingdings" pitchFamily="2" charset="2"/>
              <a:buNone/>
            </a:pPr>
            <a:endParaRPr kumimoji="0" lang="en-US" altLang="zh-TW" sz="2000" dirty="0">
              <a:solidFill>
                <a:srgbClr val="CC9900"/>
              </a:solidFill>
              <a:latin typeface="Trebuchet MS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84008" y="3583642"/>
            <a:ext cx="4495800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zh-TW" b="1" dirty="0">
              <a:solidFill>
                <a:srgbClr val="FF9900"/>
              </a:solidFill>
              <a:latin typeface="Trebuchet MS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</a:rPr>
              <a:t>Three </a:t>
            </a:r>
            <a:r>
              <a:rPr lang="en-US" altLang="zh-TW" sz="2800" b="1" i="1" dirty="0">
                <a:solidFill>
                  <a:srgbClr val="008000"/>
                </a:solidFill>
                <a:latin typeface="Trebuchet MS" pitchFamily="34" charset="0"/>
              </a:rPr>
              <a:t>functions</a:t>
            </a: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 typeface="Arial" charset="0"/>
              <a:buAutoNum type="arabicPeriod"/>
            </a:pPr>
            <a:r>
              <a:rPr lang="en-US" altLang="zh-TW" sz="2800" b="1" i="1" dirty="0">
                <a:solidFill>
                  <a:srgbClr val="008000"/>
                </a:solidFill>
                <a:latin typeface="Trebuchet MS" pitchFamily="34" charset="0"/>
              </a:rPr>
              <a:t>Maintain Student Data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zh-TW" sz="2800" b="1" i="1" dirty="0">
                <a:solidFill>
                  <a:srgbClr val="008000"/>
                </a:solidFill>
                <a:latin typeface="Trebuchet MS" pitchFamily="34" charset="0"/>
              </a:rPr>
              <a:t>Report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zh-TW" sz="2800" b="1" i="1" dirty="0">
                <a:solidFill>
                  <a:srgbClr val="008000"/>
                </a:solidFill>
                <a:latin typeface="Trebuchet MS" pitchFamily="34" charset="0"/>
              </a:rPr>
              <a:t>Data Communication</a:t>
            </a:r>
          </a:p>
        </p:txBody>
      </p:sp>
      <p:grpSp>
        <p:nvGrpSpPr>
          <p:cNvPr id="7" name="群組 10"/>
          <p:cNvGrpSpPr/>
          <p:nvPr/>
        </p:nvGrpSpPr>
        <p:grpSpPr>
          <a:xfrm>
            <a:off x="5269460" y="1768218"/>
            <a:ext cx="3291234" cy="2296851"/>
            <a:chOff x="0" y="0"/>
            <a:chExt cx="2742565" cy="1834515"/>
          </a:xfrm>
        </p:grpSpPr>
        <p:pic>
          <p:nvPicPr>
            <p:cNvPr id="8" name="圖片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98" t="60833" r="51931" b="36057"/>
            <a:stretch/>
          </p:blipFill>
          <p:spPr bwMode="auto">
            <a:xfrm>
              <a:off x="0" y="0"/>
              <a:ext cx="2742565" cy="3619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圖片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98" t="70055" r="51931" b="17291"/>
            <a:stretch/>
          </p:blipFill>
          <p:spPr bwMode="auto">
            <a:xfrm>
              <a:off x="0" y="361950"/>
              <a:ext cx="2742565" cy="1472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265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04830" y="1016000"/>
            <a:ext cx="8075345" cy="4127500"/>
            <a:chOff x="146049" y="951388"/>
            <a:chExt cx="8775433" cy="4604703"/>
          </a:xfrm>
        </p:grpSpPr>
        <p:pic>
          <p:nvPicPr>
            <p:cNvPr id="5" name="圖片 12"/>
            <p:cNvPicPr/>
            <p:nvPr/>
          </p:nvPicPr>
          <p:blipFill rotWithShape="1">
            <a:blip r:embed="rId2"/>
            <a:srcRect l="11722" t="30551" r="37785" b="22803"/>
            <a:stretch/>
          </p:blipFill>
          <p:spPr bwMode="auto">
            <a:xfrm>
              <a:off x="146049" y="951388"/>
              <a:ext cx="8775433" cy="460470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向下箭號 8"/>
            <p:cNvSpPr/>
            <p:nvPr/>
          </p:nvSpPr>
          <p:spPr>
            <a:xfrm rot="11982302">
              <a:off x="1009050" y="4877563"/>
              <a:ext cx="623257" cy="587870"/>
            </a:xfrm>
            <a:prstGeom prst="downArrow">
              <a:avLst>
                <a:gd name="adj1" fmla="val 55310"/>
                <a:gd name="adj2" fmla="val 50000"/>
              </a:avLst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7" name="標題 1"/>
          <p:cNvSpPr txBox="1">
            <a:spLocks noGrp="1"/>
          </p:cNvSpPr>
          <p:nvPr>
            <p:ph idx="1"/>
          </p:nvPr>
        </p:nvSpPr>
        <p:spPr bwMode="auto">
          <a:xfrm>
            <a:off x="504830" y="4970209"/>
            <a:ext cx="8369248" cy="161587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If Chinese character (e.g. </a:t>
            </a:r>
            <a:r>
              <a:rPr lang="zh-TW" altLang="en-US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三愛</a:t>
            </a: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) is used for Class Name, user should modify Assigned Class/Group Name into English (e.g. 3A).</a:t>
            </a:r>
          </a:p>
        </p:txBody>
      </p:sp>
    </p:spTree>
    <p:extLst>
      <p:ext uri="{BB962C8B-B14F-4D97-AF65-F5344CB8AC3E}">
        <p14:creationId xmlns:p14="http://schemas.microsoft.com/office/powerpoint/2010/main" val="2014418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34" y="190500"/>
            <a:ext cx="7162800" cy="7620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95275" y="1714617"/>
            <a:ext cx="8619259" cy="3957970"/>
            <a:chOff x="295275" y="1066800"/>
            <a:chExt cx="8619259" cy="3957970"/>
          </a:xfrm>
        </p:grpSpPr>
        <p:pic>
          <p:nvPicPr>
            <p:cNvPr id="6" name="圖片 13"/>
            <p:cNvPicPr/>
            <p:nvPr/>
          </p:nvPicPr>
          <p:blipFill rotWithShape="1">
            <a:blip r:embed="rId2"/>
            <a:srcRect l="11480" t="17840" r="20298" b="32072"/>
            <a:stretch/>
          </p:blipFill>
          <p:spPr bwMode="auto">
            <a:xfrm>
              <a:off x="295275" y="1066800"/>
              <a:ext cx="8619259" cy="365325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矩形 4"/>
            <p:cNvSpPr/>
            <p:nvPr/>
          </p:nvSpPr>
          <p:spPr>
            <a:xfrm flipV="1">
              <a:off x="1371600" y="3717189"/>
              <a:ext cx="609600" cy="22860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矩形 8"/>
            <p:cNvSpPr/>
            <p:nvPr/>
          </p:nvSpPr>
          <p:spPr>
            <a:xfrm flipV="1">
              <a:off x="343620" y="3388296"/>
              <a:ext cx="381000" cy="1095375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9" name="向下箭號 9"/>
            <p:cNvSpPr/>
            <p:nvPr/>
          </p:nvSpPr>
          <p:spPr>
            <a:xfrm rot="7709446">
              <a:off x="2159371" y="3793214"/>
              <a:ext cx="495809" cy="611962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0" name="文字方塊 5"/>
            <p:cNvSpPr txBox="1">
              <a:spLocks noChangeArrowheads="1"/>
            </p:cNvSpPr>
            <p:nvPr/>
          </p:nvSpPr>
          <p:spPr bwMode="auto">
            <a:xfrm>
              <a:off x="2801063" y="4501550"/>
              <a:ext cx="3693265" cy="5232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/>
              <a:r>
                <a:rPr lang="fi-FI" altLang="zh-TW" sz="2800" b="1" dirty="0">
                  <a:solidFill>
                    <a:srgbClr val="FF6600"/>
                  </a:solidFill>
                  <a:latin typeface="Trebuchet MS" pitchFamily="34" charset="0"/>
                </a:rPr>
                <a:t>Change by Batch</a:t>
              </a:r>
              <a:endParaRPr lang="zh-TW" altLang="en-US" sz="2800" b="1" dirty="0">
                <a:solidFill>
                  <a:srgbClr val="FF6600"/>
                </a:solidFill>
                <a:latin typeface="Trebuchet MS" pitchFamily="34" charset="0"/>
              </a:endParaRPr>
            </a:p>
          </p:txBody>
        </p:sp>
      </p:grpSp>
      <p:sp>
        <p:nvSpPr>
          <p:cNvPr id="12" name="標題 1"/>
          <p:cNvSpPr txBox="1">
            <a:spLocks/>
          </p:cNvSpPr>
          <p:nvPr/>
        </p:nvSpPr>
        <p:spPr bwMode="auto">
          <a:xfrm>
            <a:off x="295275" y="1195158"/>
            <a:ext cx="5323860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</a:rPr>
              <a:t>Function of “Assign” button</a:t>
            </a:r>
          </a:p>
        </p:txBody>
      </p:sp>
      <p:sp>
        <p:nvSpPr>
          <p:cNvPr id="13" name="標題 1"/>
          <p:cNvSpPr txBox="1">
            <a:spLocks noGrp="1"/>
          </p:cNvSpPr>
          <p:nvPr>
            <p:ph idx="1"/>
          </p:nvPr>
        </p:nvSpPr>
        <p:spPr bwMode="auto">
          <a:xfrm>
            <a:off x="343620" y="5763271"/>
            <a:ext cx="8369248" cy="86939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algn="ctr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Enter Assigned Class / Group Name </a:t>
            </a:r>
          </a:p>
          <a:p>
            <a:pPr marL="0" indent="0" algn="ctr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    Select students       Press “Assign” button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7542006" y="5861450"/>
            <a:ext cx="448444" cy="206662"/>
          </a:xfrm>
          <a:prstGeom prst="rightArrow">
            <a:avLst/>
          </a:prstGeom>
          <a:solidFill>
            <a:srgbClr val="008000"/>
          </a:solidFill>
          <a:ln w="25400">
            <a:solidFill>
              <a:srgbClr val="008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8000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3950904" y="6216158"/>
            <a:ext cx="452283" cy="211517"/>
          </a:xfrm>
          <a:prstGeom prst="rightArrow">
            <a:avLst/>
          </a:prstGeom>
          <a:solidFill>
            <a:srgbClr val="008000"/>
          </a:solidFill>
          <a:ln w="25400">
            <a:solidFill>
              <a:srgbClr val="008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8000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9299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04800" y="1066800"/>
            <a:ext cx="8610600" cy="4717476"/>
            <a:chOff x="304800" y="1066800"/>
            <a:chExt cx="8610600" cy="4717476"/>
          </a:xfrm>
        </p:grpSpPr>
        <p:grpSp>
          <p:nvGrpSpPr>
            <p:cNvPr id="5" name="群組 2"/>
            <p:cNvGrpSpPr/>
            <p:nvPr/>
          </p:nvGrpSpPr>
          <p:grpSpPr>
            <a:xfrm>
              <a:off x="304800" y="1066800"/>
              <a:ext cx="8610600" cy="4717476"/>
              <a:chOff x="304800" y="1066800"/>
              <a:chExt cx="8610600" cy="4717476"/>
            </a:xfrm>
          </p:grpSpPr>
          <p:pic>
            <p:nvPicPr>
              <p:cNvPr id="9" name="圖片 9"/>
              <p:cNvPicPr/>
              <p:nvPr/>
            </p:nvPicPr>
            <p:blipFill rotWithShape="1">
              <a:blip r:embed="rId2"/>
              <a:srcRect l="11688" t="18408" r="20057" b="25086"/>
              <a:stretch/>
            </p:blipFill>
            <p:spPr bwMode="auto">
              <a:xfrm>
                <a:off x="304800" y="1066800"/>
                <a:ext cx="8610600" cy="471747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10" name="直線接點 10"/>
              <p:cNvCxnSpPr/>
              <p:nvPr/>
            </p:nvCxnSpPr>
            <p:spPr>
              <a:xfrm>
                <a:off x="2618508" y="1496292"/>
                <a:ext cx="304800" cy="0"/>
              </a:xfrm>
              <a:prstGeom prst="line">
                <a:avLst/>
              </a:prstGeom>
              <a:ln w="762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4"/>
            <p:cNvSpPr/>
            <p:nvPr/>
          </p:nvSpPr>
          <p:spPr>
            <a:xfrm flipV="1">
              <a:off x="376958" y="4896368"/>
              <a:ext cx="533400" cy="304801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向下箭號 6"/>
            <p:cNvSpPr/>
            <p:nvPr/>
          </p:nvSpPr>
          <p:spPr>
            <a:xfrm rot="7553714">
              <a:off x="1358755" y="5116132"/>
              <a:ext cx="441325" cy="679450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 flipV="1">
              <a:off x="1298201" y="3843001"/>
              <a:ext cx="685800" cy="106680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1" name="標題 1"/>
          <p:cNvSpPr txBox="1">
            <a:spLocks noGrp="1"/>
          </p:cNvSpPr>
          <p:nvPr>
            <p:ph idx="1"/>
          </p:nvPr>
        </p:nvSpPr>
        <p:spPr bwMode="auto">
          <a:xfrm>
            <a:off x="1458221" y="5686704"/>
            <a:ext cx="3760893" cy="57172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algn="ctr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Press Save button</a:t>
            </a:r>
          </a:p>
        </p:txBody>
      </p:sp>
    </p:spTree>
    <p:extLst>
      <p:ext uri="{BB962C8B-B14F-4D97-AF65-F5344CB8AC3E}">
        <p14:creationId xmlns:p14="http://schemas.microsoft.com/office/powerpoint/2010/main" val="1206808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72650" y="1807988"/>
            <a:ext cx="6096000" cy="12464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7500" cap="all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Continue</a:t>
            </a:r>
          </a:p>
        </p:txBody>
      </p:sp>
      <p:sp>
        <p:nvSpPr>
          <p:cNvPr id="16" name="文字版面配置區 2"/>
          <p:cNvSpPr txBox="1">
            <a:spLocks/>
          </p:cNvSpPr>
          <p:nvPr/>
        </p:nvSpPr>
        <p:spPr bwMode="auto">
          <a:xfrm>
            <a:off x="957481" y="3293268"/>
            <a:ext cx="7972207" cy="1338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rgbClr val="9900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6600CC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Data Communication –</a:t>
            </a:r>
          </a:p>
          <a:p>
            <a:pPr marL="0" indent="0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Prepare Outgoing Data</a:t>
            </a:r>
          </a:p>
          <a:p>
            <a:pPr marL="0" indent="0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 </a:t>
            </a:r>
            <a:endParaRPr lang="zh-TW" altLang="en-US" sz="5400" dirty="0"/>
          </a:p>
          <a:p>
            <a:pPr marL="0" indent="0">
              <a:buNone/>
              <a:defRPr/>
            </a:pPr>
            <a:endParaRPr lang="zh-TW" altLang="en-US" sz="5200" b="0" kern="0" dirty="0"/>
          </a:p>
        </p:txBody>
      </p:sp>
    </p:spTree>
    <p:extLst>
      <p:ext uri="{BB962C8B-B14F-4D97-AF65-F5344CB8AC3E}">
        <p14:creationId xmlns:p14="http://schemas.microsoft.com/office/powerpoint/2010/main" val="1408155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Outgoing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49235" y="2412065"/>
            <a:ext cx="8180453" cy="1983530"/>
            <a:chOff x="448540" y="1569253"/>
            <a:chExt cx="8180453" cy="1983530"/>
          </a:xfrm>
        </p:grpSpPr>
        <p:grpSp>
          <p:nvGrpSpPr>
            <p:cNvPr id="4" name="Group 3"/>
            <p:cNvGrpSpPr/>
            <p:nvPr/>
          </p:nvGrpSpPr>
          <p:grpSpPr>
            <a:xfrm>
              <a:off x="448540" y="1569253"/>
              <a:ext cx="8180453" cy="1793795"/>
              <a:chOff x="448540" y="1569253"/>
              <a:chExt cx="8180453" cy="1793795"/>
            </a:xfrm>
          </p:grpSpPr>
          <p:pic>
            <p:nvPicPr>
              <p:cNvPr id="5" name="Picture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43" t="-729" r="-104" b="77702"/>
              <a:stretch/>
            </p:blipFill>
            <p:spPr bwMode="auto">
              <a:xfrm>
                <a:off x="448540" y="1569253"/>
                <a:ext cx="8180453" cy="1793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矩形 10"/>
              <p:cNvSpPr/>
              <p:nvPr/>
            </p:nvSpPr>
            <p:spPr>
              <a:xfrm flipV="1">
                <a:off x="566880" y="2383719"/>
                <a:ext cx="342034" cy="381000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7" name="矩形 14"/>
              <p:cNvSpPr/>
              <p:nvPr/>
            </p:nvSpPr>
            <p:spPr>
              <a:xfrm flipV="1">
                <a:off x="495300" y="2772803"/>
                <a:ext cx="990600" cy="381000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9" name="向下箭號 9"/>
            <p:cNvSpPr/>
            <p:nvPr/>
          </p:nvSpPr>
          <p:spPr>
            <a:xfrm rot="7553714">
              <a:off x="1670364" y="2591747"/>
              <a:ext cx="855007" cy="1067066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1" name="標題 1"/>
          <p:cNvSpPr txBox="1">
            <a:spLocks noGrp="1"/>
          </p:cNvSpPr>
          <p:nvPr>
            <p:ph idx="1"/>
          </p:nvPr>
        </p:nvSpPr>
        <p:spPr bwMode="auto">
          <a:xfrm>
            <a:off x="2734220" y="4648212"/>
            <a:ext cx="5228135" cy="90909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Click the radio button </a:t>
            </a:r>
          </a:p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Then click “Prepare” button</a:t>
            </a: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295275" y="1195158"/>
            <a:ext cx="7330168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</a:rPr>
              <a:t>HKEAA &gt; TSA &gt; Data Communication </a:t>
            </a:r>
          </a:p>
        </p:txBody>
      </p:sp>
    </p:spTree>
    <p:extLst>
      <p:ext uri="{BB962C8B-B14F-4D97-AF65-F5344CB8AC3E}">
        <p14:creationId xmlns:p14="http://schemas.microsoft.com/office/powerpoint/2010/main" val="637425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標題 1"/>
          <p:cNvSpPr txBox="1">
            <a:spLocks noGrp="1"/>
          </p:cNvSpPr>
          <p:nvPr>
            <p:ph idx="1"/>
          </p:nvPr>
        </p:nvSpPr>
        <p:spPr bwMode="auto">
          <a:xfrm>
            <a:off x="2222695" y="5506622"/>
            <a:ext cx="5679757" cy="90909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Select the searching criteria and press “Search” button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87920" y="1139482"/>
            <a:ext cx="6843206" cy="4209862"/>
            <a:chOff x="1287920" y="1139482"/>
            <a:chExt cx="6843206" cy="4209862"/>
          </a:xfrm>
        </p:grpSpPr>
        <p:grpSp>
          <p:nvGrpSpPr>
            <p:cNvPr id="12" name="Group 11"/>
            <p:cNvGrpSpPr/>
            <p:nvPr/>
          </p:nvGrpSpPr>
          <p:grpSpPr>
            <a:xfrm>
              <a:off x="1287920" y="1139482"/>
              <a:ext cx="6843206" cy="3840481"/>
              <a:chOff x="603250" y="1208809"/>
              <a:chExt cx="7321549" cy="3744191"/>
            </a:xfrm>
          </p:grpSpPr>
          <p:grpSp>
            <p:nvGrpSpPr>
              <p:cNvPr id="13" name="群組 4"/>
              <p:cNvGrpSpPr/>
              <p:nvPr/>
            </p:nvGrpSpPr>
            <p:grpSpPr>
              <a:xfrm>
                <a:off x="603250" y="1208809"/>
                <a:ext cx="7321549" cy="3744191"/>
                <a:chOff x="603250" y="1208809"/>
                <a:chExt cx="7321549" cy="3744191"/>
              </a:xfrm>
            </p:grpSpPr>
            <p:pic>
              <p:nvPicPr>
                <p:cNvPr id="15" name="圖片 12"/>
                <p:cNvPicPr/>
                <p:nvPr/>
              </p:nvPicPr>
              <p:blipFill rotWithShape="1">
                <a:blip r:embed="rId2"/>
                <a:srcRect l="11322" t="17288" r="50942" b="46201"/>
                <a:stretch/>
              </p:blipFill>
              <p:spPr>
                <a:xfrm>
                  <a:off x="603250" y="1208809"/>
                  <a:ext cx="7321549" cy="3744191"/>
                </a:xfrm>
                <a:prstGeom prst="rect">
                  <a:avLst/>
                </a:prstGeom>
              </p:spPr>
            </p:pic>
            <p:cxnSp>
              <p:nvCxnSpPr>
                <p:cNvPr id="16" name="直線接點 13"/>
                <p:cNvCxnSpPr/>
                <p:nvPr/>
              </p:nvCxnSpPr>
              <p:spPr>
                <a:xfrm>
                  <a:off x="2133600" y="2419928"/>
                  <a:ext cx="382898" cy="0"/>
                </a:xfrm>
                <a:prstGeom prst="line">
                  <a:avLst/>
                </a:prstGeom>
                <a:ln w="984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矩形 9"/>
              <p:cNvSpPr/>
              <p:nvPr/>
            </p:nvSpPr>
            <p:spPr>
              <a:xfrm flipV="1">
                <a:off x="800100" y="4330386"/>
                <a:ext cx="1181100" cy="425221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17" name="向下箭號 8"/>
            <p:cNvSpPr/>
            <p:nvPr/>
          </p:nvSpPr>
          <p:spPr>
            <a:xfrm rot="7553714">
              <a:off x="2539171" y="4788957"/>
              <a:ext cx="441325" cy="679450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01277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77776" y="1322682"/>
            <a:ext cx="8388350" cy="4131098"/>
            <a:chOff x="476250" y="1322682"/>
            <a:chExt cx="8388350" cy="4131098"/>
          </a:xfrm>
        </p:grpSpPr>
        <p:pic>
          <p:nvPicPr>
            <p:cNvPr id="5" name="圖片 14"/>
            <p:cNvPicPr/>
            <p:nvPr/>
          </p:nvPicPr>
          <p:blipFill rotWithShape="1">
            <a:blip r:embed="rId2"/>
            <a:srcRect l="11272" t="18411" r="25667" b="43636"/>
            <a:stretch/>
          </p:blipFill>
          <p:spPr bwMode="auto">
            <a:xfrm>
              <a:off x="476250" y="1322682"/>
              <a:ext cx="8388350" cy="413109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矩形 10"/>
            <p:cNvSpPr/>
            <p:nvPr/>
          </p:nvSpPr>
          <p:spPr>
            <a:xfrm flipV="1">
              <a:off x="575542" y="2578174"/>
              <a:ext cx="333953" cy="1797775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矩形 13"/>
            <p:cNvSpPr/>
            <p:nvPr/>
          </p:nvSpPr>
          <p:spPr>
            <a:xfrm flipV="1">
              <a:off x="587780" y="4403656"/>
              <a:ext cx="813840" cy="338137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8" name="向下箭號 12"/>
          <p:cNvSpPr/>
          <p:nvPr/>
        </p:nvSpPr>
        <p:spPr>
          <a:xfrm rot="7553714">
            <a:off x="1487068" y="4780007"/>
            <a:ext cx="441325" cy="679450"/>
          </a:xfrm>
          <a:prstGeom prst="downArrow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標題 1"/>
          <p:cNvSpPr txBox="1">
            <a:spLocks noGrp="1"/>
          </p:cNvSpPr>
          <p:nvPr>
            <p:ph idx="1"/>
          </p:nvPr>
        </p:nvSpPr>
        <p:spPr bwMode="auto">
          <a:xfrm>
            <a:off x="1434905" y="5605096"/>
            <a:ext cx="7118253" cy="90909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Select student data to be prepared and press “Prepare” button</a:t>
            </a:r>
          </a:p>
        </p:txBody>
      </p:sp>
    </p:spTree>
    <p:extLst>
      <p:ext uri="{BB962C8B-B14F-4D97-AF65-F5344CB8AC3E}">
        <p14:creationId xmlns:p14="http://schemas.microsoft.com/office/powerpoint/2010/main" val="2110300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標題 1"/>
          <p:cNvSpPr txBox="1">
            <a:spLocks noGrp="1"/>
          </p:cNvSpPr>
          <p:nvPr>
            <p:ph idx="1"/>
          </p:nvPr>
        </p:nvSpPr>
        <p:spPr bwMode="auto">
          <a:xfrm>
            <a:off x="5348288" y="2192119"/>
            <a:ext cx="3742067" cy="60699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新細明體" pitchFamily="18" charset="-120"/>
                <a:cs typeface="+mn-cs"/>
              </a:rPr>
              <a:t>View Error Report 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261066" y="1071453"/>
            <a:ext cx="7823396" cy="90909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Rectify errors according to the Error Report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01938" y="2613239"/>
            <a:ext cx="8034100" cy="3799166"/>
            <a:chOff x="701938" y="2613239"/>
            <a:chExt cx="8034100" cy="3799166"/>
          </a:xfrm>
        </p:grpSpPr>
        <p:grpSp>
          <p:nvGrpSpPr>
            <p:cNvPr id="4" name="Group 3"/>
            <p:cNvGrpSpPr/>
            <p:nvPr/>
          </p:nvGrpSpPr>
          <p:grpSpPr>
            <a:xfrm>
              <a:off x="701938" y="2613239"/>
              <a:ext cx="8034100" cy="3799166"/>
              <a:chOff x="477117" y="1824414"/>
              <a:chExt cx="7543800" cy="3485861"/>
            </a:xfrm>
          </p:grpSpPr>
          <p:pic>
            <p:nvPicPr>
              <p:cNvPr id="5" name="圖片 7"/>
              <p:cNvPicPr/>
              <p:nvPr/>
            </p:nvPicPr>
            <p:blipFill rotWithShape="1">
              <a:blip r:embed="rId2"/>
              <a:srcRect l="11679" t="17595" r="39200" b="46297"/>
              <a:stretch/>
            </p:blipFill>
            <p:spPr>
              <a:xfrm>
                <a:off x="477117" y="2265779"/>
                <a:ext cx="7543800" cy="3044496"/>
              </a:xfrm>
              <a:prstGeom prst="rect">
                <a:avLst/>
              </a:prstGeom>
            </p:spPr>
          </p:pic>
          <p:sp>
            <p:nvSpPr>
              <p:cNvPr id="6" name="向下箭號 6"/>
              <p:cNvSpPr/>
              <p:nvPr/>
            </p:nvSpPr>
            <p:spPr>
              <a:xfrm rot="2398423">
                <a:off x="4167489" y="1824414"/>
                <a:ext cx="553076" cy="627643"/>
              </a:xfrm>
              <a:prstGeom prst="downArrow">
                <a:avLst/>
              </a:prstGeom>
              <a:solidFill>
                <a:srgbClr val="00800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9" name="Oval 8"/>
            <p:cNvSpPr/>
            <p:nvPr/>
          </p:nvSpPr>
          <p:spPr bwMode="auto">
            <a:xfrm>
              <a:off x="4313614" y="3290824"/>
              <a:ext cx="600044" cy="62927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922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730390" y="5440663"/>
            <a:ext cx="8102991" cy="8071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If there is no error, the TSA student data file will be prepared for preview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10703" y="1266091"/>
            <a:ext cx="7322592" cy="3997827"/>
            <a:chOff x="854432" y="2461845"/>
            <a:chExt cx="7322592" cy="3997827"/>
          </a:xfrm>
        </p:grpSpPr>
        <p:grpSp>
          <p:nvGrpSpPr>
            <p:cNvPr id="11" name="Group 10"/>
            <p:cNvGrpSpPr/>
            <p:nvPr/>
          </p:nvGrpSpPr>
          <p:grpSpPr>
            <a:xfrm>
              <a:off x="854432" y="2461845"/>
              <a:ext cx="7322592" cy="3997827"/>
              <a:chOff x="381001" y="1227288"/>
              <a:chExt cx="8399132" cy="4689256"/>
            </a:xfrm>
          </p:grpSpPr>
          <p:grpSp>
            <p:nvGrpSpPr>
              <p:cNvPr id="12" name="群組 7"/>
              <p:cNvGrpSpPr/>
              <p:nvPr/>
            </p:nvGrpSpPr>
            <p:grpSpPr>
              <a:xfrm>
                <a:off x="381001" y="1227288"/>
                <a:ext cx="8399132" cy="4205494"/>
                <a:chOff x="2057399" y="1227288"/>
                <a:chExt cx="6722733" cy="3725712"/>
              </a:xfrm>
            </p:grpSpPr>
            <p:pic>
              <p:nvPicPr>
                <p:cNvPr id="16" name="圖片 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1702" t="18233" r="42550" b="36693"/>
                <a:stretch/>
              </p:blipFill>
              <p:spPr>
                <a:xfrm>
                  <a:off x="2057399" y="1227288"/>
                  <a:ext cx="6722733" cy="3725712"/>
                </a:xfrm>
                <a:prstGeom prst="rect">
                  <a:avLst/>
                </a:prstGeom>
              </p:spPr>
            </p:pic>
            <p:cxnSp>
              <p:nvCxnSpPr>
                <p:cNvPr id="17" name="直線接點 6"/>
                <p:cNvCxnSpPr/>
                <p:nvPr/>
              </p:nvCxnSpPr>
              <p:spPr>
                <a:xfrm>
                  <a:off x="3124200" y="2352964"/>
                  <a:ext cx="381000" cy="0"/>
                </a:xfrm>
                <a:prstGeom prst="line">
                  <a:avLst/>
                </a:prstGeom>
                <a:ln w="666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矩形 14"/>
              <p:cNvSpPr/>
              <p:nvPr/>
            </p:nvSpPr>
            <p:spPr>
              <a:xfrm flipV="1">
                <a:off x="4830620" y="4853220"/>
                <a:ext cx="1143000" cy="404580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4" name="矩形 15"/>
              <p:cNvSpPr/>
              <p:nvPr/>
            </p:nvSpPr>
            <p:spPr>
              <a:xfrm flipV="1">
                <a:off x="6107596" y="4853220"/>
                <a:ext cx="1131403" cy="392790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5" name="向下箭號 9"/>
              <p:cNvSpPr/>
              <p:nvPr/>
            </p:nvSpPr>
            <p:spPr>
              <a:xfrm rot="13008889">
                <a:off x="6361128" y="5311874"/>
                <a:ext cx="373276" cy="604670"/>
              </a:xfrm>
              <a:prstGeom prst="downArrow">
                <a:avLst/>
              </a:prstGeom>
              <a:solidFill>
                <a:srgbClr val="00800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18" name="向下箭號 9"/>
            <p:cNvSpPr/>
            <p:nvPr/>
          </p:nvSpPr>
          <p:spPr>
            <a:xfrm rot="13008889">
              <a:off x="5006956" y="5934111"/>
              <a:ext cx="325432" cy="515512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2228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標題 1"/>
          <p:cNvSpPr txBox="1">
            <a:spLocks/>
          </p:cNvSpPr>
          <p:nvPr/>
        </p:nvSpPr>
        <p:spPr bwMode="auto">
          <a:xfrm>
            <a:off x="323207" y="1338447"/>
            <a:ext cx="8102991" cy="8071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Report Sample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3" y="2468061"/>
            <a:ext cx="8715375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47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圓角矩形 16"/>
          <p:cNvSpPr/>
          <p:nvPr/>
        </p:nvSpPr>
        <p:spPr>
          <a:xfrm>
            <a:off x="2514601" y="157233"/>
            <a:ext cx="6415088" cy="639596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6" name="圓角矩形 8"/>
          <p:cNvSpPr/>
          <p:nvPr/>
        </p:nvSpPr>
        <p:spPr>
          <a:xfrm>
            <a:off x="3200399" y="1045338"/>
            <a:ext cx="2362508" cy="856377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800" dirty="0">
                <a:solidFill>
                  <a:schemeClr val="tx1"/>
                </a:solidFill>
              </a:rPr>
              <a:t>Student Module</a:t>
            </a:r>
            <a:endParaRPr lang="zh-HK" altLang="en-US" sz="2800" dirty="0">
              <a:solidFill>
                <a:schemeClr val="tx1"/>
              </a:solidFill>
            </a:endParaRPr>
          </a:p>
        </p:txBody>
      </p:sp>
      <p:sp>
        <p:nvSpPr>
          <p:cNvPr id="7" name="圓角矩形 9"/>
          <p:cNvSpPr/>
          <p:nvPr/>
        </p:nvSpPr>
        <p:spPr>
          <a:xfrm>
            <a:off x="2601859" y="2683254"/>
            <a:ext cx="2386563" cy="892669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800" dirty="0">
                <a:solidFill>
                  <a:schemeClr val="tx1"/>
                </a:solidFill>
              </a:rPr>
              <a:t>Security Module</a:t>
            </a:r>
            <a:endParaRPr lang="zh-HK" altLang="en-US" sz="2800" dirty="0">
              <a:solidFill>
                <a:schemeClr val="tx1"/>
              </a:solidFill>
            </a:endParaRPr>
          </a:p>
        </p:txBody>
      </p:sp>
      <p:sp>
        <p:nvSpPr>
          <p:cNvPr id="8" name="圓角矩形 10"/>
          <p:cNvSpPr/>
          <p:nvPr/>
        </p:nvSpPr>
        <p:spPr>
          <a:xfrm>
            <a:off x="6556909" y="4591470"/>
            <a:ext cx="2331553" cy="98805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800" dirty="0">
                <a:solidFill>
                  <a:schemeClr val="tx1"/>
                </a:solidFill>
              </a:rPr>
              <a:t>CDS</a:t>
            </a:r>
            <a:endParaRPr lang="zh-HK" altLang="en-US" sz="2800" dirty="0">
              <a:solidFill>
                <a:schemeClr val="tx1"/>
              </a:solidFill>
            </a:endParaRPr>
          </a:p>
        </p:txBody>
      </p:sp>
      <p:sp>
        <p:nvSpPr>
          <p:cNvPr id="9" name="圓角矩形 11"/>
          <p:cNvSpPr/>
          <p:nvPr/>
        </p:nvSpPr>
        <p:spPr>
          <a:xfrm>
            <a:off x="6534656" y="2621080"/>
            <a:ext cx="2362508" cy="85626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800" dirty="0">
                <a:solidFill>
                  <a:schemeClr val="tx1"/>
                </a:solidFill>
              </a:rPr>
              <a:t>TSA Function</a:t>
            </a:r>
            <a:endParaRPr lang="zh-HK" altLang="en-US" sz="2800" dirty="0">
              <a:solidFill>
                <a:schemeClr val="tx1"/>
              </a:solidFill>
            </a:endParaRPr>
          </a:p>
        </p:txBody>
      </p:sp>
      <p:sp>
        <p:nvSpPr>
          <p:cNvPr id="10" name="上彎箭號 20"/>
          <p:cNvSpPr/>
          <p:nvPr/>
        </p:nvSpPr>
        <p:spPr>
          <a:xfrm flipV="1">
            <a:off x="5975171" y="1564357"/>
            <a:ext cx="2100222" cy="570491"/>
          </a:xfrm>
          <a:prstGeom prst="bentUp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4000">
              <a:solidFill>
                <a:schemeClr val="tx1"/>
              </a:solidFill>
            </a:endParaRPr>
          </a:p>
        </p:txBody>
      </p:sp>
      <p:sp>
        <p:nvSpPr>
          <p:cNvPr id="11" name="向右箭號 21"/>
          <p:cNvSpPr/>
          <p:nvPr/>
        </p:nvSpPr>
        <p:spPr>
          <a:xfrm>
            <a:off x="5122995" y="3136351"/>
            <a:ext cx="1277088" cy="254629"/>
          </a:xfrm>
          <a:prstGeom prst="rightArrow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4000">
              <a:solidFill>
                <a:schemeClr val="tx1"/>
              </a:solidFill>
            </a:endParaRPr>
          </a:p>
        </p:txBody>
      </p:sp>
      <p:sp>
        <p:nvSpPr>
          <p:cNvPr id="12" name="文字方塊 2"/>
          <p:cNvSpPr txBox="1"/>
          <p:nvPr/>
        </p:nvSpPr>
        <p:spPr>
          <a:xfrm>
            <a:off x="5811956" y="1096893"/>
            <a:ext cx="3117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Relevant Student Data</a:t>
            </a:r>
            <a:endParaRPr lang="zh-HK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673512" y="2709975"/>
            <a:ext cx="2183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Access Right</a:t>
            </a:r>
            <a:endParaRPr lang="zh-HK" altLang="en-US" dirty="0"/>
          </a:p>
        </p:txBody>
      </p:sp>
      <p:sp>
        <p:nvSpPr>
          <p:cNvPr id="14" name="圓角矩形 13"/>
          <p:cNvSpPr/>
          <p:nvPr/>
        </p:nvSpPr>
        <p:spPr>
          <a:xfrm>
            <a:off x="59586" y="4645041"/>
            <a:ext cx="2362508" cy="948800"/>
          </a:xfrm>
          <a:prstGeom prst="roundRect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800" dirty="0">
                <a:solidFill>
                  <a:schemeClr val="tx1"/>
                </a:solidFill>
              </a:rPr>
              <a:t>HKEAA’s BCA system</a:t>
            </a:r>
            <a:endParaRPr lang="zh-HK" altLang="en-US" sz="2800" dirty="0">
              <a:solidFill>
                <a:schemeClr val="tx1"/>
              </a:solidFill>
            </a:endParaRPr>
          </a:p>
        </p:txBody>
      </p:sp>
      <p:sp>
        <p:nvSpPr>
          <p:cNvPr id="15" name="向右箭號 14"/>
          <p:cNvSpPr/>
          <p:nvPr/>
        </p:nvSpPr>
        <p:spPr>
          <a:xfrm>
            <a:off x="2421681" y="4704741"/>
            <a:ext cx="4032319" cy="27625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3277297" y="4227740"/>
            <a:ext cx="2581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Parameter File</a:t>
            </a:r>
            <a:endParaRPr lang="zh-HK" altLang="en-US" dirty="0"/>
          </a:p>
        </p:txBody>
      </p:sp>
      <p:sp>
        <p:nvSpPr>
          <p:cNvPr id="17" name="向右箭號 17"/>
          <p:cNvSpPr/>
          <p:nvPr/>
        </p:nvSpPr>
        <p:spPr>
          <a:xfrm flipH="1">
            <a:off x="2460924" y="5210847"/>
            <a:ext cx="3993076" cy="302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文字方塊 18"/>
          <p:cNvSpPr txBox="1"/>
          <p:nvPr/>
        </p:nvSpPr>
        <p:spPr>
          <a:xfrm>
            <a:off x="3223925" y="5446792"/>
            <a:ext cx="2762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Student Data File</a:t>
            </a:r>
            <a:endParaRPr lang="zh-HK" altLang="en-US" dirty="0"/>
          </a:p>
        </p:txBody>
      </p:sp>
      <p:sp>
        <p:nvSpPr>
          <p:cNvPr id="19" name="向右箭號 19"/>
          <p:cNvSpPr/>
          <p:nvPr/>
        </p:nvSpPr>
        <p:spPr>
          <a:xfrm rot="16200000">
            <a:off x="7232362" y="3871096"/>
            <a:ext cx="468142" cy="3024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向右箭號 23"/>
          <p:cNvSpPr/>
          <p:nvPr/>
        </p:nvSpPr>
        <p:spPr>
          <a:xfrm rot="16200000" flipH="1" flipV="1">
            <a:off x="7994361" y="3871098"/>
            <a:ext cx="468143" cy="302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文字方塊 6"/>
          <p:cNvSpPr txBox="1"/>
          <p:nvPr/>
        </p:nvSpPr>
        <p:spPr>
          <a:xfrm>
            <a:off x="3810000" y="157233"/>
            <a:ext cx="409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3600" b="1" dirty="0">
                <a:solidFill>
                  <a:srgbClr val="008000"/>
                </a:solidFill>
              </a:rPr>
              <a:t>WebSAMS</a:t>
            </a:r>
            <a:endParaRPr lang="zh-HK" altLang="en-US" sz="3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34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85562" y="1111073"/>
            <a:ext cx="8209014" cy="4484415"/>
            <a:chOff x="356177" y="1030800"/>
            <a:chExt cx="8209014" cy="4484415"/>
          </a:xfrm>
        </p:grpSpPr>
        <p:grpSp>
          <p:nvGrpSpPr>
            <p:cNvPr id="5" name="群組 11"/>
            <p:cNvGrpSpPr/>
            <p:nvPr/>
          </p:nvGrpSpPr>
          <p:grpSpPr>
            <a:xfrm>
              <a:off x="356177" y="1030800"/>
              <a:ext cx="8209014" cy="4128902"/>
              <a:chOff x="2018919" y="1227288"/>
              <a:chExt cx="6761214" cy="3725712"/>
            </a:xfrm>
          </p:grpSpPr>
          <p:pic>
            <p:nvPicPr>
              <p:cNvPr id="8" name="圖片 12"/>
              <p:cNvPicPr>
                <a:picLocks noChangeAspect="1"/>
              </p:cNvPicPr>
              <p:nvPr/>
            </p:nvPicPr>
            <p:blipFill rotWithShape="1">
              <a:blip r:embed="rId2"/>
              <a:srcRect l="11441" t="18233" r="42549" b="36693"/>
              <a:stretch/>
            </p:blipFill>
            <p:spPr>
              <a:xfrm>
                <a:off x="2018919" y="1227288"/>
                <a:ext cx="6761214" cy="3725712"/>
              </a:xfrm>
              <a:prstGeom prst="rect">
                <a:avLst/>
              </a:prstGeom>
            </p:spPr>
          </p:pic>
          <p:cxnSp>
            <p:nvCxnSpPr>
              <p:cNvPr id="9" name="直線接點 13"/>
              <p:cNvCxnSpPr/>
              <p:nvPr/>
            </p:nvCxnSpPr>
            <p:spPr>
              <a:xfrm>
                <a:off x="3124200" y="2352964"/>
                <a:ext cx="381000" cy="0"/>
              </a:xfrm>
              <a:prstGeom prst="line">
                <a:avLst/>
              </a:prstGeom>
              <a:ln w="666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15"/>
            <p:cNvSpPr/>
            <p:nvPr/>
          </p:nvSpPr>
          <p:spPr>
            <a:xfrm flipV="1">
              <a:off x="7098146" y="4607253"/>
              <a:ext cx="1207653" cy="295226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向下箭號 9"/>
            <p:cNvSpPr/>
            <p:nvPr/>
          </p:nvSpPr>
          <p:spPr>
            <a:xfrm rot="13008889">
              <a:off x="7428811" y="4981488"/>
              <a:ext cx="441325" cy="533727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0" name="標題 1"/>
          <p:cNvSpPr txBox="1">
            <a:spLocks/>
          </p:cNvSpPr>
          <p:nvPr/>
        </p:nvSpPr>
        <p:spPr bwMode="auto">
          <a:xfrm>
            <a:off x="485562" y="5716340"/>
            <a:ext cx="8365755" cy="8071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Press “Un-prepare” button if user would like to modify the TSA student data file</a:t>
            </a:r>
          </a:p>
        </p:txBody>
      </p:sp>
    </p:spTree>
    <p:extLst>
      <p:ext uri="{BB962C8B-B14F-4D97-AF65-F5344CB8AC3E}">
        <p14:creationId xmlns:p14="http://schemas.microsoft.com/office/powerpoint/2010/main" val="2846399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標題 1"/>
          <p:cNvSpPr txBox="1">
            <a:spLocks/>
          </p:cNvSpPr>
          <p:nvPr/>
        </p:nvSpPr>
        <p:spPr bwMode="auto">
          <a:xfrm>
            <a:off x="459423" y="5716586"/>
            <a:ext cx="8365755" cy="8071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Press “Confirm” button if the TSA student data file is correct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9423" y="1297742"/>
            <a:ext cx="8209014" cy="4163072"/>
            <a:chOff x="459423" y="1297742"/>
            <a:chExt cx="8209014" cy="4163072"/>
          </a:xfrm>
        </p:grpSpPr>
        <p:grpSp>
          <p:nvGrpSpPr>
            <p:cNvPr id="11" name="Group 10"/>
            <p:cNvGrpSpPr/>
            <p:nvPr/>
          </p:nvGrpSpPr>
          <p:grpSpPr>
            <a:xfrm>
              <a:off x="459423" y="1297742"/>
              <a:ext cx="8209014" cy="4073027"/>
              <a:chOff x="457200" y="1049338"/>
              <a:chExt cx="8209014" cy="4073027"/>
            </a:xfrm>
          </p:grpSpPr>
          <p:grpSp>
            <p:nvGrpSpPr>
              <p:cNvPr id="12" name="群組 4"/>
              <p:cNvGrpSpPr/>
              <p:nvPr/>
            </p:nvGrpSpPr>
            <p:grpSpPr>
              <a:xfrm>
                <a:off x="457200" y="1049338"/>
                <a:ext cx="8209014" cy="4073027"/>
                <a:chOff x="1981200" y="1447800"/>
                <a:chExt cx="6761214" cy="3725712"/>
              </a:xfrm>
            </p:grpSpPr>
            <p:pic>
              <p:nvPicPr>
                <p:cNvPr id="14" name="圖片 1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1441" t="18233" r="42549" b="36693"/>
                <a:stretch/>
              </p:blipFill>
              <p:spPr>
                <a:xfrm>
                  <a:off x="1981200" y="1447800"/>
                  <a:ext cx="6761214" cy="3725712"/>
                </a:xfrm>
                <a:prstGeom prst="rect">
                  <a:avLst/>
                </a:prstGeom>
              </p:spPr>
            </p:pic>
            <p:cxnSp>
              <p:nvCxnSpPr>
                <p:cNvPr id="15" name="直線接點 13"/>
                <p:cNvCxnSpPr/>
                <p:nvPr/>
              </p:nvCxnSpPr>
              <p:spPr>
                <a:xfrm>
                  <a:off x="3086481" y="2573476"/>
                  <a:ext cx="381000" cy="0"/>
                </a:xfrm>
                <a:prstGeom prst="line">
                  <a:avLst/>
                </a:prstGeom>
                <a:ln w="666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矩形 9"/>
              <p:cNvSpPr/>
              <p:nvPr/>
            </p:nvSpPr>
            <p:spPr>
              <a:xfrm flipV="1">
                <a:off x="1677556" y="4010892"/>
                <a:ext cx="952500" cy="304800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16" name="向下箭號 8"/>
            <p:cNvSpPr/>
            <p:nvPr/>
          </p:nvSpPr>
          <p:spPr>
            <a:xfrm rot="8837706">
              <a:off x="2236540" y="4762001"/>
              <a:ext cx="638160" cy="698813"/>
            </a:xfrm>
            <a:prstGeom prst="downArrow">
              <a:avLst>
                <a:gd name="adj1" fmla="val 43958"/>
                <a:gd name="adj2" fmla="val 50000"/>
              </a:avLst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1259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74961" y="1016000"/>
            <a:ext cx="8254727" cy="5376875"/>
            <a:chOff x="457200" y="1265847"/>
            <a:chExt cx="8254727" cy="5376875"/>
          </a:xfrm>
        </p:grpSpPr>
        <p:grpSp>
          <p:nvGrpSpPr>
            <p:cNvPr id="5" name="群組 6"/>
            <p:cNvGrpSpPr/>
            <p:nvPr/>
          </p:nvGrpSpPr>
          <p:grpSpPr>
            <a:xfrm>
              <a:off x="457200" y="1265847"/>
              <a:ext cx="8254727" cy="4181020"/>
              <a:chOff x="1981200" y="1265847"/>
              <a:chExt cx="6730727" cy="3461490"/>
            </a:xfrm>
          </p:grpSpPr>
          <p:pic>
            <p:nvPicPr>
              <p:cNvPr id="11" name="圖片 5"/>
              <p:cNvPicPr>
                <a:picLocks noChangeAspect="1"/>
              </p:cNvPicPr>
              <p:nvPr/>
            </p:nvPicPr>
            <p:blipFill rotWithShape="1">
              <a:blip r:embed="rId2"/>
              <a:srcRect l="11568" t="18005" r="39777" b="37511"/>
              <a:stretch/>
            </p:blipFill>
            <p:spPr>
              <a:xfrm>
                <a:off x="1981200" y="1265847"/>
                <a:ext cx="6730727" cy="3461490"/>
              </a:xfrm>
              <a:prstGeom prst="rect">
                <a:avLst/>
              </a:prstGeom>
            </p:spPr>
          </p:pic>
          <p:cxnSp>
            <p:nvCxnSpPr>
              <p:cNvPr id="12" name="直線接點 12"/>
              <p:cNvCxnSpPr/>
              <p:nvPr/>
            </p:nvCxnSpPr>
            <p:spPr>
              <a:xfrm>
                <a:off x="2981036" y="2334492"/>
                <a:ext cx="381000" cy="0"/>
              </a:xfrm>
              <a:prstGeom prst="line">
                <a:avLst/>
              </a:prstGeom>
              <a:ln w="666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9"/>
            <p:cNvSpPr/>
            <p:nvPr/>
          </p:nvSpPr>
          <p:spPr>
            <a:xfrm flipV="1">
              <a:off x="457200" y="1658784"/>
              <a:ext cx="2438400" cy="347756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7" name="群組 4"/>
            <p:cNvGrpSpPr/>
            <p:nvPr/>
          </p:nvGrpSpPr>
          <p:grpSpPr>
            <a:xfrm>
              <a:off x="1511163" y="4774922"/>
              <a:ext cx="6553200" cy="1867800"/>
              <a:chOff x="2514600" y="4419600"/>
              <a:chExt cx="6553200" cy="1867800"/>
            </a:xfrm>
          </p:grpSpPr>
          <p:sp>
            <p:nvSpPr>
              <p:cNvPr id="8" name="矩形 11"/>
              <p:cNvSpPr/>
              <p:nvPr/>
            </p:nvSpPr>
            <p:spPr>
              <a:xfrm flipV="1">
                <a:off x="5791200" y="4419600"/>
                <a:ext cx="1600200" cy="457200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9" name="標題 1"/>
              <p:cNvSpPr txBox="1">
                <a:spLocks/>
              </p:cNvSpPr>
              <p:nvPr/>
            </p:nvSpPr>
            <p:spPr bwMode="auto">
              <a:xfrm>
                <a:off x="2514600" y="5484482"/>
                <a:ext cx="6553200" cy="802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91440" numCol="1" anchor="b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  <a:defRPr sz="4000" b="0" kern="1200" cap="none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 dirty="0">
                    <a:solidFill>
                      <a:srgbClr val="008000"/>
                    </a:solidFill>
                    <a:latin typeface="Trebuchet MS" pitchFamily="34" charset="0"/>
                    <a:ea typeface="新細明體" pitchFamily="18" charset="-120"/>
                    <a:cs typeface="+mn-cs"/>
                  </a:rPr>
                  <a:t>The status will change to “Confirmed”</a:t>
                </a:r>
                <a:endParaRPr kumimoji="0" lang="zh-TW" altLang="en-US" sz="2800" b="1" dirty="0">
                  <a:solidFill>
                    <a:srgbClr val="008000"/>
                  </a:solidFill>
                  <a:latin typeface="Trebuchet MS" pitchFamily="34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0" name="向下箭號 10"/>
              <p:cNvSpPr/>
              <p:nvPr/>
            </p:nvSpPr>
            <p:spPr>
              <a:xfrm rot="12933020">
                <a:off x="5756391" y="4962079"/>
                <a:ext cx="441325" cy="720725"/>
              </a:xfrm>
              <a:prstGeom prst="downArrow">
                <a:avLst/>
              </a:prstGeom>
              <a:solidFill>
                <a:srgbClr val="00800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9176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向下箭號 11"/>
          <p:cNvSpPr/>
          <p:nvPr/>
        </p:nvSpPr>
        <p:spPr>
          <a:xfrm rot="10800000">
            <a:off x="1533378" y="3549445"/>
            <a:ext cx="720765" cy="96866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80656" y="4500792"/>
            <a:ext cx="9194769" cy="80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The student data file is ready to be sent out via CDS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9860" y="1552222"/>
            <a:ext cx="8370887" cy="2990463"/>
            <a:chOff x="359860" y="1552222"/>
            <a:chExt cx="8370887" cy="2990463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/>
            <a:srcRect l="19843" b="49263"/>
            <a:stretch/>
          </p:blipFill>
          <p:spPr>
            <a:xfrm>
              <a:off x="359860" y="1552222"/>
              <a:ext cx="8370887" cy="2990463"/>
            </a:xfrm>
            <a:prstGeom prst="rect">
              <a:avLst/>
            </a:prstGeom>
          </p:spPr>
        </p:pic>
        <p:sp>
          <p:nvSpPr>
            <p:cNvPr id="5" name="矩形 9"/>
            <p:cNvSpPr/>
            <p:nvPr/>
          </p:nvSpPr>
          <p:spPr>
            <a:xfrm flipV="1">
              <a:off x="1533378" y="2654709"/>
              <a:ext cx="720765" cy="619431"/>
            </a:xfrm>
            <a:prstGeom prst="rect">
              <a:avLst/>
            </a:prstGeom>
            <a:noFill/>
            <a:ln w="7620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向下箭號 11"/>
            <p:cNvSpPr/>
            <p:nvPr/>
          </p:nvSpPr>
          <p:spPr>
            <a:xfrm rot="10800000">
              <a:off x="1533378" y="3521918"/>
              <a:ext cx="720765" cy="968660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0107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72650" y="1807988"/>
            <a:ext cx="6096000" cy="12464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7500" cap="all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Continue</a:t>
            </a:r>
          </a:p>
        </p:txBody>
      </p:sp>
      <p:sp>
        <p:nvSpPr>
          <p:cNvPr id="16" name="文字版面配置區 2"/>
          <p:cNvSpPr txBox="1">
            <a:spLocks/>
          </p:cNvSpPr>
          <p:nvPr/>
        </p:nvSpPr>
        <p:spPr bwMode="auto">
          <a:xfrm>
            <a:off x="634546" y="3335471"/>
            <a:ext cx="7972207" cy="1338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rgbClr val="9900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6600CC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CDS &gt; Outgoing Message</a:t>
            </a:r>
          </a:p>
          <a:p>
            <a:pPr marL="0" indent="0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 </a:t>
            </a:r>
            <a:endParaRPr lang="zh-TW" altLang="en-US" sz="5400" dirty="0"/>
          </a:p>
          <a:p>
            <a:pPr marL="0" indent="0">
              <a:buNone/>
              <a:defRPr/>
            </a:pPr>
            <a:endParaRPr lang="zh-TW" altLang="en-US" sz="5200" b="0" kern="0" dirty="0"/>
          </a:p>
        </p:txBody>
      </p:sp>
    </p:spTree>
    <p:extLst>
      <p:ext uri="{BB962C8B-B14F-4D97-AF65-F5344CB8AC3E}">
        <p14:creationId xmlns:p14="http://schemas.microsoft.com/office/powerpoint/2010/main" val="3617283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408642" y="1335414"/>
            <a:ext cx="9498714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fi-FI" altLang="zh-TW" sz="280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</a:rPr>
              <a:t>CDS &gt; Outgoing Message &gt; Maintain Message </a:t>
            </a:r>
            <a:endParaRPr lang="zh-TW" altLang="en-US" sz="2800" kern="0" dirty="0">
              <a:solidFill>
                <a:schemeClr val="tx1"/>
              </a:solidFill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en-US" dirty="0"/>
              <a:t>Maintain message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095641" y="1982550"/>
            <a:ext cx="6986476" cy="4420482"/>
            <a:chOff x="1905000" y="1515457"/>
            <a:chExt cx="7620000" cy="4660034"/>
          </a:xfrm>
        </p:grpSpPr>
        <p:pic>
          <p:nvPicPr>
            <p:cNvPr id="15" name="圖片 8"/>
            <p:cNvPicPr/>
            <p:nvPr/>
          </p:nvPicPr>
          <p:blipFill rotWithShape="1">
            <a:blip r:embed="rId2"/>
            <a:srcRect l="29742" t="40043" r="35197" b="21628"/>
            <a:stretch/>
          </p:blipFill>
          <p:spPr bwMode="auto">
            <a:xfrm>
              <a:off x="1905000" y="1515457"/>
              <a:ext cx="7620000" cy="466003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矩形 4"/>
            <p:cNvSpPr/>
            <p:nvPr/>
          </p:nvSpPr>
          <p:spPr>
            <a:xfrm flipV="1">
              <a:off x="3184097" y="3413511"/>
              <a:ext cx="1295400" cy="561111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7" name="向下箭號 5"/>
          <p:cNvSpPr/>
          <p:nvPr/>
        </p:nvSpPr>
        <p:spPr>
          <a:xfrm rot="3222346">
            <a:off x="3870768" y="2649654"/>
            <a:ext cx="621950" cy="1343869"/>
          </a:xfrm>
          <a:prstGeom prst="downArrow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標題 1"/>
          <p:cNvSpPr txBox="1">
            <a:spLocks/>
          </p:cNvSpPr>
          <p:nvPr/>
        </p:nvSpPr>
        <p:spPr bwMode="auto">
          <a:xfrm>
            <a:off x="4907391" y="2271587"/>
            <a:ext cx="3799169" cy="95465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Click the TSA Student Data File</a:t>
            </a:r>
          </a:p>
        </p:txBody>
      </p:sp>
    </p:spTree>
    <p:extLst>
      <p:ext uri="{BB962C8B-B14F-4D97-AF65-F5344CB8AC3E}">
        <p14:creationId xmlns:p14="http://schemas.microsoft.com/office/powerpoint/2010/main" val="2422916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25047" y="1146998"/>
            <a:ext cx="4391208" cy="3113218"/>
            <a:chOff x="4326654" y="1311159"/>
            <a:chExt cx="4391208" cy="3113218"/>
          </a:xfrm>
        </p:grpSpPr>
        <p:pic>
          <p:nvPicPr>
            <p:cNvPr id="29" name="圖片 18"/>
            <p:cNvPicPr/>
            <p:nvPr/>
          </p:nvPicPr>
          <p:blipFill rotWithShape="1">
            <a:blip r:embed="rId2"/>
            <a:srcRect l="28425" t="38115" r="44112" b="25482"/>
            <a:stretch/>
          </p:blipFill>
          <p:spPr bwMode="auto">
            <a:xfrm>
              <a:off x="4326654" y="1311159"/>
              <a:ext cx="4391208" cy="311321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0" name="矩形 14"/>
            <p:cNvSpPr/>
            <p:nvPr/>
          </p:nvSpPr>
          <p:spPr>
            <a:xfrm flipV="1">
              <a:off x="4412227" y="2688127"/>
              <a:ext cx="1413386" cy="46664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1" name="矩形 14"/>
            <p:cNvSpPr/>
            <p:nvPr/>
          </p:nvSpPr>
          <p:spPr>
            <a:xfrm flipV="1">
              <a:off x="4412227" y="3286290"/>
              <a:ext cx="779205" cy="28282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向下箭號 5"/>
          <p:cNvSpPr/>
          <p:nvPr/>
        </p:nvSpPr>
        <p:spPr>
          <a:xfrm rot="10800000">
            <a:off x="4671914" y="3687757"/>
            <a:ext cx="621950" cy="1184932"/>
          </a:xfrm>
          <a:prstGeom prst="downArrow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12679" y="1131975"/>
            <a:ext cx="3888581" cy="4643233"/>
            <a:chOff x="3161896" y="3936006"/>
            <a:chExt cx="3888581" cy="4643233"/>
          </a:xfrm>
        </p:grpSpPr>
        <p:pic>
          <p:nvPicPr>
            <p:cNvPr id="21" name="圖片 5"/>
            <p:cNvPicPr>
              <a:picLocks noChangeAspect="1"/>
            </p:cNvPicPr>
            <p:nvPr/>
          </p:nvPicPr>
          <p:blipFill rotWithShape="1">
            <a:blip r:embed="rId3"/>
            <a:srcRect l="-329" t="-80" r="329" b="543"/>
            <a:stretch/>
          </p:blipFill>
          <p:spPr>
            <a:xfrm>
              <a:off x="3161896" y="3936006"/>
              <a:ext cx="3888581" cy="4643233"/>
            </a:xfrm>
            <a:prstGeom prst="rect">
              <a:avLst/>
            </a:prstGeom>
          </p:spPr>
        </p:pic>
        <p:sp>
          <p:nvSpPr>
            <p:cNvPr id="27" name="向下箭號 11"/>
            <p:cNvSpPr/>
            <p:nvPr/>
          </p:nvSpPr>
          <p:spPr>
            <a:xfrm rot="10800000">
              <a:off x="3330722" y="7789357"/>
              <a:ext cx="593174" cy="581126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5" name="矩形 14"/>
            <p:cNvSpPr/>
            <p:nvPr/>
          </p:nvSpPr>
          <p:spPr>
            <a:xfrm flipV="1">
              <a:off x="3161896" y="7220616"/>
              <a:ext cx="762000" cy="46664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4" name="標題 1"/>
          <p:cNvSpPr txBox="1">
            <a:spLocks/>
          </p:cNvSpPr>
          <p:nvPr/>
        </p:nvSpPr>
        <p:spPr bwMode="auto">
          <a:xfrm>
            <a:off x="4001261" y="4818800"/>
            <a:ext cx="5142740" cy="102216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Enter School Key </a:t>
            </a: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Then Press “Encrypt” button</a:t>
            </a:r>
          </a:p>
        </p:txBody>
      </p:sp>
      <p:sp>
        <p:nvSpPr>
          <p:cNvPr id="32" name="標題 1"/>
          <p:cNvSpPr txBox="1">
            <a:spLocks/>
          </p:cNvSpPr>
          <p:nvPr/>
        </p:nvSpPr>
        <p:spPr bwMode="auto">
          <a:xfrm>
            <a:off x="94954" y="5891183"/>
            <a:ext cx="4171604" cy="60236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Press “Encrypt” button</a:t>
            </a:r>
          </a:p>
        </p:txBody>
      </p:sp>
    </p:spTree>
    <p:extLst>
      <p:ext uri="{BB962C8B-B14F-4D97-AF65-F5344CB8AC3E}">
        <p14:creationId xmlns:p14="http://schemas.microsoft.com/office/powerpoint/2010/main" val="3782392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70962" y="1216709"/>
            <a:ext cx="8039152" cy="5212226"/>
            <a:chOff x="718519" y="1628777"/>
            <a:chExt cx="7640782" cy="4705200"/>
          </a:xfrm>
        </p:grpSpPr>
        <p:pic>
          <p:nvPicPr>
            <p:cNvPr id="5" name="圖片 8"/>
            <p:cNvPicPr/>
            <p:nvPr/>
          </p:nvPicPr>
          <p:blipFill rotWithShape="1">
            <a:blip r:embed="rId2"/>
            <a:srcRect l="29469" t="50535" r="36162" b="14347"/>
            <a:stretch/>
          </p:blipFill>
          <p:spPr bwMode="auto">
            <a:xfrm>
              <a:off x="1002537" y="1628777"/>
              <a:ext cx="7356764" cy="4705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矩形 6"/>
            <p:cNvSpPr/>
            <p:nvPr/>
          </p:nvSpPr>
          <p:spPr>
            <a:xfrm flipV="1">
              <a:off x="718519" y="2892685"/>
              <a:ext cx="3962400" cy="38100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矩形 7"/>
            <p:cNvSpPr/>
            <p:nvPr/>
          </p:nvSpPr>
          <p:spPr>
            <a:xfrm flipV="1">
              <a:off x="1621324" y="4144665"/>
              <a:ext cx="748003" cy="52070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08010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408642" y="1335414"/>
            <a:ext cx="9498714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</a:rPr>
              <a:t>CDS &gt; Transmission &gt; Ad hoc Transmission </a:t>
            </a:r>
            <a:endParaRPr lang="zh-TW" altLang="en-US" sz="2800" dirty="0">
              <a:solidFill>
                <a:schemeClr val="tx1"/>
              </a:solidFill>
              <a:latin typeface="Trebuchet MS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0688" y="2155645"/>
            <a:ext cx="8325487" cy="3505200"/>
            <a:chOff x="300688" y="2155645"/>
            <a:chExt cx="8325487" cy="35052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6" t="6754" r="38281" b="66763"/>
            <a:stretch/>
          </p:blipFill>
          <p:spPr bwMode="auto">
            <a:xfrm>
              <a:off x="300688" y="2155645"/>
              <a:ext cx="8325487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矩形 6"/>
            <p:cNvSpPr/>
            <p:nvPr/>
          </p:nvSpPr>
          <p:spPr>
            <a:xfrm flipV="1">
              <a:off x="408642" y="4028290"/>
              <a:ext cx="714375" cy="45720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1" name="向下箭號 5"/>
            <p:cNvSpPr/>
            <p:nvPr/>
          </p:nvSpPr>
          <p:spPr>
            <a:xfrm rot="8529943">
              <a:off x="1280163" y="4211653"/>
              <a:ext cx="621950" cy="725547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2" name="標題 1"/>
          <p:cNvSpPr txBox="1">
            <a:spLocks/>
          </p:cNvSpPr>
          <p:nvPr/>
        </p:nvSpPr>
        <p:spPr bwMode="auto">
          <a:xfrm>
            <a:off x="633046" y="5404842"/>
            <a:ext cx="8296642" cy="102216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For Instant transmission:</a:t>
            </a: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Go to </a:t>
            </a:r>
            <a:r>
              <a:rPr lang="en-US" altLang="zh-TW" sz="2800" b="1" i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CDS &gt; Transmission &gt; Ad hoc Transmission Then press “Start” button</a:t>
            </a:r>
          </a:p>
        </p:txBody>
      </p:sp>
    </p:spTree>
    <p:extLst>
      <p:ext uri="{BB962C8B-B14F-4D97-AF65-F5344CB8AC3E}">
        <p14:creationId xmlns:p14="http://schemas.microsoft.com/office/powerpoint/2010/main" val="985812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408642" y="1335414"/>
            <a:ext cx="9498714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</a:rPr>
              <a:t>CDS &gt; Outgoing Message &gt; Maintain Message</a:t>
            </a:r>
            <a:r>
              <a:rPr lang="en-US" altLang="zh-TW" sz="2800" dirty="0">
                <a:solidFill>
                  <a:schemeClr val="tx1"/>
                </a:solidFill>
              </a:rPr>
              <a:t> </a:t>
            </a:r>
            <a:endParaRPr lang="zh-TW" altLang="en-US" sz="2800" dirty="0">
              <a:solidFill>
                <a:schemeClr val="tx1"/>
              </a:solidFill>
              <a:latin typeface="Trebuchet MS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55842" y="1926258"/>
            <a:ext cx="7388158" cy="4305730"/>
            <a:chOff x="594594" y="1465984"/>
            <a:chExt cx="7836424" cy="4724400"/>
          </a:xfrm>
        </p:grpSpPr>
        <p:pic>
          <p:nvPicPr>
            <p:cNvPr id="6" name="圖片 9"/>
            <p:cNvPicPr/>
            <p:nvPr/>
          </p:nvPicPr>
          <p:blipFill rotWithShape="1">
            <a:blip r:embed="rId2"/>
            <a:srcRect l="29831" t="29978" r="34837" b="35546"/>
            <a:stretch/>
          </p:blipFill>
          <p:spPr bwMode="auto">
            <a:xfrm>
              <a:off x="811018" y="1465984"/>
              <a:ext cx="7620000" cy="47244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7" name="群組 2"/>
            <p:cNvGrpSpPr/>
            <p:nvPr/>
          </p:nvGrpSpPr>
          <p:grpSpPr>
            <a:xfrm>
              <a:off x="594594" y="2993500"/>
              <a:ext cx="1567581" cy="1004342"/>
              <a:chOff x="1556618" y="2667000"/>
              <a:chExt cx="1567581" cy="1004342"/>
            </a:xfrm>
          </p:grpSpPr>
          <p:sp>
            <p:nvSpPr>
              <p:cNvPr id="8" name="矩形 4"/>
              <p:cNvSpPr/>
              <p:nvPr/>
            </p:nvSpPr>
            <p:spPr>
              <a:xfrm flipV="1">
                <a:off x="2409824" y="2667000"/>
                <a:ext cx="714375" cy="457200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0" name="向下箭號 7"/>
              <p:cNvSpPr/>
              <p:nvPr/>
            </p:nvSpPr>
            <p:spPr>
              <a:xfrm rot="13795868">
                <a:off x="1656338" y="2920905"/>
                <a:ext cx="650717" cy="850158"/>
              </a:xfrm>
              <a:prstGeom prst="downArrow">
                <a:avLst/>
              </a:prstGeom>
              <a:solidFill>
                <a:srgbClr val="00800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</p:grpSp>
      <p:sp>
        <p:nvSpPr>
          <p:cNvPr id="11" name="標題 1"/>
          <p:cNvSpPr txBox="1">
            <a:spLocks/>
          </p:cNvSpPr>
          <p:nvPr/>
        </p:nvSpPr>
        <p:spPr bwMode="auto">
          <a:xfrm>
            <a:off x="172668" y="4409612"/>
            <a:ext cx="4501662" cy="57392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Change to “Sent” status</a:t>
            </a:r>
          </a:p>
        </p:txBody>
      </p:sp>
    </p:spTree>
    <p:extLst>
      <p:ext uri="{BB962C8B-B14F-4D97-AF65-F5344CB8AC3E}">
        <p14:creationId xmlns:p14="http://schemas.microsoft.com/office/powerpoint/2010/main" val="305220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935" y="250724"/>
            <a:ext cx="4653117" cy="811161"/>
          </a:xfrm>
          <a:noFill/>
        </p:spPr>
        <p:txBody>
          <a:bodyPr/>
          <a:lstStyle/>
          <a:p>
            <a:r>
              <a:rPr lang="en-US" dirty="0"/>
              <a:t>Workflow</a:t>
            </a:r>
            <a:br>
              <a:rPr lang="en-US" dirty="0"/>
            </a:br>
            <a:endParaRPr lang="en-US" sz="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030" y="1386349"/>
            <a:ext cx="8377311" cy="5078822"/>
          </a:xfrm>
        </p:spPr>
        <p:txBody>
          <a:bodyPr/>
          <a:lstStyle/>
          <a:p>
            <a:pPr marL="0" indent="0">
              <a:buClrTx/>
              <a:buSzPct val="100000"/>
              <a:buNone/>
            </a:pPr>
            <a:r>
              <a:rPr lang="en-US" altLang="zh-HK" b="1" dirty="0">
                <a:solidFill>
                  <a:schemeClr val="tx1"/>
                </a:solidFill>
              </a:rPr>
              <a:t>Workflow to submit TSA Student Data file via CDS in </a:t>
            </a:r>
            <a:r>
              <a:rPr lang="en-US" altLang="zh-HK" b="1" dirty="0" err="1">
                <a:solidFill>
                  <a:schemeClr val="tx1"/>
                </a:solidFill>
              </a:rPr>
              <a:t>WebSAMS</a:t>
            </a:r>
            <a:r>
              <a:rPr lang="en-US" altLang="zh-HK" b="1" dirty="0">
                <a:solidFill>
                  <a:schemeClr val="tx1"/>
                </a:solidFill>
              </a:rPr>
              <a:t>:</a:t>
            </a:r>
          </a:p>
          <a:p>
            <a:pPr marL="0" indent="0">
              <a:buClrTx/>
              <a:buSzPct val="100000"/>
              <a:buNone/>
            </a:pPr>
            <a:endParaRPr lang="en-US" altLang="zh-HK" sz="800" b="1" dirty="0">
              <a:solidFill>
                <a:schemeClr val="tx1"/>
              </a:solidFill>
            </a:endParaRPr>
          </a:p>
          <a:p>
            <a:pPr marL="0" indent="0">
              <a:buClrTx/>
              <a:buSzPct val="100000"/>
              <a:buNone/>
            </a:pPr>
            <a:endParaRPr lang="en-US" altLang="zh-HK" sz="800" b="1" dirty="0">
              <a:solidFill>
                <a:schemeClr val="tx1"/>
              </a:solidFill>
            </a:endParaRP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HK" b="1" dirty="0">
                <a:solidFill>
                  <a:srgbClr val="008000"/>
                </a:solidFill>
              </a:rPr>
              <a:t>CDS &gt; Incoming Message</a:t>
            </a:r>
          </a:p>
          <a:p>
            <a:pPr marL="969963" indent="0">
              <a:buClrTx/>
              <a:buSzPct val="100000"/>
              <a:buNone/>
            </a:pPr>
            <a:r>
              <a:rPr lang="en-US" altLang="zh-HK" dirty="0">
                <a:solidFill>
                  <a:schemeClr val="tx1"/>
                </a:solidFill>
              </a:rPr>
              <a:t>Decrypt the parameter file, “TSA parameter file for primary school”</a:t>
            </a:r>
          </a:p>
          <a:p>
            <a:pPr marL="969963" indent="0">
              <a:buClrTx/>
              <a:buSzPct val="100000"/>
              <a:buNone/>
            </a:pPr>
            <a:endParaRPr lang="en-US" altLang="zh-HK" sz="800" b="1" dirty="0">
              <a:solidFill>
                <a:schemeClr val="tx1"/>
              </a:solidFill>
            </a:endParaRPr>
          </a:p>
          <a:p>
            <a:pPr marL="514350" indent="-514350">
              <a:buClrTx/>
              <a:buSzPct val="100000"/>
              <a:buFont typeface="+mj-lt"/>
              <a:buAutoNum type="arabicPeriod" startAt="2"/>
            </a:pPr>
            <a:r>
              <a:rPr lang="en-US" altLang="zh-HK" b="1" dirty="0">
                <a:solidFill>
                  <a:srgbClr val="008000"/>
                </a:solidFill>
              </a:rPr>
              <a:t>HKEAA &gt; TSA &gt; Data Communication &gt; Process Incoming Data</a:t>
            </a:r>
          </a:p>
          <a:p>
            <a:pPr marL="969963" indent="0">
              <a:buClrTx/>
              <a:buSzPct val="100000"/>
              <a:buNone/>
            </a:pPr>
            <a:r>
              <a:rPr lang="en-US" altLang="zh-HK" dirty="0">
                <a:solidFill>
                  <a:schemeClr val="tx1"/>
                </a:solidFill>
              </a:rPr>
              <a:t>Import parameter file, “TSA parameter file for primary school”</a:t>
            </a:r>
          </a:p>
          <a:p>
            <a:pPr marL="969963" indent="0">
              <a:buClrTx/>
              <a:buSzPct val="100000"/>
              <a:buNone/>
            </a:pPr>
            <a:endParaRPr lang="en-US" altLang="zh-HK" sz="800" b="1" dirty="0">
              <a:solidFill>
                <a:schemeClr val="tx1"/>
              </a:solidFill>
            </a:endParaRPr>
          </a:p>
          <a:p>
            <a:pPr marL="514350" indent="-514350">
              <a:buClrTx/>
              <a:buSzPct val="100000"/>
              <a:buFont typeface="+mj-lt"/>
              <a:buAutoNum type="arabicPeriod" startAt="2"/>
            </a:pPr>
            <a:endParaRPr lang="en-US" altLang="zh-HK" b="1" dirty="0">
              <a:solidFill>
                <a:schemeClr val="tx1"/>
              </a:solidFill>
            </a:endParaRPr>
          </a:p>
          <a:p>
            <a:pPr marL="514350" indent="-514350">
              <a:buClrTx/>
              <a:buSzPct val="100000"/>
              <a:buFont typeface="+mj-lt"/>
              <a:buAutoNum type="arabicPeriod" startAt="2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36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93894" y="1168261"/>
            <a:ext cx="9498714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</a:rPr>
              <a:t>CDS &gt; Outgoing Message &gt; Maintain Message</a:t>
            </a:r>
            <a:r>
              <a:rPr lang="en-US" altLang="zh-TW" sz="2800" dirty="0">
                <a:solidFill>
                  <a:schemeClr val="tx1"/>
                </a:solidFill>
              </a:rPr>
              <a:t> </a:t>
            </a:r>
            <a:endParaRPr lang="zh-TW" altLang="en-US" sz="2800" dirty="0">
              <a:solidFill>
                <a:schemeClr val="tx1"/>
              </a:solidFill>
              <a:latin typeface="Trebuchet MS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90654" y="1759105"/>
            <a:ext cx="8332236" cy="4657724"/>
            <a:chOff x="202164" y="1438276"/>
            <a:chExt cx="8332236" cy="4657724"/>
          </a:xfrm>
        </p:grpSpPr>
        <p:pic>
          <p:nvPicPr>
            <p:cNvPr id="12" name="圖片 9"/>
            <p:cNvPicPr/>
            <p:nvPr/>
          </p:nvPicPr>
          <p:blipFill rotWithShape="1">
            <a:blip r:embed="rId2"/>
            <a:srcRect l="29591" t="42184" r="35078" b="22484"/>
            <a:stretch/>
          </p:blipFill>
          <p:spPr bwMode="auto">
            <a:xfrm>
              <a:off x="685800" y="1438276"/>
              <a:ext cx="7848600" cy="465772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202164" y="3088807"/>
              <a:ext cx="5284235" cy="2111827"/>
              <a:chOff x="202164" y="3088807"/>
              <a:chExt cx="5284235" cy="2111827"/>
            </a:xfrm>
          </p:grpSpPr>
          <p:sp>
            <p:nvSpPr>
              <p:cNvPr id="11" name="標題 1"/>
              <p:cNvSpPr txBox="1">
                <a:spLocks/>
              </p:cNvSpPr>
              <p:nvPr/>
            </p:nvSpPr>
            <p:spPr bwMode="auto">
              <a:xfrm>
                <a:off x="202164" y="4626707"/>
                <a:ext cx="5284235" cy="573927"/>
              </a:xfrm>
              <a:prstGeom prst="rect">
                <a:avLst/>
              </a:prstGeom>
              <a:solidFill>
                <a:schemeClr val="bg1">
                  <a:alpha val="87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91440" numCol="1" anchor="b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  <a:defRPr sz="4000" b="0" kern="1200" cap="none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2"/>
                    </a:solidFill>
                    <a:latin typeface="Franklin Gothic Book" pitchFamily="34" charset="0"/>
                    <a:ea typeface="微軟正黑體" pitchFamily="34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TW" sz="2800" b="1" dirty="0">
                    <a:solidFill>
                      <a:srgbClr val="008000"/>
                    </a:solidFill>
                    <a:latin typeface="Trebuchet MS" pitchFamily="34" charset="0"/>
                    <a:ea typeface="新細明體" pitchFamily="18" charset="-120"/>
                    <a:cs typeface="+mn-cs"/>
                  </a:rPr>
                  <a:t>Change to “Received” status</a:t>
                </a:r>
              </a:p>
            </p:txBody>
          </p:sp>
          <p:sp>
            <p:nvSpPr>
              <p:cNvPr id="13" name="矩形 4"/>
              <p:cNvSpPr/>
              <p:nvPr/>
            </p:nvSpPr>
            <p:spPr>
              <a:xfrm flipV="1">
                <a:off x="1328830" y="3088807"/>
                <a:ext cx="868680" cy="642533"/>
              </a:xfrm>
              <a:prstGeom prst="rect">
                <a:avLst/>
              </a:prstGeom>
              <a:noFill/>
              <a:ln w="6032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4" name="向下箭號 7"/>
              <p:cNvSpPr/>
              <p:nvPr/>
            </p:nvSpPr>
            <p:spPr>
              <a:xfrm rot="13795868">
                <a:off x="761440" y="3773066"/>
                <a:ext cx="593052" cy="801527"/>
              </a:xfrm>
              <a:prstGeom prst="downArrow">
                <a:avLst/>
              </a:prstGeom>
              <a:solidFill>
                <a:srgbClr val="00800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1335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72650" y="1807988"/>
            <a:ext cx="6096000" cy="12464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7500" cap="all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Continue</a:t>
            </a:r>
          </a:p>
        </p:txBody>
      </p:sp>
      <p:sp>
        <p:nvSpPr>
          <p:cNvPr id="16" name="文字版面配置區 2"/>
          <p:cNvSpPr txBox="1">
            <a:spLocks/>
          </p:cNvSpPr>
          <p:nvPr/>
        </p:nvSpPr>
        <p:spPr bwMode="auto">
          <a:xfrm>
            <a:off x="957481" y="3293268"/>
            <a:ext cx="7972207" cy="1338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rgbClr val="9900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6600CC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Report </a:t>
            </a:r>
            <a:endParaRPr lang="zh-TW" altLang="en-US" sz="5400" dirty="0"/>
          </a:p>
          <a:p>
            <a:pPr marL="0" indent="0">
              <a:buNone/>
              <a:defRPr/>
            </a:pPr>
            <a:endParaRPr lang="zh-TW" altLang="en-US" sz="5200" b="0" kern="0" dirty="0"/>
          </a:p>
        </p:txBody>
      </p:sp>
    </p:spTree>
    <p:extLst>
      <p:ext uri="{BB962C8B-B14F-4D97-AF65-F5344CB8AC3E}">
        <p14:creationId xmlns:p14="http://schemas.microsoft.com/office/powerpoint/2010/main" val="2847542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 bwMode="auto">
          <a:xfrm>
            <a:off x="329038" y="1143853"/>
            <a:ext cx="6223518" cy="57392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Choose English or Chinese Version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10273"/>
          <a:stretch/>
        </p:blipFill>
        <p:spPr>
          <a:xfrm>
            <a:off x="407209" y="1630388"/>
            <a:ext cx="6956665" cy="1785333"/>
          </a:xfrm>
          <a:prstGeom prst="rect">
            <a:avLst/>
          </a:prstGeom>
        </p:spPr>
      </p:pic>
      <p:sp>
        <p:nvSpPr>
          <p:cNvPr id="12" name="標題 1"/>
          <p:cNvSpPr txBox="1">
            <a:spLocks/>
          </p:cNvSpPr>
          <p:nvPr/>
        </p:nvSpPr>
        <p:spPr bwMode="auto">
          <a:xfrm>
            <a:off x="329038" y="3615292"/>
            <a:ext cx="6223518" cy="57392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Choose</a:t>
            </a:r>
            <a:r>
              <a:rPr lang="zh-TW" altLang="en-US" sz="2800" b="1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 </a:t>
            </a:r>
            <a:r>
              <a:rPr lang="en-US" altLang="zh-TW" sz="2800" b="1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“Built-in Template”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29038" y="4189219"/>
            <a:ext cx="6705943" cy="2356142"/>
            <a:chOff x="329038" y="4189219"/>
            <a:chExt cx="6705943" cy="23561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038" y="4189219"/>
              <a:ext cx="6705943" cy="2356142"/>
            </a:xfrm>
            <a:prstGeom prst="rect">
              <a:avLst/>
            </a:prstGeom>
          </p:spPr>
        </p:pic>
        <p:sp>
          <p:nvSpPr>
            <p:cNvPr id="13" name="矩形 8"/>
            <p:cNvSpPr/>
            <p:nvPr/>
          </p:nvSpPr>
          <p:spPr>
            <a:xfrm flipV="1">
              <a:off x="1036961" y="5498221"/>
              <a:ext cx="2104446" cy="327391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03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05149" y="2434816"/>
            <a:ext cx="5546931" cy="3588441"/>
            <a:chOff x="1542912" y="1928110"/>
            <a:chExt cx="6248400" cy="4437625"/>
          </a:xfrm>
        </p:grpSpPr>
        <p:grpSp>
          <p:nvGrpSpPr>
            <p:cNvPr id="5" name="群組 4"/>
            <p:cNvGrpSpPr/>
            <p:nvPr/>
          </p:nvGrpSpPr>
          <p:grpSpPr>
            <a:xfrm>
              <a:off x="1542912" y="1928110"/>
              <a:ext cx="6248400" cy="4437625"/>
              <a:chOff x="1542912" y="1928110"/>
              <a:chExt cx="6248400" cy="4437625"/>
            </a:xfrm>
          </p:grpSpPr>
          <p:pic>
            <p:nvPicPr>
              <p:cNvPr id="9" name="圖片 11"/>
              <p:cNvPicPr/>
              <p:nvPr/>
            </p:nvPicPr>
            <p:blipFill rotWithShape="1">
              <a:blip r:embed="rId2"/>
              <a:srcRect l="10831" t="18622" r="49675" b="36644"/>
              <a:stretch/>
            </p:blipFill>
            <p:spPr bwMode="auto">
              <a:xfrm>
                <a:off x="1542912" y="1928110"/>
                <a:ext cx="6248400" cy="443762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10" name="直線接點 3"/>
              <p:cNvCxnSpPr/>
              <p:nvPr/>
            </p:nvCxnSpPr>
            <p:spPr>
              <a:xfrm>
                <a:off x="3629983" y="2810256"/>
                <a:ext cx="551873" cy="0"/>
              </a:xfrm>
              <a:prstGeom prst="line">
                <a:avLst/>
              </a:prstGeom>
              <a:ln w="825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向下箭號 9"/>
            <p:cNvSpPr/>
            <p:nvPr/>
          </p:nvSpPr>
          <p:spPr>
            <a:xfrm rot="3676158">
              <a:off x="4262803" y="3102627"/>
              <a:ext cx="838546" cy="3034088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矩形 10"/>
            <p:cNvSpPr/>
            <p:nvPr/>
          </p:nvSpPr>
          <p:spPr>
            <a:xfrm flipV="1">
              <a:off x="1703877" y="5358443"/>
              <a:ext cx="1501426" cy="457200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1" name="標題 1"/>
          <p:cNvSpPr txBox="1">
            <a:spLocks/>
          </p:cNvSpPr>
          <p:nvPr/>
        </p:nvSpPr>
        <p:spPr bwMode="auto">
          <a:xfrm>
            <a:off x="4863572" y="3271812"/>
            <a:ext cx="4280428" cy="153278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Select print criteria</a:t>
            </a: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Then press “Preview &amp; Print” button</a:t>
            </a: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360272" y="1650915"/>
            <a:ext cx="9498714" cy="5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r>
              <a:rPr lang="en-US" altLang="zh-TW" sz="2800" dirty="0">
                <a:solidFill>
                  <a:schemeClr val="tx1"/>
                </a:solidFill>
                <a:latin typeface="Trebuchet MS" pitchFamily="34" charset="0"/>
              </a:rPr>
              <a:t>The information on report is based on the latest confirmed and sent TSA Data File</a:t>
            </a:r>
          </a:p>
        </p:txBody>
      </p:sp>
    </p:spTree>
    <p:extLst>
      <p:ext uri="{BB962C8B-B14F-4D97-AF65-F5344CB8AC3E}">
        <p14:creationId xmlns:p14="http://schemas.microsoft.com/office/powerpoint/2010/main" val="24667642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Sample</a:t>
            </a:r>
          </a:p>
        </p:txBody>
      </p:sp>
      <p:grpSp>
        <p:nvGrpSpPr>
          <p:cNvPr id="4" name="群組 11"/>
          <p:cNvGrpSpPr/>
          <p:nvPr/>
        </p:nvGrpSpPr>
        <p:grpSpPr>
          <a:xfrm>
            <a:off x="358920" y="1825283"/>
            <a:ext cx="8570768" cy="3798332"/>
            <a:chOff x="344632" y="1600200"/>
            <a:chExt cx="8570768" cy="3798332"/>
          </a:xfrm>
        </p:grpSpPr>
        <p:pic>
          <p:nvPicPr>
            <p:cNvPr id="5" name="圖片 2"/>
            <p:cNvPicPr>
              <a:picLocks noChangeAspect="1"/>
            </p:cNvPicPr>
            <p:nvPr/>
          </p:nvPicPr>
          <p:blipFill rotWithShape="1">
            <a:blip r:embed="rId2"/>
            <a:srcRect l="15800" t="10113" r="17082" b="37008"/>
            <a:stretch/>
          </p:blipFill>
          <p:spPr>
            <a:xfrm>
              <a:off x="344632" y="1600200"/>
              <a:ext cx="8570768" cy="3798332"/>
            </a:xfrm>
            <a:prstGeom prst="rect">
              <a:avLst/>
            </a:prstGeom>
          </p:spPr>
        </p:pic>
        <p:grpSp>
          <p:nvGrpSpPr>
            <p:cNvPr id="6" name="群組 4"/>
            <p:cNvGrpSpPr/>
            <p:nvPr/>
          </p:nvGrpSpPr>
          <p:grpSpPr>
            <a:xfrm>
              <a:off x="1438287" y="1790638"/>
              <a:ext cx="7322913" cy="3162362"/>
              <a:chOff x="1438287" y="1790638"/>
              <a:chExt cx="7322913" cy="3162362"/>
            </a:xfrm>
          </p:grpSpPr>
          <p:cxnSp>
            <p:nvCxnSpPr>
              <p:cNvPr id="7" name="直線接點 7"/>
              <p:cNvCxnSpPr/>
              <p:nvPr/>
            </p:nvCxnSpPr>
            <p:spPr>
              <a:xfrm>
                <a:off x="8227800" y="1790638"/>
                <a:ext cx="533400" cy="0"/>
              </a:xfrm>
              <a:prstGeom prst="line">
                <a:avLst/>
              </a:prstGeom>
              <a:ln w="444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矩形 8"/>
              <p:cNvSpPr/>
              <p:nvPr/>
            </p:nvSpPr>
            <p:spPr>
              <a:xfrm>
                <a:off x="6678910" y="3733800"/>
                <a:ext cx="483889" cy="12192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9" name="矩形 9"/>
              <p:cNvSpPr/>
              <p:nvPr/>
            </p:nvSpPr>
            <p:spPr>
              <a:xfrm>
                <a:off x="7696200" y="3733800"/>
                <a:ext cx="381000" cy="12192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cxnSp>
            <p:nvCxnSpPr>
              <p:cNvPr id="10" name="直線接點 10"/>
              <p:cNvCxnSpPr/>
              <p:nvPr/>
            </p:nvCxnSpPr>
            <p:spPr>
              <a:xfrm>
                <a:off x="1438287" y="2780144"/>
                <a:ext cx="247072" cy="0"/>
              </a:xfrm>
              <a:prstGeom prst="line">
                <a:avLst/>
              </a:prstGeom>
              <a:ln w="444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861305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72649" y="2426967"/>
            <a:ext cx="6096000" cy="12464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7500" cap="all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References</a:t>
            </a:r>
          </a:p>
        </p:txBody>
      </p:sp>
      <p:sp>
        <p:nvSpPr>
          <p:cNvPr id="16" name="文字版面配置區 2"/>
          <p:cNvSpPr txBox="1">
            <a:spLocks/>
          </p:cNvSpPr>
          <p:nvPr/>
        </p:nvSpPr>
        <p:spPr bwMode="auto">
          <a:xfrm>
            <a:off x="634546" y="3335471"/>
            <a:ext cx="7972207" cy="1338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rgbClr val="9900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6600CC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 </a:t>
            </a:r>
            <a:endParaRPr lang="zh-TW" altLang="en-US" sz="5400" dirty="0"/>
          </a:p>
          <a:p>
            <a:pPr marL="0" indent="0">
              <a:buNone/>
              <a:defRPr/>
            </a:pPr>
            <a:endParaRPr lang="zh-TW" altLang="en-US" sz="5200" b="0" kern="0" dirty="0"/>
          </a:p>
        </p:txBody>
      </p:sp>
    </p:spTree>
    <p:extLst>
      <p:ext uri="{BB962C8B-B14F-4D97-AF65-F5344CB8AC3E}">
        <p14:creationId xmlns:p14="http://schemas.microsoft.com/office/powerpoint/2010/main" val="12815579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WebSAMS</a:t>
            </a:r>
            <a:r>
              <a:rPr lang="en-US" dirty="0"/>
              <a:t> Build Version</a:t>
            </a:r>
          </a:p>
        </p:txBody>
      </p:sp>
      <p:sp>
        <p:nvSpPr>
          <p:cNvPr id="4" name="文字版面配置區 2"/>
          <p:cNvSpPr txBox="1">
            <a:spLocks/>
          </p:cNvSpPr>
          <p:nvPr/>
        </p:nvSpPr>
        <p:spPr bwMode="auto">
          <a:xfrm>
            <a:off x="471489" y="2949450"/>
            <a:ext cx="8458199" cy="13382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rgbClr val="9900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6600CC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TW" sz="4000" b="1" kern="0" dirty="0">
                <a:solidFill>
                  <a:schemeClr val="tx1"/>
                </a:solidFill>
              </a:rPr>
              <a:t>Build Version </a:t>
            </a:r>
            <a:r>
              <a:rPr lang="en-US" altLang="zh-TW" sz="4000" b="1" kern="0" dirty="0">
                <a:solidFill>
                  <a:srgbClr val="008000"/>
                </a:solidFill>
              </a:rPr>
              <a:t>3.1.18</a:t>
            </a:r>
            <a:r>
              <a:rPr lang="en-US" altLang="zh-TW" sz="4000" b="1" kern="0" dirty="0">
                <a:solidFill>
                  <a:schemeClr val="tx1"/>
                </a:solidFill>
              </a:rPr>
              <a:t> </a:t>
            </a:r>
          </a:p>
          <a:p>
            <a:pPr marL="0" indent="0" algn="ctr">
              <a:buNone/>
              <a:defRPr/>
            </a:pPr>
            <a:r>
              <a:rPr lang="en-US" altLang="zh-TW" sz="4000" b="1" kern="0" dirty="0">
                <a:solidFill>
                  <a:schemeClr val="tx1"/>
                </a:solidFill>
              </a:rPr>
              <a:t>or above</a:t>
            </a:r>
            <a:endParaRPr lang="zh-TW" altLang="en-US" sz="40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8102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38B458E-752D-414C-8489-BCBFCD5D4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307" y="1338000"/>
            <a:ext cx="5881386" cy="43859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4978631"/>
            <a:ext cx="9247239" cy="1606141"/>
            <a:chOff x="-372662" y="4470791"/>
            <a:chExt cx="9991769" cy="1862628"/>
          </a:xfrm>
        </p:grpSpPr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-372662" y="5583982"/>
              <a:ext cx="9991769" cy="74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49" tIns="45674" rIns="91349" bIns="45674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sz="3600" dirty="0">
                  <a:latin typeface="Verdana" pitchFamily="34" charset="0"/>
                </a:rPr>
                <a:t>http://cdr.websams.edb.gov.hk</a:t>
              </a:r>
            </a:p>
          </p:txBody>
        </p:sp>
        <p:sp>
          <p:nvSpPr>
            <p:cNvPr id="7" name="矩形 7"/>
            <p:cNvSpPr/>
            <p:nvPr/>
          </p:nvSpPr>
          <p:spPr>
            <a:xfrm flipV="1">
              <a:off x="1735572" y="4470791"/>
              <a:ext cx="2097993" cy="361446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34152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AE61D83E-7CED-497F-9824-1E7750AD5BD5}"/>
              </a:ext>
            </a:extLst>
          </p:cNvPr>
          <p:cNvGrpSpPr/>
          <p:nvPr/>
        </p:nvGrpSpPr>
        <p:grpSpPr>
          <a:xfrm>
            <a:off x="1092251" y="1424779"/>
            <a:ext cx="6593337" cy="4766583"/>
            <a:chOff x="1092251" y="1424779"/>
            <a:chExt cx="6593337" cy="4766583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FB9EFF5-ED13-4ED9-B013-9AA726330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2251" y="1424779"/>
              <a:ext cx="6593337" cy="4766583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061547A-7F17-4DE2-AB2D-21AD8FE75295}"/>
                </a:ext>
              </a:extLst>
            </p:cNvPr>
            <p:cNvSpPr/>
            <p:nvPr/>
          </p:nvSpPr>
          <p:spPr bwMode="auto">
            <a:xfrm>
              <a:off x="4388919" y="3911973"/>
              <a:ext cx="1039608" cy="1145894"/>
            </a:xfrm>
            <a:prstGeom prst="rect">
              <a:avLst/>
            </a:prstGeom>
            <a:noFill/>
            <a:ln w="66675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8" name="箭號: 向下 7">
              <a:extLst>
                <a:ext uri="{FF2B5EF4-FFF2-40B4-BE49-F238E27FC236}">
                  <a16:creationId xmlns:a16="http://schemas.microsoft.com/office/drawing/2014/main" id="{B438D280-0959-4402-9E56-B04569F0D8DA}"/>
                </a:ext>
              </a:extLst>
            </p:cNvPr>
            <p:cNvSpPr/>
            <p:nvPr/>
          </p:nvSpPr>
          <p:spPr bwMode="auto">
            <a:xfrm rot="7281056">
              <a:off x="5567082" y="5136776"/>
              <a:ext cx="484094" cy="578224"/>
            </a:xfrm>
            <a:prstGeom prst="downArrow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88FF2D1A-3871-476F-A9D0-C7A5B2EDA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815" y="1016000"/>
            <a:ext cx="252412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913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641AC5A-7D4D-4918-9EEA-9FF761F33F9A}"/>
              </a:ext>
            </a:extLst>
          </p:cNvPr>
          <p:cNvGrpSpPr/>
          <p:nvPr/>
        </p:nvGrpSpPr>
        <p:grpSpPr>
          <a:xfrm>
            <a:off x="1574098" y="1299254"/>
            <a:ext cx="5793926" cy="5304746"/>
            <a:chOff x="1431223" y="1299254"/>
            <a:chExt cx="5793926" cy="5304746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3A23D4B4-0C5B-44BD-9C86-E4D41BB0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1223" y="1299254"/>
              <a:ext cx="5793926" cy="5304746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355FF5A-61B0-4E25-8FB9-6A11E91D3175}"/>
                </a:ext>
              </a:extLst>
            </p:cNvPr>
            <p:cNvSpPr/>
            <p:nvPr/>
          </p:nvSpPr>
          <p:spPr bwMode="auto">
            <a:xfrm>
              <a:off x="1990846" y="4433104"/>
              <a:ext cx="1226916" cy="1018572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51F68666-2872-41F5-950B-BFDE7EA110A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28838" y="5029200"/>
              <a:ext cx="888899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</a:ln>
          </p:spPr>
        </p:cxnSp>
      </p:grpSp>
    </p:spTree>
    <p:extLst>
      <p:ext uri="{BB962C8B-B14F-4D97-AF65-F5344CB8AC3E}">
        <p14:creationId xmlns:p14="http://schemas.microsoft.com/office/powerpoint/2010/main" val="2582819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60" y="1460090"/>
            <a:ext cx="8377311" cy="4798604"/>
          </a:xfrm>
        </p:spPr>
        <p:txBody>
          <a:bodyPr/>
          <a:lstStyle/>
          <a:p>
            <a:pPr marL="514350" indent="-514350">
              <a:buClrTx/>
              <a:buSzPct val="100000"/>
              <a:buFont typeface="+mj-lt"/>
              <a:buAutoNum type="arabicPeriod" startAt="3"/>
            </a:pPr>
            <a:r>
              <a:rPr lang="fi-FI" altLang="zh-HK" b="1" dirty="0">
                <a:solidFill>
                  <a:srgbClr val="008000"/>
                </a:solidFill>
              </a:rPr>
              <a:t>HKEAA &gt; TSA &gt; Maintain Student Data</a:t>
            </a:r>
          </a:p>
          <a:p>
            <a:pPr marL="969963" indent="0">
              <a:buClrTx/>
              <a:buSzPct val="100000"/>
              <a:buNone/>
            </a:pPr>
            <a:r>
              <a:rPr lang="en-US" altLang="zh-HK" dirty="0">
                <a:solidFill>
                  <a:schemeClr val="tx1"/>
                </a:solidFill>
              </a:rPr>
              <a:t>Maintain the student data and save</a:t>
            </a:r>
          </a:p>
          <a:p>
            <a:pPr marL="969963" indent="0">
              <a:buClrTx/>
              <a:buSzPct val="100000"/>
              <a:buNone/>
            </a:pPr>
            <a:endParaRPr lang="en-US" altLang="zh-HK" sz="800" b="1" dirty="0">
              <a:solidFill>
                <a:schemeClr val="tx1"/>
              </a:solidFill>
            </a:endParaRPr>
          </a:p>
          <a:p>
            <a:pPr marL="514350" indent="-514350">
              <a:buClrTx/>
              <a:buSzPct val="100000"/>
              <a:buFont typeface="+mj-lt"/>
              <a:buAutoNum type="arabicPeriod" startAt="4"/>
            </a:pPr>
            <a:r>
              <a:rPr lang="en-US" altLang="zh-HK" b="1" dirty="0">
                <a:solidFill>
                  <a:srgbClr val="008000"/>
                </a:solidFill>
              </a:rPr>
              <a:t>HKEAA &gt; TSA &gt; Data Communication &gt; Prepare Outgoing Data</a:t>
            </a:r>
          </a:p>
          <a:p>
            <a:pPr marL="969963" indent="0">
              <a:buClrTx/>
              <a:buSzPct val="100000"/>
              <a:buNone/>
            </a:pPr>
            <a:r>
              <a:rPr lang="en-US" altLang="zh-HK" dirty="0">
                <a:solidFill>
                  <a:schemeClr val="tx1"/>
                </a:solidFill>
              </a:rPr>
              <a:t>Prepare the TSA Student Data file and check the report.  If there is no problem, confirm the TSA Student Data file</a:t>
            </a:r>
          </a:p>
          <a:p>
            <a:pPr marL="969963" indent="0">
              <a:buClrTx/>
              <a:buSzPct val="100000"/>
              <a:buNone/>
            </a:pPr>
            <a:endParaRPr lang="en-US" altLang="zh-HK" sz="800" b="1" dirty="0">
              <a:solidFill>
                <a:schemeClr val="tx1"/>
              </a:solidFill>
            </a:endParaRPr>
          </a:p>
          <a:p>
            <a:pPr marL="514350" indent="-514350">
              <a:buClrTx/>
              <a:buSzPct val="100000"/>
              <a:buFont typeface="+mj-lt"/>
              <a:buAutoNum type="arabicPeriod" startAt="5"/>
            </a:pPr>
            <a:r>
              <a:rPr lang="en-US" altLang="zh-HK" b="1" dirty="0">
                <a:solidFill>
                  <a:srgbClr val="008000"/>
                </a:solidFill>
              </a:rPr>
              <a:t>CDS &gt; Outgoing Message &gt; Maintain Message</a:t>
            </a:r>
          </a:p>
          <a:p>
            <a:pPr marL="969963" indent="0">
              <a:buClrTx/>
              <a:buSzPct val="100000"/>
              <a:buNone/>
            </a:pPr>
            <a:r>
              <a:rPr lang="en-US" altLang="zh-HK" dirty="0">
                <a:solidFill>
                  <a:schemeClr val="tx1"/>
                </a:solidFill>
              </a:rPr>
              <a:t>Encrypt and send the TSA Student Data file</a:t>
            </a:r>
            <a:endParaRPr lang="en-US" altLang="zh-HK" sz="800" b="1" dirty="0">
              <a:solidFill>
                <a:schemeClr val="tx1"/>
              </a:solidFill>
            </a:endParaRPr>
          </a:p>
          <a:p>
            <a:pPr marL="0" indent="0">
              <a:buClrTx/>
              <a:buSzPct val="100000"/>
              <a:buNone/>
            </a:pPr>
            <a:endParaRPr lang="en-US" altLang="zh-HK" b="1" dirty="0">
              <a:solidFill>
                <a:schemeClr val="tx1"/>
              </a:solidFill>
            </a:endParaRPr>
          </a:p>
          <a:p>
            <a:pPr marL="514350" indent="-514350">
              <a:buClrTx/>
              <a:buSzPct val="100000"/>
              <a:buFont typeface="+mj-lt"/>
              <a:buAutoNum type="arabicPeriod" startAt="2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628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8" y="1451641"/>
            <a:ext cx="8902950" cy="48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745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62" y="158955"/>
            <a:ext cx="7162800" cy="7620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94" y="1197169"/>
            <a:ext cx="8207267" cy="51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222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722313" y="2860202"/>
            <a:ext cx="7772400" cy="13620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zh-TW" altLang="en-US" sz="5000" kern="0" dirty="0">
                <a:latin typeface="標楷體" panose="03000509000000000000" charset="-120"/>
                <a:ea typeface="標楷體" panose="03000509000000000000" charset="-120"/>
              </a:rPr>
              <a:t> </a:t>
            </a:r>
            <a:r>
              <a:rPr lang="en-US" altLang="zh-TW" sz="5000" kern="0" dirty="0">
                <a:latin typeface="標楷體" panose="03000509000000000000" charset="-120"/>
                <a:ea typeface="標楷體" panose="03000509000000000000" charset="-120"/>
              </a:rPr>
              <a:t>- End</a:t>
            </a:r>
            <a:r>
              <a:rPr lang="zh-TW" altLang="en-US" sz="5000" kern="0" dirty="0">
                <a:latin typeface="標楷體" panose="03000509000000000000" charset="-120"/>
                <a:ea typeface="標楷體" panose="03000509000000000000" charset="-120"/>
              </a:rPr>
              <a:t> </a:t>
            </a:r>
            <a:r>
              <a:rPr lang="en-US" altLang="zh-TW" sz="5000" kern="0" dirty="0">
                <a:latin typeface="標楷體" panose="03000509000000000000" charset="-120"/>
                <a:ea typeface="標楷體" panose="03000509000000000000" charset="-120"/>
              </a:rPr>
              <a:t>-</a:t>
            </a:r>
            <a:endParaRPr lang="zh-TW" altLang="en-GB" sz="5000" kern="0" dirty="0">
              <a:latin typeface="標楷體" panose="03000509000000000000" charset="-120"/>
              <a:ea typeface="標楷體" panose="03000509000000000000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1572650" y="1807988"/>
            <a:ext cx="6096000" cy="12464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7500" cap="all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First Step</a:t>
            </a:r>
            <a:endParaRPr lang="zh-TW" altLang="en-US" sz="7500" cap="all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6" name="文字版面配置區 2"/>
          <p:cNvSpPr txBox="1">
            <a:spLocks/>
          </p:cNvSpPr>
          <p:nvPr/>
        </p:nvSpPr>
        <p:spPr bwMode="auto">
          <a:xfrm>
            <a:off x="819149" y="3433945"/>
            <a:ext cx="7326337" cy="1338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rgbClr val="9900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6600CC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5400" dirty="0">
                <a:solidFill>
                  <a:srgbClr val="7030A0"/>
                </a:solidFill>
                <a:latin typeface="Trebuchet MS" pitchFamily="34" charset="0"/>
              </a:rPr>
              <a:t>CDS Incoming Message</a:t>
            </a:r>
            <a:endParaRPr lang="zh-TW" altLang="en-US" sz="5200" b="0" kern="0" dirty="0"/>
          </a:p>
        </p:txBody>
      </p:sp>
    </p:spTree>
    <p:extLst>
      <p:ext uri="{BB962C8B-B14F-4D97-AF65-F5344CB8AC3E}">
        <p14:creationId xmlns:p14="http://schemas.microsoft.com/office/powerpoint/2010/main" val="4294153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 Parameter File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295696" y="1304854"/>
            <a:ext cx="7772400" cy="6553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en-US" altLang="zh-TW" sz="2800" kern="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CDS &gt; Incoming Message</a:t>
            </a:r>
            <a:endParaRPr lang="zh-TW" altLang="en-US" sz="2800" kern="0" dirty="0">
              <a:solidFill>
                <a:schemeClr val="tx1"/>
              </a:solidFill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63470" y="2211363"/>
            <a:ext cx="8566218" cy="3760037"/>
            <a:chOff x="304800" y="2730002"/>
            <a:chExt cx="8566218" cy="3760037"/>
          </a:xfrm>
        </p:grpSpPr>
        <p:pic>
          <p:nvPicPr>
            <p:cNvPr id="6" name="圖片 14"/>
            <p:cNvPicPr/>
            <p:nvPr/>
          </p:nvPicPr>
          <p:blipFill rotWithShape="1">
            <a:blip r:embed="rId2"/>
            <a:srcRect l="3848" t="29353" r="25005" b="41707"/>
            <a:stretch/>
          </p:blipFill>
          <p:spPr bwMode="auto">
            <a:xfrm>
              <a:off x="304800" y="2730002"/>
              <a:ext cx="8566218" cy="25808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向下箭號 13"/>
            <p:cNvSpPr/>
            <p:nvPr/>
          </p:nvSpPr>
          <p:spPr>
            <a:xfrm rot="7032612">
              <a:off x="3124988" y="5188399"/>
              <a:ext cx="441325" cy="720725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rgbClr val="008000"/>
                </a:solidFill>
              </a:endParaRPr>
            </a:p>
          </p:txBody>
        </p:sp>
        <p:sp>
          <p:nvSpPr>
            <p:cNvPr id="8" name="矩形 8"/>
            <p:cNvSpPr/>
            <p:nvPr/>
          </p:nvSpPr>
          <p:spPr>
            <a:xfrm>
              <a:off x="1080267" y="4522531"/>
              <a:ext cx="1752600" cy="751396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9" name="標題 1"/>
            <p:cNvSpPr txBox="1">
              <a:spLocks/>
            </p:cNvSpPr>
            <p:nvPr/>
          </p:nvSpPr>
          <p:spPr bwMode="auto">
            <a:xfrm>
              <a:off x="3657600" y="5927386"/>
              <a:ext cx="4929916" cy="562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91440" numCol="1" anchor="b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 sz="4000" b="0" kern="1200" cap="none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Franklin Gothic Book" pitchFamily="34" charset="0"/>
                  <a:ea typeface="微軟正黑體" pitchFamily="34" charset="-120"/>
                </a:defRPr>
              </a:lvl9pPr>
            </a:lstStyle>
            <a:p>
              <a:pPr eaLnBrk="1" hangingPunct="1">
                <a:defRPr/>
              </a:pPr>
              <a:r>
                <a:rPr kumimoji="0" lang="en-US" altLang="zh-TW" sz="2800" b="1" dirty="0">
                  <a:solidFill>
                    <a:srgbClr val="008000"/>
                  </a:solidFill>
                  <a:latin typeface="Trebuchet MS" pitchFamily="34" charset="0"/>
                  <a:ea typeface="新細明體" pitchFamily="18" charset="-120"/>
                  <a:cs typeface="+mn-cs"/>
                </a:rPr>
                <a:t>Click the TSA Parameter 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658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295696" y="1192086"/>
            <a:ext cx="7772400" cy="59200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en-US" altLang="zh-TW" sz="2800" kern="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CDS &gt; Incoming Message</a:t>
            </a:r>
            <a:endParaRPr lang="zh-TW" altLang="en-US" sz="2800" kern="0" dirty="0">
              <a:solidFill>
                <a:schemeClr val="tx1"/>
              </a:solidFill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2490" y="1960176"/>
            <a:ext cx="3434353" cy="3975382"/>
            <a:chOff x="529362" y="2022182"/>
            <a:chExt cx="3434353" cy="3975382"/>
          </a:xfrm>
        </p:grpSpPr>
        <p:pic>
          <p:nvPicPr>
            <p:cNvPr id="11" name="圖片 12"/>
            <p:cNvPicPr/>
            <p:nvPr/>
          </p:nvPicPr>
          <p:blipFill rotWithShape="1">
            <a:blip r:embed="rId2"/>
            <a:srcRect l="3186" t="32466" r="71298" b="20599"/>
            <a:stretch/>
          </p:blipFill>
          <p:spPr bwMode="auto">
            <a:xfrm>
              <a:off x="539751" y="2022182"/>
              <a:ext cx="3423964" cy="367281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矩形 9"/>
            <p:cNvSpPr/>
            <p:nvPr/>
          </p:nvSpPr>
          <p:spPr>
            <a:xfrm>
              <a:off x="529362" y="4961887"/>
              <a:ext cx="762000" cy="306943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4" name="向下箭號 11"/>
            <p:cNvSpPr/>
            <p:nvPr/>
          </p:nvSpPr>
          <p:spPr>
            <a:xfrm rot="8846699">
              <a:off x="911840" y="5380666"/>
              <a:ext cx="724867" cy="616898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5" name="標題 1"/>
          <p:cNvSpPr txBox="1">
            <a:spLocks/>
          </p:cNvSpPr>
          <p:nvPr/>
        </p:nvSpPr>
        <p:spPr bwMode="auto">
          <a:xfrm>
            <a:off x="440262" y="5556230"/>
            <a:ext cx="4158318" cy="105100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Press “Decrypt” button</a:t>
            </a:r>
            <a:endParaRPr kumimoji="0" lang="zh-TW" altLang="en-US" sz="2800" b="1" dirty="0">
              <a:solidFill>
                <a:srgbClr val="008000"/>
              </a:solidFill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181896" y="1990245"/>
            <a:ext cx="4620723" cy="2627833"/>
            <a:chOff x="4275862" y="3344243"/>
            <a:chExt cx="4620723" cy="2627833"/>
          </a:xfrm>
        </p:grpSpPr>
        <p:pic>
          <p:nvPicPr>
            <p:cNvPr id="17" name="圖片 19"/>
            <p:cNvPicPr/>
            <p:nvPr/>
          </p:nvPicPr>
          <p:blipFill rotWithShape="1">
            <a:blip r:embed="rId3"/>
            <a:srcRect l="22043" t="39829" r="34956" b="18843"/>
            <a:stretch/>
          </p:blipFill>
          <p:spPr bwMode="auto">
            <a:xfrm>
              <a:off x="4275862" y="3344243"/>
              <a:ext cx="4620723" cy="2419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矩形 18"/>
            <p:cNvSpPr/>
            <p:nvPr/>
          </p:nvSpPr>
          <p:spPr>
            <a:xfrm>
              <a:off x="4275862" y="4877854"/>
              <a:ext cx="833368" cy="346637"/>
            </a:xfrm>
            <a:prstGeom prst="rect">
              <a:avLst/>
            </a:prstGeom>
            <a:noFill/>
            <a:ln w="6032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9" name="向下箭號 17"/>
            <p:cNvSpPr/>
            <p:nvPr/>
          </p:nvSpPr>
          <p:spPr>
            <a:xfrm rot="9076828">
              <a:off x="4843034" y="5251351"/>
              <a:ext cx="658596" cy="720725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0" name="標題 1"/>
          <p:cNvSpPr txBox="1">
            <a:spLocks/>
          </p:cNvSpPr>
          <p:nvPr/>
        </p:nvSpPr>
        <p:spPr bwMode="auto">
          <a:xfrm>
            <a:off x="3995154" y="4662366"/>
            <a:ext cx="5278032" cy="95465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Input “School Key”</a:t>
            </a: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Then press “Decrypt” button</a:t>
            </a:r>
          </a:p>
        </p:txBody>
      </p:sp>
    </p:spTree>
    <p:extLst>
      <p:ext uri="{BB962C8B-B14F-4D97-AF65-F5344CB8AC3E}">
        <p14:creationId xmlns:p14="http://schemas.microsoft.com/office/powerpoint/2010/main" val="3652599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295696" y="1192086"/>
            <a:ext cx="7772400" cy="59200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en-US" altLang="zh-TW" sz="2800" kern="0" dirty="0">
                <a:solidFill>
                  <a:schemeClr val="tx1"/>
                </a:solidFill>
                <a:latin typeface="Trebuchet MS" pitchFamily="34" charset="0"/>
                <a:ea typeface="新細明體" pitchFamily="18" charset="-120"/>
                <a:cs typeface="+mn-cs"/>
              </a:rPr>
              <a:t>CDS &gt; Incoming Message</a:t>
            </a:r>
            <a:endParaRPr lang="zh-TW" altLang="en-US" sz="2800" kern="0" dirty="0">
              <a:solidFill>
                <a:schemeClr val="tx1"/>
              </a:solidFill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 bwMode="auto">
          <a:xfrm>
            <a:off x="2401009" y="5471264"/>
            <a:ext cx="2733698" cy="51426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b="1" dirty="0">
                <a:solidFill>
                  <a:srgbClr val="008000"/>
                </a:solidFill>
                <a:latin typeface="Trebuchet MS" pitchFamily="34" charset="0"/>
                <a:ea typeface="新細明體" pitchFamily="18" charset="-120"/>
                <a:cs typeface="+mn-cs"/>
              </a:rPr>
              <a:t>File decrypted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86256" y="1960176"/>
            <a:ext cx="8312150" cy="3425023"/>
            <a:chOff x="374650" y="2659578"/>
            <a:chExt cx="8312150" cy="3425023"/>
          </a:xfrm>
        </p:grpSpPr>
        <p:pic>
          <p:nvPicPr>
            <p:cNvPr id="23" name="圖片 8"/>
            <p:cNvPicPr/>
            <p:nvPr/>
          </p:nvPicPr>
          <p:blipFill rotWithShape="1">
            <a:blip r:embed="rId2"/>
            <a:srcRect l="11401" t="32216" r="53859" b="51637"/>
            <a:stretch/>
          </p:blipFill>
          <p:spPr bwMode="auto">
            <a:xfrm>
              <a:off x="374650" y="2659578"/>
              <a:ext cx="8312150" cy="290302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4" name="向下箭號 13"/>
            <p:cNvSpPr/>
            <p:nvPr/>
          </p:nvSpPr>
          <p:spPr>
            <a:xfrm rot="8717452">
              <a:off x="558964" y="5159092"/>
              <a:ext cx="889957" cy="925509"/>
            </a:xfrm>
            <a:prstGeom prst="downArrow">
              <a:avLst/>
            </a:prstGeom>
            <a:solidFill>
              <a:srgbClr val="008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83" y="5293113"/>
            <a:ext cx="753363" cy="69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260369"/>
      </p:ext>
    </p:extLst>
  </p:cSld>
  <p:clrMapOvr>
    <a:masterClrMapping/>
  </p:clrMapOvr>
</p:sld>
</file>

<file path=ppt/theme/theme1.xml><?xml version="1.0" encoding="utf-8"?>
<a:theme xmlns:a="http://schemas.openxmlformats.org/drawingml/2006/main" name="CodeManagement_2006">
  <a:themeElements>
    <a:clrScheme name="CodeManagement_2006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odeManagement_200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>
          <a:solidFill>
            <a:srgbClr val="FF0000"/>
          </a:solidFill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anose="05000000000000000000" pitchFamily="2" charset="2"/>
          <a:buNone/>
          <a:defRPr kumimoji="0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rebuchet MS" panose="020B0603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anose="05000000000000000000" pitchFamily="2" charset="2"/>
          <a:buNone/>
          <a:defRPr kumimoji="0" lang="zh-TW" altLang="en-US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rebuchet MS" panose="020B0603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CodeManagement_2006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deManagement_2006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deManagement_2006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777</Words>
  <Application>Microsoft Office PowerPoint</Application>
  <PresentationFormat>如螢幕大小 (4:3)</PresentationFormat>
  <Paragraphs>133</Paragraphs>
  <Slides>52</Slides>
  <Notes>4</Notes>
  <HiddenSlides>0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0</vt:i4>
      </vt:variant>
      <vt:variant>
        <vt:lpstr>投影片標題</vt:lpstr>
      </vt:variant>
      <vt:variant>
        <vt:i4>52</vt:i4>
      </vt:variant>
    </vt:vector>
  </HeadingPairs>
  <TitlesOfParts>
    <vt:vector size="63" baseType="lpstr">
      <vt:lpstr>標楷體</vt:lpstr>
      <vt:lpstr>新細明體</vt:lpstr>
      <vt:lpstr>Arial</vt:lpstr>
      <vt:lpstr>Bodoni MT Black</vt:lpstr>
      <vt:lpstr>Cooper Black</vt:lpstr>
      <vt:lpstr>Tahoma</vt:lpstr>
      <vt:lpstr>Times New Roman</vt:lpstr>
      <vt:lpstr>Trebuchet MS</vt:lpstr>
      <vt:lpstr>Verdana</vt:lpstr>
      <vt:lpstr>Wingdings</vt:lpstr>
      <vt:lpstr>CodeManagement_2006</vt:lpstr>
      <vt:lpstr>Web-based School Administration and Management System (WebSAMS)</vt:lpstr>
      <vt:lpstr>HKEAA Module Structure </vt:lpstr>
      <vt:lpstr>PowerPoint 簡報</vt:lpstr>
      <vt:lpstr>Workflow </vt:lpstr>
      <vt:lpstr>PowerPoint 簡報</vt:lpstr>
      <vt:lpstr>PowerPoint 簡報</vt:lpstr>
      <vt:lpstr>Import Parameter File</vt:lpstr>
      <vt:lpstr>PowerPoint 簡報</vt:lpstr>
      <vt:lpstr>PowerPoint 簡報</vt:lpstr>
      <vt:lpstr>PowerPoint 簡報</vt:lpstr>
      <vt:lpstr>Import the decrypted parameter</vt:lpstr>
      <vt:lpstr>PowerPoint 簡報</vt:lpstr>
      <vt:lpstr>PowerPoint 簡報</vt:lpstr>
      <vt:lpstr>PowerPoint 簡報</vt:lpstr>
      <vt:lpstr>PowerPoint 簡報</vt:lpstr>
      <vt:lpstr>Maintain Student Data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Prepare Outgoing Data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Maintain message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Report</vt:lpstr>
      <vt:lpstr>PowerPoint 簡報</vt:lpstr>
      <vt:lpstr>Report Sample</vt:lpstr>
      <vt:lpstr>PowerPoint 簡報</vt:lpstr>
      <vt:lpstr>WebSAMS Build Version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Web-based School Administration and Management System (WebSAMS)</dc:title>
  <dc:creator>YIP, Hiu-ling</dc:creator>
  <cp:lastModifiedBy>MA, Ho-yin Alfred</cp:lastModifiedBy>
  <cp:revision>247</cp:revision>
  <cp:lastPrinted>2020-03-27T01:29:41Z</cp:lastPrinted>
  <dcterms:created xsi:type="dcterms:W3CDTF">2007-01-30T02:15:00Z</dcterms:created>
  <dcterms:modified xsi:type="dcterms:W3CDTF">2024-09-25T08:12:51Z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1033-10.2.0.7516</vt:lpwstr>
  </property>
</Properties>
</file>