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295" r:id="rId3"/>
    <p:sldId id="296" r:id="rId4"/>
    <p:sldId id="300" r:id="rId5"/>
    <p:sldId id="302" r:id="rId6"/>
    <p:sldId id="301" r:id="rId7"/>
    <p:sldId id="303" r:id="rId8"/>
    <p:sldId id="305" r:id="rId9"/>
    <p:sldId id="307" r:id="rId10"/>
    <p:sldId id="306" r:id="rId11"/>
    <p:sldId id="308" r:id="rId12"/>
    <p:sldId id="310" r:id="rId13"/>
    <p:sldId id="311" r:id="rId14"/>
    <p:sldId id="312" r:id="rId15"/>
    <p:sldId id="315" r:id="rId16"/>
    <p:sldId id="313" r:id="rId17"/>
    <p:sldId id="316" r:id="rId18"/>
    <p:sldId id="314" r:id="rId19"/>
    <p:sldId id="317" r:id="rId20"/>
    <p:sldId id="320" r:id="rId21"/>
    <p:sldId id="321" r:id="rId22"/>
    <p:sldId id="322" r:id="rId23"/>
    <p:sldId id="323" r:id="rId24"/>
    <p:sldId id="324" r:id="rId25"/>
    <p:sldId id="325" r:id="rId26"/>
    <p:sldId id="326" r:id="rId27"/>
    <p:sldId id="327" r:id="rId28"/>
    <p:sldId id="328" r:id="rId29"/>
    <p:sldId id="329" r:id="rId30"/>
    <p:sldId id="319" r:id="rId31"/>
    <p:sldId id="331" r:id="rId32"/>
    <p:sldId id="333" r:id="rId33"/>
    <p:sldId id="332" r:id="rId34"/>
    <p:sldId id="334" r:id="rId35"/>
    <p:sldId id="335" r:id="rId36"/>
    <p:sldId id="336" r:id="rId37"/>
    <p:sldId id="337" r:id="rId38"/>
    <p:sldId id="339" r:id="rId39"/>
    <p:sldId id="340" r:id="rId40"/>
    <p:sldId id="341" r:id="rId41"/>
    <p:sldId id="342" r:id="rId42"/>
    <p:sldId id="338" r:id="rId43"/>
    <p:sldId id="343" r:id="rId44"/>
    <p:sldId id="344" r:id="rId45"/>
    <p:sldId id="345" r:id="rId46"/>
    <p:sldId id="357" r:id="rId47"/>
    <p:sldId id="360" r:id="rId48"/>
    <p:sldId id="361" r:id="rId49"/>
    <p:sldId id="365" r:id="rId50"/>
    <p:sldId id="355" r:id="rId51"/>
    <p:sldId id="362" r:id="rId52"/>
    <p:sldId id="294" r:id="rId53"/>
  </p:sldIdLst>
  <p:sldSz cx="9144000" cy="6858000" type="screen4x3"/>
  <p:notesSz cx="6797675" cy="9928225"/>
  <p:defaultTextStyle>
    <a:defPPr>
      <a:defRPr lang="zh-TW"/>
    </a:defPPr>
    <a:lvl1pPr algn="l" rtl="0" fontAlgn="base">
      <a:spcBef>
        <a:spcPct val="20000"/>
      </a:spcBef>
      <a:spcAft>
        <a:spcPct val="0"/>
      </a:spcAft>
      <a:buClr>
        <a:schemeClr val="bg1"/>
      </a:buClr>
      <a:buSzPct val="100000"/>
      <a:buFont typeface="Wingdings" panose="05000000000000000000" pitchFamily="2" charset="2"/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chemeClr val="bg1"/>
      </a:buClr>
      <a:buSzPct val="100000"/>
      <a:buFont typeface="Wingdings" panose="05000000000000000000" pitchFamily="2" charset="2"/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chemeClr val="bg1"/>
      </a:buClr>
      <a:buSzPct val="100000"/>
      <a:buFont typeface="Wingdings" panose="05000000000000000000" pitchFamily="2" charset="2"/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chemeClr val="bg1"/>
      </a:buClr>
      <a:buSzPct val="100000"/>
      <a:buFont typeface="Wingdings" panose="05000000000000000000" pitchFamily="2" charset="2"/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chemeClr val="bg1"/>
      </a:buClr>
      <a:buSzPct val="100000"/>
      <a:buFont typeface="Wingdings" panose="05000000000000000000" pitchFamily="2" charset="2"/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5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99CCFF"/>
    <a:srgbClr val="0000FF"/>
    <a:srgbClr val="FF66FF"/>
    <a:srgbClr val="D7F7FD"/>
    <a:srgbClr val="D7FCFD"/>
    <a:srgbClr val="CCECFF"/>
    <a:srgbClr val="D5FFFF"/>
    <a:srgbClr val="CCC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4" autoAdjust="0"/>
    <p:restoredTop sz="95509" autoAdjust="0"/>
  </p:normalViewPr>
  <p:slideViewPr>
    <p:cSldViewPr snapToGrid="0">
      <p:cViewPr varScale="1">
        <p:scale>
          <a:sx n="105" d="100"/>
          <a:sy n="105" d="100"/>
        </p:scale>
        <p:origin x="1788" y="114"/>
      </p:cViewPr>
      <p:guideLst>
        <p:guide orient="horz" pos="2160"/>
        <p:guide pos="290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38"/>
    </p:cViewPr>
  </p:sorterViewPr>
  <p:notesViewPr>
    <p:cSldViewPr snapToGrid="0">
      <p:cViewPr varScale="1">
        <p:scale>
          <a:sx n="72" d="100"/>
          <a:sy n="72" d="100"/>
        </p:scale>
        <p:origin x="-2334" y="-90"/>
      </p:cViewPr>
      <p:guideLst>
        <p:guide orient="horz" pos="3127"/>
        <p:guide pos="215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957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t" anchorCtr="0" compatLnSpc="1"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endParaRPr lang="en-US" altLang="zh-TW" dirty="0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718" y="0"/>
            <a:ext cx="2944957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t" anchorCtr="0" compatLnSpc="1"/>
          <a:lstStyle>
            <a:lvl1pPr algn="r"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endParaRPr lang="en-US" altLang="zh-TW" dirty="0"/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9"/>
            <a:ext cx="2944957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b" anchorCtr="0" compatLnSpc="1"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endParaRPr lang="en-US" altLang="zh-TW" dirty="0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718" y="9431339"/>
            <a:ext cx="2944957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b" anchorCtr="0" compatLnSpc="1"/>
          <a:lstStyle>
            <a:lvl1pPr algn="r"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56A5DEAA-696E-4A8B-B2B2-CF068E858449}" type="slidenum">
              <a:rPr lang="en-US" altLang="zh-TW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8423030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957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t" anchorCtr="0" compatLnSpc="1"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endParaRPr lang="en-US" altLang="zh-TW" dirty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718" y="0"/>
            <a:ext cx="2944957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t" anchorCtr="0" compatLnSpc="1"/>
          <a:lstStyle>
            <a:lvl1pPr algn="r"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endParaRPr lang="en-US" altLang="zh-TW" dirty="0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142" y="4716464"/>
            <a:ext cx="4985393" cy="4467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t" anchorCtr="0" compatLnSpc="1"/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9"/>
            <a:ext cx="2944957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b" anchorCtr="0" compatLnSpc="1"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endParaRPr lang="en-US" altLang="zh-TW" dirty="0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718" y="9431339"/>
            <a:ext cx="2944957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b" anchorCtr="0" compatLnSpc="1"/>
          <a:lstStyle>
            <a:lvl1pPr algn="r"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5346CEAE-F447-4323-8534-00D3DFDBC216}" type="slidenum">
              <a:rPr lang="en-US" altLang="zh-TW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834470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6CEAE-F447-4323-8534-00D3DFDBC216}" type="slidenum">
              <a:rPr lang="en-US" altLang="zh-TW" smtClean="0"/>
              <a:t>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67014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6CEAE-F447-4323-8534-00D3DFDBC216}" type="slidenum">
              <a:rPr lang="en-US" altLang="zh-TW" smtClean="0"/>
              <a:t>10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4448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6CEAE-F447-4323-8534-00D3DFDBC216}" type="slidenum">
              <a:rPr lang="en-US" altLang="zh-TW" smtClean="0"/>
              <a:t>52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88657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133600" y="2438400"/>
            <a:ext cx="5943600" cy="1143000"/>
          </a:xfrm>
        </p:spPr>
        <p:txBody>
          <a:bodyPr/>
          <a:lstStyle>
            <a:lvl1pPr algn="r">
              <a:defRPr sz="4800">
                <a:latin typeface="Cooper Black" pitchFamily="18" charset="0"/>
              </a:defRPr>
            </a:lvl1pPr>
          </a:lstStyle>
          <a:p>
            <a:pPr lvl="0"/>
            <a:r>
              <a:rPr lang="en-US" altLang="zh-TW" noProof="0"/>
              <a:t>Click to edit Master title style</a:t>
            </a:r>
          </a:p>
        </p:txBody>
      </p:sp>
      <p:sp>
        <p:nvSpPr>
          <p:cNvPr id="1536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10000"/>
            <a:ext cx="5943600" cy="974725"/>
          </a:xfr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defRPr sz="3600">
                <a:solidFill>
                  <a:srgbClr val="004A48"/>
                </a:solidFill>
                <a:latin typeface="Cooper Black" pitchFamily="18" charset="0"/>
              </a:defRPr>
            </a:lvl1pPr>
          </a:lstStyle>
          <a:p>
            <a:pPr lvl="0"/>
            <a:r>
              <a:rPr lang="en-US" altLang="zh-TW" noProof="0"/>
              <a:t>Click to edit Master subtitle style</a:t>
            </a:r>
          </a:p>
        </p:txBody>
      </p:sp>
      <p:sp>
        <p:nvSpPr>
          <p:cNvPr id="15367" name="Line 1031"/>
          <p:cNvSpPr>
            <a:spLocks noChangeShapeType="1"/>
          </p:cNvSpPr>
          <p:nvPr/>
        </p:nvSpPr>
        <p:spPr bwMode="gray">
          <a:xfrm>
            <a:off x="1143000" y="3200400"/>
            <a:ext cx="0" cy="1676400"/>
          </a:xfrm>
          <a:prstGeom prst="line">
            <a:avLst/>
          </a:prstGeom>
          <a:noFill/>
          <a:ln w="28575">
            <a:solidFill>
              <a:srgbClr val="993366"/>
            </a:solidFill>
            <a:round/>
          </a:ln>
          <a:effectLst/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368" name="Rectangle 1032"/>
          <p:cNvSpPr>
            <a:spLocks noChangeArrowheads="1"/>
          </p:cNvSpPr>
          <p:nvPr/>
        </p:nvSpPr>
        <p:spPr bwMode="gray">
          <a:xfrm>
            <a:off x="914400" y="3702050"/>
            <a:ext cx="7197725" cy="31750"/>
          </a:xfrm>
          <a:prstGeom prst="rect">
            <a:avLst/>
          </a:prstGeom>
          <a:gradFill rotWithShape="0">
            <a:gsLst>
              <a:gs pos="0">
                <a:srgbClr val="00ECAE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5369" name="Rectangle 1033"/>
          <p:cNvSpPr>
            <a:spLocks noChangeArrowheads="1"/>
          </p:cNvSpPr>
          <p:nvPr/>
        </p:nvSpPr>
        <p:spPr bwMode="gray">
          <a:xfrm>
            <a:off x="0" y="0"/>
            <a:ext cx="9144000" cy="3048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graphicFrame>
        <p:nvGraphicFramePr>
          <p:cNvPr id="15373" name="Object 1037"/>
          <p:cNvGraphicFramePr>
            <a:graphicFrameLocks noChangeAspect="1"/>
          </p:cNvGraphicFramePr>
          <p:nvPr/>
        </p:nvGraphicFramePr>
        <p:xfrm>
          <a:off x="6443663" y="404813"/>
          <a:ext cx="2333625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1" r:id="rId3" imgW="2333625" imgH="1238250" progId="">
                  <p:embed/>
                </p:oleObj>
              </mc:Choice>
              <mc:Fallback>
                <p:oleObj r:id="rId3" imgW="2333625" imgH="1238250" progId="">
                  <p:embed/>
                  <p:pic>
                    <p:nvPicPr>
                      <p:cNvPr id="0" name="Picture 10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404813"/>
                        <a:ext cx="2333625" cy="123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929438" y="254000"/>
            <a:ext cx="2000250" cy="582771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28688" y="254000"/>
            <a:ext cx="5848350" cy="582771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66888" y="254000"/>
            <a:ext cx="7162800" cy="762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928688" y="1341438"/>
            <a:ext cx="3802062" cy="47402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83150" y="1341438"/>
            <a:ext cx="3803650" cy="47402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66888" y="254000"/>
            <a:ext cx="7162800" cy="762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928688" y="1341438"/>
            <a:ext cx="7758112" cy="4740275"/>
          </a:xfrm>
        </p:spPr>
        <p:txBody>
          <a:bodyPr/>
          <a:lstStyle/>
          <a:p>
            <a:endParaRPr lang="zh-HK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28688" y="1341438"/>
            <a:ext cx="3802062" cy="4740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83150" y="1341438"/>
            <a:ext cx="3803650" cy="4740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ChangeArrowheads="1"/>
          </p:cNvSpPr>
          <p:nvPr/>
        </p:nvSpPr>
        <p:spPr bwMode="gray">
          <a:xfrm>
            <a:off x="1538288" y="330200"/>
            <a:ext cx="31750" cy="1052513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4339" name="Rectangle 1027"/>
          <p:cNvSpPr>
            <a:spLocks noChangeArrowheads="1"/>
          </p:cNvSpPr>
          <p:nvPr/>
        </p:nvSpPr>
        <p:spPr bwMode="gray">
          <a:xfrm>
            <a:off x="471488" y="1016000"/>
            <a:ext cx="8226425" cy="31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4340" name="Rectangle 1028"/>
          <p:cNvSpPr>
            <a:spLocks noGrp="1" noChangeArrowheads="1"/>
          </p:cNvSpPr>
          <p:nvPr>
            <p:ph type="title"/>
          </p:nvPr>
        </p:nvSpPr>
        <p:spPr bwMode="auto">
          <a:xfrm>
            <a:off x="1766888" y="254000"/>
            <a:ext cx="716280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4341" name="Rectangle 10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8688" y="1341438"/>
            <a:ext cx="7758112" cy="47402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</p:txBody>
      </p:sp>
      <p:pic>
        <p:nvPicPr>
          <p:cNvPr id="14345" name="Picture 1033" descr="SAMS_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77800"/>
            <a:ext cx="1371600" cy="798513"/>
          </a:xfrm>
          <a:prstGeom prst="rect">
            <a:avLst/>
          </a:prstGeom>
          <a:noFill/>
        </p:spPr>
      </p:pic>
      <p:sp>
        <p:nvSpPr>
          <p:cNvPr id="14346" name="Rectangle 1034"/>
          <p:cNvSpPr>
            <a:spLocks noChangeArrowheads="1"/>
          </p:cNvSpPr>
          <p:nvPr/>
        </p:nvSpPr>
        <p:spPr bwMode="gray">
          <a:xfrm>
            <a:off x="1538288" y="330200"/>
            <a:ext cx="31750" cy="1052513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4347" name="Rectangle 1035"/>
          <p:cNvSpPr>
            <a:spLocks noChangeArrowheads="1"/>
          </p:cNvSpPr>
          <p:nvPr/>
        </p:nvSpPr>
        <p:spPr bwMode="gray">
          <a:xfrm>
            <a:off x="471488" y="1016000"/>
            <a:ext cx="8226425" cy="31750"/>
          </a:xfrm>
          <a:prstGeom prst="rect">
            <a:avLst/>
          </a:prstGeom>
          <a:solidFill>
            <a:srgbClr val="3F8DA5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4348" name="Rectangle 1036"/>
          <p:cNvSpPr>
            <a:spLocks noChangeArrowheads="1"/>
          </p:cNvSpPr>
          <p:nvPr/>
        </p:nvSpPr>
        <p:spPr bwMode="gray">
          <a:xfrm>
            <a:off x="3519488" y="1092200"/>
            <a:ext cx="3959225" cy="31750"/>
          </a:xfrm>
          <a:prstGeom prst="rect">
            <a:avLst/>
          </a:prstGeom>
          <a:gradFill rotWithShape="0">
            <a:gsLst>
              <a:gs pos="0">
                <a:srgbClr val="3F8DA5"/>
              </a:gs>
              <a:gs pos="100000">
                <a:srgbClr val="9BCAD9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4349" name="Rectangle 1037"/>
          <p:cNvSpPr>
            <a:spLocks noChangeArrowheads="1"/>
          </p:cNvSpPr>
          <p:nvPr/>
        </p:nvSpPr>
        <p:spPr bwMode="gray">
          <a:xfrm>
            <a:off x="5572125" y="1187450"/>
            <a:ext cx="2519363" cy="31750"/>
          </a:xfrm>
          <a:prstGeom prst="rect">
            <a:avLst/>
          </a:prstGeom>
          <a:solidFill>
            <a:srgbClr val="A1CDDB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pic>
        <p:nvPicPr>
          <p:cNvPr id="14350" name="Picture 1038" descr="wor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4140200"/>
            <a:ext cx="738188" cy="2667000"/>
          </a:xfrm>
          <a:prstGeom prst="rect">
            <a:avLst/>
          </a:prstGeom>
          <a:noFill/>
        </p:spPr>
      </p:pic>
      <p:sp>
        <p:nvSpPr>
          <p:cNvPr id="14351" name="Text Box 1039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gradFill rotWithShape="1">
            <a:gsLst>
              <a:gs pos="0">
                <a:schemeClr val="folHlink">
                  <a:alpha val="30000"/>
                </a:schemeClr>
              </a:gs>
              <a:gs pos="100000">
                <a:srgbClr val="FFFFFF">
                  <a:alpha val="50000"/>
                </a:srgbClr>
              </a:gs>
            </a:gsLst>
            <a:lin ang="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1" lang="en-US" altLang="zh-TW" sz="1400" b="0" dirty="0">
                <a:solidFill>
                  <a:srgbClr val="0099FF"/>
                </a:solidFill>
                <a:latin typeface="Tahoma" panose="020B0604030504040204" pitchFamily="34" charset="0"/>
              </a:rPr>
              <a:t>Systems and Information Management Section                                                                                  Slide </a:t>
            </a:r>
            <a:fld id="{31E2B235-92EF-45A9-A86E-39DDFF18DA9B}" type="slidenum">
              <a:rPr kumimoji="1" lang="en-US" altLang="zh-TW" sz="1400" b="0" dirty="0">
                <a:solidFill>
                  <a:srgbClr val="0099FF"/>
                </a:solidFill>
                <a:latin typeface="Tahoma" panose="020B0604030504040204" pitchFamily="34" charset="0"/>
              </a:rPr>
              <a:t>‹#›</a:t>
            </a:fld>
            <a:endParaRPr kumimoji="1" lang="en-US" altLang="zh-TW" sz="1400" b="0" dirty="0">
              <a:solidFill>
                <a:srgbClr val="0099FF"/>
              </a:solidFill>
              <a:latin typeface="Tahom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800">
          <a:solidFill>
            <a:srgbClr val="6600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CC0099"/>
        </a:buClr>
        <a:buSzPct val="55000"/>
        <a:buFont typeface="Wingdings" panose="05000000000000000000" pitchFamily="2" charset="2"/>
        <a:buChar char="n"/>
        <a:defRPr sz="2400">
          <a:solidFill>
            <a:srgbClr val="9900CC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rgbClr val="6600CC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anose="05000000000000000000" pitchFamily="2" charset="2"/>
        <a:buChar char="n"/>
        <a:defRPr>
          <a:solidFill>
            <a:srgbClr val="3333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400">
          <a:solidFill>
            <a:schemeClr val="tx1"/>
          </a:solidFill>
          <a:latin typeface="Tahoma" panose="020B060403050404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400">
          <a:solidFill>
            <a:schemeClr val="tx1"/>
          </a:solidFill>
          <a:latin typeface="Tahoma" panose="020B0604030504040204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400">
          <a:solidFill>
            <a:schemeClr val="tx1"/>
          </a:solidFill>
          <a:latin typeface="Tahoma" panose="020B0604030504040204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400">
          <a:solidFill>
            <a:schemeClr val="tx1"/>
          </a:solidFill>
          <a:latin typeface="Tahoma" panose="020B0604030504040204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400">
          <a:solidFill>
            <a:schemeClr val="tx1"/>
          </a:solidFill>
          <a:latin typeface="Tahoma" panose="020B0604030504040204" pitchFamily="34" charset="0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3638" y="2300948"/>
            <a:ext cx="8510954" cy="1143000"/>
          </a:xfrm>
        </p:spPr>
        <p:txBody>
          <a:bodyPr/>
          <a:lstStyle/>
          <a:p>
            <a:pPr fontAlgn="auto"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TW" sz="3600" dirty="0"/>
              <a:t>Web-based School Administration and Management System (</a:t>
            </a:r>
            <a:r>
              <a:rPr lang="en-US" altLang="zh-TW" sz="3600" dirty="0" err="1"/>
              <a:t>WebSAMS</a:t>
            </a:r>
            <a:r>
              <a:rPr lang="en-US" altLang="zh-TW" sz="3600" dirty="0"/>
              <a:t>)</a:t>
            </a:r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02557" y="4077286"/>
            <a:ext cx="7378735" cy="974725"/>
          </a:xfrm>
        </p:spPr>
        <p:txBody>
          <a:bodyPr/>
          <a:lstStyle/>
          <a:p>
            <a:pPr algn="l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altLang="zh-HK" b="1" dirty="0">
                <a:solidFill>
                  <a:srgbClr val="7030A0"/>
                </a:solidFill>
              </a:rPr>
              <a:t>Introduction of transmitting </a:t>
            </a:r>
          </a:p>
          <a:p>
            <a:pPr algn="l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altLang="zh-HK" b="1" dirty="0">
                <a:solidFill>
                  <a:srgbClr val="7030A0"/>
                </a:solidFill>
              </a:rPr>
              <a:t>TSA Student Data file via </a:t>
            </a:r>
            <a:r>
              <a:rPr lang="en-US" altLang="zh-HK" b="1" dirty="0" err="1">
                <a:solidFill>
                  <a:srgbClr val="7030A0"/>
                </a:solidFill>
              </a:rPr>
              <a:t>WebSAMS</a:t>
            </a:r>
            <a:endParaRPr lang="zh-TW" altLang="en-US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12"/>
          <p:cNvPicPr/>
          <p:nvPr/>
        </p:nvPicPr>
        <p:blipFill rotWithShape="1">
          <a:blip r:embed="rId3"/>
          <a:srcRect l="11323" t="26923" r="53965" b="49678"/>
          <a:stretch/>
        </p:blipFill>
        <p:spPr bwMode="auto">
          <a:xfrm>
            <a:off x="391319" y="3635263"/>
            <a:ext cx="8305799" cy="28617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矩形 11"/>
          <p:cNvSpPr/>
          <p:nvPr/>
        </p:nvSpPr>
        <p:spPr>
          <a:xfrm>
            <a:off x="158750" y="1097281"/>
            <a:ext cx="8770938" cy="3249636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TW" sz="2800" b="0" dirty="0">
                <a:solidFill>
                  <a:schemeClr val="tx1"/>
                </a:solidFill>
              </a:rPr>
              <a:t>Each parameter file is imported for each school level and school session. In case, the school is a </a:t>
            </a:r>
            <a:r>
              <a:rPr lang="en-US" altLang="zh-TW" sz="2800" b="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through-train</a:t>
            </a:r>
            <a:r>
              <a:rPr lang="en-US" altLang="zh-TW" sz="2800" b="0" dirty="0">
                <a:solidFill>
                  <a:schemeClr val="tx1"/>
                </a:solidFill>
              </a:rPr>
              <a:t> school with </a:t>
            </a:r>
            <a:r>
              <a:rPr lang="en-US" altLang="zh-TW" sz="2800" b="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“AM” and “PM” sessions </a:t>
            </a:r>
            <a:r>
              <a:rPr lang="en-US" altLang="zh-TW" sz="2800" b="0" dirty="0">
                <a:solidFill>
                  <a:schemeClr val="tx1"/>
                </a:solidFill>
              </a:rPr>
              <a:t>operated, it has to import </a:t>
            </a:r>
            <a:r>
              <a:rPr lang="en-US" altLang="zh-TW" sz="2800" b="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three</a:t>
            </a:r>
            <a:r>
              <a:rPr lang="en-US" altLang="zh-TW" sz="2800" b="0" dirty="0">
                <a:solidFill>
                  <a:schemeClr val="tx1"/>
                </a:solidFill>
              </a:rPr>
              <a:t> parameter files (i.e. “A.M. Primary school parameter file”, “P.M. Primary school parameter file” and “Secondary school parameter file”).</a:t>
            </a:r>
            <a:endParaRPr kumimoji="0" lang="en-US" altLang="zh-TW" sz="2800" b="0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23" name="向下箭號 13"/>
          <p:cNvSpPr/>
          <p:nvPr/>
        </p:nvSpPr>
        <p:spPr>
          <a:xfrm rot="7032612">
            <a:off x="3688191" y="6095186"/>
            <a:ext cx="723272" cy="782970"/>
          </a:xfrm>
          <a:prstGeom prst="downArrow">
            <a:avLst/>
          </a:prstGeom>
          <a:solidFill>
            <a:srgbClr val="008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4" name="矩形 8"/>
          <p:cNvSpPr/>
          <p:nvPr/>
        </p:nvSpPr>
        <p:spPr>
          <a:xfrm>
            <a:off x="1463041" y="4903232"/>
            <a:ext cx="1941342" cy="1593747"/>
          </a:xfrm>
          <a:prstGeom prst="rect">
            <a:avLst/>
          </a:prstGeom>
          <a:noFill/>
          <a:ln w="762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2133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3"/>
          <p:cNvPicPr>
            <a:picLocks noChangeAspect="1"/>
          </p:cNvPicPr>
          <p:nvPr/>
        </p:nvPicPr>
        <p:blipFill rotWithShape="1">
          <a:blip r:embed="rId2"/>
          <a:srcRect l="18662" t="13504"/>
          <a:stretch/>
        </p:blipFill>
        <p:spPr>
          <a:xfrm>
            <a:off x="2905346" y="2193566"/>
            <a:ext cx="5949988" cy="43171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 the decrypted parameter</a:t>
            </a:r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348670" y="1602722"/>
            <a:ext cx="9498714" cy="5908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  <a:defRPr/>
            </a:pPr>
            <a:r>
              <a:rPr lang="en-US" altLang="zh-TW" sz="2800" dirty="0">
                <a:solidFill>
                  <a:schemeClr val="tx1"/>
                </a:solidFill>
                <a:latin typeface="Trebuchet MS" pitchFamily="34" charset="0"/>
                <a:ea typeface="新細明體" pitchFamily="18" charset="-120"/>
              </a:rPr>
              <a:t>HKEAA &gt; TSA &gt; Data Communication &gt;</a:t>
            </a:r>
          </a:p>
          <a:p>
            <a:pPr>
              <a:buClrTx/>
              <a:buSzTx/>
              <a:buFontTx/>
              <a:defRPr/>
            </a:pPr>
            <a:r>
              <a:rPr lang="en-US" altLang="zh-TW" sz="2800" dirty="0">
                <a:solidFill>
                  <a:schemeClr val="tx1"/>
                </a:solidFill>
                <a:latin typeface="Trebuchet MS" pitchFamily="34" charset="0"/>
                <a:ea typeface="新細明體" pitchFamily="18" charset="-120"/>
              </a:rPr>
              <a:t>Process Incoming Data </a:t>
            </a:r>
            <a:endParaRPr lang="zh-TW" altLang="en-US" sz="2800" kern="0" dirty="0">
              <a:solidFill>
                <a:schemeClr val="tx1"/>
              </a:solidFill>
              <a:latin typeface="Trebuchet MS" pitchFamily="34" charset="0"/>
              <a:ea typeface="新細明體" pitchFamily="18" charset="-120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62257" y="3002330"/>
            <a:ext cx="1486178" cy="3214203"/>
            <a:chOff x="1964886" y="3148299"/>
            <a:chExt cx="1575748" cy="3412210"/>
          </a:xfrm>
        </p:grpSpPr>
        <p:sp>
          <p:nvSpPr>
            <p:cNvPr id="7" name="矩形 7"/>
            <p:cNvSpPr/>
            <p:nvPr/>
          </p:nvSpPr>
          <p:spPr bwMode="auto">
            <a:xfrm flipV="1">
              <a:off x="3127787" y="3148299"/>
              <a:ext cx="412847" cy="392259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8" name="向下箭號 8"/>
            <p:cNvSpPr/>
            <p:nvPr/>
          </p:nvSpPr>
          <p:spPr bwMode="auto">
            <a:xfrm rot="14594351">
              <a:off x="2134724" y="3050054"/>
              <a:ext cx="539750" cy="879426"/>
            </a:xfrm>
            <a:prstGeom prst="downArrow">
              <a:avLst/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grpSp>
          <p:nvGrpSpPr>
            <p:cNvPr id="11" name="群組 6"/>
            <p:cNvGrpSpPr>
              <a:grpSpLocks/>
            </p:cNvGrpSpPr>
            <p:nvPr/>
          </p:nvGrpSpPr>
          <p:grpSpPr bwMode="auto">
            <a:xfrm>
              <a:off x="2005523" y="5525552"/>
              <a:ext cx="1535111" cy="1034957"/>
              <a:chOff x="2601144" y="6003531"/>
              <a:chExt cx="1534134" cy="1034957"/>
            </a:xfrm>
          </p:grpSpPr>
          <p:sp>
            <p:nvSpPr>
              <p:cNvPr id="13" name="矩形 10"/>
              <p:cNvSpPr/>
              <p:nvPr/>
            </p:nvSpPr>
            <p:spPr>
              <a:xfrm flipV="1">
                <a:off x="3359485" y="6711277"/>
                <a:ext cx="775793" cy="327211"/>
              </a:xfrm>
              <a:prstGeom prst="rect">
                <a:avLst/>
              </a:prstGeom>
              <a:noFill/>
              <a:ln w="60325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14" name="向下箭號 11"/>
              <p:cNvSpPr/>
              <p:nvPr/>
            </p:nvSpPr>
            <p:spPr>
              <a:xfrm rot="18348011">
                <a:off x="2646760" y="5957915"/>
                <a:ext cx="616341" cy="707574"/>
              </a:xfrm>
              <a:prstGeom prst="downArrow">
                <a:avLst/>
              </a:prstGeom>
              <a:solidFill>
                <a:srgbClr val="008000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</p:grpSp>
      </p:grpSp>
      <p:sp>
        <p:nvSpPr>
          <p:cNvPr id="15" name="標題 1"/>
          <p:cNvSpPr txBox="1">
            <a:spLocks/>
          </p:cNvSpPr>
          <p:nvPr/>
        </p:nvSpPr>
        <p:spPr bwMode="auto">
          <a:xfrm>
            <a:off x="171648" y="3371828"/>
            <a:ext cx="2733698" cy="96745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Choose parameter file </a:t>
            </a:r>
          </a:p>
        </p:txBody>
      </p:sp>
      <p:sp>
        <p:nvSpPr>
          <p:cNvPr id="16" name="標題 1"/>
          <p:cNvSpPr txBox="1">
            <a:spLocks/>
          </p:cNvSpPr>
          <p:nvPr/>
        </p:nvSpPr>
        <p:spPr bwMode="auto">
          <a:xfrm>
            <a:off x="262999" y="4384471"/>
            <a:ext cx="2733698" cy="96745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Press “Import”</a:t>
            </a:r>
          </a:p>
        </p:txBody>
      </p:sp>
    </p:spTree>
    <p:extLst>
      <p:ext uri="{BB962C8B-B14F-4D97-AF65-F5344CB8AC3E}">
        <p14:creationId xmlns:p14="http://schemas.microsoft.com/office/powerpoint/2010/main" val="1127404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179858" y="1655017"/>
            <a:ext cx="9498714" cy="5908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  <a:defRPr/>
            </a:pPr>
            <a:r>
              <a:rPr lang="en-US" altLang="zh-TW" sz="2800" dirty="0">
                <a:solidFill>
                  <a:schemeClr val="tx1"/>
                </a:solidFill>
                <a:latin typeface="Trebuchet MS" pitchFamily="34" charset="0"/>
                <a:ea typeface="新細明體" pitchFamily="18" charset="-120"/>
              </a:rPr>
              <a:t>HKEAA &gt; TSA &gt; Data Communication &gt; </a:t>
            </a:r>
          </a:p>
          <a:p>
            <a:pPr>
              <a:buClrTx/>
              <a:buSzTx/>
              <a:buFontTx/>
              <a:defRPr/>
            </a:pPr>
            <a:r>
              <a:rPr lang="en-US" altLang="zh-TW" sz="2800" dirty="0">
                <a:solidFill>
                  <a:schemeClr val="tx1"/>
                </a:solidFill>
                <a:latin typeface="Trebuchet MS" pitchFamily="34" charset="0"/>
                <a:ea typeface="新細明體" pitchFamily="18" charset="-120"/>
              </a:rPr>
              <a:t>Process Incoming Data </a:t>
            </a:r>
            <a:endParaRPr lang="zh-TW" altLang="en-US" sz="2800" kern="0" dirty="0">
              <a:solidFill>
                <a:schemeClr val="tx1"/>
              </a:solidFill>
              <a:latin typeface="Trebuchet MS" pitchFamily="34" charset="0"/>
              <a:ea typeface="新細明體" pitchFamily="18" charset="-120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24677" y="2537337"/>
            <a:ext cx="8477251" cy="2933700"/>
            <a:chOff x="451286" y="2537337"/>
            <a:chExt cx="8477251" cy="29337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1287" y="2537337"/>
              <a:ext cx="8477250" cy="293370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451286" y="2916701"/>
              <a:ext cx="5325847" cy="2214371"/>
              <a:chOff x="465353" y="2438400"/>
              <a:chExt cx="5325847" cy="2214371"/>
            </a:xfrm>
          </p:grpSpPr>
          <p:cxnSp>
            <p:nvCxnSpPr>
              <p:cNvPr id="23" name="直線接點 5"/>
              <p:cNvCxnSpPr/>
              <p:nvPr/>
            </p:nvCxnSpPr>
            <p:spPr>
              <a:xfrm>
                <a:off x="4953000" y="4437888"/>
                <a:ext cx="838200" cy="0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" name="群組 11"/>
              <p:cNvGrpSpPr/>
              <p:nvPr/>
            </p:nvGrpSpPr>
            <p:grpSpPr>
              <a:xfrm>
                <a:off x="465353" y="2438400"/>
                <a:ext cx="2129681" cy="2214371"/>
                <a:chOff x="465353" y="2438400"/>
                <a:chExt cx="2129681" cy="2214371"/>
              </a:xfrm>
            </p:grpSpPr>
            <p:sp>
              <p:nvSpPr>
                <p:cNvPr id="20" name="矩形 12"/>
                <p:cNvSpPr/>
                <p:nvPr/>
              </p:nvSpPr>
              <p:spPr>
                <a:xfrm>
                  <a:off x="568592" y="4223004"/>
                  <a:ext cx="403326" cy="429767"/>
                </a:xfrm>
                <a:prstGeom prst="rect">
                  <a:avLst/>
                </a:prstGeom>
                <a:noFill/>
                <a:ln w="60325" cmpd="sng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21" name="矩形 14"/>
                <p:cNvSpPr/>
                <p:nvPr/>
              </p:nvSpPr>
              <p:spPr>
                <a:xfrm>
                  <a:off x="465353" y="2438400"/>
                  <a:ext cx="2129681" cy="298319"/>
                </a:xfrm>
                <a:prstGeom prst="rect">
                  <a:avLst/>
                </a:prstGeom>
                <a:noFill/>
                <a:ln w="60325" cmpd="sng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55633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94968" y="1248325"/>
            <a:ext cx="88490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E-52147: TSA parameter file(s) has / have not yet been imported. For schools with different school levels and/or school sessions, importing ALL relevant TSA parameter files are required.</a:t>
            </a:r>
            <a:endParaRPr lang="en-US" sz="28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378388" y="3296532"/>
            <a:ext cx="8551300" cy="3067452"/>
            <a:chOff x="378388" y="3296532"/>
            <a:chExt cx="8551300" cy="3067452"/>
          </a:xfrm>
        </p:grpSpPr>
        <p:sp>
          <p:nvSpPr>
            <p:cNvPr id="15" name="向下箭號 5"/>
            <p:cNvSpPr/>
            <p:nvPr/>
          </p:nvSpPr>
          <p:spPr>
            <a:xfrm>
              <a:off x="4130230" y="3296532"/>
              <a:ext cx="781668" cy="800923"/>
            </a:xfrm>
            <a:prstGeom prst="downArrow">
              <a:avLst/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78388" y="4097455"/>
              <a:ext cx="8551300" cy="2266529"/>
              <a:chOff x="378388" y="4097455"/>
              <a:chExt cx="8551300" cy="2266529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78388" y="4097455"/>
                <a:ext cx="8551300" cy="2266529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 bwMode="auto">
              <a:xfrm>
                <a:off x="378388" y="4365523"/>
                <a:ext cx="6258386" cy="339212"/>
              </a:xfrm>
              <a:prstGeom prst="rect">
                <a:avLst/>
              </a:prstGeom>
              <a:noFill/>
              <a:ln w="47625">
                <a:solidFill>
                  <a:srgbClr val="FF0000"/>
                </a:solidFill>
                <a:prstDash val="sysDash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None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rgbClr val="0000FF"/>
                  </a:solidFill>
                  <a:effectLst/>
                  <a:latin typeface="Trebuchet MS" panose="020B0603020202020204" pitchFamily="34" charset="0"/>
                  <a:ea typeface="新細明體" panose="02020500000000000000" pitchFamily="18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26124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9" name="直線接點 3"/>
          <p:cNvCxnSpPr/>
          <p:nvPr/>
        </p:nvCxnSpPr>
        <p:spPr>
          <a:xfrm>
            <a:off x="3154843" y="4585754"/>
            <a:ext cx="304800" cy="0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標題 1"/>
          <p:cNvSpPr txBox="1">
            <a:spLocks/>
          </p:cNvSpPr>
          <p:nvPr/>
        </p:nvSpPr>
        <p:spPr bwMode="auto">
          <a:xfrm>
            <a:off x="386102" y="1481600"/>
            <a:ext cx="840422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r>
              <a:rPr lang="en-US" altLang="zh-TW" sz="2800" b="1" dirty="0">
                <a:solidFill>
                  <a:srgbClr val="FF0000"/>
                </a:solidFill>
              </a:rPr>
              <a:t>E-52148: The submission period of student data file of Secondary (Whole Day) has not started yet or has already expired.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0" y="2843675"/>
            <a:ext cx="9027878" cy="3306402"/>
            <a:chOff x="0" y="2843675"/>
            <a:chExt cx="9027878" cy="3306402"/>
          </a:xfrm>
        </p:grpSpPr>
        <p:sp>
          <p:nvSpPr>
            <p:cNvPr id="6" name="向下箭號 5"/>
            <p:cNvSpPr/>
            <p:nvPr/>
          </p:nvSpPr>
          <p:spPr>
            <a:xfrm>
              <a:off x="3923737" y="2843675"/>
              <a:ext cx="859959" cy="920799"/>
            </a:xfrm>
            <a:prstGeom prst="downArrow">
              <a:avLst/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8553" y="3976961"/>
              <a:ext cx="8879325" cy="217311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 bwMode="auto">
            <a:xfrm>
              <a:off x="0" y="4195510"/>
              <a:ext cx="4468761" cy="273251"/>
            </a:xfrm>
            <a:prstGeom prst="rect">
              <a:avLst/>
            </a:prstGeom>
            <a:noFill/>
            <a:ln w="47625">
              <a:solidFill>
                <a:srgbClr val="FF0000"/>
              </a:solidFill>
              <a:prstDash val="sysDash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None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Trebuchet MS" panose="020B0603020202020204" pitchFamily="34" charset="0"/>
                <a:ea typeface="新細明體" panose="02020500000000000000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162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矩形 3"/>
          <p:cNvSpPr/>
          <p:nvPr/>
        </p:nvSpPr>
        <p:spPr>
          <a:xfrm>
            <a:off x="1572650" y="1807988"/>
            <a:ext cx="6096000" cy="12464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7500" cap="all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START</a:t>
            </a:r>
          </a:p>
        </p:txBody>
      </p:sp>
      <p:sp>
        <p:nvSpPr>
          <p:cNvPr id="16" name="文字版面配置區 2"/>
          <p:cNvSpPr txBox="1">
            <a:spLocks/>
          </p:cNvSpPr>
          <p:nvPr/>
        </p:nvSpPr>
        <p:spPr bwMode="auto">
          <a:xfrm>
            <a:off x="957481" y="3419877"/>
            <a:ext cx="7326337" cy="13382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66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rgbClr val="9900CC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rgbClr val="6600CC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>
                <a:solidFill>
                  <a:srgbClr val="333399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5400" dirty="0">
                <a:solidFill>
                  <a:srgbClr val="7030A0"/>
                </a:solidFill>
                <a:latin typeface="Trebuchet MS" pitchFamily="34" charset="0"/>
              </a:rPr>
              <a:t>Maintain Student Data </a:t>
            </a:r>
            <a:endParaRPr lang="zh-TW" altLang="en-US" sz="5400" dirty="0"/>
          </a:p>
          <a:p>
            <a:pPr marL="0" indent="0">
              <a:buNone/>
              <a:defRPr/>
            </a:pPr>
            <a:endParaRPr lang="zh-TW" altLang="en-US" sz="5200" b="0" kern="0" dirty="0"/>
          </a:p>
        </p:txBody>
      </p:sp>
    </p:spTree>
    <p:extLst>
      <p:ext uri="{BB962C8B-B14F-4D97-AF65-F5344CB8AC3E}">
        <p14:creationId xmlns:p14="http://schemas.microsoft.com/office/powerpoint/2010/main" val="3121168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451" y="1989403"/>
            <a:ext cx="7258050" cy="2362200"/>
          </a:xfrm>
          <a:prstGeom prst="rect">
            <a:avLst/>
          </a:prstGeom>
        </p:spPr>
      </p:pic>
      <p:sp>
        <p:nvSpPr>
          <p:cNvPr id="4" name="標題 1"/>
          <p:cNvSpPr txBox="1">
            <a:spLocks/>
          </p:cNvSpPr>
          <p:nvPr/>
        </p:nvSpPr>
        <p:spPr bwMode="auto">
          <a:xfrm>
            <a:off x="393894" y="1391706"/>
            <a:ext cx="9498714" cy="5908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  <a:defRPr/>
            </a:pPr>
            <a:r>
              <a:rPr lang="fi-FI" altLang="zh-TW" sz="2800" dirty="0">
                <a:solidFill>
                  <a:schemeClr val="tx1"/>
                </a:solidFill>
                <a:latin typeface="Trebuchet MS" pitchFamily="34" charset="0"/>
                <a:ea typeface="新細明體" pitchFamily="18" charset="-120"/>
              </a:rPr>
              <a:t>HKEAA &gt; TSA &gt; Maintain Student Data </a:t>
            </a:r>
            <a:endParaRPr lang="zh-TW" altLang="en-US" sz="2800" kern="0" dirty="0">
              <a:solidFill>
                <a:schemeClr val="tx1"/>
              </a:solidFill>
              <a:latin typeface="Trebuchet MS" pitchFamily="34" charset="0"/>
              <a:ea typeface="新細明體" pitchFamily="18" charset="-120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49452" y="3881078"/>
            <a:ext cx="3993799" cy="1426644"/>
            <a:chOff x="196939" y="3505200"/>
            <a:chExt cx="4850006" cy="1792136"/>
          </a:xfrm>
        </p:grpSpPr>
        <p:sp>
          <p:nvSpPr>
            <p:cNvPr id="7" name="矩形 16"/>
            <p:cNvSpPr/>
            <p:nvPr/>
          </p:nvSpPr>
          <p:spPr>
            <a:xfrm flipV="1">
              <a:off x="196939" y="3505200"/>
              <a:ext cx="924705" cy="404760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8" name="向下箭號 18"/>
            <p:cNvSpPr/>
            <p:nvPr/>
          </p:nvSpPr>
          <p:spPr>
            <a:xfrm rot="7864946">
              <a:off x="953091" y="3879670"/>
              <a:ext cx="1019495" cy="1073848"/>
            </a:xfrm>
            <a:prstGeom prst="downArrow">
              <a:avLst/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9" name="矩形 21"/>
            <p:cNvSpPr/>
            <p:nvPr/>
          </p:nvSpPr>
          <p:spPr>
            <a:xfrm>
              <a:off x="4822612" y="4601409"/>
              <a:ext cx="224333" cy="69592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endParaRPr lang="zh-TW" altLang="en-US" sz="3000" b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66888" y="254000"/>
            <a:ext cx="7162800" cy="762000"/>
          </a:xfrm>
        </p:spPr>
        <p:txBody>
          <a:bodyPr/>
          <a:lstStyle/>
          <a:p>
            <a:r>
              <a:rPr lang="en-US" dirty="0"/>
              <a:t>Maintain Student Data </a:t>
            </a:r>
          </a:p>
        </p:txBody>
      </p:sp>
      <p:sp>
        <p:nvSpPr>
          <p:cNvPr id="14" name="標題 1"/>
          <p:cNvSpPr txBox="1">
            <a:spLocks/>
          </p:cNvSpPr>
          <p:nvPr/>
        </p:nvSpPr>
        <p:spPr bwMode="auto">
          <a:xfrm>
            <a:off x="2610379" y="5188163"/>
            <a:ext cx="6023549" cy="95465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Select the searching criteria and </a:t>
            </a:r>
          </a:p>
          <a:p>
            <a:pPr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press “Search” button </a:t>
            </a:r>
          </a:p>
        </p:txBody>
      </p:sp>
    </p:spTree>
    <p:extLst>
      <p:ext uri="{BB962C8B-B14F-4D97-AF65-F5344CB8AC3E}">
        <p14:creationId xmlns:p14="http://schemas.microsoft.com/office/powerpoint/2010/main" val="3192289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37" y="1669082"/>
            <a:ext cx="8309681" cy="4564319"/>
          </a:xfrm>
          <a:prstGeom prst="rect">
            <a:avLst/>
          </a:prstGeom>
        </p:spPr>
      </p:pic>
      <p:sp>
        <p:nvSpPr>
          <p:cNvPr id="12" name="文字方塊 8"/>
          <p:cNvSpPr txBox="1">
            <a:spLocks noChangeArrowheads="1"/>
          </p:cNvSpPr>
          <p:nvPr/>
        </p:nvSpPr>
        <p:spPr bwMode="auto">
          <a:xfrm>
            <a:off x="193437" y="1191334"/>
            <a:ext cx="95705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fi-FI" altLang="zh-TW" sz="3200" dirty="0">
                <a:latin typeface="Trebuchet MS" pitchFamily="34" charset="0"/>
              </a:rPr>
              <a:t>Data that match searching criteria are shown</a:t>
            </a:r>
            <a:endParaRPr lang="zh-TW" altLang="en-US" sz="3200" b="1" dirty="0">
              <a:latin typeface="Trebuchet MS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312606" y="4424513"/>
            <a:ext cx="3274672" cy="1707251"/>
            <a:chOff x="1366845" y="4352223"/>
            <a:chExt cx="3957721" cy="2022291"/>
          </a:xfrm>
        </p:grpSpPr>
        <p:sp>
          <p:nvSpPr>
            <p:cNvPr id="17" name="矩形 7"/>
            <p:cNvSpPr/>
            <p:nvPr/>
          </p:nvSpPr>
          <p:spPr>
            <a:xfrm>
              <a:off x="5101303" y="5791200"/>
              <a:ext cx="223263" cy="58331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endParaRPr lang="en-US" altLang="zh-TW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endParaRPr>
            </a:p>
          </p:txBody>
        </p:sp>
        <p:sp>
          <p:nvSpPr>
            <p:cNvPr id="18" name="矩形 9"/>
            <p:cNvSpPr/>
            <p:nvPr/>
          </p:nvSpPr>
          <p:spPr>
            <a:xfrm flipV="1">
              <a:off x="1366845" y="4352225"/>
              <a:ext cx="932019" cy="1440234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9" name="矩形 10"/>
            <p:cNvSpPr/>
            <p:nvPr/>
          </p:nvSpPr>
          <p:spPr>
            <a:xfrm flipV="1">
              <a:off x="2848966" y="4352223"/>
              <a:ext cx="928869" cy="1438973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20" name="向下箭號 6"/>
            <p:cNvSpPr/>
            <p:nvPr/>
          </p:nvSpPr>
          <p:spPr>
            <a:xfrm rot="7864946">
              <a:off x="4203481" y="4877189"/>
              <a:ext cx="695440" cy="948508"/>
            </a:xfrm>
            <a:prstGeom prst="downArrow">
              <a:avLst/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23" name="標題 1"/>
          <p:cNvSpPr txBox="1">
            <a:spLocks/>
          </p:cNvSpPr>
          <p:nvPr/>
        </p:nvSpPr>
        <p:spPr bwMode="auto">
          <a:xfrm>
            <a:off x="1963745" y="5742021"/>
            <a:ext cx="6442835" cy="102703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algn="ctr"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Default Value = </a:t>
            </a:r>
          </a:p>
          <a:p>
            <a:pPr algn="ctr"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Original Class Name &amp; Class Number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57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340292" y="1302480"/>
            <a:ext cx="8589396" cy="5223379"/>
            <a:chOff x="334746" y="1420467"/>
            <a:chExt cx="8589396" cy="522337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6018" y="1420467"/>
              <a:ext cx="6615284" cy="5188106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1144411" y="3543697"/>
              <a:ext cx="3319249" cy="2717475"/>
              <a:chOff x="476908" y="2841461"/>
              <a:chExt cx="3284444" cy="2517348"/>
            </a:xfrm>
          </p:grpSpPr>
          <p:sp>
            <p:nvSpPr>
              <p:cNvPr id="6" name="向下箭號 10"/>
              <p:cNvSpPr/>
              <p:nvPr/>
            </p:nvSpPr>
            <p:spPr>
              <a:xfrm rot="1660246">
                <a:off x="1588911" y="2843795"/>
                <a:ext cx="441325" cy="720725"/>
              </a:xfrm>
              <a:prstGeom prst="downArrow">
                <a:avLst/>
              </a:prstGeom>
              <a:solidFill>
                <a:srgbClr val="008000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7" name="向下箭號 11"/>
              <p:cNvSpPr/>
              <p:nvPr/>
            </p:nvSpPr>
            <p:spPr>
              <a:xfrm rot="20197373">
                <a:off x="2454120" y="2841461"/>
                <a:ext cx="441325" cy="720725"/>
              </a:xfrm>
              <a:prstGeom prst="downArrow">
                <a:avLst/>
              </a:prstGeom>
              <a:solidFill>
                <a:srgbClr val="008000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11" name="矩形 15"/>
              <p:cNvSpPr/>
              <p:nvPr/>
            </p:nvSpPr>
            <p:spPr>
              <a:xfrm flipV="1">
                <a:off x="476908" y="4871154"/>
                <a:ext cx="615950" cy="487655"/>
              </a:xfrm>
              <a:prstGeom prst="rect">
                <a:avLst/>
              </a:prstGeom>
              <a:noFill/>
              <a:ln w="60325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9" name="向下箭號 13"/>
              <p:cNvSpPr/>
              <p:nvPr/>
            </p:nvSpPr>
            <p:spPr>
              <a:xfrm rot="7850857">
                <a:off x="3200964" y="4775257"/>
                <a:ext cx="441325" cy="679450"/>
              </a:xfrm>
              <a:prstGeom prst="downArrow">
                <a:avLst/>
              </a:prstGeom>
              <a:solidFill>
                <a:srgbClr val="008000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334746" y="2762649"/>
              <a:ext cx="6061659" cy="645885"/>
              <a:chOff x="334746" y="2762649"/>
              <a:chExt cx="6061659" cy="645885"/>
            </a:xfrm>
          </p:grpSpPr>
          <p:sp>
            <p:nvSpPr>
              <p:cNvPr id="12" name="標題 1"/>
              <p:cNvSpPr txBox="1">
                <a:spLocks/>
              </p:cNvSpPr>
              <p:nvPr/>
            </p:nvSpPr>
            <p:spPr bwMode="auto">
              <a:xfrm>
                <a:off x="334746" y="2762649"/>
                <a:ext cx="6061659" cy="645885"/>
              </a:xfrm>
              <a:prstGeom prst="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91440" numCol="1" anchor="b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  <a:defRPr sz="4000" b="0" kern="1200" cap="none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 sz="2800" b="1" dirty="0">
                    <a:solidFill>
                      <a:srgbClr val="008000"/>
                    </a:solidFill>
                    <a:latin typeface="Trebuchet MS" pitchFamily="34" charset="0"/>
                    <a:ea typeface="新細明體" pitchFamily="18" charset="-120"/>
                    <a:cs typeface="+mn-cs"/>
                  </a:rPr>
                  <a:t>Modification     Change into </a:t>
                </a:r>
                <a:r>
                  <a:rPr lang="en-US" altLang="zh-TW" sz="2800" b="1" dirty="0">
                    <a:solidFill>
                      <a:srgbClr val="FF0000"/>
                    </a:solidFill>
                    <a:latin typeface="Trebuchet MS" pitchFamily="34" charset="0"/>
                    <a:ea typeface="新細明體" pitchFamily="18" charset="-120"/>
                    <a:cs typeface="+mn-cs"/>
                  </a:rPr>
                  <a:t>RED</a:t>
                </a:r>
                <a:r>
                  <a:rPr lang="en-US" altLang="zh-TW" sz="2800" b="1" dirty="0">
                    <a:solidFill>
                      <a:srgbClr val="008000"/>
                    </a:solidFill>
                    <a:latin typeface="Trebuchet MS" pitchFamily="34" charset="0"/>
                    <a:ea typeface="新細明體" pitchFamily="18" charset="-120"/>
                    <a:cs typeface="+mn-cs"/>
                  </a:rPr>
                  <a:t>  </a:t>
                </a:r>
              </a:p>
            </p:txBody>
          </p:sp>
          <p:sp>
            <p:nvSpPr>
              <p:cNvPr id="13" name="Right Arrow 12"/>
              <p:cNvSpPr/>
              <p:nvPr/>
            </p:nvSpPr>
            <p:spPr bwMode="auto">
              <a:xfrm flipV="1">
                <a:off x="2869349" y="2945301"/>
                <a:ext cx="295901" cy="280580"/>
              </a:xfrm>
              <a:prstGeom prst="rightArrow">
                <a:avLst/>
              </a:prstGeom>
              <a:solidFill>
                <a:srgbClr val="008000"/>
              </a:solidFill>
              <a:ln w="25400">
                <a:solidFill>
                  <a:srgbClr val="008000"/>
                </a:solidFill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None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rgbClr val="0000FF"/>
                  </a:solidFill>
                  <a:effectLst/>
                  <a:latin typeface="Trebuchet MS" panose="020B0603020202020204" pitchFamily="34" charset="0"/>
                  <a:ea typeface="新細明體" panose="02020500000000000000" pitchFamily="18" charset="-120"/>
                </a:endParaRPr>
              </a:p>
            </p:txBody>
          </p:sp>
        </p:grpSp>
        <p:sp>
          <p:nvSpPr>
            <p:cNvPr id="14" name="標題 1"/>
            <p:cNvSpPr txBox="1">
              <a:spLocks/>
            </p:cNvSpPr>
            <p:nvPr/>
          </p:nvSpPr>
          <p:spPr bwMode="auto">
            <a:xfrm>
              <a:off x="4502602" y="5997961"/>
              <a:ext cx="4421540" cy="645885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91440" numCol="1" anchor="b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buNone/>
                <a:defRPr sz="4000" b="0" kern="1200" cap="none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2800" b="1" dirty="0">
                  <a:solidFill>
                    <a:srgbClr val="008000"/>
                  </a:solidFill>
                  <a:latin typeface="Trebuchet MS" pitchFamily="34" charset="0"/>
                  <a:ea typeface="新細明體" pitchFamily="18" charset="-120"/>
                  <a:cs typeface="+mn-cs"/>
                </a:rPr>
                <a:t>Newly Admitted Students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4819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10982" y="1238865"/>
            <a:ext cx="7589121" cy="4960942"/>
            <a:chOff x="610982" y="1238865"/>
            <a:chExt cx="7589121" cy="496094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0982" y="1238865"/>
              <a:ext cx="7589121" cy="4960942"/>
            </a:xfrm>
            <a:prstGeom prst="rect">
              <a:avLst/>
            </a:prstGeom>
          </p:spPr>
        </p:pic>
        <p:sp>
          <p:nvSpPr>
            <p:cNvPr id="8" name="矩形 18"/>
            <p:cNvSpPr/>
            <p:nvPr/>
          </p:nvSpPr>
          <p:spPr>
            <a:xfrm flipV="1">
              <a:off x="610982" y="1489587"/>
              <a:ext cx="2087973" cy="294968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585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HKEAA</a:t>
            </a:r>
            <a:r>
              <a:rPr lang="zh-TW" altLang="en-US" dirty="0"/>
              <a:t> </a:t>
            </a:r>
            <a:r>
              <a:rPr lang="en-US" altLang="zh-TW" dirty="0"/>
              <a:t>Module Structure </a:t>
            </a:r>
            <a:endParaRPr lang="en-US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71488" y="1242584"/>
            <a:ext cx="7086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buSzPct val="80000"/>
              <a:buFont typeface="Wingdings" pitchFamily="2" charset="2"/>
              <a:buNone/>
            </a:pPr>
            <a:r>
              <a:rPr kumimoji="0" lang="en-US" altLang="zh-TW" sz="4000" b="1" dirty="0">
                <a:solidFill>
                  <a:srgbClr val="7030A0"/>
                </a:solidFill>
                <a:latin typeface="Trebuchet MS" pitchFamily="34" charset="0"/>
              </a:rPr>
              <a:t>HKEAA</a:t>
            </a:r>
            <a:r>
              <a:rPr kumimoji="0" lang="en-US" altLang="zh-TW" sz="4000" dirty="0">
                <a:latin typeface="Trebuchet MS" pitchFamily="34" charset="0"/>
              </a:rPr>
              <a:t>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977338" y="1768218"/>
            <a:ext cx="5410200" cy="3028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buSzPct val="80000"/>
              <a:buFont typeface="Wingdings" pitchFamily="2" charset="2"/>
              <a:buNone/>
            </a:pPr>
            <a:r>
              <a:rPr kumimoji="0" lang="en-US" altLang="zh-TW" sz="3200" b="1" dirty="0">
                <a:solidFill>
                  <a:srgbClr val="CC9900"/>
                </a:solidFill>
                <a:latin typeface="Trebuchet MS" pitchFamily="34" charset="0"/>
              </a:rPr>
              <a:t>HKDSE</a:t>
            </a:r>
          </a:p>
          <a:p>
            <a:pPr eaLnBrk="1" hangingPunct="1">
              <a:lnSpc>
                <a:spcPct val="150000"/>
              </a:lnSpc>
              <a:buSzPct val="80000"/>
              <a:buFont typeface="Wingdings" pitchFamily="2" charset="2"/>
              <a:buNone/>
            </a:pPr>
            <a:r>
              <a:rPr kumimoji="0" lang="en-US" altLang="zh-TW" sz="3200" b="1" dirty="0">
                <a:solidFill>
                  <a:srgbClr val="CC9900"/>
                </a:solidFill>
                <a:latin typeface="Trebuchet MS" pitchFamily="34" charset="0"/>
              </a:rPr>
              <a:t>HKALE/HKCEE</a:t>
            </a:r>
          </a:p>
          <a:p>
            <a:pPr eaLnBrk="1" hangingPunct="1">
              <a:lnSpc>
                <a:spcPct val="150000"/>
              </a:lnSpc>
              <a:buSzPct val="80000"/>
              <a:buFont typeface="Wingdings" pitchFamily="2" charset="2"/>
              <a:buNone/>
            </a:pPr>
            <a:r>
              <a:rPr kumimoji="0" lang="en-US" altLang="zh-TW" sz="3200" b="1" dirty="0">
                <a:solidFill>
                  <a:srgbClr val="008000"/>
                </a:solidFill>
                <a:latin typeface="Trebuchet MS" pitchFamily="34" charset="0"/>
              </a:rPr>
              <a:t>TSA</a:t>
            </a:r>
          </a:p>
          <a:p>
            <a:pPr eaLnBrk="1" hangingPunct="1">
              <a:lnSpc>
                <a:spcPct val="150000"/>
              </a:lnSpc>
              <a:buSzPct val="80000"/>
              <a:buFont typeface="Wingdings" pitchFamily="2" charset="2"/>
              <a:buNone/>
            </a:pPr>
            <a:endParaRPr kumimoji="0" lang="en-US" altLang="zh-TW" sz="2000" dirty="0">
              <a:solidFill>
                <a:srgbClr val="CC9900"/>
              </a:solidFill>
              <a:latin typeface="Trebuchet MS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584008" y="3583642"/>
            <a:ext cx="4495800" cy="298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zh-TW" b="1" dirty="0">
              <a:solidFill>
                <a:srgbClr val="FF9900"/>
              </a:solidFill>
              <a:latin typeface="Trebuchet MS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</a:rPr>
              <a:t>Three </a:t>
            </a:r>
            <a:r>
              <a:rPr lang="en-US" altLang="zh-TW" sz="2800" b="1" i="1" dirty="0">
                <a:solidFill>
                  <a:srgbClr val="008000"/>
                </a:solidFill>
                <a:latin typeface="Trebuchet MS" pitchFamily="34" charset="0"/>
              </a:rPr>
              <a:t>functions</a:t>
            </a: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 typeface="Arial" charset="0"/>
              <a:buAutoNum type="arabicPeriod"/>
            </a:pPr>
            <a:r>
              <a:rPr lang="en-US" altLang="zh-TW" sz="2800" b="1" i="1" dirty="0">
                <a:solidFill>
                  <a:srgbClr val="008000"/>
                </a:solidFill>
                <a:latin typeface="Trebuchet MS" pitchFamily="34" charset="0"/>
              </a:rPr>
              <a:t>Maintain Student Data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zh-TW" sz="2800" b="1" i="1" dirty="0">
                <a:solidFill>
                  <a:srgbClr val="008000"/>
                </a:solidFill>
                <a:latin typeface="Trebuchet MS" pitchFamily="34" charset="0"/>
              </a:rPr>
              <a:t>Report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zh-TW" sz="2800" b="1" i="1" dirty="0">
                <a:solidFill>
                  <a:srgbClr val="008000"/>
                </a:solidFill>
                <a:latin typeface="Trebuchet MS" pitchFamily="34" charset="0"/>
              </a:rPr>
              <a:t>Data Communication</a:t>
            </a:r>
          </a:p>
        </p:txBody>
      </p:sp>
      <p:grpSp>
        <p:nvGrpSpPr>
          <p:cNvPr id="7" name="群組 10"/>
          <p:cNvGrpSpPr/>
          <p:nvPr/>
        </p:nvGrpSpPr>
        <p:grpSpPr>
          <a:xfrm>
            <a:off x="5269460" y="1768218"/>
            <a:ext cx="3291234" cy="2296851"/>
            <a:chOff x="0" y="0"/>
            <a:chExt cx="2742565" cy="1834515"/>
          </a:xfrm>
        </p:grpSpPr>
        <p:pic>
          <p:nvPicPr>
            <p:cNvPr id="8" name="圖片 11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98" t="60833" r="51931" b="36057"/>
            <a:stretch/>
          </p:blipFill>
          <p:spPr bwMode="auto">
            <a:xfrm>
              <a:off x="0" y="0"/>
              <a:ext cx="2742565" cy="3619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圖片 1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98" t="70055" r="51931" b="17291"/>
            <a:stretch/>
          </p:blipFill>
          <p:spPr bwMode="auto">
            <a:xfrm>
              <a:off x="0" y="361950"/>
              <a:ext cx="2742565" cy="14725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3265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71" y="1042377"/>
            <a:ext cx="8067675" cy="3457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向下箭號 8"/>
          <p:cNvSpPr/>
          <p:nvPr/>
        </p:nvSpPr>
        <p:spPr>
          <a:xfrm rot="11982302">
            <a:off x="1292575" y="4013988"/>
            <a:ext cx="625517" cy="774980"/>
          </a:xfrm>
          <a:prstGeom prst="downArrow">
            <a:avLst>
              <a:gd name="adj1" fmla="val 55310"/>
              <a:gd name="adj2" fmla="val 50000"/>
            </a:avLst>
          </a:prstGeom>
          <a:solidFill>
            <a:srgbClr val="008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標題 1"/>
          <p:cNvSpPr txBox="1">
            <a:spLocks noGrp="1"/>
          </p:cNvSpPr>
          <p:nvPr>
            <p:ph idx="1"/>
          </p:nvPr>
        </p:nvSpPr>
        <p:spPr bwMode="auto">
          <a:xfrm>
            <a:off x="512584" y="4641041"/>
            <a:ext cx="8369248" cy="161587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marL="0" indent="0"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If Chinese character (e.g. </a:t>
            </a:r>
            <a:r>
              <a:rPr lang="zh-TW" altLang="en-US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三愛</a:t>
            </a: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) is used for Class Name, user should modify Assigned Class/Group Name into English (e.g. 3A).</a:t>
            </a:r>
          </a:p>
        </p:txBody>
      </p:sp>
    </p:spTree>
    <p:extLst>
      <p:ext uri="{BB962C8B-B14F-4D97-AF65-F5344CB8AC3E}">
        <p14:creationId xmlns:p14="http://schemas.microsoft.com/office/powerpoint/2010/main" val="2014418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03" y="1890993"/>
            <a:ext cx="7553325" cy="3924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34" y="190500"/>
            <a:ext cx="7162800" cy="762000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43620" y="4107498"/>
            <a:ext cx="6150708" cy="1636474"/>
            <a:chOff x="343620" y="3388296"/>
            <a:chExt cx="6150708" cy="1636474"/>
          </a:xfrm>
        </p:grpSpPr>
        <p:sp>
          <p:nvSpPr>
            <p:cNvPr id="7" name="矩形 4"/>
            <p:cNvSpPr/>
            <p:nvPr/>
          </p:nvSpPr>
          <p:spPr>
            <a:xfrm flipV="1">
              <a:off x="1371600" y="3717189"/>
              <a:ext cx="609600" cy="228600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8" name="矩形 8"/>
            <p:cNvSpPr/>
            <p:nvPr/>
          </p:nvSpPr>
          <p:spPr>
            <a:xfrm flipV="1">
              <a:off x="343620" y="3388296"/>
              <a:ext cx="381000" cy="1095375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9" name="向下箭號 9"/>
            <p:cNvSpPr/>
            <p:nvPr/>
          </p:nvSpPr>
          <p:spPr>
            <a:xfrm rot="7709446">
              <a:off x="2159371" y="3793214"/>
              <a:ext cx="495809" cy="611962"/>
            </a:xfrm>
            <a:prstGeom prst="downArrow">
              <a:avLst/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0" name="文字方塊 5"/>
            <p:cNvSpPr txBox="1">
              <a:spLocks noChangeArrowheads="1"/>
            </p:cNvSpPr>
            <p:nvPr/>
          </p:nvSpPr>
          <p:spPr bwMode="auto">
            <a:xfrm>
              <a:off x="2801063" y="4501550"/>
              <a:ext cx="3693265" cy="5232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/>
              <a:r>
                <a:rPr lang="fi-FI" altLang="zh-TW" sz="2800" b="1" dirty="0">
                  <a:solidFill>
                    <a:srgbClr val="FF6600"/>
                  </a:solidFill>
                  <a:latin typeface="Trebuchet MS" pitchFamily="34" charset="0"/>
                </a:rPr>
                <a:t>Change by Batch</a:t>
              </a:r>
              <a:endParaRPr lang="zh-TW" altLang="en-US" sz="2800" b="1" dirty="0">
                <a:solidFill>
                  <a:srgbClr val="FF6600"/>
                </a:solidFill>
                <a:latin typeface="Trebuchet MS" pitchFamily="34" charset="0"/>
              </a:endParaRPr>
            </a:p>
          </p:txBody>
        </p:sp>
      </p:grpSp>
      <p:sp>
        <p:nvSpPr>
          <p:cNvPr id="12" name="標題 1"/>
          <p:cNvSpPr txBox="1">
            <a:spLocks/>
          </p:cNvSpPr>
          <p:nvPr/>
        </p:nvSpPr>
        <p:spPr bwMode="auto">
          <a:xfrm>
            <a:off x="295275" y="1195158"/>
            <a:ext cx="5323860" cy="5908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  <a:defRPr/>
            </a:pPr>
            <a:r>
              <a:rPr lang="en-US" altLang="zh-TW" sz="2800" dirty="0">
                <a:solidFill>
                  <a:schemeClr val="tx1"/>
                </a:solidFill>
                <a:latin typeface="Trebuchet MS" pitchFamily="34" charset="0"/>
                <a:ea typeface="新細明體" pitchFamily="18" charset="-120"/>
              </a:rPr>
              <a:t>Function of “Assign” button</a:t>
            </a:r>
          </a:p>
        </p:txBody>
      </p:sp>
      <p:sp>
        <p:nvSpPr>
          <p:cNvPr id="13" name="標題 1"/>
          <p:cNvSpPr txBox="1">
            <a:spLocks noGrp="1"/>
          </p:cNvSpPr>
          <p:nvPr>
            <p:ph idx="1"/>
          </p:nvPr>
        </p:nvSpPr>
        <p:spPr bwMode="auto">
          <a:xfrm>
            <a:off x="343620" y="5847303"/>
            <a:ext cx="8369248" cy="86939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marL="0" indent="0" algn="ctr"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Enter Assigned Class / Group Name </a:t>
            </a:r>
          </a:p>
          <a:p>
            <a:pPr marL="0" indent="0" algn="ctr"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    Select students       Press “Assign” button</a:t>
            </a:r>
          </a:p>
        </p:txBody>
      </p:sp>
      <p:sp>
        <p:nvSpPr>
          <p:cNvPr id="14" name="Right Arrow 13"/>
          <p:cNvSpPr/>
          <p:nvPr/>
        </p:nvSpPr>
        <p:spPr bwMode="auto">
          <a:xfrm>
            <a:off x="7542006" y="5926766"/>
            <a:ext cx="448444" cy="206662"/>
          </a:xfrm>
          <a:prstGeom prst="rightArrow">
            <a:avLst/>
          </a:prstGeom>
          <a:solidFill>
            <a:srgbClr val="008000"/>
          </a:solidFill>
          <a:ln w="25400">
            <a:solidFill>
              <a:srgbClr val="008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8000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5" name="Right Arrow 14"/>
          <p:cNvSpPr/>
          <p:nvPr/>
        </p:nvSpPr>
        <p:spPr bwMode="auto">
          <a:xfrm>
            <a:off x="3950904" y="6330461"/>
            <a:ext cx="452283" cy="211517"/>
          </a:xfrm>
          <a:prstGeom prst="rightArrow">
            <a:avLst/>
          </a:prstGeom>
          <a:solidFill>
            <a:srgbClr val="008000"/>
          </a:solidFill>
          <a:ln w="25400">
            <a:solidFill>
              <a:srgbClr val="008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8000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39299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58" y="1298862"/>
            <a:ext cx="8431689" cy="45852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76958" y="1496292"/>
            <a:ext cx="2546350" cy="4180227"/>
            <a:chOff x="376958" y="1496292"/>
            <a:chExt cx="2546350" cy="4180227"/>
          </a:xfrm>
        </p:grpSpPr>
        <p:cxnSp>
          <p:nvCxnSpPr>
            <p:cNvPr id="10" name="直線接點 10"/>
            <p:cNvCxnSpPr/>
            <p:nvPr/>
          </p:nvCxnSpPr>
          <p:spPr>
            <a:xfrm>
              <a:off x="2618508" y="1496292"/>
              <a:ext cx="304800" cy="0"/>
            </a:xfrm>
            <a:prstGeom prst="line">
              <a:avLst/>
            </a:prstGeom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矩形 4"/>
            <p:cNvSpPr/>
            <p:nvPr/>
          </p:nvSpPr>
          <p:spPr>
            <a:xfrm flipV="1">
              <a:off x="376958" y="4895556"/>
              <a:ext cx="797876" cy="407963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7" name="向下箭號 6"/>
            <p:cNvSpPr/>
            <p:nvPr/>
          </p:nvSpPr>
          <p:spPr>
            <a:xfrm rot="7553714">
              <a:off x="1358755" y="5116132"/>
              <a:ext cx="441325" cy="679450"/>
            </a:xfrm>
            <a:prstGeom prst="downArrow">
              <a:avLst/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8" name="矩形 7"/>
            <p:cNvSpPr/>
            <p:nvPr/>
          </p:nvSpPr>
          <p:spPr>
            <a:xfrm flipV="1">
              <a:off x="1641101" y="3960778"/>
              <a:ext cx="685800" cy="1066800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11" name="標題 1"/>
          <p:cNvSpPr txBox="1">
            <a:spLocks noGrp="1"/>
          </p:cNvSpPr>
          <p:nvPr>
            <p:ph idx="1"/>
          </p:nvPr>
        </p:nvSpPr>
        <p:spPr bwMode="auto">
          <a:xfrm>
            <a:off x="1458221" y="5686704"/>
            <a:ext cx="3760893" cy="57172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marL="0" indent="0" algn="ctr"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Press Save button</a:t>
            </a:r>
          </a:p>
        </p:txBody>
      </p:sp>
    </p:spTree>
    <p:extLst>
      <p:ext uri="{BB962C8B-B14F-4D97-AF65-F5344CB8AC3E}">
        <p14:creationId xmlns:p14="http://schemas.microsoft.com/office/powerpoint/2010/main" val="1206808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72650" y="1807988"/>
            <a:ext cx="6096000" cy="12464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7500" cap="all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Continue</a:t>
            </a:r>
          </a:p>
        </p:txBody>
      </p:sp>
      <p:sp>
        <p:nvSpPr>
          <p:cNvPr id="16" name="文字版面配置區 2"/>
          <p:cNvSpPr txBox="1">
            <a:spLocks/>
          </p:cNvSpPr>
          <p:nvPr/>
        </p:nvSpPr>
        <p:spPr bwMode="auto">
          <a:xfrm>
            <a:off x="957481" y="3293268"/>
            <a:ext cx="7972207" cy="13382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66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rgbClr val="9900CC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rgbClr val="6600CC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>
                <a:solidFill>
                  <a:srgbClr val="333399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5400" dirty="0">
                <a:solidFill>
                  <a:srgbClr val="7030A0"/>
                </a:solidFill>
                <a:latin typeface="Trebuchet MS" pitchFamily="34" charset="0"/>
              </a:rPr>
              <a:t>Data Communication –</a:t>
            </a:r>
          </a:p>
          <a:p>
            <a:pPr marL="0" indent="0">
              <a:buNone/>
              <a:defRPr/>
            </a:pPr>
            <a:r>
              <a:rPr lang="en-US" altLang="zh-TW" sz="5400" dirty="0">
                <a:solidFill>
                  <a:srgbClr val="7030A0"/>
                </a:solidFill>
                <a:latin typeface="Trebuchet MS" pitchFamily="34" charset="0"/>
              </a:rPr>
              <a:t>Prepare Outgoing Data</a:t>
            </a:r>
          </a:p>
          <a:p>
            <a:pPr marL="0" indent="0">
              <a:buNone/>
              <a:defRPr/>
            </a:pPr>
            <a:r>
              <a:rPr lang="en-US" altLang="zh-TW" sz="5400" dirty="0">
                <a:solidFill>
                  <a:srgbClr val="7030A0"/>
                </a:solidFill>
                <a:latin typeface="Trebuchet MS" pitchFamily="34" charset="0"/>
              </a:rPr>
              <a:t> </a:t>
            </a:r>
            <a:endParaRPr lang="zh-TW" altLang="en-US" sz="5400" dirty="0"/>
          </a:p>
          <a:p>
            <a:pPr marL="0" indent="0">
              <a:buNone/>
              <a:defRPr/>
            </a:pPr>
            <a:endParaRPr lang="zh-TW" altLang="en-US" sz="5200" b="0" kern="0" dirty="0"/>
          </a:p>
        </p:txBody>
      </p:sp>
    </p:spTree>
    <p:extLst>
      <p:ext uri="{BB962C8B-B14F-4D97-AF65-F5344CB8AC3E}">
        <p14:creationId xmlns:p14="http://schemas.microsoft.com/office/powerpoint/2010/main" val="14081552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Outgoing Data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49235" y="2443230"/>
            <a:ext cx="8180453" cy="1983530"/>
            <a:chOff x="448540" y="1569253"/>
            <a:chExt cx="8180453" cy="1983530"/>
          </a:xfrm>
        </p:grpSpPr>
        <p:grpSp>
          <p:nvGrpSpPr>
            <p:cNvPr id="4" name="Group 3"/>
            <p:cNvGrpSpPr/>
            <p:nvPr/>
          </p:nvGrpSpPr>
          <p:grpSpPr>
            <a:xfrm>
              <a:off x="448540" y="1569253"/>
              <a:ext cx="8180453" cy="1793795"/>
              <a:chOff x="448540" y="1569253"/>
              <a:chExt cx="8180453" cy="1793795"/>
            </a:xfrm>
          </p:grpSpPr>
          <p:pic>
            <p:nvPicPr>
              <p:cNvPr id="5" name="Picture 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243" t="-729" r="-104" b="77702"/>
              <a:stretch/>
            </p:blipFill>
            <p:spPr bwMode="auto">
              <a:xfrm>
                <a:off x="448540" y="1569253"/>
                <a:ext cx="8180453" cy="17937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矩形 10"/>
              <p:cNvSpPr/>
              <p:nvPr/>
            </p:nvSpPr>
            <p:spPr>
              <a:xfrm flipV="1">
                <a:off x="566880" y="2383719"/>
                <a:ext cx="342034" cy="381000"/>
              </a:xfrm>
              <a:prstGeom prst="rect">
                <a:avLst/>
              </a:prstGeom>
              <a:noFill/>
              <a:ln w="60325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7" name="矩形 14"/>
              <p:cNvSpPr/>
              <p:nvPr/>
            </p:nvSpPr>
            <p:spPr>
              <a:xfrm flipV="1">
                <a:off x="495300" y="2772803"/>
                <a:ext cx="990600" cy="381000"/>
              </a:xfrm>
              <a:prstGeom prst="rect">
                <a:avLst/>
              </a:prstGeom>
              <a:noFill/>
              <a:ln w="60325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</p:grpSp>
        <p:sp>
          <p:nvSpPr>
            <p:cNvPr id="9" name="向下箭號 9"/>
            <p:cNvSpPr/>
            <p:nvPr/>
          </p:nvSpPr>
          <p:spPr>
            <a:xfrm rot="7553714">
              <a:off x="1670364" y="2591747"/>
              <a:ext cx="855007" cy="1067066"/>
            </a:xfrm>
            <a:prstGeom prst="downArrow">
              <a:avLst/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11" name="標題 1"/>
          <p:cNvSpPr txBox="1">
            <a:spLocks noGrp="1"/>
          </p:cNvSpPr>
          <p:nvPr>
            <p:ph idx="1"/>
          </p:nvPr>
        </p:nvSpPr>
        <p:spPr bwMode="auto">
          <a:xfrm>
            <a:off x="2734220" y="4426449"/>
            <a:ext cx="5228135" cy="90909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marL="0" indent="0"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Click the radio button </a:t>
            </a:r>
          </a:p>
          <a:p>
            <a:pPr marL="0" indent="0"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Then click “Prepare” button</a:t>
            </a:r>
          </a:p>
        </p:txBody>
      </p:sp>
      <p:sp>
        <p:nvSpPr>
          <p:cNvPr id="12" name="標題 1"/>
          <p:cNvSpPr txBox="1">
            <a:spLocks/>
          </p:cNvSpPr>
          <p:nvPr/>
        </p:nvSpPr>
        <p:spPr bwMode="auto">
          <a:xfrm>
            <a:off x="295275" y="1195158"/>
            <a:ext cx="7330168" cy="5908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  <a:defRPr/>
            </a:pPr>
            <a:r>
              <a:rPr lang="en-US" altLang="zh-TW" sz="2800" dirty="0">
                <a:solidFill>
                  <a:schemeClr val="tx1"/>
                </a:solidFill>
                <a:latin typeface="Trebuchet MS" pitchFamily="34" charset="0"/>
                <a:ea typeface="新細明體" pitchFamily="18" charset="-120"/>
              </a:rPr>
              <a:t>HKEAA &gt; TSA &gt; Data Communication </a:t>
            </a:r>
          </a:p>
        </p:txBody>
      </p:sp>
    </p:spTree>
    <p:extLst>
      <p:ext uri="{BB962C8B-B14F-4D97-AF65-F5344CB8AC3E}">
        <p14:creationId xmlns:p14="http://schemas.microsoft.com/office/powerpoint/2010/main" val="637425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標題 1"/>
          <p:cNvSpPr txBox="1">
            <a:spLocks noGrp="1"/>
          </p:cNvSpPr>
          <p:nvPr>
            <p:ph idx="1"/>
          </p:nvPr>
        </p:nvSpPr>
        <p:spPr bwMode="auto">
          <a:xfrm>
            <a:off x="2222695" y="5506622"/>
            <a:ext cx="5679757" cy="90909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marL="0" indent="0"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Select the searching criteria and press “Search” button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252537" y="1300162"/>
            <a:ext cx="6638925" cy="4257675"/>
            <a:chOff x="1252537" y="1300162"/>
            <a:chExt cx="6638925" cy="425767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2537" y="1300162"/>
              <a:ext cx="6638925" cy="4257675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1252537" y="2381747"/>
              <a:ext cx="1823632" cy="2368994"/>
              <a:chOff x="565394" y="2419928"/>
              <a:chExt cx="1951104" cy="2309598"/>
            </a:xfrm>
          </p:grpSpPr>
          <p:cxnSp>
            <p:nvCxnSpPr>
              <p:cNvPr id="16" name="直線接點 13"/>
              <p:cNvCxnSpPr/>
              <p:nvPr/>
            </p:nvCxnSpPr>
            <p:spPr>
              <a:xfrm>
                <a:off x="2133600" y="2419928"/>
                <a:ext cx="382898" cy="0"/>
              </a:xfrm>
              <a:prstGeom prst="line">
                <a:avLst/>
              </a:prstGeom>
              <a:ln w="9842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矩形 9"/>
              <p:cNvSpPr/>
              <p:nvPr/>
            </p:nvSpPr>
            <p:spPr>
              <a:xfrm flipV="1">
                <a:off x="565394" y="4330386"/>
                <a:ext cx="1415806" cy="399140"/>
              </a:xfrm>
              <a:prstGeom prst="rect">
                <a:avLst/>
              </a:prstGeom>
              <a:noFill/>
              <a:ln w="60325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</p:grpSp>
        <p:sp>
          <p:nvSpPr>
            <p:cNvPr id="17" name="向下箭號 8"/>
            <p:cNvSpPr/>
            <p:nvPr/>
          </p:nvSpPr>
          <p:spPr>
            <a:xfrm rot="7553714">
              <a:off x="2539171" y="4788957"/>
              <a:ext cx="441325" cy="679450"/>
            </a:xfrm>
            <a:prstGeom prst="downArrow">
              <a:avLst/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01277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77776" y="1322682"/>
            <a:ext cx="8388350" cy="4131098"/>
            <a:chOff x="476250" y="1322682"/>
            <a:chExt cx="8388350" cy="4131098"/>
          </a:xfrm>
        </p:grpSpPr>
        <p:pic>
          <p:nvPicPr>
            <p:cNvPr id="5" name="圖片 14"/>
            <p:cNvPicPr/>
            <p:nvPr/>
          </p:nvPicPr>
          <p:blipFill rotWithShape="1">
            <a:blip r:embed="rId2"/>
            <a:srcRect l="11272" t="18411" r="25667" b="43636"/>
            <a:stretch/>
          </p:blipFill>
          <p:spPr bwMode="auto">
            <a:xfrm>
              <a:off x="476250" y="1322682"/>
              <a:ext cx="8388350" cy="413109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矩形 10"/>
            <p:cNvSpPr/>
            <p:nvPr/>
          </p:nvSpPr>
          <p:spPr>
            <a:xfrm flipV="1">
              <a:off x="575542" y="2578174"/>
              <a:ext cx="333953" cy="1797775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7" name="矩形 13"/>
            <p:cNvSpPr/>
            <p:nvPr/>
          </p:nvSpPr>
          <p:spPr>
            <a:xfrm flipV="1">
              <a:off x="587780" y="4403656"/>
              <a:ext cx="813840" cy="338137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8" name="向下箭號 12"/>
          <p:cNvSpPr/>
          <p:nvPr/>
        </p:nvSpPr>
        <p:spPr>
          <a:xfrm rot="7553714">
            <a:off x="1487068" y="4780007"/>
            <a:ext cx="441325" cy="679450"/>
          </a:xfrm>
          <a:prstGeom prst="downArrow">
            <a:avLst/>
          </a:prstGeom>
          <a:solidFill>
            <a:srgbClr val="008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標題 1"/>
          <p:cNvSpPr txBox="1">
            <a:spLocks noGrp="1"/>
          </p:cNvSpPr>
          <p:nvPr>
            <p:ph idx="1"/>
          </p:nvPr>
        </p:nvSpPr>
        <p:spPr bwMode="auto">
          <a:xfrm>
            <a:off x="1434905" y="5605096"/>
            <a:ext cx="7118253" cy="90909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marL="0" indent="0"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Select student data to be prepared and press “Prepare” button</a:t>
            </a:r>
          </a:p>
        </p:txBody>
      </p:sp>
    </p:spTree>
    <p:extLst>
      <p:ext uri="{BB962C8B-B14F-4D97-AF65-F5344CB8AC3E}">
        <p14:creationId xmlns:p14="http://schemas.microsoft.com/office/powerpoint/2010/main" val="21103002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20" y="3024692"/>
            <a:ext cx="8870080" cy="35198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標題 1"/>
          <p:cNvSpPr txBox="1">
            <a:spLocks noGrp="1"/>
          </p:cNvSpPr>
          <p:nvPr>
            <p:ph idx="1"/>
          </p:nvPr>
        </p:nvSpPr>
        <p:spPr bwMode="auto">
          <a:xfrm>
            <a:off x="5323889" y="2066907"/>
            <a:ext cx="3986995" cy="60699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marL="0" indent="0"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新細明體" pitchFamily="18" charset="-120"/>
                <a:cs typeface="+mn-cs"/>
              </a:rPr>
              <a:t>View Error Report </a:t>
            </a:r>
          </a:p>
        </p:txBody>
      </p:sp>
      <p:sp>
        <p:nvSpPr>
          <p:cNvPr id="8" name="標題 1"/>
          <p:cNvSpPr txBox="1">
            <a:spLocks/>
          </p:cNvSpPr>
          <p:nvPr/>
        </p:nvSpPr>
        <p:spPr bwMode="auto">
          <a:xfrm>
            <a:off x="273920" y="982421"/>
            <a:ext cx="7823396" cy="90909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marL="0" indent="0" eaLnBrk="1" hangingPunct="1">
              <a:defRPr/>
            </a:pPr>
            <a:r>
              <a:rPr lang="en-US" altLang="zh-TW" sz="2800" b="1" dirty="0">
                <a:solidFill>
                  <a:schemeClr val="tx1"/>
                </a:solidFill>
                <a:latin typeface="Trebuchet MS" pitchFamily="34" charset="0"/>
                <a:ea typeface="新細明體" pitchFamily="18" charset="-120"/>
                <a:cs typeface="+mn-cs"/>
              </a:rPr>
              <a:t>Rectify errors according to the Error Report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291438" y="2382314"/>
            <a:ext cx="835044" cy="1434683"/>
            <a:chOff x="4313614" y="2485413"/>
            <a:chExt cx="835044" cy="1434683"/>
          </a:xfrm>
        </p:grpSpPr>
        <p:sp>
          <p:nvSpPr>
            <p:cNvPr id="6" name="向下箭號 6"/>
            <p:cNvSpPr/>
            <p:nvPr/>
          </p:nvSpPr>
          <p:spPr>
            <a:xfrm rot="2398423">
              <a:off x="4678650" y="2485413"/>
              <a:ext cx="470008" cy="785503"/>
            </a:xfrm>
            <a:prstGeom prst="downArrow">
              <a:avLst/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4313614" y="3290824"/>
              <a:ext cx="600044" cy="62927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None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Trebuchet MS" panose="020B0603020202020204" pitchFamily="34" charset="0"/>
                <a:ea typeface="新細明體" panose="02020500000000000000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1922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109" y="1146645"/>
            <a:ext cx="6739062" cy="38678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標題 1"/>
          <p:cNvSpPr txBox="1">
            <a:spLocks/>
          </p:cNvSpPr>
          <p:nvPr/>
        </p:nvSpPr>
        <p:spPr bwMode="auto">
          <a:xfrm>
            <a:off x="730390" y="5440663"/>
            <a:ext cx="8102991" cy="80716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marL="0" indent="0"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If there is no error, the TSA student data file will be prepared for preview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072692" y="2091045"/>
            <a:ext cx="4817002" cy="3172871"/>
            <a:chOff x="2016421" y="3286799"/>
            <a:chExt cx="4817002" cy="3172871"/>
          </a:xfrm>
        </p:grpSpPr>
        <p:grpSp>
          <p:nvGrpSpPr>
            <p:cNvPr id="11" name="Group 10"/>
            <p:cNvGrpSpPr/>
            <p:nvPr/>
          </p:nvGrpSpPr>
          <p:grpSpPr>
            <a:xfrm>
              <a:off x="2016421" y="3286799"/>
              <a:ext cx="4817002" cy="3172871"/>
              <a:chOff x="1713821" y="2194920"/>
              <a:chExt cx="5525178" cy="3721624"/>
            </a:xfrm>
          </p:grpSpPr>
          <p:cxnSp>
            <p:nvCxnSpPr>
              <p:cNvPr id="17" name="直線接點 6"/>
              <p:cNvCxnSpPr/>
              <p:nvPr/>
            </p:nvCxnSpPr>
            <p:spPr>
              <a:xfrm>
                <a:off x="1713821" y="2194920"/>
                <a:ext cx="476007" cy="0"/>
              </a:xfrm>
              <a:prstGeom prst="line">
                <a:avLst/>
              </a:prstGeom>
              <a:ln w="666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矩形 14"/>
              <p:cNvSpPr/>
              <p:nvPr/>
            </p:nvSpPr>
            <p:spPr>
              <a:xfrm flipV="1">
                <a:off x="4830620" y="4853220"/>
                <a:ext cx="1143000" cy="404580"/>
              </a:xfrm>
              <a:prstGeom prst="rect">
                <a:avLst/>
              </a:prstGeom>
              <a:noFill/>
              <a:ln w="60325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14" name="矩形 15"/>
              <p:cNvSpPr/>
              <p:nvPr/>
            </p:nvSpPr>
            <p:spPr>
              <a:xfrm flipV="1">
                <a:off x="6107596" y="4853220"/>
                <a:ext cx="1131403" cy="392790"/>
              </a:xfrm>
              <a:prstGeom prst="rect">
                <a:avLst/>
              </a:prstGeom>
              <a:noFill/>
              <a:ln w="60325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15" name="向下箭號 9"/>
              <p:cNvSpPr/>
              <p:nvPr/>
            </p:nvSpPr>
            <p:spPr>
              <a:xfrm rot="13008889">
                <a:off x="6361128" y="5311874"/>
                <a:ext cx="373276" cy="604670"/>
              </a:xfrm>
              <a:prstGeom prst="downArrow">
                <a:avLst/>
              </a:prstGeom>
              <a:solidFill>
                <a:srgbClr val="008000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</p:grpSp>
        <p:sp>
          <p:nvSpPr>
            <p:cNvPr id="18" name="向下箭號 9"/>
            <p:cNvSpPr/>
            <p:nvPr/>
          </p:nvSpPr>
          <p:spPr>
            <a:xfrm rot="13008889">
              <a:off x="5006956" y="5934111"/>
              <a:ext cx="325432" cy="515512"/>
            </a:xfrm>
            <a:prstGeom prst="downArrow">
              <a:avLst/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2228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標題 1"/>
          <p:cNvSpPr txBox="1">
            <a:spLocks/>
          </p:cNvSpPr>
          <p:nvPr/>
        </p:nvSpPr>
        <p:spPr bwMode="auto">
          <a:xfrm>
            <a:off x="323207" y="1338447"/>
            <a:ext cx="8102991" cy="80716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marL="0" indent="0" eaLnBrk="1" hangingPunct="1">
              <a:defRPr/>
            </a:pPr>
            <a:r>
              <a:rPr lang="en-US" altLang="zh-TW" sz="2800" b="1" dirty="0">
                <a:solidFill>
                  <a:schemeClr val="tx1"/>
                </a:solidFill>
                <a:latin typeface="Trebuchet MS" pitchFamily="34" charset="0"/>
                <a:ea typeface="新細明體" pitchFamily="18" charset="-120"/>
                <a:cs typeface="+mn-cs"/>
              </a:rPr>
              <a:t>Report Sample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38" y="2468061"/>
            <a:ext cx="8667750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47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圓角矩形 16"/>
          <p:cNvSpPr/>
          <p:nvPr/>
        </p:nvSpPr>
        <p:spPr>
          <a:xfrm>
            <a:off x="2514601" y="157233"/>
            <a:ext cx="6415088" cy="639596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6" name="圓角矩形 8"/>
          <p:cNvSpPr/>
          <p:nvPr/>
        </p:nvSpPr>
        <p:spPr>
          <a:xfrm>
            <a:off x="3200399" y="1045338"/>
            <a:ext cx="2362508" cy="856377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2800" dirty="0">
                <a:solidFill>
                  <a:schemeClr val="tx1"/>
                </a:solidFill>
              </a:rPr>
              <a:t>Student Module</a:t>
            </a:r>
            <a:endParaRPr lang="zh-HK" altLang="en-US" sz="2800" dirty="0">
              <a:solidFill>
                <a:schemeClr val="tx1"/>
              </a:solidFill>
            </a:endParaRPr>
          </a:p>
        </p:txBody>
      </p:sp>
      <p:sp>
        <p:nvSpPr>
          <p:cNvPr id="7" name="圓角矩形 9"/>
          <p:cNvSpPr/>
          <p:nvPr/>
        </p:nvSpPr>
        <p:spPr>
          <a:xfrm>
            <a:off x="2601859" y="2683254"/>
            <a:ext cx="2386563" cy="892669"/>
          </a:xfrm>
          <a:prstGeom prst="round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2800" dirty="0">
                <a:solidFill>
                  <a:schemeClr val="tx1"/>
                </a:solidFill>
              </a:rPr>
              <a:t>Security Module</a:t>
            </a:r>
            <a:endParaRPr lang="zh-HK" altLang="en-US" sz="2800" dirty="0">
              <a:solidFill>
                <a:schemeClr val="tx1"/>
              </a:solidFill>
            </a:endParaRPr>
          </a:p>
        </p:txBody>
      </p:sp>
      <p:sp>
        <p:nvSpPr>
          <p:cNvPr id="8" name="圓角矩形 10"/>
          <p:cNvSpPr/>
          <p:nvPr/>
        </p:nvSpPr>
        <p:spPr>
          <a:xfrm>
            <a:off x="6556909" y="4591470"/>
            <a:ext cx="2331553" cy="988056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2800" dirty="0">
                <a:solidFill>
                  <a:schemeClr val="tx1"/>
                </a:solidFill>
              </a:rPr>
              <a:t>CDS</a:t>
            </a:r>
            <a:endParaRPr lang="zh-HK" altLang="en-US" sz="2800" dirty="0">
              <a:solidFill>
                <a:schemeClr val="tx1"/>
              </a:solidFill>
            </a:endParaRPr>
          </a:p>
        </p:txBody>
      </p:sp>
      <p:sp>
        <p:nvSpPr>
          <p:cNvPr id="9" name="圓角矩形 11"/>
          <p:cNvSpPr/>
          <p:nvPr/>
        </p:nvSpPr>
        <p:spPr>
          <a:xfrm>
            <a:off x="6534656" y="2621080"/>
            <a:ext cx="2362508" cy="85626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2800" dirty="0">
                <a:solidFill>
                  <a:schemeClr val="tx1"/>
                </a:solidFill>
              </a:rPr>
              <a:t>TSA Function</a:t>
            </a:r>
            <a:endParaRPr lang="zh-HK" altLang="en-US" sz="2800" dirty="0">
              <a:solidFill>
                <a:schemeClr val="tx1"/>
              </a:solidFill>
            </a:endParaRPr>
          </a:p>
        </p:txBody>
      </p:sp>
      <p:sp>
        <p:nvSpPr>
          <p:cNvPr id="10" name="上彎箭號 20"/>
          <p:cNvSpPr/>
          <p:nvPr/>
        </p:nvSpPr>
        <p:spPr>
          <a:xfrm flipV="1">
            <a:off x="5975171" y="1564357"/>
            <a:ext cx="2100222" cy="570491"/>
          </a:xfrm>
          <a:prstGeom prst="bentUpArrow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4000">
              <a:solidFill>
                <a:schemeClr val="tx1"/>
              </a:solidFill>
            </a:endParaRPr>
          </a:p>
        </p:txBody>
      </p:sp>
      <p:sp>
        <p:nvSpPr>
          <p:cNvPr id="11" name="向右箭號 21"/>
          <p:cNvSpPr/>
          <p:nvPr/>
        </p:nvSpPr>
        <p:spPr>
          <a:xfrm>
            <a:off x="5122995" y="3136351"/>
            <a:ext cx="1277088" cy="254629"/>
          </a:xfrm>
          <a:prstGeom prst="rightArrow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4000">
              <a:solidFill>
                <a:schemeClr val="tx1"/>
              </a:solidFill>
            </a:endParaRPr>
          </a:p>
        </p:txBody>
      </p:sp>
      <p:sp>
        <p:nvSpPr>
          <p:cNvPr id="12" name="文字方塊 2"/>
          <p:cNvSpPr txBox="1"/>
          <p:nvPr/>
        </p:nvSpPr>
        <p:spPr>
          <a:xfrm>
            <a:off x="5811956" y="1096893"/>
            <a:ext cx="3117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dirty="0"/>
              <a:t>Relevant Student Data</a:t>
            </a:r>
            <a:endParaRPr lang="zh-HK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4673512" y="2709975"/>
            <a:ext cx="2183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/>
              <a:t>Access Right</a:t>
            </a:r>
            <a:endParaRPr lang="zh-HK" altLang="en-US" dirty="0"/>
          </a:p>
        </p:txBody>
      </p:sp>
      <p:sp>
        <p:nvSpPr>
          <p:cNvPr id="14" name="圓角矩形 13"/>
          <p:cNvSpPr/>
          <p:nvPr/>
        </p:nvSpPr>
        <p:spPr>
          <a:xfrm>
            <a:off x="59586" y="4645041"/>
            <a:ext cx="2362508" cy="948800"/>
          </a:xfrm>
          <a:prstGeom prst="roundRect">
            <a:avLst/>
          </a:prstGeom>
          <a:solidFill>
            <a:srgbClr val="CC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2800" dirty="0">
                <a:solidFill>
                  <a:schemeClr val="tx1"/>
                </a:solidFill>
              </a:rPr>
              <a:t>HKEAA’s BCA system</a:t>
            </a:r>
            <a:endParaRPr lang="zh-HK" altLang="en-US" sz="2800" dirty="0">
              <a:solidFill>
                <a:schemeClr val="tx1"/>
              </a:solidFill>
            </a:endParaRPr>
          </a:p>
        </p:txBody>
      </p:sp>
      <p:sp>
        <p:nvSpPr>
          <p:cNvPr id="15" name="向右箭號 14"/>
          <p:cNvSpPr/>
          <p:nvPr/>
        </p:nvSpPr>
        <p:spPr>
          <a:xfrm>
            <a:off x="2421681" y="4704741"/>
            <a:ext cx="4032319" cy="27625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3277297" y="4227740"/>
            <a:ext cx="2581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/>
              <a:t>Parameter File</a:t>
            </a:r>
            <a:endParaRPr lang="zh-HK" altLang="en-US" dirty="0"/>
          </a:p>
        </p:txBody>
      </p:sp>
      <p:sp>
        <p:nvSpPr>
          <p:cNvPr id="17" name="向右箭號 17"/>
          <p:cNvSpPr/>
          <p:nvPr/>
        </p:nvSpPr>
        <p:spPr>
          <a:xfrm flipH="1">
            <a:off x="2460924" y="5210847"/>
            <a:ext cx="3993076" cy="3020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8" name="文字方塊 18"/>
          <p:cNvSpPr txBox="1"/>
          <p:nvPr/>
        </p:nvSpPr>
        <p:spPr>
          <a:xfrm>
            <a:off x="3223925" y="5446792"/>
            <a:ext cx="2762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/>
              <a:t>Student Data File</a:t>
            </a:r>
            <a:endParaRPr lang="zh-HK" altLang="en-US" dirty="0"/>
          </a:p>
        </p:txBody>
      </p:sp>
      <p:sp>
        <p:nvSpPr>
          <p:cNvPr id="19" name="向右箭號 19"/>
          <p:cNvSpPr/>
          <p:nvPr/>
        </p:nvSpPr>
        <p:spPr>
          <a:xfrm rot="16200000">
            <a:off x="7232362" y="3871096"/>
            <a:ext cx="468142" cy="30246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0" name="向右箭號 23"/>
          <p:cNvSpPr/>
          <p:nvPr/>
        </p:nvSpPr>
        <p:spPr>
          <a:xfrm rot="16200000" flipH="1" flipV="1">
            <a:off x="7994361" y="3871098"/>
            <a:ext cx="468143" cy="3024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1" name="文字方塊 6"/>
          <p:cNvSpPr txBox="1"/>
          <p:nvPr/>
        </p:nvSpPr>
        <p:spPr>
          <a:xfrm>
            <a:off x="3810000" y="157233"/>
            <a:ext cx="409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sz="3600" b="1" dirty="0">
                <a:solidFill>
                  <a:srgbClr val="008000"/>
                </a:solidFill>
              </a:rPr>
              <a:t>WebSAMS</a:t>
            </a:r>
            <a:endParaRPr lang="zh-HK" altLang="en-US" sz="36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340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260" y="1034471"/>
            <a:ext cx="7850358" cy="47190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910988" y="4668061"/>
            <a:ext cx="1207653" cy="907962"/>
            <a:chOff x="6709076" y="4607253"/>
            <a:chExt cx="1207653" cy="907962"/>
          </a:xfrm>
        </p:grpSpPr>
        <p:sp>
          <p:nvSpPr>
            <p:cNvPr id="6" name="矩形 15"/>
            <p:cNvSpPr/>
            <p:nvPr/>
          </p:nvSpPr>
          <p:spPr>
            <a:xfrm flipV="1">
              <a:off x="6709076" y="4607253"/>
              <a:ext cx="1207653" cy="295226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7" name="向下箭號 9"/>
            <p:cNvSpPr/>
            <p:nvPr/>
          </p:nvSpPr>
          <p:spPr>
            <a:xfrm rot="13008889">
              <a:off x="7428811" y="4981488"/>
              <a:ext cx="441325" cy="533727"/>
            </a:xfrm>
            <a:prstGeom prst="downArrow">
              <a:avLst/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10" name="標題 1"/>
          <p:cNvSpPr txBox="1">
            <a:spLocks/>
          </p:cNvSpPr>
          <p:nvPr/>
        </p:nvSpPr>
        <p:spPr bwMode="auto">
          <a:xfrm>
            <a:off x="485562" y="5716340"/>
            <a:ext cx="8365755" cy="80716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marL="0" indent="0"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Press “Un-prepare” button if user would like to modify the TSA student data file</a:t>
            </a:r>
          </a:p>
        </p:txBody>
      </p:sp>
    </p:spTree>
    <p:extLst>
      <p:ext uri="{BB962C8B-B14F-4D97-AF65-F5344CB8AC3E}">
        <p14:creationId xmlns:p14="http://schemas.microsoft.com/office/powerpoint/2010/main" val="28463996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22" y="1096895"/>
            <a:ext cx="7656449" cy="45090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標題 1"/>
          <p:cNvSpPr txBox="1">
            <a:spLocks/>
          </p:cNvSpPr>
          <p:nvPr/>
        </p:nvSpPr>
        <p:spPr bwMode="auto">
          <a:xfrm>
            <a:off x="459423" y="5716586"/>
            <a:ext cx="8365755" cy="80716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marL="0" indent="0"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Press “Confirm” button if the TSA student data file is correct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766888" y="4160822"/>
            <a:ext cx="1194921" cy="1201518"/>
            <a:chOff x="1679779" y="4259296"/>
            <a:chExt cx="1194921" cy="1201518"/>
          </a:xfrm>
        </p:grpSpPr>
        <p:sp>
          <p:nvSpPr>
            <p:cNvPr id="13" name="矩形 9"/>
            <p:cNvSpPr/>
            <p:nvPr/>
          </p:nvSpPr>
          <p:spPr>
            <a:xfrm flipV="1">
              <a:off x="1679779" y="4259296"/>
              <a:ext cx="952500" cy="304800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6" name="向下箭號 8"/>
            <p:cNvSpPr/>
            <p:nvPr/>
          </p:nvSpPr>
          <p:spPr>
            <a:xfrm rot="8837706">
              <a:off x="2236540" y="4762001"/>
              <a:ext cx="638160" cy="698813"/>
            </a:xfrm>
            <a:prstGeom prst="downArrow">
              <a:avLst>
                <a:gd name="adj1" fmla="val 43958"/>
                <a:gd name="adj2" fmla="val 50000"/>
              </a:avLst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12592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30" y="1403983"/>
            <a:ext cx="7847278" cy="44391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65215" y="1662156"/>
            <a:ext cx="7860093" cy="4983938"/>
            <a:chOff x="204270" y="1658784"/>
            <a:chExt cx="7860093" cy="4983938"/>
          </a:xfrm>
        </p:grpSpPr>
        <p:sp>
          <p:nvSpPr>
            <p:cNvPr id="6" name="矩形 9"/>
            <p:cNvSpPr/>
            <p:nvPr/>
          </p:nvSpPr>
          <p:spPr>
            <a:xfrm flipV="1">
              <a:off x="204270" y="1658784"/>
              <a:ext cx="2691330" cy="347756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grpSp>
          <p:nvGrpSpPr>
            <p:cNvPr id="7" name="群組 4"/>
            <p:cNvGrpSpPr/>
            <p:nvPr/>
          </p:nvGrpSpPr>
          <p:grpSpPr>
            <a:xfrm>
              <a:off x="1511163" y="4868289"/>
              <a:ext cx="6553200" cy="1774433"/>
              <a:chOff x="2514600" y="4512967"/>
              <a:chExt cx="6553200" cy="1774433"/>
            </a:xfrm>
          </p:grpSpPr>
          <p:sp>
            <p:nvSpPr>
              <p:cNvPr id="8" name="矩形 11"/>
              <p:cNvSpPr/>
              <p:nvPr/>
            </p:nvSpPr>
            <p:spPr>
              <a:xfrm flipV="1">
                <a:off x="5270695" y="4512967"/>
                <a:ext cx="1648494" cy="583531"/>
              </a:xfrm>
              <a:prstGeom prst="rect">
                <a:avLst/>
              </a:prstGeom>
              <a:noFill/>
              <a:ln w="60325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9" name="標題 1"/>
              <p:cNvSpPr txBox="1">
                <a:spLocks/>
              </p:cNvSpPr>
              <p:nvPr/>
            </p:nvSpPr>
            <p:spPr bwMode="auto">
              <a:xfrm>
                <a:off x="2514600" y="5484482"/>
                <a:ext cx="6553200" cy="802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91440" numCol="1" anchor="b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  <a:defRPr sz="4000" b="0" kern="1200" cap="none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kumimoji="0" lang="en-US" altLang="zh-TW" sz="2800" b="1" dirty="0">
                    <a:solidFill>
                      <a:srgbClr val="008000"/>
                    </a:solidFill>
                    <a:latin typeface="Trebuchet MS" pitchFamily="34" charset="0"/>
                    <a:ea typeface="新細明體" pitchFamily="18" charset="-120"/>
                    <a:cs typeface="+mn-cs"/>
                  </a:rPr>
                  <a:t>The status will change to “Confirmed”</a:t>
                </a:r>
                <a:endParaRPr kumimoji="0" lang="zh-TW" altLang="en-US" sz="2800" b="1" dirty="0">
                  <a:solidFill>
                    <a:srgbClr val="008000"/>
                  </a:solidFill>
                  <a:latin typeface="Trebuchet MS" pitchFamily="34" charset="0"/>
                  <a:ea typeface="新細明體" pitchFamily="18" charset="-120"/>
                  <a:cs typeface="+mn-cs"/>
                </a:endParaRPr>
              </a:p>
            </p:txBody>
          </p:sp>
          <p:sp>
            <p:nvSpPr>
              <p:cNvPr id="10" name="向下箭號 10"/>
              <p:cNvSpPr/>
              <p:nvPr/>
            </p:nvSpPr>
            <p:spPr>
              <a:xfrm rot="12933020">
                <a:off x="5756391" y="4962079"/>
                <a:ext cx="441325" cy="720725"/>
              </a:xfrm>
              <a:prstGeom prst="downArrow">
                <a:avLst/>
              </a:prstGeom>
              <a:solidFill>
                <a:srgbClr val="008000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91760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向下箭號 11"/>
          <p:cNvSpPr/>
          <p:nvPr/>
        </p:nvSpPr>
        <p:spPr>
          <a:xfrm rot="10800000">
            <a:off x="1533378" y="3549445"/>
            <a:ext cx="720765" cy="96866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標題 1"/>
          <p:cNvSpPr txBox="1">
            <a:spLocks/>
          </p:cNvSpPr>
          <p:nvPr/>
        </p:nvSpPr>
        <p:spPr bwMode="auto">
          <a:xfrm>
            <a:off x="80656" y="4500792"/>
            <a:ext cx="9194769" cy="802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The student data file is ready to be sent out via CDS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59860" y="1552222"/>
            <a:ext cx="8370887" cy="2990463"/>
            <a:chOff x="359860" y="1552222"/>
            <a:chExt cx="8370887" cy="2990463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2"/>
            <a:srcRect l="19843" b="49263"/>
            <a:stretch/>
          </p:blipFill>
          <p:spPr>
            <a:xfrm>
              <a:off x="359860" y="1552222"/>
              <a:ext cx="8370887" cy="2990463"/>
            </a:xfrm>
            <a:prstGeom prst="rect">
              <a:avLst/>
            </a:prstGeom>
          </p:spPr>
        </p:pic>
        <p:sp>
          <p:nvSpPr>
            <p:cNvPr id="5" name="矩形 9"/>
            <p:cNvSpPr/>
            <p:nvPr/>
          </p:nvSpPr>
          <p:spPr>
            <a:xfrm flipV="1">
              <a:off x="1533378" y="2654709"/>
              <a:ext cx="720765" cy="619431"/>
            </a:xfrm>
            <a:prstGeom prst="rect">
              <a:avLst/>
            </a:prstGeom>
            <a:noFill/>
            <a:ln w="76200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8" name="向下箭號 11"/>
            <p:cNvSpPr/>
            <p:nvPr/>
          </p:nvSpPr>
          <p:spPr>
            <a:xfrm rot="10800000">
              <a:off x="1533378" y="3521918"/>
              <a:ext cx="720765" cy="968660"/>
            </a:xfrm>
            <a:prstGeom prst="downArrow">
              <a:avLst/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01073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72650" y="1807988"/>
            <a:ext cx="6096000" cy="12464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7500" cap="all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Continue</a:t>
            </a:r>
          </a:p>
        </p:txBody>
      </p:sp>
      <p:sp>
        <p:nvSpPr>
          <p:cNvPr id="16" name="文字版面配置區 2"/>
          <p:cNvSpPr txBox="1">
            <a:spLocks/>
          </p:cNvSpPr>
          <p:nvPr/>
        </p:nvSpPr>
        <p:spPr bwMode="auto">
          <a:xfrm>
            <a:off x="634546" y="3335471"/>
            <a:ext cx="7972207" cy="13382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66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rgbClr val="9900CC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rgbClr val="6600CC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>
                <a:solidFill>
                  <a:srgbClr val="333399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5400" dirty="0">
                <a:solidFill>
                  <a:srgbClr val="7030A0"/>
                </a:solidFill>
                <a:latin typeface="Trebuchet MS" pitchFamily="34" charset="0"/>
              </a:rPr>
              <a:t>CDS &gt; Outgoing Message</a:t>
            </a:r>
          </a:p>
          <a:p>
            <a:pPr marL="0" indent="0">
              <a:buNone/>
              <a:defRPr/>
            </a:pPr>
            <a:r>
              <a:rPr lang="en-US" altLang="zh-TW" sz="5400" dirty="0">
                <a:solidFill>
                  <a:srgbClr val="7030A0"/>
                </a:solidFill>
                <a:latin typeface="Trebuchet MS" pitchFamily="34" charset="0"/>
              </a:rPr>
              <a:t> </a:t>
            </a:r>
            <a:endParaRPr lang="zh-TW" altLang="en-US" sz="5400" dirty="0"/>
          </a:p>
          <a:p>
            <a:pPr marL="0" indent="0">
              <a:buNone/>
              <a:defRPr/>
            </a:pPr>
            <a:endParaRPr lang="zh-TW" altLang="en-US" sz="5200" b="0" kern="0" dirty="0"/>
          </a:p>
        </p:txBody>
      </p:sp>
    </p:spTree>
    <p:extLst>
      <p:ext uri="{BB962C8B-B14F-4D97-AF65-F5344CB8AC3E}">
        <p14:creationId xmlns:p14="http://schemas.microsoft.com/office/powerpoint/2010/main" val="36172835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 bwMode="auto">
          <a:xfrm>
            <a:off x="408642" y="1335414"/>
            <a:ext cx="9498714" cy="5908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  <a:defRPr/>
            </a:pPr>
            <a:r>
              <a:rPr lang="fi-FI" altLang="zh-TW" sz="2800" dirty="0">
                <a:solidFill>
                  <a:schemeClr val="tx1"/>
                </a:solidFill>
                <a:latin typeface="Trebuchet MS" pitchFamily="34" charset="0"/>
                <a:ea typeface="新細明體" pitchFamily="18" charset="-120"/>
              </a:rPr>
              <a:t>CDS &gt; Outgoing Message &gt; Maintain Message </a:t>
            </a:r>
            <a:endParaRPr lang="zh-TW" altLang="en-US" sz="2800" kern="0" dirty="0">
              <a:solidFill>
                <a:schemeClr val="tx1"/>
              </a:solidFill>
              <a:latin typeface="Trebuchet MS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66888" y="254000"/>
            <a:ext cx="7162800" cy="762000"/>
          </a:xfrm>
        </p:spPr>
        <p:txBody>
          <a:bodyPr/>
          <a:lstStyle/>
          <a:p>
            <a:r>
              <a:rPr lang="en-US" dirty="0"/>
              <a:t>Maintain message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095641" y="1982550"/>
            <a:ext cx="6986476" cy="4420482"/>
            <a:chOff x="1905000" y="1515457"/>
            <a:chExt cx="7620000" cy="4660034"/>
          </a:xfrm>
        </p:grpSpPr>
        <p:pic>
          <p:nvPicPr>
            <p:cNvPr id="15" name="圖片 8"/>
            <p:cNvPicPr/>
            <p:nvPr/>
          </p:nvPicPr>
          <p:blipFill rotWithShape="1">
            <a:blip r:embed="rId2"/>
            <a:srcRect l="29742" t="40043" r="35197" b="21628"/>
            <a:stretch/>
          </p:blipFill>
          <p:spPr bwMode="auto">
            <a:xfrm>
              <a:off x="1905000" y="1515457"/>
              <a:ext cx="7620000" cy="466003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矩形 4"/>
            <p:cNvSpPr/>
            <p:nvPr/>
          </p:nvSpPr>
          <p:spPr>
            <a:xfrm flipV="1">
              <a:off x="3184097" y="3413511"/>
              <a:ext cx="1295400" cy="561111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17" name="向下箭號 5"/>
          <p:cNvSpPr/>
          <p:nvPr/>
        </p:nvSpPr>
        <p:spPr>
          <a:xfrm rot="3222346">
            <a:off x="3870768" y="2649654"/>
            <a:ext cx="621950" cy="1343869"/>
          </a:xfrm>
          <a:prstGeom prst="downArrow">
            <a:avLst/>
          </a:prstGeom>
          <a:solidFill>
            <a:srgbClr val="008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標題 1"/>
          <p:cNvSpPr txBox="1">
            <a:spLocks/>
          </p:cNvSpPr>
          <p:nvPr/>
        </p:nvSpPr>
        <p:spPr bwMode="auto">
          <a:xfrm>
            <a:off x="4907391" y="2271587"/>
            <a:ext cx="3799169" cy="954654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Click the TSA Student Data File</a:t>
            </a:r>
          </a:p>
        </p:txBody>
      </p:sp>
    </p:spTree>
    <p:extLst>
      <p:ext uri="{BB962C8B-B14F-4D97-AF65-F5344CB8AC3E}">
        <p14:creationId xmlns:p14="http://schemas.microsoft.com/office/powerpoint/2010/main" val="24229169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25047" y="1146998"/>
            <a:ext cx="4391208" cy="3113218"/>
            <a:chOff x="4326654" y="1311159"/>
            <a:chExt cx="4391208" cy="3113218"/>
          </a:xfrm>
        </p:grpSpPr>
        <p:pic>
          <p:nvPicPr>
            <p:cNvPr id="29" name="圖片 18"/>
            <p:cNvPicPr/>
            <p:nvPr/>
          </p:nvPicPr>
          <p:blipFill rotWithShape="1">
            <a:blip r:embed="rId2"/>
            <a:srcRect l="28425" t="38115" r="44112" b="25482"/>
            <a:stretch/>
          </p:blipFill>
          <p:spPr bwMode="auto">
            <a:xfrm>
              <a:off x="4326654" y="1311159"/>
              <a:ext cx="4391208" cy="311321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0" name="矩形 14"/>
            <p:cNvSpPr/>
            <p:nvPr/>
          </p:nvSpPr>
          <p:spPr>
            <a:xfrm flipV="1">
              <a:off x="4412227" y="2688127"/>
              <a:ext cx="1413386" cy="466640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31" name="矩形 14"/>
            <p:cNvSpPr/>
            <p:nvPr/>
          </p:nvSpPr>
          <p:spPr>
            <a:xfrm flipV="1">
              <a:off x="4412227" y="3286290"/>
              <a:ext cx="779205" cy="282820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66888" y="254000"/>
            <a:ext cx="7162800" cy="76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向下箭號 5"/>
          <p:cNvSpPr/>
          <p:nvPr/>
        </p:nvSpPr>
        <p:spPr>
          <a:xfrm rot="10800000">
            <a:off x="4671914" y="3687757"/>
            <a:ext cx="621950" cy="1184932"/>
          </a:xfrm>
          <a:prstGeom prst="downArrow">
            <a:avLst/>
          </a:prstGeom>
          <a:solidFill>
            <a:srgbClr val="008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12679" y="1131975"/>
            <a:ext cx="3888581" cy="4643233"/>
            <a:chOff x="3161896" y="3936006"/>
            <a:chExt cx="3888581" cy="4643233"/>
          </a:xfrm>
        </p:grpSpPr>
        <p:pic>
          <p:nvPicPr>
            <p:cNvPr id="21" name="圖片 5"/>
            <p:cNvPicPr>
              <a:picLocks noChangeAspect="1"/>
            </p:cNvPicPr>
            <p:nvPr/>
          </p:nvPicPr>
          <p:blipFill rotWithShape="1">
            <a:blip r:embed="rId3"/>
            <a:srcRect l="-329" t="-80" r="329" b="543"/>
            <a:stretch/>
          </p:blipFill>
          <p:spPr>
            <a:xfrm>
              <a:off x="3161896" y="3936006"/>
              <a:ext cx="3888581" cy="4643233"/>
            </a:xfrm>
            <a:prstGeom prst="rect">
              <a:avLst/>
            </a:prstGeom>
          </p:spPr>
        </p:pic>
        <p:sp>
          <p:nvSpPr>
            <p:cNvPr id="27" name="向下箭號 11"/>
            <p:cNvSpPr/>
            <p:nvPr/>
          </p:nvSpPr>
          <p:spPr>
            <a:xfrm rot="10800000">
              <a:off x="3330722" y="7789357"/>
              <a:ext cx="593174" cy="581126"/>
            </a:xfrm>
            <a:prstGeom prst="downArrow">
              <a:avLst/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25" name="矩形 14"/>
            <p:cNvSpPr/>
            <p:nvPr/>
          </p:nvSpPr>
          <p:spPr>
            <a:xfrm flipV="1">
              <a:off x="3161896" y="7220616"/>
              <a:ext cx="762000" cy="466640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14" name="標題 1"/>
          <p:cNvSpPr txBox="1">
            <a:spLocks/>
          </p:cNvSpPr>
          <p:nvPr/>
        </p:nvSpPr>
        <p:spPr bwMode="auto">
          <a:xfrm>
            <a:off x="4001261" y="4818800"/>
            <a:ext cx="5142740" cy="1022169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Enter School Key </a:t>
            </a:r>
          </a:p>
          <a:p>
            <a:pPr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Then Press “Encrypt” button</a:t>
            </a:r>
          </a:p>
        </p:txBody>
      </p:sp>
      <p:sp>
        <p:nvSpPr>
          <p:cNvPr id="32" name="標題 1"/>
          <p:cNvSpPr txBox="1">
            <a:spLocks/>
          </p:cNvSpPr>
          <p:nvPr/>
        </p:nvSpPr>
        <p:spPr bwMode="auto">
          <a:xfrm>
            <a:off x="94954" y="5891183"/>
            <a:ext cx="4171604" cy="60236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Press “Encrypt” button</a:t>
            </a:r>
          </a:p>
        </p:txBody>
      </p:sp>
    </p:spTree>
    <p:extLst>
      <p:ext uri="{BB962C8B-B14F-4D97-AF65-F5344CB8AC3E}">
        <p14:creationId xmlns:p14="http://schemas.microsoft.com/office/powerpoint/2010/main" val="37823922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70962" y="1216709"/>
            <a:ext cx="8039152" cy="5212226"/>
            <a:chOff x="718519" y="1628777"/>
            <a:chExt cx="7640782" cy="4705200"/>
          </a:xfrm>
        </p:grpSpPr>
        <p:pic>
          <p:nvPicPr>
            <p:cNvPr id="5" name="圖片 8"/>
            <p:cNvPicPr/>
            <p:nvPr/>
          </p:nvPicPr>
          <p:blipFill rotWithShape="1">
            <a:blip r:embed="rId2"/>
            <a:srcRect l="29469" t="50535" r="36162" b="14347"/>
            <a:stretch/>
          </p:blipFill>
          <p:spPr bwMode="auto">
            <a:xfrm>
              <a:off x="1002537" y="1628777"/>
              <a:ext cx="7356764" cy="47052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矩形 6"/>
            <p:cNvSpPr/>
            <p:nvPr/>
          </p:nvSpPr>
          <p:spPr>
            <a:xfrm flipV="1">
              <a:off x="718519" y="2892685"/>
              <a:ext cx="3962400" cy="381000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7" name="矩形 7"/>
            <p:cNvSpPr/>
            <p:nvPr/>
          </p:nvSpPr>
          <p:spPr>
            <a:xfrm flipV="1">
              <a:off x="1621324" y="4144665"/>
              <a:ext cx="748003" cy="520700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080103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標題 1"/>
          <p:cNvSpPr txBox="1">
            <a:spLocks/>
          </p:cNvSpPr>
          <p:nvPr/>
        </p:nvSpPr>
        <p:spPr bwMode="auto">
          <a:xfrm>
            <a:off x="408642" y="1335414"/>
            <a:ext cx="9498714" cy="5908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r>
              <a:rPr lang="en-US" altLang="zh-TW" sz="2800" dirty="0">
                <a:solidFill>
                  <a:schemeClr val="tx1"/>
                </a:solidFill>
                <a:latin typeface="Trebuchet MS" pitchFamily="34" charset="0"/>
              </a:rPr>
              <a:t>CDS &gt; Transmission &gt; Ad hoc Transmission </a:t>
            </a:r>
            <a:endParaRPr lang="zh-TW" altLang="en-US" sz="2800" dirty="0">
              <a:solidFill>
                <a:schemeClr val="tx1"/>
              </a:solidFill>
              <a:latin typeface="Trebuchet MS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0688" y="2155645"/>
            <a:ext cx="8325487" cy="3505200"/>
            <a:chOff x="300688" y="2155645"/>
            <a:chExt cx="8325487" cy="350520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6" t="6754" r="38281" b="66763"/>
            <a:stretch/>
          </p:blipFill>
          <p:spPr bwMode="auto">
            <a:xfrm>
              <a:off x="300688" y="2155645"/>
              <a:ext cx="8325487" cy="350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矩形 6"/>
            <p:cNvSpPr/>
            <p:nvPr/>
          </p:nvSpPr>
          <p:spPr>
            <a:xfrm flipV="1">
              <a:off x="408642" y="4028290"/>
              <a:ext cx="714375" cy="457200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1" name="向下箭號 5"/>
            <p:cNvSpPr/>
            <p:nvPr/>
          </p:nvSpPr>
          <p:spPr>
            <a:xfrm rot="8529943">
              <a:off x="1280163" y="4211653"/>
              <a:ext cx="621950" cy="725547"/>
            </a:xfrm>
            <a:prstGeom prst="downArrow">
              <a:avLst/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12" name="標題 1"/>
          <p:cNvSpPr txBox="1">
            <a:spLocks/>
          </p:cNvSpPr>
          <p:nvPr/>
        </p:nvSpPr>
        <p:spPr bwMode="auto">
          <a:xfrm>
            <a:off x="633046" y="5404842"/>
            <a:ext cx="8296642" cy="1022169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For Instant transmission:</a:t>
            </a:r>
          </a:p>
          <a:p>
            <a:pPr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Go to </a:t>
            </a:r>
            <a:r>
              <a:rPr lang="en-US" altLang="zh-TW" sz="2800" b="1" i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CDS &gt; Transmission &gt; Ad hoc Transmission Then press “Start” button</a:t>
            </a:r>
          </a:p>
        </p:txBody>
      </p:sp>
    </p:spTree>
    <p:extLst>
      <p:ext uri="{BB962C8B-B14F-4D97-AF65-F5344CB8AC3E}">
        <p14:creationId xmlns:p14="http://schemas.microsoft.com/office/powerpoint/2010/main" val="9858127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408642" y="1335414"/>
            <a:ext cx="9498714" cy="5908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r>
              <a:rPr lang="en-US" altLang="zh-TW" sz="2800" dirty="0">
                <a:solidFill>
                  <a:schemeClr val="tx1"/>
                </a:solidFill>
                <a:latin typeface="Trebuchet MS" pitchFamily="34" charset="0"/>
              </a:rPr>
              <a:t>CDS &gt; Outgoing Message &gt; Maintain Message</a:t>
            </a:r>
            <a:r>
              <a:rPr lang="en-US" altLang="zh-TW" sz="2800" dirty="0">
                <a:solidFill>
                  <a:schemeClr val="tx1"/>
                </a:solidFill>
              </a:rPr>
              <a:t> </a:t>
            </a:r>
            <a:endParaRPr lang="zh-TW" altLang="en-US" sz="2800" dirty="0">
              <a:solidFill>
                <a:schemeClr val="tx1"/>
              </a:solidFill>
              <a:latin typeface="Trebuchet MS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55842" y="1926258"/>
            <a:ext cx="7388158" cy="4305730"/>
            <a:chOff x="594594" y="1465984"/>
            <a:chExt cx="7836424" cy="4724400"/>
          </a:xfrm>
        </p:grpSpPr>
        <p:pic>
          <p:nvPicPr>
            <p:cNvPr id="6" name="圖片 9"/>
            <p:cNvPicPr/>
            <p:nvPr/>
          </p:nvPicPr>
          <p:blipFill rotWithShape="1">
            <a:blip r:embed="rId2"/>
            <a:srcRect l="29831" t="29978" r="34837" b="35546"/>
            <a:stretch/>
          </p:blipFill>
          <p:spPr bwMode="auto">
            <a:xfrm>
              <a:off x="811018" y="1465984"/>
              <a:ext cx="7620000" cy="47244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7" name="群組 2"/>
            <p:cNvGrpSpPr/>
            <p:nvPr/>
          </p:nvGrpSpPr>
          <p:grpSpPr>
            <a:xfrm>
              <a:off x="594594" y="2993500"/>
              <a:ext cx="1567581" cy="1004342"/>
              <a:chOff x="1556618" y="2667000"/>
              <a:chExt cx="1567581" cy="1004342"/>
            </a:xfrm>
          </p:grpSpPr>
          <p:sp>
            <p:nvSpPr>
              <p:cNvPr id="8" name="矩形 4"/>
              <p:cNvSpPr/>
              <p:nvPr/>
            </p:nvSpPr>
            <p:spPr>
              <a:xfrm flipV="1">
                <a:off x="2275375" y="2667000"/>
                <a:ext cx="848824" cy="457200"/>
              </a:xfrm>
              <a:prstGeom prst="rect">
                <a:avLst/>
              </a:prstGeom>
              <a:noFill/>
              <a:ln w="60325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10" name="向下箭號 7"/>
              <p:cNvSpPr/>
              <p:nvPr/>
            </p:nvSpPr>
            <p:spPr>
              <a:xfrm rot="13795868">
                <a:off x="1656338" y="2920905"/>
                <a:ext cx="650717" cy="850158"/>
              </a:xfrm>
              <a:prstGeom prst="downArrow">
                <a:avLst/>
              </a:prstGeom>
              <a:solidFill>
                <a:srgbClr val="008000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</p:grpSp>
      </p:grpSp>
      <p:sp>
        <p:nvSpPr>
          <p:cNvPr id="11" name="標題 1"/>
          <p:cNvSpPr txBox="1">
            <a:spLocks/>
          </p:cNvSpPr>
          <p:nvPr/>
        </p:nvSpPr>
        <p:spPr bwMode="auto">
          <a:xfrm>
            <a:off x="172668" y="4409612"/>
            <a:ext cx="4501662" cy="573927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Change to “Sent” status</a:t>
            </a:r>
          </a:p>
        </p:txBody>
      </p:sp>
    </p:spTree>
    <p:extLst>
      <p:ext uri="{BB962C8B-B14F-4D97-AF65-F5344CB8AC3E}">
        <p14:creationId xmlns:p14="http://schemas.microsoft.com/office/powerpoint/2010/main" val="305220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935" y="250724"/>
            <a:ext cx="4653117" cy="811161"/>
          </a:xfrm>
          <a:noFill/>
        </p:spPr>
        <p:txBody>
          <a:bodyPr/>
          <a:lstStyle/>
          <a:p>
            <a:r>
              <a:rPr lang="en-US" dirty="0"/>
              <a:t>Workflow</a:t>
            </a:r>
            <a:br>
              <a:rPr lang="en-US" dirty="0"/>
            </a:br>
            <a:endParaRPr lang="en-US" sz="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030" y="1386349"/>
            <a:ext cx="8377311" cy="5078822"/>
          </a:xfrm>
        </p:spPr>
        <p:txBody>
          <a:bodyPr/>
          <a:lstStyle/>
          <a:p>
            <a:pPr marL="0" indent="0">
              <a:buClrTx/>
              <a:buSzPct val="100000"/>
              <a:buNone/>
            </a:pPr>
            <a:r>
              <a:rPr lang="en-US" altLang="zh-HK" b="1" dirty="0">
                <a:solidFill>
                  <a:schemeClr val="tx1"/>
                </a:solidFill>
              </a:rPr>
              <a:t>Workflow to submit TSA Student Data file via CDS in </a:t>
            </a:r>
            <a:r>
              <a:rPr lang="en-US" altLang="zh-HK" b="1" dirty="0" err="1">
                <a:solidFill>
                  <a:schemeClr val="tx1"/>
                </a:solidFill>
              </a:rPr>
              <a:t>WebSAMS</a:t>
            </a:r>
            <a:r>
              <a:rPr lang="en-US" altLang="zh-HK" b="1" dirty="0">
                <a:solidFill>
                  <a:schemeClr val="tx1"/>
                </a:solidFill>
              </a:rPr>
              <a:t>:</a:t>
            </a:r>
          </a:p>
          <a:p>
            <a:pPr marL="0" indent="0">
              <a:buClrTx/>
              <a:buSzPct val="100000"/>
              <a:buNone/>
            </a:pPr>
            <a:endParaRPr lang="en-US" altLang="zh-HK" sz="800" b="1" dirty="0">
              <a:solidFill>
                <a:schemeClr val="tx1"/>
              </a:solidFill>
            </a:endParaRPr>
          </a:p>
          <a:p>
            <a:pPr marL="0" indent="0">
              <a:buClrTx/>
              <a:buSzPct val="100000"/>
              <a:buNone/>
            </a:pPr>
            <a:endParaRPr lang="en-US" altLang="zh-HK" sz="800" b="1" dirty="0">
              <a:solidFill>
                <a:schemeClr val="tx1"/>
              </a:solidFill>
            </a:endParaRPr>
          </a:p>
          <a:p>
            <a:pPr marL="514350" indent="-514350">
              <a:buClrTx/>
              <a:buSzPct val="100000"/>
              <a:buFont typeface="+mj-lt"/>
              <a:buAutoNum type="arabicPeriod"/>
            </a:pPr>
            <a:r>
              <a:rPr lang="en-US" altLang="zh-HK" b="1" dirty="0">
                <a:solidFill>
                  <a:srgbClr val="008000"/>
                </a:solidFill>
              </a:rPr>
              <a:t>CDS &gt; Incoming Message</a:t>
            </a:r>
          </a:p>
          <a:p>
            <a:pPr marL="969963" indent="0">
              <a:buClrTx/>
              <a:buSzPct val="100000"/>
              <a:buNone/>
            </a:pPr>
            <a:r>
              <a:rPr lang="en-US" altLang="zh-HK" dirty="0">
                <a:solidFill>
                  <a:schemeClr val="tx1"/>
                </a:solidFill>
              </a:rPr>
              <a:t>Decrypt the parameter file, “TSA parameter file for secondary school”</a:t>
            </a:r>
          </a:p>
          <a:p>
            <a:pPr marL="969963" indent="0">
              <a:buClrTx/>
              <a:buSzPct val="100000"/>
              <a:buNone/>
            </a:pPr>
            <a:endParaRPr lang="en-US" altLang="zh-HK" sz="800" b="1" dirty="0">
              <a:solidFill>
                <a:schemeClr val="tx1"/>
              </a:solidFill>
            </a:endParaRPr>
          </a:p>
          <a:p>
            <a:pPr marL="514350" indent="-514350">
              <a:buClrTx/>
              <a:buSzPct val="100000"/>
              <a:buFont typeface="+mj-lt"/>
              <a:buAutoNum type="arabicPeriod" startAt="2"/>
            </a:pPr>
            <a:r>
              <a:rPr lang="en-US" altLang="zh-HK" b="1" dirty="0">
                <a:solidFill>
                  <a:srgbClr val="008000"/>
                </a:solidFill>
              </a:rPr>
              <a:t>HKEAA &gt; TSA &gt; Data Communication &gt; Process Incoming Data</a:t>
            </a:r>
          </a:p>
          <a:p>
            <a:pPr marL="969963" indent="0">
              <a:buClrTx/>
              <a:buSzPct val="100000"/>
              <a:buNone/>
            </a:pPr>
            <a:r>
              <a:rPr lang="en-US" altLang="zh-HK" dirty="0">
                <a:solidFill>
                  <a:schemeClr val="tx1"/>
                </a:solidFill>
              </a:rPr>
              <a:t>Import parameter file, “TSA parameter file for secondary school”</a:t>
            </a:r>
          </a:p>
          <a:p>
            <a:pPr marL="969963" indent="0">
              <a:buClrTx/>
              <a:buSzPct val="100000"/>
              <a:buNone/>
            </a:pPr>
            <a:endParaRPr lang="en-US" altLang="zh-HK" sz="800" b="1" dirty="0">
              <a:solidFill>
                <a:schemeClr val="tx1"/>
              </a:solidFill>
            </a:endParaRPr>
          </a:p>
          <a:p>
            <a:pPr marL="514350" indent="-514350">
              <a:buClrTx/>
              <a:buSzPct val="100000"/>
              <a:buFont typeface="+mj-lt"/>
              <a:buAutoNum type="arabicPeriod" startAt="2"/>
            </a:pPr>
            <a:endParaRPr lang="en-US" altLang="zh-HK" b="1" dirty="0">
              <a:solidFill>
                <a:schemeClr val="tx1"/>
              </a:solidFill>
            </a:endParaRPr>
          </a:p>
          <a:p>
            <a:pPr marL="514350" indent="-514350">
              <a:buClrTx/>
              <a:buSzPct val="100000"/>
              <a:buFont typeface="+mj-lt"/>
              <a:buAutoNum type="arabicPeriod" startAt="2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0365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393894" y="1168261"/>
            <a:ext cx="9498714" cy="5908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r>
              <a:rPr lang="en-US" altLang="zh-TW" sz="2800" dirty="0">
                <a:solidFill>
                  <a:schemeClr val="tx1"/>
                </a:solidFill>
                <a:latin typeface="Trebuchet MS" pitchFamily="34" charset="0"/>
              </a:rPr>
              <a:t>CDS &gt; Outgoing Message &gt; Maintain Message</a:t>
            </a:r>
            <a:r>
              <a:rPr lang="en-US" altLang="zh-TW" sz="2800" dirty="0">
                <a:solidFill>
                  <a:schemeClr val="tx1"/>
                </a:solidFill>
              </a:rPr>
              <a:t> </a:t>
            </a:r>
            <a:endParaRPr lang="zh-TW" altLang="en-US" sz="2800" dirty="0">
              <a:solidFill>
                <a:schemeClr val="tx1"/>
              </a:solidFill>
              <a:latin typeface="Trebuchet MS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90654" y="1759105"/>
            <a:ext cx="8332236" cy="4657724"/>
            <a:chOff x="202164" y="1438276"/>
            <a:chExt cx="8332236" cy="4657724"/>
          </a:xfrm>
        </p:grpSpPr>
        <p:pic>
          <p:nvPicPr>
            <p:cNvPr id="12" name="圖片 9"/>
            <p:cNvPicPr/>
            <p:nvPr/>
          </p:nvPicPr>
          <p:blipFill rotWithShape="1">
            <a:blip r:embed="rId2"/>
            <a:srcRect l="29591" t="42184" r="35078" b="22484"/>
            <a:stretch/>
          </p:blipFill>
          <p:spPr bwMode="auto">
            <a:xfrm>
              <a:off x="685800" y="1438276"/>
              <a:ext cx="7848600" cy="465772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202164" y="3088807"/>
              <a:ext cx="5284235" cy="2111827"/>
              <a:chOff x="202164" y="3088807"/>
              <a:chExt cx="5284235" cy="2111827"/>
            </a:xfrm>
          </p:grpSpPr>
          <p:sp>
            <p:nvSpPr>
              <p:cNvPr id="11" name="標題 1"/>
              <p:cNvSpPr txBox="1">
                <a:spLocks/>
              </p:cNvSpPr>
              <p:nvPr/>
            </p:nvSpPr>
            <p:spPr bwMode="auto">
              <a:xfrm>
                <a:off x="202164" y="4626707"/>
                <a:ext cx="5284235" cy="573927"/>
              </a:xfrm>
              <a:prstGeom prst="rect">
                <a:avLst/>
              </a:prstGeom>
              <a:solidFill>
                <a:schemeClr val="bg1">
                  <a:alpha val="87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91440" numCol="1" anchor="b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  <a:defRPr sz="4000" b="0" kern="1200" cap="none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zh-TW" sz="2800" b="1" dirty="0">
                    <a:solidFill>
                      <a:srgbClr val="008000"/>
                    </a:solidFill>
                    <a:latin typeface="Trebuchet MS" pitchFamily="34" charset="0"/>
                    <a:ea typeface="新細明體" pitchFamily="18" charset="-120"/>
                    <a:cs typeface="+mn-cs"/>
                  </a:rPr>
                  <a:t>Change to “Received” status</a:t>
                </a:r>
              </a:p>
            </p:txBody>
          </p:sp>
          <p:sp>
            <p:nvSpPr>
              <p:cNvPr id="13" name="矩形 4"/>
              <p:cNvSpPr/>
              <p:nvPr/>
            </p:nvSpPr>
            <p:spPr>
              <a:xfrm flipV="1">
                <a:off x="1371600" y="3088807"/>
                <a:ext cx="825910" cy="642533"/>
              </a:xfrm>
              <a:prstGeom prst="rect">
                <a:avLst/>
              </a:prstGeom>
              <a:noFill/>
              <a:ln w="60325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14" name="向下箭號 7"/>
              <p:cNvSpPr/>
              <p:nvPr/>
            </p:nvSpPr>
            <p:spPr>
              <a:xfrm rot="13795868">
                <a:off x="761440" y="3773066"/>
                <a:ext cx="593052" cy="801527"/>
              </a:xfrm>
              <a:prstGeom prst="downArrow">
                <a:avLst/>
              </a:prstGeom>
              <a:solidFill>
                <a:srgbClr val="008000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13354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72650" y="1807988"/>
            <a:ext cx="6096000" cy="12464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7500" cap="all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Continue</a:t>
            </a:r>
          </a:p>
        </p:txBody>
      </p:sp>
      <p:sp>
        <p:nvSpPr>
          <p:cNvPr id="16" name="文字版面配置區 2"/>
          <p:cNvSpPr txBox="1">
            <a:spLocks/>
          </p:cNvSpPr>
          <p:nvPr/>
        </p:nvSpPr>
        <p:spPr bwMode="auto">
          <a:xfrm>
            <a:off x="957481" y="3293268"/>
            <a:ext cx="7972207" cy="13382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66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rgbClr val="9900CC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rgbClr val="6600CC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>
                <a:solidFill>
                  <a:srgbClr val="333399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zh-TW" sz="5400" dirty="0">
                <a:solidFill>
                  <a:srgbClr val="7030A0"/>
                </a:solidFill>
                <a:latin typeface="Trebuchet MS" pitchFamily="34" charset="0"/>
              </a:rPr>
              <a:t>Report </a:t>
            </a:r>
            <a:endParaRPr lang="zh-TW" altLang="en-US" sz="5400" dirty="0"/>
          </a:p>
          <a:p>
            <a:pPr marL="0" indent="0">
              <a:buNone/>
              <a:defRPr/>
            </a:pPr>
            <a:endParaRPr lang="zh-TW" altLang="en-US" sz="5200" b="0" kern="0" dirty="0"/>
          </a:p>
        </p:txBody>
      </p:sp>
    </p:spTree>
    <p:extLst>
      <p:ext uri="{BB962C8B-B14F-4D97-AF65-F5344CB8AC3E}">
        <p14:creationId xmlns:p14="http://schemas.microsoft.com/office/powerpoint/2010/main" val="28475427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 bwMode="auto">
          <a:xfrm>
            <a:off x="329038" y="1143853"/>
            <a:ext cx="6223518" cy="573927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eaLnBrk="1" hangingPunct="1">
              <a:defRPr/>
            </a:pPr>
            <a:r>
              <a:rPr lang="en-US" altLang="zh-TW" sz="2800" b="1" dirty="0">
                <a:solidFill>
                  <a:schemeClr val="tx1"/>
                </a:solidFill>
                <a:latin typeface="Trebuchet MS" pitchFamily="34" charset="0"/>
                <a:ea typeface="新細明體" pitchFamily="18" charset="-120"/>
                <a:cs typeface="+mn-cs"/>
              </a:rPr>
              <a:t>Choose English or Chinese Version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10273"/>
          <a:stretch/>
        </p:blipFill>
        <p:spPr>
          <a:xfrm>
            <a:off x="407209" y="1630388"/>
            <a:ext cx="6956665" cy="1785333"/>
          </a:xfrm>
          <a:prstGeom prst="rect">
            <a:avLst/>
          </a:prstGeom>
        </p:spPr>
      </p:pic>
      <p:sp>
        <p:nvSpPr>
          <p:cNvPr id="12" name="標題 1"/>
          <p:cNvSpPr txBox="1">
            <a:spLocks/>
          </p:cNvSpPr>
          <p:nvPr/>
        </p:nvSpPr>
        <p:spPr bwMode="auto">
          <a:xfrm>
            <a:off x="329038" y="3615292"/>
            <a:ext cx="6223518" cy="573927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eaLnBrk="1" hangingPunct="1">
              <a:defRPr/>
            </a:pPr>
            <a:r>
              <a:rPr lang="en-US" altLang="zh-TW" sz="2800" b="1" dirty="0">
                <a:solidFill>
                  <a:schemeClr val="tx1"/>
                </a:solidFill>
                <a:latin typeface="Trebuchet MS" pitchFamily="34" charset="0"/>
                <a:ea typeface="新細明體" pitchFamily="18" charset="-120"/>
                <a:cs typeface="+mn-cs"/>
              </a:rPr>
              <a:t>Choose</a:t>
            </a:r>
            <a:r>
              <a:rPr lang="zh-TW" altLang="en-US" sz="2800" b="1" dirty="0">
                <a:solidFill>
                  <a:schemeClr val="tx1"/>
                </a:solidFill>
                <a:latin typeface="Trebuchet MS" pitchFamily="34" charset="0"/>
                <a:ea typeface="新細明體" pitchFamily="18" charset="-120"/>
                <a:cs typeface="+mn-cs"/>
              </a:rPr>
              <a:t> </a:t>
            </a:r>
            <a:r>
              <a:rPr lang="en-US" altLang="zh-TW" sz="2800" b="1" dirty="0">
                <a:solidFill>
                  <a:schemeClr val="tx1"/>
                </a:solidFill>
                <a:latin typeface="Trebuchet MS" pitchFamily="34" charset="0"/>
                <a:ea typeface="新細明體" pitchFamily="18" charset="-120"/>
                <a:cs typeface="+mn-cs"/>
              </a:rPr>
              <a:t>“Built-in Template”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29038" y="4189219"/>
            <a:ext cx="6705943" cy="2356142"/>
            <a:chOff x="329038" y="4189219"/>
            <a:chExt cx="6705943" cy="235614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9038" y="4189219"/>
              <a:ext cx="6705943" cy="2356142"/>
            </a:xfrm>
            <a:prstGeom prst="rect">
              <a:avLst/>
            </a:prstGeom>
          </p:spPr>
        </p:pic>
        <p:sp>
          <p:nvSpPr>
            <p:cNvPr id="13" name="矩形 8"/>
            <p:cNvSpPr/>
            <p:nvPr/>
          </p:nvSpPr>
          <p:spPr>
            <a:xfrm flipV="1">
              <a:off x="1036961" y="5498221"/>
              <a:ext cx="2104446" cy="327391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030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330" y="2717569"/>
            <a:ext cx="6772275" cy="4019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06330" y="3979935"/>
            <a:ext cx="4518894" cy="1841446"/>
            <a:chOff x="1703877" y="3807629"/>
            <a:chExt cx="5090358" cy="2277215"/>
          </a:xfrm>
        </p:grpSpPr>
        <p:sp>
          <p:nvSpPr>
            <p:cNvPr id="7" name="向下箭號 9"/>
            <p:cNvSpPr/>
            <p:nvPr/>
          </p:nvSpPr>
          <p:spPr>
            <a:xfrm rot="3412813">
              <a:off x="4564854" y="2246463"/>
              <a:ext cx="668215" cy="3790547"/>
            </a:xfrm>
            <a:prstGeom prst="downArrow">
              <a:avLst/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8" name="矩形 10"/>
            <p:cNvSpPr/>
            <p:nvPr/>
          </p:nvSpPr>
          <p:spPr>
            <a:xfrm flipV="1">
              <a:off x="1703877" y="5558414"/>
              <a:ext cx="1625469" cy="526430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11" name="標題 1"/>
          <p:cNvSpPr txBox="1">
            <a:spLocks/>
          </p:cNvSpPr>
          <p:nvPr/>
        </p:nvSpPr>
        <p:spPr bwMode="auto">
          <a:xfrm>
            <a:off x="5108130" y="2304613"/>
            <a:ext cx="4035870" cy="1599824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Select print criteria</a:t>
            </a:r>
          </a:p>
          <a:p>
            <a:pPr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Then press “Preview &amp; Print” button</a:t>
            </a:r>
          </a:p>
        </p:txBody>
      </p:sp>
      <p:sp>
        <p:nvSpPr>
          <p:cNvPr id="12" name="標題 1"/>
          <p:cNvSpPr txBox="1">
            <a:spLocks/>
          </p:cNvSpPr>
          <p:nvPr/>
        </p:nvSpPr>
        <p:spPr bwMode="auto">
          <a:xfrm>
            <a:off x="360272" y="1650915"/>
            <a:ext cx="9498714" cy="5908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r>
              <a:rPr lang="en-US" altLang="zh-TW" sz="2800" dirty="0">
                <a:solidFill>
                  <a:schemeClr val="tx1"/>
                </a:solidFill>
                <a:latin typeface="Trebuchet MS" pitchFamily="34" charset="0"/>
              </a:rPr>
              <a:t>The information on report is based on the latest confirmed and sent TSA Data File</a:t>
            </a:r>
          </a:p>
        </p:txBody>
      </p:sp>
    </p:spTree>
    <p:extLst>
      <p:ext uri="{BB962C8B-B14F-4D97-AF65-F5344CB8AC3E}">
        <p14:creationId xmlns:p14="http://schemas.microsoft.com/office/powerpoint/2010/main" val="24667642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 Sample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53870"/>
            <a:ext cx="88392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305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72649" y="2426967"/>
            <a:ext cx="6096000" cy="12464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7500" cap="all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References</a:t>
            </a:r>
          </a:p>
        </p:txBody>
      </p:sp>
      <p:sp>
        <p:nvSpPr>
          <p:cNvPr id="16" name="文字版面配置區 2"/>
          <p:cNvSpPr txBox="1">
            <a:spLocks/>
          </p:cNvSpPr>
          <p:nvPr/>
        </p:nvSpPr>
        <p:spPr bwMode="auto">
          <a:xfrm>
            <a:off x="634546" y="3335471"/>
            <a:ext cx="7972207" cy="13382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66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rgbClr val="9900CC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rgbClr val="6600CC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>
                <a:solidFill>
                  <a:srgbClr val="333399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5400" dirty="0">
                <a:solidFill>
                  <a:srgbClr val="7030A0"/>
                </a:solidFill>
                <a:latin typeface="Trebuchet MS" pitchFamily="34" charset="0"/>
              </a:rPr>
              <a:t> </a:t>
            </a:r>
            <a:endParaRPr lang="zh-TW" altLang="en-US" sz="5400" dirty="0"/>
          </a:p>
          <a:p>
            <a:pPr marL="0" indent="0">
              <a:buNone/>
              <a:defRPr/>
            </a:pPr>
            <a:endParaRPr lang="zh-TW" altLang="en-US" sz="5200" b="0" kern="0" dirty="0"/>
          </a:p>
        </p:txBody>
      </p:sp>
    </p:spTree>
    <p:extLst>
      <p:ext uri="{BB962C8B-B14F-4D97-AF65-F5344CB8AC3E}">
        <p14:creationId xmlns:p14="http://schemas.microsoft.com/office/powerpoint/2010/main" val="12815579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WebSAMS</a:t>
            </a:r>
            <a:r>
              <a:rPr lang="en-US"/>
              <a:t> Build </a:t>
            </a:r>
            <a:r>
              <a:rPr lang="en-US" dirty="0"/>
              <a:t>Version</a:t>
            </a:r>
          </a:p>
        </p:txBody>
      </p:sp>
      <p:sp>
        <p:nvSpPr>
          <p:cNvPr id="4" name="文字版面配置區 2"/>
          <p:cNvSpPr txBox="1">
            <a:spLocks/>
          </p:cNvSpPr>
          <p:nvPr/>
        </p:nvSpPr>
        <p:spPr bwMode="auto">
          <a:xfrm>
            <a:off x="685801" y="2949450"/>
            <a:ext cx="8458199" cy="13382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66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rgbClr val="9900CC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rgbClr val="6600CC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>
                <a:solidFill>
                  <a:srgbClr val="333399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zh-TW" sz="4000" b="1" kern="0" dirty="0">
                <a:solidFill>
                  <a:schemeClr val="tx1"/>
                </a:solidFill>
              </a:rPr>
              <a:t>Build Version </a:t>
            </a:r>
            <a:r>
              <a:rPr lang="en-US" altLang="zh-TW" sz="4000" b="1" kern="0" dirty="0">
                <a:solidFill>
                  <a:srgbClr val="008000"/>
                </a:solidFill>
              </a:rPr>
              <a:t>3.1.18</a:t>
            </a:r>
            <a:r>
              <a:rPr lang="en-US" altLang="zh-TW" sz="4000" b="1" kern="0" dirty="0">
                <a:solidFill>
                  <a:schemeClr val="tx1"/>
                </a:solidFill>
              </a:rPr>
              <a:t> </a:t>
            </a:r>
          </a:p>
          <a:p>
            <a:pPr marL="0" indent="0" algn="ctr">
              <a:buNone/>
              <a:defRPr/>
            </a:pPr>
            <a:r>
              <a:rPr lang="en-US" altLang="zh-TW" sz="4000" b="1" kern="0" dirty="0">
                <a:solidFill>
                  <a:schemeClr val="tx1"/>
                </a:solidFill>
              </a:rPr>
              <a:t>or above</a:t>
            </a:r>
            <a:endParaRPr lang="zh-TW" altLang="en-US" sz="4000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4782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38B458E-752D-414C-8489-BCBFCD5D4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307" y="1338000"/>
            <a:ext cx="5881386" cy="43859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4978631"/>
            <a:ext cx="9247239" cy="1606141"/>
            <a:chOff x="-372662" y="4470791"/>
            <a:chExt cx="9991769" cy="1862628"/>
          </a:xfrm>
        </p:grpSpPr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-372662" y="5583982"/>
              <a:ext cx="9991769" cy="74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49" tIns="45674" rIns="91349" bIns="45674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TW" sz="3600" dirty="0">
                  <a:latin typeface="Verdana" pitchFamily="34" charset="0"/>
                </a:rPr>
                <a:t>http://cdr.websams.edb.gov.hk</a:t>
              </a:r>
            </a:p>
          </p:txBody>
        </p:sp>
        <p:sp>
          <p:nvSpPr>
            <p:cNvPr id="7" name="矩形 7"/>
            <p:cNvSpPr/>
            <p:nvPr/>
          </p:nvSpPr>
          <p:spPr>
            <a:xfrm flipV="1">
              <a:off x="1735572" y="4470791"/>
              <a:ext cx="2097993" cy="361446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834152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AE61D83E-7CED-497F-9824-1E7750AD5BD5}"/>
              </a:ext>
            </a:extLst>
          </p:cNvPr>
          <p:cNvGrpSpPr/>
          <p:nvPr/>
        </p:nvGrpSpPr>
        <p:grpSpPr>
          <a:xfrm>
            <a:off x="1092251" y="1424779"/>
            <a:ext cx="6593337" cy="4766583"/>
            <a:chOff x="1092251" y="1424779"/>
            <a:chExt cx="6593337" cy="4766583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5FB9EFF5-ED13-4ED9-B013-9AA726330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2251" y="1424779"/>
              <a:ext cx="6593337" cy="4766583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061547A-7F17-4DE2-AB2D-21AD8FE75295}"/>
                </a:ext>
              </a:extLst>
            </p:cNvPr>
            <p:cNvSpPr/>
            <p:nvPr/>
          </p:nvSpPr>
          <p:spPr bwMode="auto">
            <a:xfrm>
              <a:off x="4388919" y="3911973"/>
              <a:ext cx="1039608" cy="1145894"/>
            </a:xfrm>
            <a:prstGeom prst="rect">
              <a:avLst/>
            </a:prstGeom>
            <a:noFill/>
            <a:ln w="66675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None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Trebuchet MS" panose="020B0603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8" name="箭號: 向下 7">
              <a:extLst>
                <a:ext uri="{FF2B5EF4-FFF2-40B4-BE49-F238E27FC236}">
                  <a16:creationId xmlns:a16="http://schemas.microsoft.com/office/drawing/2014/main" id="{B438D280-0959-4402-9E56-B04569F0D8DA}"/>
                </a:ext>
              </a:extLst>
            </p:cNvPr>
            <p:cNvSpPr/>
            <p:nvPr/>
          </p:nvSpPr>
          <p:spPr bwMode="auto">
            <a:xfrm rot="7281056">
              <a:off x="5567082" y="5136776"/>
              <a:ext cx="484094" cy="578224"/>
            </a:xfrm>
            <a:prstGeom prst="downArrow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None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Trebuchet MS" panose="020B0603020202020204" pitchFamily="34" charset="0"/>
                <a:ea typeface="新細明體" panose="02020500000000000000" pitchFamily="18" charset="-120"/>
              </a:endParaRPr>
            </a:p>
          </p:txBody>
        </p: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88FF2D1A-3871-476F-A9D0-C7A5B2EDA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815" y="1016000"/>
            <a:ext cx="2524125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913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B641AC5A-7D4D-4918-9EEA-9FF761F33F9A}"/>
              </a:ext>
            </a:extLst>
          </p:cNvPr>
          <p:cNvGrpSpPr/>
          <p:nvPr/>
        </p:nvGrpSpPr>
        <p:grpSpPr>
          <a:xfrm>
            <a:off x="1574098" y="1299254"/>
            <a:ext cx="5793926" cy="5304746"/>
            <a:chOff x="1431223" y="1299254"/>
            <a:chExt cx="5793926" cy="5304746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3A23D4B4-0C5B-44BD-9C86-E4D41BB0D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31223" y="1299254"/>
              <a:ext cx="5793926" cy="5304746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0355FF5A-61B0-4E25-8FB9-6A11E91D3175}"/>
                </a:ext>
              </a:extLst>
            </p:cNvPr>
            <p:cNvSpPr/>
            <p:nvPr/>
          </p:nvSpPr>
          <p:spPr bwMode="auto">
            <a:xfrm>
              <a:off x="1990846" y="4433104"/>
              <a:ext cx="1226916" cy="1018572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None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Trebuchet MS" panose="020B0603020202020204" pitchFamily="34" charset="0"/>
                <a:ea typeface="新細明體" panose="02020500000000000000" pitchFamily="18" charset="-120"/>
              </a:endParaRPr>
            </a:p>
          </p:txBody>
        </p:sp>
        <p:cxnSp>
          <p:nvCxnSpPr>
            <p:cNvPr id="7" name="直線接點 6">
              <a:extLst>
                <a:ext uri="{FF2B5EF4-FFF2-40B4-BE49-F238E27FC236}">
                  <a16:creationId xmlns:a16="http://schemas.microsoft.com/office/drawing/2014/main" id="{51F68666-2872-41F5-950B-BFDE7EA110A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28838" y="5029200"/>
              <a:ext cx="888899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</a:ln>
          </p:spPr>
        </p:cxnSp>
      </p:grpSp>
    </p:spTree>
    <p:extLst>
      <p:ext uri="{BB962C8B-B14F-4D97-AF65-F5344CB8AC3E}">
        <p14:creationId xmlns:p14="http://schemas.microsoft.com/office/powerpoint/2010/main" val="2582819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460" y="1460090"/>
            <a:ext cx="8377311" cy="4798604"/>
          </a:xfrm>
        </p:spPr>
        <p:txBody>
          <a:bodyPr/>
          <a:lstStyle/>
          <a:p>
            <a:pPr marL="514350" indent="-514350">
              <a:buClrTx/>
              <a:buSzPct val="100000"/>
              <a:buFont typeface="+mj-lt"/>
              <a:buAutoNum type="arabicPeriod" startAt="3"/>
            </a:pPr>
            <a:r>
              <a:rPr lang="fi-FI" altLang="zh-HK" b="1" dirty="0">
                <a:solidFill>
                  <a:srgbClr val="008000"/>
                </a:solidFill>
              </a:rPr>
              <a:t>HKEAA &gt; TSA &gt; Maintain Student Data</a:t>
            </a:r>
          </a:p>
          <a:p>
            <a:pPr marL="969963" indent="0">
              <a:buClrTx/>
              <a:buSzPct val="100000"/>
              <a:buNone/>
            </a:pPr>
            <a:r>
              <a:rPr lang="en-US" altLang="zh-HK" dirty="0">
                <a:solidFill>
                  <a:schemeClr val="tx1"/>
                </a:solidFill>
              </a:rPr>
              <a:t>Maintain the student data and save</a:t>
            </a:r>
          </a:p>
          <a:p>
            <a:pPr marL="969963" indent="0">
              <a:buClrTx/>
              <a:buSzPct val="100000"/>
              <a:buNone/>
            </a:pPr>
            <a:endParaRPr lang="en-US" altLang="zh-HK" sz="800" b="1" dirty="0">
              <a:solidFill>
                <a:schemeClr val="tx1"/>
              </a:solidFill>
            </a:endParaRPr>
          </a:p>
          <a:p>
            <a:pPr marL="514350" indent="-514350">
              <a:buClrTx/>
              <a:buSzPct val="100000"/>
              <a:buFont typeface="+mj-lt"/>
              <a:buAutoNum type="arabicPeriod" startAt="4"/>
            </a:pPr>
            <a:r>
              <a:rPr lang="en-US" altLang="zh-HK" b="1" dirty="0">
                <a:solidFill>
                  <a:srgbClr val="008000"/>
                </a:solidFill>
              </a:rPr>
              <a:t>HKEAA &gt; TSA &gt; Data Communication &gt; Prepare Outgoing Data</a:t>
            </a:r>
          </a:p>
          <a:p>
            <a:pPr marL="969963" indent="0">
              <a:buClrTx/>
              <a:buSzPct val="100000"/>
              <a:buNone/>
            </a:pPr>
            <a:r>
              <a:rPr lang="en-US" altLang="zh-HK" dirty="0">
                <a:solidFill>
                  <a:schemeClr val="tx1"/>
                </a:solidFill>
              </a:rPr>
              <a:t>Prepare the TSA Student Data file and check the report.  If there is no problem, confirm the TSA Student Data file</a:t>
            </a:r>
          </a:p>
          <a:p>
            <a:pPr marL="969963" indent="0">
              <a:buClrTx/>
              <a:buSzPct val="100000"/>
              <a:buNone/>
            </a:pPr>
            <a:endParaRPr lang="en-US" altLang="zh-HK" sz="800" b="1" dirty="0">
              <a:solidFill>
                <a:schemeClr val="tx1"/>
              </a:solidFill>
            </a:endParaRPr>
          </a:p>
          <a:p>
            <a:pPr marL="514350" indent="-514350">
              <a:buClrTx/>
              <a:buSzPct val="100000"/>
              <a:buFont typeface="+mj-lt"/>
              <a:buAutoNum type="arabicPeriod" startAt="5"/>
            </a:pPr>
            <a:r>
              <a:rPr lang="en-US" altLang="zh-HK" b="1" dirty="0">
                <a:solidFill>
                  <a:srgbClr val="008000"/>
                </a:solidFill>
              </a:rPr>
              <a:t>CDS &gt; Outgoing Message &gt; Maintain Message</a:t>
            </a:r>
          </a:p>
          <a:p>
            <a:pPr marL="969963" indent="0">
              <a:buClrTx/>
              <a:buSzPct val="100000"/>
              <a:buNone/>
            </a:pPr>
            <a:r>
              <a:rPr lang="en-US" altLang="zh-HK" dirty="0">
                <a:solidFill>
                  <a:schemeClr val="tx1"/>
                </a:solidFill>
              </a:rPr>
              <a:t>Encrypt and send the TSA Student Data file</a:t>
            </a:r>
            <a:endParaRPr lang="en-US" altLang="zh-HK" sz="800" b="1" dirty="0">
              <a:solidFill>
                <a:schemeClr val="tx1"/>
              </a:solidFill>
            </a:endParaRPr>
          </a:p>
          <a:p>
            <a:pPr marL="0" indent="0">
              <a:buClrTx/>
              <a:buSzPct val="100000"/>
              <a:buNone/>
            </a:pPr>
            <a:endParaRPr lang="en-US" altLang="zh-HK" b="1" dirty="0">
              <a:solidFill>
                <a:schemeClr val="tx1"/>
              </a:solidFill>
            </a:endParaRPr>
          </a:p>
          <a:p>
            <a:pPr marL="514350" indent="-514350">
              <a:buClrTx/>
              <a:buSzPct val="100000"/>
              <a:buFont typeface="+mj-lt"/>
              <a:buAutoNum type="arabicPeriod" startAt="2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7628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8" y="1380203"/>
            <a:ext cx="8902950" cy="484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745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62" y="158955"/>
            <a:ext cx="7162800" cy="7620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94" y="1197169"/>
            <a:ext cx="8207267" cy="512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17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722313" y="2860202"/>
            <a:ext cx="7772400" cy="136207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 algn="ctr">
              <a:buClrTx/>
              <a:buSzTx/>
              <a:buFontTx/>
            </a:pPr>
            <a:r>
              <a:rPr lang="zh-TW" altLang="en-US" sz="5000" kern="0" dirty="0">
                <a:latin typeface="標楷體" panose="03000509000000000000" charset="-120"/>
                <a:ea typeface="標楷體" panose="03000509000000000000" charset="-120"/>
              </a:rPr>
              <a:t> </a:t>
            </a:r>
            <a:r>
              <a:rPr lang="en-US" altLang="zh-TW" sz="5000" kern="0" dirty="0">
                <a:latin typeface="標楷體" panose="03000509000000000000" charset="-120"/>
                <a:ea typeface="標楷體" panose="03000509000000000000" charset="-120"/>
              </a:rPr>
              <a:t>- End</a:t>
            </a:r>
            <a:r>
              <a:rPr lang="zh-TW" altLang="en-US" sz="5000" kern="0" dirty="0">
                <a:latin typeface="標楷體" panose="03000509000000000000" charset="-120"/>
                <a:ea typeface="標楷體" panose="03000509000000000000" charset="-120"/>
              </a:rPr>
              <a:t> </a:t>
            </a:r>
            <a:r>
              <a:rPr lang="en-US" altLang="zh-TW" sz="5000" kern="0" dirty="0">
                <a:latin typeface="標楷體" panose="03000509000000000000" charset="-120"/>
                <a:ea typeface="標楷體" panose="03000509000000000000" charset="-120"/>
              </a:rPr>
              <a:t>-</a:t>
            </a:r>
            <a:endParaRPr lang="zh-TW" altLang="en-GB" sz="5000" kern="0" dirty="0">
              <a:latin typeface="標楷體" panose="03000509000000000000" charset="-120"/>
              <a:ea typeface="標楷體" panose="03000509000000000000" charset="-12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矩形 3"/>
          <p:cNvSpPr/>
          <p:nvPr/>
        </p:nvSpPr>
        <p:spPr>
          <a:xfrm>
            <a:off x="1572650" y="1807988"/>
            <a:ext cx="6096000" cy="12464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7500" cap="all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First Step</a:t>
            </a:r>
            <a:endParaRPr lang="zh-TW" altLang="en-US" sz="7500" cap="all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6" name="文字版面配置區 2"/>
          <p:cNvSpPr txBox="1">
            <a:spLocks/>
          </p:cNvSpPr>
          <p:nvPr/>
        </p:nvSpPr>
        <p:spPr bwMode="auto">
          <a:xfrm>
            <a:off x="819149" y="3433945"/>
            <a:ext cx="7326337" cy="13382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66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rgbClr val="9900CC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rgbClr val="6600CC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>
                <a:solidFill>
                  <a:srgbClr val="333399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5400" dirty="0">
                <a:solidFill>
                  <a:srgbClr val="7030A0"/>
                </a:solidFill>
                <a:latin typeface="Trebuchet MS" pitchFamily="34" charset="0"/>
              </a:rPr>
              <a:t>CDS Incoming Message</a:t>
            </a:r>
            <a:endParaRPr lang="zh-TW" altLang="en-US" sz="5200" b="0" kern="0" dirty="0"/>
          </a:p>
        </p:txBody>
      </p:sp>
    </p:spTree>
    <p:extLst>
      <p:ext uri="{BB962C8B-B14F-4D97-AF65-F5344CB8AC3E}">
        <p14:creationId xmlns:p14="http://schemas.microsoft.com/office/powerpoint/2010/main" val="4294153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 Parameter File</a:t>
            </a:r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295696" y="1304854"/>
            <a:ext cx="7772400" cy="65532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  <a:defRPr/>
            </a:pPr>
            <a:r>
              <a:rPr lang="en-US" altLang="zh-TW" sz="2800" kern="0" dirty="0">
                <a:solidFill>
                  <a:schemeClr val="tx1"/>
                </a:solidFill>
                <a:latin typeface="Trebuchet MS" pitchFamily="34" charset="0"/>
                <a:ea typeface="新細明體" pitchFamily="18" charset="-120"/>
                <a:cs typeface="+mn-cs"/>
              </a:rPr>
              <a:t>CDS &gt; Incoming Message</a:t>
            </a:r>
            <a:endParaRPr lang="zh-TW" altLang="en-US" sz="2800" kern="0" dirty="0">
              <a:solidFill>
                <a:schemeClr val="tx1"/>
              </a:solidFill>
              <a:latin typeface="Trebuchet MS" pitchFamily="34" charset="0"/>
              <a:ea typeface="新細明體" pitchFamily="18" charset="-120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148453" y="4578614"/>
            <a:ext cx="4929916" cy="1284037"/>
            <a:chOff x="2924268" y="5188399"/>
            <a:chExt cx="4929916" cy="1284037"/>
          </a:xfrm>
        </p:grpSpPr>
        <p:sp>
          <p:nvSpPr>
            <p:cNvPr id="7" name="向下箭號 13"/>
            <p:cNvSpPr/>
            <p:nvPr/>
          </p:nvSpPr>
          <p:spPr>
            <a:xfrm rot="9299383">
              <a:off x="3124988" y="5188399"/>
              <a:ext cx="441325" cy="720725"/>
            </a:xfrm>
            <a:prstGeom prst="downArrow">
              <a:avLst/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srgbClr val="008000"/>
                </a:solidFill>
              </a:endParaRPr>
            </a:p>
          </p:txBody>
        </p:sp>
        <p:sp>
          <p:nvSpPr>
            <p:cNvPr id="9" name="標題 1"/>
            <p:cNvSpPr txBox="1">
              <a:spLocks/>
            </p:cNvSpPr>
            <p:nvPr/>
          </p:nvSpPr>
          <p:spPr bwMode="auto">
            <a:xfrm>
              <a:off x="2924268" y="5909783"/>
              <a:ext cx="4929916" cy="562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91440" numCol="1" anchor="b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buNone/>
                <a:defRPr sz="4000" b="0" kern="1200" cap="none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9pPr>
            </a:lstStyle>
            <a:p>
              <a:pPr eaLnBrk="1" hangingPunct="1">
                <a:defRPr/>
              </a:pPr>
              <a:r>
                <a:rPr kumimoji="0" lang="en-US" altLang="zh-TW" sz="2800" b="1" dirty="0">
                  <a:solidFill>
                    <a:srgbClr val="008000"/>
                  </a:solidFill>
                  <a:latin typeface="Trebuchet MS" pitchFamily="34" charset="0"/>
                  <a:ea typeface="新細明體" pitchFamily="18" charset="-120"/>
                  <a:cs typeface="+mn-cs"/>
                </a:rPr>
                <a:t>Click the TSA Parameter file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68377" y="2249029"/>
            <a:ext cx="8761311" cy="2245910"/>
            <a:chOff x="-38100" y="2271712"/>
            <a:chExt cx="8975623" cy="2384082"/>
          </a:xfrm>
        </p:grpSpPr>
        <p:pic>
          <p:nvPicPr>
            <p:cNvPr id="11" name="圖片 4"/>
            <p:cNvPicPr>
              <a:picLocks noChangeAspect="1"/>
            </p:cNvPicPr>
            <p:nvPr/>
          </p:nvPicPr>
          <p:blipFill rotWithShape="1">
            <a:blip r:embed="rId2"/>
            <a:srcRect r="2652"/>
            <a:stretch/>
          </p:blipFill>
          <p:spPr>
            <a:xfrm>
              <a:off x="-38100" y="2271712"/>
              <a:ext cx="8975623" cy="2314575"/>
            </a:xfrm>
            <a:prstGeom prst="rect">
              <a:avLst/>
            </a:prstGeom>
          </p:spPr>
        </p:pic>
        <p:sp>
          <p:nvSpPr>
            <p:cNvPr id="12" name="矩形 8"/>
            <p:cNvSpPr/>
            <p:nvPr/>
          </p:nvSpPr>
          <p:spPr>
            <a:xfrm>
              <a:off x="2728089" y="4038600"/>
              <a:ext cx="1752600" cy="617194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44658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295696" y="1192086"/>
            <a:ext cx="7772400" cy="59200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  <a:defRPr/>
            </a:pPr>
            <a:r>
              <a:rPr lang="en-US" altLang="zh-TW" sz="2800" kern="0" dirty="0">
                <a:solidFill>
                  <a:schemeClr val="tx1"/>
                </a:solidFill>
                <a:latin typeface="Trebuchet MS" pitchFamily="34" charset="0"/>
                <a:ea typeface="新細明體" pitchFamily="18" charset="-120"/>
                <a:cs typeface="+mn-cs"/>
              </a:rPr>
              <a:t>CDS &gt; Incoming Message</a:t>
            </a:r>
            <a:endParaRPr lang="zh-TW" altLang="en-US" sz="2800" kern="0" dirty="0">
              <a:solidFill>
                <a:schemeClr val="tx1"/>
              </a:solidFill>
              <a:latin typeface="Trebuchet MS" pitchFamily="34" charset="0"/>
              <a:ea typeface="新細明體" pitchFamily="18" charset="-120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2285" y="1857559"/>
            <a:ext cx="4336295" cy="4749675"/>
            <a:chOff x="262285" y="1857559"/>
            <a:chExt cx="4336295" cy="4749675"/>
          </a:xfrm>
        </p:grpSpPr>
        <p:pic>
          <p:nvPicPr>
            <p:cNvPr id="21" name="圖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2285" y="1857559"/>
              <a:ext cx="3500176" cy="4025867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329873" y="4511342"/>
              <a:ext cx="1107345" cy="1445551"/>
              <a:chOff x="529362" y="4876157"/>
              <a:chExt cx="1107345" cy="1121407"/>
            </a:xfrm>
          </p:grpSpPr>
          <p:sp>
            <p:nvSpPr>
              <p:cNvPr id="12" name="矩形 9"/>
              <p:cNvSpPr/>
              <p:nvPr/>
            </p:nvSpPr>
            <p:spPr>
              <a:xfrm>
                <a:off x="529362" y="4876157"/>
                <a:ext cx="654865" cy="392673"/>
              </a:xfrm>
              <a:prstGeom prst="rect">
                <a:avLst/>
              </a:prstGeom>
              <a:noFill/>
              <a:ln w="60325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14" name="向下箭號 11"/>
              <p:cNvSpPr/>
              <p:nvPr/>
            </p:nvSpPr>
            <p:spPr>
              <a:xfrm rot="8846699">
                <a:off x="911840" y="5380666"/>
                <a:ext cx="724867" cy="616898"/>
              </a:xfrm>
              <a:prstGeom prst="downArrow">
                <a:avLst/>
              </a:prstGeom>
              <a:solidFill>
                <a:srgbClr val="008000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</p:grpSp>
        <p:sp>
          <p:nvSpPr>
            <p:cNvPr id="15" name="標題 1"/>
            <p:cNvSpPr txBox="1">
              <a:spLocks/>
            </p:cNvSpPr>
            <p:nvPr/>
          </p:nvSpPr>
          <p:spPr bwMode="auto">
            <a:xfrm>
              <a:off x="440262" y="5556230"/>
              <a:ext cx="4158318" cy="105100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91440" tIns="45720" rIns="91440" bIns="91440" numCol="1" anchor="b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buNone/>
                <a:defRPr sz="4000" b="0" kern="1200" cap="none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9pPr>
            </a:lstStyle>
            <a:p>
              <a:pPr eaLnBrk="1" hangingPunct="1">
                <a:defRPr/>
              </a:pPr>
              <a:r>
                <a:rPr kumimoji="0" lang="en-US" altLang="zh-TW" sz="2800" b="1" dirty="0">
                  <a:solidFill>
                    <a:srgbClr val="008000"/>
                  </a:solidFill>
                  <a:latin typeface="Trebuchet MS" pitchFamily="34" charset="0"/>
                  <a:ea typeface="新細明體" pitchFamily="18" charset="-120"/>
                  <a:cs typeface="+mn-cs"/>
                </a:rPr>
                <a:t>Press “Decrypt” button</a:t>
              </a:r>
              <a:endParaRPr kumimoji="0" lang="zh-TW" altLang="en-US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181896" y="1990245"/>
            <a:ext cx="4620723" cy="2627833"/>
            <a:chOff x="4275862" y="3344243"/>
            <a:chExt cx="4620723" cy="2627833"/>
          </a:xfrm>
        </p:grpSpPr>
        <p:pic>
          <p:nvPicPr>
            <p:cNvPr id="17" name="圖片 19"/>
            <p:cNvPicPr/>
            <p:nvPr/>
          </p:nvPicPr>
          <p:blipFill rotWithShape="1">
            <a:blip r:embed="rId3"/>
            <a:srcRect l="22043" t="39829" r="34956" b="18843"/>
            <a:stretch/>
          </p:blipFill>
          <p:spPr bwMode="auto">
            <a:xfrm>
              <a:off x="4275862" y="3344243"/>
              <a:ext cx="4620723" cy="2419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8" name="矩形 18"/>
            <p:cNvSpPr/>
            <p:nvPr/>
          </p:nvSpPr>
          <p:spPr>
            <a:xfrm>
              <a:off x="4275862" y="4877854"/>
              <a:ext cx="833368" cy="346637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9" name="向下箭號 17"/>
            <p:cNvSpPr/>
            <p:nvPr/>
          </p:nvSpPr>
          <p:spPr>
            <a:xfrm rot="9076828">
              <a:off x="4843034" y="5251351"/>
              <a:ext cx="658596" cy="720725"/>
            </a:xfrm>
            <a:prstGeom prst="downArrow">
              <a:avLst/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20" name="標題 1"/>
          <p:cNvSpPr txBox="1">
            <a:spLocks/>
          </p:cNvSpPr>
          <p:nvPr/>
        </p:nvSpPr>
        <p:spPr bwMode="auto">
          <a:xfrm>
            <a:off x="3995154" y="4662366"/>
            <a:ext cx="5278032" cy="95465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Input “School Key”</a:t>
            </a:r>
          </a:p>
          <a:p>
            <a:pPr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Then press “Decrypt” button</a:t>
            </a:r>
          </a:p>
        </p:txBody>
      </p:sp>
    </p:spTree>
    <p:extLst>
      <p:ext uri="{BB962C8B-B14F-4D97-AF65-F5344CB8AC3E}">
        <p14:creationId xmlns:p14="http://schemas.microsoft.com/office/powerpoint/2010/main" val="3652599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" y="1960176"/>
            <a:ext cx="8837821" cy="243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295696" y="1192086"/>
            <a:ext cx="7772400" cy="59200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  <a:defRPr/>
            </a:pPr>
            <a:r>
              <a:rPr lang="en-US" altLang="zh-TW" sz="2800" kern="0" dirty="0">
                <a:solidFill>
                  <a:schemeClr val="tx1"/>
                </a:solidFill>
                <a:latin typeface="Trebuchet MS" pitchFamily="34" charset="0"/>
                <a:ea typeface="新細明體" pitchFamily="18" charset="-120"/>
                <a:cs typeface="+mn-cs"/>
              </a:rPr>
              <a:t>CDS &gt; Incoming Message</a:t>
            </a:r>
            <a:endParaRPr lang="zh-TW" altLang="en-US" sz="2800" kern="0" dirty="0">
              <a:solidFill>
                <a:schemeClr val="tx1"/>
              </a:solidFill>
              <a:latin typeface="Trebuchet MS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 bwMode="auto">
          <a:xfrm>
            <a:off x="3667101" y="5471136"/>
            <a:ext cx="2733698" cy="51426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File decrypted </a:t>
            </a:r>
          </a:p>
        </p:txBody>
      </p:sp>
      <p:sp>
        <p:nvSpPr>
          <p:cNvPr id="24" name="向下箭號 13"/>
          <p:cNvSpPr/>
          <p:nvPr/>
        </p:nvSpPr>
        <p:spPr>
          <a:xfrm rot="8717452">
            <a:off x="1902298" y="4374726"/>
            <a:ext cx="889957" cy="925509"/>
          </a:xfrm>
          <a:prstGeom prst="downArrow">
            <a:avLst/>
          </a:prstGeom>
          <a:solidFill>
            <a:srgbClr val="008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942" y="5292985"/>
            <a:ext cx="753363" cy="692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260369"/>
      </p:ext>
    </p:extLst>
  </p:cSld>
  <p:clrMapOvr>
    <a:masterClrMapping/>
  </p:clrMapOvr>
</p:sld>
</file>

<file path=ppt/theme/theme1.xml><?xml version="1.0" encoding="utf-8"?>
<a:theme xmlns:a="http://schemas.openxmlformats.org/drawingml/2006/main" name="CodeManagement_2006">
  <a:themeElements>
    <a:clrScheme name="CodeManagement_2006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CodeManagement_2006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>
          <a:solidFill>
            <a:srgbClr val="FF0000"/>
          </a:solidFill>
        </a:ln>
      </a:spPr>
      <a:bodyPr vert="horz" wrap="square" lIns="91440" tIns="45720" rIns="91440" bIns="45720" numCol="1" rtlCol="0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bg1"/>
          </a:buClr>
          <a:buSzPct val="100000"/>
          <a:buFont typeface="Wingdings" panose="05000000000000000000" pitchFamily="2" charset="2"/>
          <a:buNone/>
          <a:defRPr kumimoji="0" sz="20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rebuchet MS" panose="020B0603020202020204" pitchFamily="34" charset="0"/>
            <a:ea typeface="新細明體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bg1"/>
          </a:buClr>
          <a:buSzPct val="100000"/>
          <a:buFont typeface="Wingdings" panose="05000000000000000000" pitchFamily="2" charset="2"/>
          <a:buNone/>
          <a:defRPr kumimoji="0" lang="zh-TW" altLang="en-US" sz="20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rebuchet MS" panose="020B0603020202020204" pitchFamily="34" charset="0"/>
            <a:ea typeface="新細明體" panose="02020500000000000000" pitchFamily="18" charset="-120"/>
          </a:defRPr>
        </a:defPPr>
      </a:lstStyle>
    </a:lnDef>
  </a:objectDefaults>
  <a:extraClrSchemeLst>
    <a:extraClrScheme>
      <a:clrScheme name="CodeManagement_2006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deManagement_2006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deManagement_2006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deManagement_2006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deManagement_2006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deManagement_2006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deManagement_2006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1677</TotalTime>
  <Words>775</Words>
  <Application>Microsoft Office PowerPoint</Application>
  <PresentationFormat>如螢幕大小 (4:3)</PresentationFormat>
  <Paragraphs>132</Paragraphs>
  <Slides>52</Slides>
  <Notes>3</Notes>
  <HiddenSlides>0</HiddenSlides>
  <MMClips>0</MMClips>
  <ScaleCrop>false</ScaleCrop>
  <HeadingPairs>
    <vt:vector size="8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0</vt:i4>
      </vt:variant>
      <vt:variant>
        <vt:lpstr>投影片標題</vt:lpstr>
      </vt:variant>
      <vt:variant>
        <vt:i4>52</vt:i4>
      </vt:variant>
    </vt:vector>
  </HeadingPairs>
  <TitlesOfParts>
    <vt:vector size="63" baseType="lpstr">
      <vt:lpstr>標楷體</vt:lpstr>
      <vt:lpstr>新細明體</vt:lpstr>
      <vt:lpstr>Arial</vt:lpstr>
      <vt:lpstr>Bodoni MT Black</vt:lpstr>
      <vt:lpstr>Cooper Black</vt:lpstr>
      <vt:lpstr>Tahoma</vt:lpstr>
      <vt:lpstr>Times New Roman</vt:lpstr>
      <vt:lpstr>Trebuchet MS</vt:lpstr>
      <vt:lpstr>Verdana</vt:lpstr>
      <vt:lpstr>Wingdings</vt:lpstr>
      <vt:lpstr>CodeManagement_2006</vt:lpstr>
      <vt:lpstr>Web-based School Administration and Management System (WebSAMS)</vt:lpstr>
      <vt:lpstr>HKEAA Module Structure </vt:lpstr>
      <vt:lpstr>PowerPoint 簡報</vt:lpstr>
      <vt:lpstr>Workflow </vt:lpstr>
      <vt:lpstr>PowerPoint 簡報</vt:lpstr>
      <vt:lpstr>PowerPoint 簡報</vt:lpstr>
      <vt:lpstr>Import Parameter File</vt:lpstr>
      <vt:lpstr>PowerPoint 簡報</vt:lpstr>
      <vt:lpstr>PowerPoint 簡報</vt:lpstr>
      <vt:lpstr>PowerPoint 簡報</vt:lpstr>
      <vt:lpstr>Import the decrypted parameter</vt:lpstr>
      <vt:lpstr>PowerPoint 簡報</vt:lpstr>
      <vt:lpstr>PowerPoint 簡報</vt:lpstr>
      <vt:lpstr>PowerPoint 簡報</vt:lpstr>
      <vt:lpstr>PowerPoint 簡報</vt:lpstr>
      <vt:lpstr>Maintain Student Data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Prepare Outgoing Data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Maintain message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Report</vt:lpstr>
      <vt:lpstr>PowerPoint 簡報</vt:lpstr>
      <vt:lpstr>Report Sample</vt:lpstr>
      <vt:lpstr>PowerPoint 簡報</vt:lpstr>
      <vt:lpstr>WebSAMS Build Version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Web-based School Administration and Management System (WebSAMS)</dc:title>
  <dc:creator>YIP, Hiu-ling</dc:creator>
  <cp:lastModifiedBy>MA, Ho-yin Alfred</cp:lastModifiedBy>
  <cp:revision>253</cp:revision>
  <cp:lastPrinted>2020-03-27T01:29:41Z</cp:lastPrinted>
  <dcterms:created xsi:type="dcterms:W3CDTF">2007-01-30T02:15:00Z</dcterms:created>
  <dcterms:modified xsi:type="dcterms:W3CDTF">2024-09-25T08:14:05Z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1033-10.2.0.7516</vt:lpwstr>
  </property>
</Properties>
</file>