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620000" cy="10287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>
        <p:scale>
          <a:sx n="125" d="100"/>
          <a:sy n="125" d="100"/>
        </p:scale>
        <p:origin x="2226" y="9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ADC641F-1A73-447D-81C9-E53AE8A17DDA}" type="datetimeFigureOut">
              <a:rPr lang="zh-HK" altLang="en-US"/>
              <a:pPr>
                <a:defRPr/>
              </a:pPr>
              <a:t>23/10/2024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1143000"/>
            <a:ext cx="2286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F99750-3D68-4DE7-8627-E253A581BA40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dirty="0"/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D7E29C7-8CD7-4D0A-AB7A-4308BB647C44}" type="slidenum">
              <a:rPr lang="zh-HK" altLang="en-US" sz="1200" smtClean="0"/>
              <a:pPr/>
              <a:t>1</a:t>
            </a:fld>
            <a:endParaRPr lang="zh-HK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6CAB-E92D-4B1B-A475-C3114C307F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665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E0237-2A69-49F2-8041-F9F57B15B4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667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9F5F-C9DE-4D51-A91B-E28E249A80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2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05AAD-937B-475E-A488-59C953E37B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804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EE195-DC81-4925-923A-00D5FB4836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056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2D582-4143-4641-AA74-FCFCA1173E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152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750C8-C55C-4972-AF75-953314CB5B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388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980A2-E1F5-4689-AA01-B04AEF36FE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198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6633E-A0A5-4E8D-9227-EDAF4D7BAB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396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9F8EF-C012-4262-97E0-FB5E38E50B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801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01E09-1788-4080-9F37-272DCB2D1C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63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7534CB72-D61F-476D-B9B0-150D3DB069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6.jpeg"/><Relationship Id="rId1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emf"/><Relationship Id="rId15" Type="http://schemas.openxmlformats.org/officeDocument/2006/relationships/image" Target="../media/image8.png"/><Relationship Id="rId10" Type="http://schemas.openxmlformats.org/officeDocument/2006/relationships/image" Target="../media/image3.wmf"/><Relationship Id="rId19" Type="http://schemas.openxmlformats.org/officeDocument/2006/relationships/image" Target="../media/image12.gi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52700" y="84138"/>
          <a:ext cx="25908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lip" r:id="rId4" imgW="6187534" imgH="3345191" progId="MS_ClipArt_Gallery.5">
                  <p:embed/>
                </p:oleObj>
              </mc:Choice>
              <mc:Fallback>
                <p:oleObj name="Clip" r:id="rId4" imgW="6187534" imgH="3345191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84138"/>
                        <a:ext cx="259080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32013" y="158750"/>
            <a:ext cx="34988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>
                <a:latin typeface="+mj-lt"/>
                <a:ea typeface="標楷體" panose="03000509000000000000" pitchFamily="65" charset="-120"/>
              </a:rPr>
              <a:t>學生出席資料 </a:t>
            </a:r>
            <a:endParaRPr lang="en-US" altLang="zh-TW" sz="1800" b="1" dirty="0"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>
                <a:latin typeface="+mj-lt"/>
                <a:ea typeface="標楷體" panose="03000509000000000000" pitchFamily="65" charset="-120"/>
              </a:rPr>
              <a:t>Attendance</a:t>
            </a:r>
            <a:endParaRPr lang="en-US" altLang="zh-TW" sz="2700" dirty="0"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850900"/>
            <a:ext cx="7086600" cy="27241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6388" y="3765550"/>
            <a:ext cx="7085012" cy="397827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Text Box 63"/>
          <p:cNvSpPr txBox="1">
            <a:spLocks noChangeArrowheads="1"/>
          </p:cNvSpPr>
          <p:nvPr/>
        </p:nvSpPr>
        <p:spPr bwMode="auto">
          <a:xfrm>
            <a:off x="354013" y="4032250"/>
            <a:ext cx="2179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285750" indent="-2857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"/>
            </a:pPr>
            <a:r>
              <a:rPr lang="zh-TW" altLang="en-US" sz="1400"/>
              <a:t>編修出席資料</a:t>
            </a:r>
            <a:endParaRPr lang="en-US" altLang="zh-TW" sz="1400"/>
          </a:p>
        </p:txBody>
      </p:sp>
      <p:sp>
        <p:nvSpPr>
          <p:cNvPr id="3080" name="Rectangle 64"/>
          <p:cNvSpPr>
            <a:spLocks noChangeArrowheads="1"/>
          </p:cNvSpPr>
          <p:nvPr/>
        </p:nvSpPr>
        <p:spPr bwMode="auto">
          <a:xfrm>
            <a:off x="304800" y="7880350"/>
            <a:ext cx="7026275" cy="21145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81" name="Text Box 68"/>
          <p:cNvSpPr txBox="1">
            <a:spLocks noChangeArrowheads="1"/>
          </p:cNvSpPr>
          <p:nvPr/>
        </p:nvSpPr>
        <p:spPr bwMode="auto">
          <a:xfrm>
            <a:off x="522288" y="8350250"/>
            <a:ext cx="1490662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en-US" altLang="zh-TW" sz="1400"/>
              <a:t> </a:t>
            </a:r>
            <a:r>
              <a:rPr lang="zh-TW" altLang="en-US" sz="1400"/>
              <a:t>查詢出席狀況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級別查詢</a:t>
            </a:r>
            <a:endParaRPr lang="zh-TW" altLang="en-US" sz="1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ym typeface="Wingdings 2" panose="05020102010507070707" pitchFamily="18" charset="2"/>
              </a:rPr>
              <a:t> </a:t>
            </a:r>
            <a:r>
              <a:rPr lang="zh-TW" altLang="en-US" sz="1000">
                <a:sym typeface="Wingdings" panose="05000000000000000000" pitchFamily="2" charset="2"/>
              </a:rPr>
              <a:t>查詢</a:t>
            </a:r>
          </a:p>
        </p:txBody>
      </p:sp>
      <p:pic>
        <p:nvPicPr>
          <p:cNvPr id="3082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668338"/>
            <a:ext cx="3905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WordArt 84"/>
          <p:cNvSpPr>
            <a:spLocks noChangeArrowheads="1" noChangeShapeType="1" noTextEdit="1"/>
          </p:cNvSpPr>
          <p:nvPr/>
        </p:nvSpPr>
        <p:spPr bwMode="auto">
          <a:xfrm>
            <a:off x="820738" y="695325"/>
            <a:ext cx="723900" cy="276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4" name="Text Box 100"/>
          <p:cNvSpPr txBox="1">
            <a:spLocks noChangeArrowheads="1"/>
          </p:cNvSpPr>
          <p:nvPr/>
        </p:nvSpPr>
        <p:spPr bwMode="auto">
          <a:xfrm>
            <a:off x="4786313" y="2932907"/>
            <a:ext cx="16700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 </a:t>
            </a:r>
            <a:r>
              <a:rPr lang="zh-TW" altLang="en-US" sz="1400" dirty="0">
                <a:sym typeface="Wingdings" panose="05000000000000000000" pitchFamily="2" charset="2"/>
              </a:rPr>
              <a:t>設定特別出席日</a:t>
            </a:r>
          </a:p>
        </p:txBody>
      </p:sp>
      <p:sp>
        <p:nvSpPr>
          <p:cNvPr id="3085" name="Text Box 110"/>
          <p:cNvSpPr txBox="1">
            <a:spLocks noChangeArrowheads="1"/>
          </p:cNvSpPr>
          <p:nvPr/>
        </p:nvSpPr>
        <p:spPr bwMode="auto">
          <a:xfrm>
            <a:off x="2405063" y="1581150"/>
            <a:ext cx="12652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zh-TW" altLang="en-US" sz="1400">
                <a:sym typeface="Wingdings" panose="05000000000000000000" pitchFamily="2" charset="2"/>
              </a:rPr>
              <a:t>設定座位表</a:t>
            </a:r>
          </a:p>
        </p:txBody>
      </p:sp>
      <p:sp>
        <p:nvSpPr>
          <p:cNvPr id="3086" name="WordArt 120"/>
          <p:cNvSpPr>
            <a:spLocks noChangeArrowheads="1" noChangeShapeType="1" noTextEdit="1"/>
          </p:cNvSpPr>
          <p:nvPr/>
        </p:nvSpPr>
        <p:spPr bwMode="auto">
          <a:xfrm>
            <a:off x="812800" y="363061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7" name="Text Box 121"/>
          <p:cNvSpPr txBox="1">
            <a:spLocks noChangeArrowheads="1"/>
          </p:cNvSpPr>
          <p:nvPr/>
        </p:nvSpPr>
        <p:spPr bwMode="auto">
          <a:xfrm>
            <a:off x="4243388" y="4084638"/>
            <a:ext cx="14446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 2" panose="05020102010507070707" pitchFamily="18" charset="2"/>
              </a:rPr>
              <a:t></a:t>
            </a:r>
            <a:r>
              <a:rPr lang="zh-TW" altLang="en-US" sz="1400" dirty="0">
                <a:sym typeface="Wingdings" panose="05000000000000000000" pitchFamily="2" charset="2"/>
              </a:rPr>
              <a:t>呈報缺課個案</a:t>
            </a:r>
            <a:endParaRPr lang="zh-TW" altLang="en-US" sz="1400" dirty="0"/>
          </a:p>
        </p:txBody>
      </p:sp>
      <p:sp>
        <p:nvSpPr>
          <p:cNvPr id="3088" name="WordArt 130"/>
          <p:cNvSpPr>
            <a:spLocks noChangeArrowheads="1" noChangeShapeType="1" noTextEdit="1"/>
          </p:cNvSpPr>
          <p:nvPr/>
        </p:nvSpPr>
        <p:spPr bwMode="auto">
          <a:xfrm>
            <a:off x="854075" y="8008938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9" name="Object 132"/>
          <p:cNvGraphicFramePr>
            <a:graphicFrameLocks noChangeAspect="1"/>
          </p:cNvGraphicFramePr>
          <p:nvPr/>
        </p:nvGraphicFramePr>
        <p:xfrm>
          <a:off x="404813" y="796448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Clip" r:id="rId7" imgW="1814170" imgH="1376172" progId="MS_ClipArt_Gallery.5">
                  <p:embed/>
                </p:oleObj>
              </mc:Choice>
              <mc:Fallback>
                <p:oleObj name="Clip" r:id="rId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796448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33"/>
          <p:cNvGraphicFramePr>
            <a:graphicFrameLocks noChangeAspect="1"/>
          </p:cNvGraphicFramePr>
          <p:nvPr/>
        </p:nvGraphicFramePr>
        <p:xfrm>
          <a:off x="1444625" y="9032875"/>
          <a:ext cx="801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Clip" r:id="rId9" imgW="1190531" imgH="1243343" progId="MS_ClipArt_Gallery.5">
                  <p:embed/>
                </p:oleObj>
              </mc:Choice>
              <mc:Fallback>
                <p:oleObj name="Clip" r:id="rId9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9032875"/>
                        <a:ext cx="801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134"/>
          <p:cNvSpPr txBox="1">
            <a:spLocks noChangeArrowheads="1"/>
          </p:cNvSpPr>
          <p:nvPr/>
        </p:nvSpPr>
        <p:spPr bwMode="auto">
          <a:xfrm>
            <a:off x="2655888" y="8340725"/>
            <a:ext cx="2303462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Wingdings" panose="05000000000000000000" pitchFamily="2" charset="2"/>
              <a:buChar char=""/>
              <a:defRPr/>
            </a:pPr>
            <a:r>
              <a:rPr lang="zh-TW" altLang="en-US" sz="1400" dirty="0"/>
              <a:t>合併數據紀錄</a:t>
            </a:r>
            <a:endParaRPr lang="en-US" altLang="zh-TW" sz="1400" dirty="0"/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000" dirty="0">
                <a:sym typeface="Wingdings 2" panose="05020102010507070707" pitchFamily="18" charset="2"/>
              </a:rPr>
              <a:t> </a:t>
            </a:r>
            <a:r>
              <a:rPr lang="zh-TW" altLang="en-US" sz="1000" dirty="0"/>
              <a:t>並複製至學生成績模組</a:t>
            </a:r>
          </a:p>
        </p:txBody>
      </p:sp>
      <p:graphicFrame>
        <p:nvGraphicFramePr>
          <p:cNvPr id="3092" name="Object 136"/>
          <p:cNvGraphicFramePr>
            <a:graphicFrameLocks noChangeAspect="1"/>
          </p:cNvGraphicFramePr>
          <p:nvPr/>
        </p:nvGraphicFramePr>
        <p:xfrm>
          <a:off x="365125" y="3648075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Clip" r:id="rId11" imgW="1700543" imgH="1831818" progId="MS_ClipArt_Gallery.5">
                  <p:embed/>
                </p:oleObj>
              </mc:Choice>
              <mc:Fallback>
                <p:oleObj name="Clip" r:id="rId11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3648075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3" name="Picture 147" descr="D:\Data Conversion chart\tick7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910907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Text Box 160"/>
          <p:cNvSpPr txBox="1">
            <a:spLocks noChangeArrowheads="1"/>
          </p:cNvSpPr>
          <p:nvPr/>
        </p:nvSpPr>
        <p:spPr bwMode="auto">
          <a:xfrm>
            <a:off x="5211763" y="8348663"/>
            <a:ext cx="1530350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sz="1400" dirty="0">
                <a:sym typeface="Wingdings 2" panose="05020102010507070707" pitchFamily="18" charset="2"/>
              </a:rPr>
              <a:t></a:t>
            </a:r>
            <a:r>
              <a:rPr lang="zh-TW" altLang="en-US" sz="1400" dirty="0">
                <a:sym typeface="Wingdings 2" panose="05020102010507070707" pitchFamily="18" charset="2"/>
              </a:rPr>
              <a:t>列印報告</a:t>
            </a:r>
            <a:endParaRPr lang="en-US" altLang="zh-TW" sz="1400" dirty="0"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100" dirty="0">
                <a:sym typeface="Wingdings 2" panose="05020102010507070707" pitchFamily="18" charset="2"/>
              </a:rPr>
              <a:t> 學生出席</a:t>
            </a:r>
            <a:endParaRPr lang="zh-TW" altLang="en-US" sz="1100" dirty="0"/>
          </a:p>
          <a:p>
            <a:pPr marL="171450" indent="-171450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>
                <a:sym typeface="Wingdings 2" panose="05020102010507070707" pitchFamily="18" charset="2"/>
              </a:rPr>
              <a:t>缺課學生聯絡名單</a:t>
            </a:r>
            <a:endParaRPr lang="en-US" altLang="zh-TW" sz="1100" dirty="0">
              <a:sym typeface="Wingdings 2" panose="05020102010507070707" pitchFamily="18" charset="2"/>
            </a:endParaRPr>
          </a:p>
          <a:p>
            <a:pPr marL="171450" indent="-171450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>
                <a:sym typeface="Wingdings 2" panose="05020102010507070707" pitchFamily="18" charset="2"/>
              </a:rPr>
              <a:t>學生缺席</a:t>
            </a:r>
            <a:endParaRPr lang="en-US" altLang="zh-TW" sz="1100" dirty="0">
              <a:sym typeface="Wingdings 2" panose="05020102010507070707" pitchFamily="18" charset="2"/>
            </a:endParaRPr>
          </a:p>
          <a:p>
            <a:pPr marL="171450" indent="-171450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>
                <a:sym typeface="Wingdings 2" panose="05020102010507070707" pitchFamily="18" charset="2"/>
              </a:rPr>
              <a:t>統計</a:t>
            </a:r>
            <a:endParaRPr lang="en-US" altLang="zh-TW" sz="1100" dirty="0">
              <a:sym typeface="Wingdings 2" panose="05020102010507070707" pitchFamily="18" charset="2"/>
            </a:endParaRPr>
          </a:p>
          <a:p>
            <a:pPr marL="171450" indent="-171450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>
                <a:sym typeface="Wingdings 2" panose="05020102010507070707" pitchFamily="18" charset="2"/>
              </a:rPr>
              <a:t>懷疑退學</a:t>
            </a:r>
            <a:endParaRPr lang="zh-TW" altLang="en-US" sz="11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zh-TW" altLang="en-US" sz="1200" dirty="0">
              <a:sym typeface="Wingdings" panose="05000000000000000000" pitchFamily="2" charset="2"/>
            </a:endParaRPr>
          </a:p>
        </p:txBody>
      </p:sp>
      <p:sp>
        <p:nvSpPr>
          <p:cNvPr id="3095" name="文字方塊 1"/>
          <p:cNvSpPr txBox="1">
            <a:spLocks noChangeArrowheads="1"/>
          </p:cNvSpPr>
          <p:nvPr/>
        </p:nvSpPr>
        <p:spPr bwMode="auto">
          <a:xfrm>
            <a:off x="512763" y="1614488"/>
            <a:ext cx="1522412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zh-TW" sz="1400">
                <a:latin typeface="新細明體" panose="02020500000000000000" pitchFamily="18" charset="-120"/>
                <a:sym typeface="Wingdings" panose="05000000000000000000" pitchFamily="2" charset="2"/>
              </a:rPr>
              <a:t> </a:t>
            </a:r>
            <a:r>
              <a:rPr lang="zh-TW" altLang="en-US" sz="1400">
                <a:latin typeface="新細明體" panose="02020500000000000000" pitchFamily="18" charset="-120"/>
                <a:sym typeface="Wingdings" panose="05000000000000000000" pitchFamily="2" charset="2"/>
              </a:rPr>
              <a:t>設定校曆資料</a:t>
            </a:r>
            <a:r>
              <a:rPr lang="en-US" altLang="zh-TW" sz="1400">
                <a:latin typeface="新細明體" panose="02020500000000000000" pitchFamily="18" charset="-120"/>
                <a:sym typeface="Wingdings" panose="05000000000000000000" pitchFamily="2" charset="2"/>
              </a:rPr>
              <a:t>:</a:t>
            </a:r>
            <a:endParaRPr lang="en-US" altLang="zh-TW" sz="1400">
              <a:latin typeface="新細明體" panose="02020500000000000000" pitchFamily="18" charset="-120"/>
            </a:endParaRP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/>
              <a:t>長短週</a:t>
            </a:r>
            <a:endParaRPr lang="en-US" altLang="zh-TW" sz="1100"/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/>
              <a:t>假期</a:t>
            </a:r>
            <a:endParaRPr lang="en-US" altLang="zh-TW" sz="1100"/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/>
              <a:t>事項</a:t>
            </a:r>
            <a:endParaRPr lang="zh-HK" altLang="en-US" sz="1100"/>
          </a:p>
        </p:txBody>
      </p:sp>
      <p:pic>
        <p:nvPicPr>
          <p:cNvPr id="3096" name="圖片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1949450"/>
            <a:ext cx="98583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5" name="Text Box 127"/>
          <p:cNvSpPr txBox="1">
            <a:spLocks noChangeArrowheads="1"/>
          </p:cNvSpPr>
          <p:nvPr/>
        </p:nvSpPr>
        <p:spPr bwMode="auto">
          <a:xfrm>
            <a:off x="4110038" y="4389438"/>
            <a:ext cx="280511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於學生連續缺課的第七天呈報表格</a:t>
            </a:r>
            <a:r>
              <a:rPr lang="en-US" altLang="zh-TW" sz="1100" dirty="0">
                <a:sym typeface="Wingdings" panose="05000000000000000000" pitchFamily="2" charset="2"/>
              </a:rPr>
              <a:t>A</a:t>
            </a: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於懷疑退學學生復課後呈報表格</a:t>
            </a:r>
            <a:r>
              <a:rPr lang="en-US" altLang="zh-TW" sz="1100" dirty="0">
                <a:sym typeface="Wingdings" panose="05000000000000000000" pitchFamily="2" charset="2"/>
              </a:rPr>
              <a:t>B</a:t>
            </a:r>
            <a:endParaRPr lang="zh-TW" altLang="en-US" sz="1100" dirty="0"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endParaRPr lang="zh-TW" altLang="en-US" sz="1400" dirty="0">
              <a:sym typeface="Wingdings" panose="05000000000000000000" pitchFamily="2" charset="2"/>
            </a:endParaRPr>
          </a:p>
        </p:txBody>
      </p:sp>
      <p:sp>
        <p:nvSpPr>
          <p:cNvPr id="3098" name="文字方塊 48"/>
          <p:cNvSpPr txBox="1">
            <a:spLocks noChangeArrowheads="1"/>
          </p:cNvSpPr>
          <p:nvPr/>
        </p:nvSpPr>
        <p:spPr bwMode="auto">
          <a:xfrm>
            <a:off x="2484438" y="1262063"/>
            <a:ext cx="1439862" cy="3079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FF000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於學生資料模組</a:t>
            </a:r>
            <a:endParaRPr lang="zh-HK" altLang="en-US" sz="1400">
              <a:solidFill>
                <a:srgbClr val="FF00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3099" name="文字方塊 50"/>
          <p:cNvSpPr txBox="1">
            <a:spLocks noChangeArrowheads="1"/>
          </p:cNvSpPr>
          <p:nvPr/>
        </p:nvSpPr>
        <p:spPr bwMode="auto">
          <a:xfrm>
            <a:off x="4787900" y="1263650"/>
            <a:ext cx="1800225" cy="3079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FF000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於學生出席資料模組</a:t>
            </a:r>
            <a:endParaRPr lang="zh-HK" altLang="en-US" sz="1400">
              <a:solidFill>
                <a:srgbClr val="FF00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3100" name="Text Box 110"/>
          <p:cNvSpPr txBox="1">
            <a:spLocks noChangeArrowheads="1"/>
          </p:cNvSpPr>
          <p:nvPr/>
        </p:nvSpPr>
        <p:spPr bwMode="auto">
          <a:xfrm>
            <a:off x="4787900" y="1579563"/>
            <a:ext cx="180498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</a:t>
            </a:r>
            <a:r>
              <a:rPr lang="zh-TW" altLang="en-US" sz="1400">
                <a:sym typeface="Wingdings" panose="05000000000000000000" pitchFamily="2" charset="2"/>
              </a:rPr>
              <a:t>設定出席紀錄參數</a:t>
            </a:r>
          </a:p>
        </p:txBody>
      </p:sp>
      <p:sp>
        <p:nvSpPr>
          <p:cNvPr id="3101" name="文字方塊 3"/>
          <p:cNvSpPr txBox="1">
            <a:spLocks noChangeArrowheads="1"/>
          </p:cNvSpPr>
          <p:nvPr/>
        </p:nvSpPr>
        <p:spPr bwMode="auto">
          <a:xfrm>
            <a:off x="4670425" y="1941513"/>
            <a:ext cx="13350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r>
              <a:rPr lang="zh-TW" altLang="en-US" sz="1100" dirty="0"/>
              <a:t>預設原因</a:t>
            </a:r>
            <a:br>
              <a:rPr lang="en-US" altLang="zh-TW" sz="1100" dirty="0"/>
            </a:br>
            <a:r>
              <a:rPr lang="en-US" altLang="zh-TW" sz="1100" dirty="0"/>
              <a:t>-</a:t>
            </a:r>
            <a:r>
              <a:rPr lang="zh-TW" altLang="en-US" sz="1100" dirty="0"/>
              <a:t>缺課</a:t>
            </a:r>
            <a:br>
              <a:rPr lang="en-US" altLang="zh-TW" sz="1100" dirty="0"/>
            </a:br>
            <a:r>
              <a:rPr lang="en-US" altLang="zh-TW" sz="1100" dirty="0"/>
              <a:t>-</a:t>
            </a:r>
            <a:r>
              <a:rPr lang="zh-TW" altLang="en-US" sz="1100" dirty="0"/>
              <a:t>缺課 </a:t>
            </a:r>
            <a:br>
              <a:rPr lang="en-US" altLang="zh-TW" sz="1100" dirty="0"/>
            </a:br>
            <a:r>
              <a:rPr lang="en-US" altLang="zh-TW" sz="1100" dirty="0"/>
              <a:t>(</a:t>
            </a:r>
            <a:r>
              <a:rPr lang="zh-TW" altLang="en-US" sz="1100" dirty="0"/>
              <a:t>懷疑退學期間</a:t>
            </a:r>
            <a:r>
              <a:rPr lang="en-US" altLang="zh-TW" sz="1100" dirty="0"/>
              <a:t>)</a:t>
            </a:r>
            <a:br>
              <a:rPr lang="en-US" altLang="zh-TW" sz="1100" dirty="0"/>
            </a:br>
            <a:r>
              <a:rPr lang="en-US" altLang="zh-TW" sz="1100" dirty="0"/>
              <a:t>-</a:t>
            </a:r>
            <a:r>
              <a:rPr lang="zh-TW" altLang="en-US" sz="1100" dirty="0"/>
              <a:t>遲到</a:t>
            </a:r>
            <a:br>
              <a:rPr lang="en-US" altLang="zh-TW" sz="1100" dirty="0"/>
            </a:br>
            <a:r>
              <a:rPr lang="en-US" altLang="zh-TW" sz="1100" dirty="0"/>
              <a:t>-</a:t>
            </a:r>
            <a:r>
              <a:rPr lang="zh-TW" altLang="en-US" sz="1100" dirty="0"/>
              <a:t>早退</a:t>
            </a:r>
            <a:endParaRPr lang="en-US" altLang="zh-TW" sz="1100" dirty="0"/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</a:pPr>
            <a:endParaRPr lang="en-US" altLang="zh-TW" sz="11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5895975" y="1952625"/>
            <a:ext cx="1352550" cy="1308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defTabSz="1044575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/>
              <a:t>要跟進的連績缺課日數</a:t>
            </a:r>
            <a:endParaRPr lang="zh-HK" altLang="en-US" sz="1100" dirty="0"/>
          </a:p>
          <a:p>
            <a:pPr marL="171450" indent="-171450" defTabSz="1044575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/>
              <a:t>每日點名次數</a:t>
            </a:r>
            <a:endParaRPr lang="en-US" altLang="zh-TW" sz="1100" dirty="0"/>
          </a:p>
          <a:p>
            <a:pPr marL="171450" indent="-171450" defTabSz="1044575"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/>
              <a:t>指定冬令時段</a:t>
            </a:r>
            <a:endParaRPr lang="en-US" altLang="zh-TW" sz="1100" dirty="0"/>
          </a:p>
          <a:p>
            <a:pPr>
              <a:defRPr/>
            </a:pPr>
            <a:endParaRPr lang="zh-HK" altLang="en-US" dirty="0"/>
          </a:p>
        </p:txBody>
      </p:sp>
      <p:pic>
        <p:nvPicPr>
          <p:cNvPr id="3103" name="圖片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1957388"/>
            <a:ext cx="20399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07975" y="6743700"/>
            <a:ext cx="2914650" cy="730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"/>
              <a:defRPr/>
            </a:pPr>
            <a:r>
              <a:rPr lang="zh-TW" altLang="en-US" sz="1400" dirty="0">
                <a:latin typeface="+mj-ea"/>
                <a:ea typeface="+mj-ea"/>
              </a:rPr>
              <a:t>輸入資料</a:t>
            </a: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使用出席資料範本，以 </a:t>
            </a:r>
            <a:r>
              <a:rPr lang="en-US" altLang="zh-TW" sz="1100" dirty="0" err="1">
                <a:sym typeface="Wingdings" panose="05000000000000000000" pitchFamily="2" charset="2"/>
              </a:rPr>
              <a:t>xls</a:t>
            </a:r>
            <a:r>
              <a:rPr lang="en-US" altLang="zh-TW" sz="1100" dirty="0">
                <a:sym typeface="Wingdings" panose="05000000000000000000" pitchFamily="2" charset="2"/>
              </a:rPr>
              <a:t> </a:t>
            </a:r>
            <a:r>
              <a:rPr lang="zh-TW" altLang="en-US" sz="1100" dirty="0">
                <a:sym typeface="Wingdings" panose="05000000000000000000" pitchFamily="2" charset="2"/>
              </a:rPr>
              <a:t>檔案整批輸入出席資料</a:t>
            </a:r>
            <a:endParaRPr lang="en-US" altLang="zh-TW" sz="1100" dirty="0">
              <a:sym typeface="Wingdings" panose="05000000000000000000" pitchFamily="2" charset="2"/>
            </a:endParaRPr>
          </a:p>
        </p:txBody>
      </p:sp>
      <p:sp>
        <p:nvSpPr>
          <p:cNvPr id="3105" name="Text Box 263"/>
          <p:cNvSpPr txBox="1">
            <a:spLocks noChangeArrowheads="1"/>
          </p:cNvSpPr>
          <p:nvPr/>
        </p:nvSpPr>
        <p:spPr bwMode="auto">
          <a:xfrm>
            <a:off x="515938" y="1262063"/>
            <a:ext cx="1471612" cy="30956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FF000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於學校管理模組</a:t>
            </a:r>
            <a:endParaRPr lang="zh-HK" altLang="en-US" sz="1400">
              <a:solidFill>
                <a:srgbClr val="FF00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36" name="Text Box 63"/>
          <p:cNvSpPr txBox="1">
            <a:spLocks noChangeArrowheads="1"/>
          </p:cNvSpPr>
          <p:nvPr/>
        </p:nvSpPr>
        <p:spPr bwMode="auto">
          <a:xfrm>
            <a:off x="228918" y="4298587"/>
            <a:ext cx="2179638" cy="1039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numCol="2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依班</a:t>
            </a: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依學生</a:t>
            </a: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zh-TW" altLang="en-US" sz="1100" dirty="0">
                <a:sym typeface="Wingdings" panose="05000000000000000000" pitchFamily="2" charset="2"/>
              </a:rPr>
              <a:t>依班名單</a:t>
            </a:r>
            <a:endParaRPr lang="en-US" altLang="zh-TW" sz="1100" dirty="0">
              <a:sym typeface="Wingdings" panose="05000000000000000000" pitchFamily="2" charset="2"/>
            </a:endParaRPr>
          </a:p>
          <a:p>
            <a:pPr marL="171450" indent="95250" eaLnBrk="1" hangingPunct="1">
              <a:spcBef>
                <a:spcPct val="50000"/>
              </a:spcBef>
              <a:buFont typeface="Wingdings" panose="05000000000000000000" pitchFamily="2" charset="2"/>
              <a:buChar char="7"/>
              <a:defRPr/>
            </a:pPr>
            <a:r>
              <a:rPr lang="en-US" altLang="zh-TW" sz="1100" dirty="0">
                <a:sym typeface="Wingdings" panose="05000000000000000000" pitchFamily="2" charset="2"/>
              </a:rPr>
              <a:t> </a:t>
            </a:r>
            <a:r>
              <a:rPr lang="zh-TW" altLang="en-US" sz="1100" dirty="0">
                <a:sym typeface="Wingdings" panose="05000000000000000000" pitchFamily="2" charset="2"/>
              </a:rPr>
              <a:t>整批處理</a:t>
            </a:r>
          </a:p>
        </p:txBody>
      </p:sp>
      <p:sp>
        <p:nvSpPr>
          <p:cNvPr id="38" name="Text Box 121">
            <a:extLst>
              <a:ext uri="{FF2B5EF4-FFF2-40B4-BE49-F238E27FC236}">
                <a16:creationId xmlns:a16="http://schemas.microsoft.com/office/drawing/2014/main" id="{B950195F-95C0-400A-BAE2-241774EEA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3195836"/>
            <a:ext cx="1490115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 2" panose="05020102010507070707" pitchFamily="18" charset="2"/>
              </a:rPr>
              <a:t> </a:t>
            </a:r>
            <a:r>
              <a:rPr lang="zh-TW" altLang="en-US" sz="1400" dirty="0">
                <a:sym typeface="Wingdings" panose="05000000000000000000" pitchFamily="2" charset="2"/>
              </a:rPr>
              <a:t>電郵通知參數</a:t>
            </a:r>
            <a:endParaRPr lang="zh-TW" altLang="en-US" sz="1400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FD5097C-4891-461E-B106-361C4AE040F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6395" y="4773886"/>
            <a:ext cx="2684462" cy="187478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773E9A2-2D19-401B-80DB-E3672595E4E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21808" y="4904419"/>
            <a:ext cx="3170597" cy="177736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DA57E43-0170-47C8-851C-D9AB5718C6C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991701" y="6743700"/>
            <a:ext cx="2464662" cy="780785"/>
          </a:xfrm>
          <a:prstGeom prst="rect">
            <a:avLst/>
          </a:prstGeom>
        </p:spPr>
      </p:pic>
      <p:pic>
        <p:nvPicPr>
          <p:cNvPr id="39" name="圖片 38">
            <a:extLst>
              <a:ext uri="{FF2B5EF4-FFF2-40B4-BE49-F238E27FC236}">
                <a16:creationId xmlns:a16="http://schemas.microsoft.com/office/drawing/2014/main" id="{77086E0A-B679-495F-91BF-66691D7B48F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19" y="37355"/>
            <a:ext cx="1033894" cy="660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173</Words>
  <Application>Microsoft Office PowerPoint</Application>
  <PresentationFormat>自訂</PresentationFormat>
  <Paragraphs>44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T5</cp:lastModifiedBy>
  <cp:revision>69</cp:revision>
  <cp:lastPrinted>2003-03-18T09:11:00Z</cp:lastPrinted>
  <dcterms:created xsi:type="dcterms:W3CDTF">2003-03-14T04:14:17Z</dcterms:created>
  <dcterms:modified xsi:type="dcterms:W3CDTF">2024-10-23T02:13:34Z</dcterms:modified>
</cp:coreProperties>
</file>