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620000" cy="10287000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rgbClr val="FF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rgbClr val="FF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rgbClr val="FF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rgbClr val="FF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rgbClr val="FF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1000" kern="1200">
        <a:solidFill>
          <a:srgbClr val="FF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1000" kern="1200">
        <a:solidFill>
          <a:srgbClr val="FF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1000" kern="1200">
        <a:solidFill>
          <a:srgbClr val="FF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1000" kern="1200">
        <a:solidFill>
          <a:srgbClr val="FF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99FFCC"/>
    <a:srgbClr val="CCFFCC"/>
    <a:srgbClr val="99FF99"/>
    <a:srgbClr val="FF6600"/>
    <a:srgbClr val="990099"/>
    <a:srgbClr val="FF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49" d="100"/>
          <a:sy n="49" d="100"/>
        </p:scale>
        <p:origin x="2058" y="60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HK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406C74B-AFF8-4F78-972F-5DD7F5A1710D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71500" y="3195638"/>
            <a:ext cx="6477000" cy="22050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5829300"/>
            <a:ext cx="5334000" cy="26289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C93B0-D857-4DA0-899C-0E89AD6147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623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C12CE-28CF-488C-A54F-69AAB467E99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418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17B42-B34E-48CD-B870-1C1ED6873C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2396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E076C-9B59-4BE9-A561-F7A56B1B8E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8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1663" y="6610350"/>
            <a:ext cx="6477000" cy="20431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1663" y="4360863"/>
            <a:ext cx="6477000" cy="22494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6063B-1F98-4B06-962C-C0EB31E3B8D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08574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EED3E-12AF-4023-9A8D-34AB4F27C7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433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412750"/>
            <a:ext cx="685800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2303463"/>
            <a:ext cx="3367088" cy="958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1000" y="3262313"/>
            <a:ext cx="3367088" cy="592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70325" y="2303463"/>
            <a:ext cx="3368675" cy="958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70325" y="3262313"/>
            <a:ext cx="3368675" cy="592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57406-8845-4361-95E1-6068EAF8B7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40313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2E7D2-595E-4ED3-BFDE-294750E39E1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6606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5DBC8-627E-4D2A-8510-40CD9BDBEDC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604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409575"/>
            <a:ext cx="2506663" cy="1743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79738" y="409575"/>
            <a:ext cx="4259262" cy="87804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2152650"/>
            <a:ext cx="2506663" cy="70373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00BFE-5309-4EF0-8E62-0AB332C6DE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2596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93838" y="7200900"/>
            <a:ext cx="4572000" cy="850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93838" y="919163"/>
            <a:ext cx="4572000" cy="6172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93838" y="8051800"/>
            <a:ext cx="4572000" cy="1206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0EAA6-FAD3-4698-AE1F-F233152209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54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l" defTabSz="1044575" eaLnBrk="1" hangingPunct="1"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1E42C791-6278-4160-A4B8-8BC1D576D1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>
          <a:solidFill>
            <a:schemeClr val="tx1"/>
          </a:solidFill>
          <a:latin typeface="+mn-lt"/>
          <a:ea typeface="+mn-ea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>
          <a:solidFill>
            <a:schemeClr val="tx1"/>
          </a:solidFill>
          <a:latin typeface="+mn-lt"/>
          <a:ea typeface="+mn-ea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5pPr>
      <a:lvl6pPr marL="28082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6pPr>
      <a:lvl7pPr marL="32654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7pPr>
      <a:lvl8pPr marL="37226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8pPr>
      <a:lvl9pPr marL="4179888" indent="-260350" algn="l" defTabSz="1044575" rtl="0" fontAlgn="base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oleObject" Target="../embeddings/oleObject4.bin"/><Relationship Id="rId18" Type="http://schemas.openxmlformats.org/officeDocument/2006/relationships/image" Target="../media/image12.png"/><Relationship Id="rId3" Type="http://schemas.openxmlformats.org/officeDocument/2006/relationships/image" Target="../media/image5.png"/><Relationship Id="rId21" Type="http://schemas.openxmlformats.org/officeDocument/2006/relationships/image" Target="../media/image15.png"/><Relationship Id="rId7" Type="http://schemas.openxmlformats.org/officeDocument/2006/relationships/image" Target="../media/image7.png"/><Relationship Id="rId12" Type="http://schemas.openxmlformats.org/officeDocument/2006/relationships/image" Target="../media/image3.wmf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11" Type="http://schemas.openxmlformats.org/officeDocument/2006/relationships/oleObject" Target="../embeddings/oleObject3.bin"/><Relationship Id="rId5" Type="http://schemas.openxmlformats.org/officeDocument/2006/relationships/oleObject" Target="../embeddings/oleObject1.bin"/><Relationship Id="rId15" Type="http://schemas.openxmlformats.org/officeDocument/2006/relationships/image" Target="../media/image9.wmf"/><Relationship Id="rId10" Type="http://schemas.openxmlformats.org/officeDocument/2006/relationships/image" Target="../media/image2.wmf"/><Relationship Id="rId19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oleObject" Target="../embeddings/oleObject2.bin"/><Relationship Id="rId1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96" descr="C:\Documents and Settings\localuser\My Documents\My Pictures\key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688" y="1466850"/>
            <a:ext cx="836612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09" descr="C:\Documents and Settings\localuser\My Documents\My Pictures\report1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438" y="8636000"/>
            <a:ext cx="130175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6" name="Object 2"/>
          <p:cNvGraphicFramePr>
            <a:graphicFrameLocks noChangeAspect="1"/>
          </p:cNvGraphicFramePr>
          <p:nvPr/>
        </p:nvGraphicFramePr>
        <p:xfrm>
          <a:off x="1981200" y="134938"/>
          <a:ext cx="411480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Clip" r:id="rId5" imgW="6210323" imgH="3375555" progId="MS_ClipArt_Gallery.5">
                  <p:embed/>
                </p:oleObj>
              </mc:Choice>
              <mc:Fallback>
                <p:oleObj name="Clip" r:id="rId5" imgW="6210323" imgH="3375555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34938"/>
                        <a:ext cx="4114800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99">
                                <a:alpha val="50195"/>
                              </a:srgb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7" name="Picture 3" descr="D:\Data Conversion chart\logo1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9906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1860550" y="120650"/>
            <a:ext cx="4325938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algn="l"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algn="l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algn="l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algn="l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algn="l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1800" b="1" dirty="0" smtClean="0">
                <a:latin typeface="+mj-lt"/>
                <a:ea typeface="標楷體" panose="03000509000000000000" pitchFamily="65" charset="-120"/>
              </a:rPr>
              <a:t>聯遞系統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1800" b="1" dirty="0" smtClean="0">
                <a:latin typeface="+mj-lt"/>
                <a:ea typeface="標楷體" panose="03000509000000000000" pitchFamily="65" charset="-120"/>
              </a:rPr>
              <a:t>Communication &amp; Delivery System</a:t>
            </a:r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304800" y="1238250"/>
            <a:ext cx="7010400" cy="1889125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ctr"/>
            <a:endParaRPr lang="zh-HK" altLang="en-US"/>
          </a:p>
        </p:txBody>
      </p:sp>
      <p:sp>
        <p:nvSpPr>
          <p:cNvPr id="3080" name="Rectangle 51"/>
          <p:cNvSpPr>
            <a:spLocks noChangeArrowheads="1"/>
          </p:cNvSpPr>
          <p:nvPr/>
        </p:nvSpPr>
        <p:spPr bwMode="auto">
          <a:xfrm>
            <a:off x="312738" y="3370263"/>
            <a:ext cx="7026275" cy="3068637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ctr"/>
            <a:endParaRPr lang="zh-HK" altLang="en-US"/>
          </a:p>
        </p:txBody>
      </p:sp>
      <p:sp>
        <p:nvSpPr>
          <p:cNvPr id="3081" name="Rectangle 64"/>
          <p:cNvSpPr>
            <a:spLocks noChangeArrowheads="1"/>
          </p:cNvSpPr>
          <p:nvPr/>
        </p:nvSpPr>
        <p:spPr bwMode="auto">
          <a:xfrm>
            <a:off x="304800" y="6750050"/>
            <a:ext cx="7026275" cy="3106738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ctr"/>
            <a:endParaRPr lang="zh-HK" altLang="en-US"/>
          </a:p>
        </p:txBody>
      </p:sp>
      <p:pic>
        <p:nvPicPr>
          <p:cNvPr id="3082" name="Picture 83" descr="D:\Data Conversion chart\thumb2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" y="1371600"/>
            <a:ext cx="3905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WordArt 84"/>
          <p:cNvSpPr>
            <a:spLocks noChangeArrowheads="1" noChangeShapeType="1" noTextEdit="1"/>
          </p:cNvSpPr>
          <p:nvPr/>
        </p:nvSpPr>
        <p:spPr bwMode="auto">
          <a:xfrm>
            <a:off x="838200" y="139065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  <a:ea typeface="新細明體" panose="02020500000000000000" pitchFamily="18" charset="-120"/>
              </a:rPr>
              <a:t>預備工作</a:t>
            </a:r>
          </a:p>
        </p:txBody>
      </p:sp>
      <p:sp>
        <p:nvSpPr>
          <p:cNvPr id="3084" name="WordArt 120"/>
          <p:cNvSpPr>
            <a:spLocks noChangeArrowheads="1" noChangeShapeType="1" noTextEdit="1"/>
          </p:cNvSpPr>
          <p:nvPr/>
        </p:nvSpPr>
        <p:spPr bwMode="auto">
          <a:xfrm>
            <a:off x="838200" y="3514725"/>
            <a:ext cx="723900" cy="2651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  <a:ea typeface="新細明體" panose="02020500000000000000" pitchFamily="18" charset="-120"/>
              </a:rPr>
              <a:t>使用系統</a:t>
            </a:r>
          </a:p>
        </p:txBody>
      </p:sp>
      <p:sp>
        <p:nvSpPr>
          <p:cNvPr id="3085" name="WordArt 130"/>
          <p:cNvSpPr>
            <a:spLocks noChangeArrowheads="1" noChangeShapeType="1" noTextEdit="1"/>
          </p:cNvSpPr>
          <p:nvPr/>
        </p:nvSpPr>
        <p:spPr bwMode="auto">
          <a:xfrm>
            <a:off x="784225" y="6923088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  <a:ea typeface="新細明體" panose="02020500000000000000" pitchFamily="18" charset="-120"/>
              </a:rPr>
              <a:t>後期工作</a:t>
            </a:r>
          </a:p>
        </p:txBody>
      </p:sp>
      <p:graphicFrame>
        <p:nvGraphicFramePr>
          <p:cNvPr id="3086" name="Object 132"/>
          <p:cNvGraphicFramePr>
            <a:graphicFrameLocks noChangeAspect="1"/>
          </p:cNvGraphicFramePr>
          <p:nvPr/>
        </p:nvGraphicFramePr>
        <p:xfrm>
          <a:off x="381000" y="6867525"/>
          <a:ext cx="45720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Clip" r:id="rId9" imgW="1814170" imgH="1376172" progId="MS_ClipArt_Gallery.5">
                  <p:embed/>
                </p:oleObj>
              </mc:Choice>
              <mc:Fallback>
                <p:oleObj name="Clip" r:id="rId9" imgW="1814170" imgH="1376172" progId="MS_ClipArt_Gallery.5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6867525"/>
                        <a:ext cx="45720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133"/>
          <p:cNvGraphicFramePr>
            <a:graphicFrameLocks noChangeAspect="1"/>
          </p:cNvGraphicFramePr>
          <p:nvPr/>
        </p:nvGraphicFramePr>
        <p:xfrm>
          <a:off x="6096000" y="6805613"/>
          <a:ext cx="1189038" cy="124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Clip" r:id="rId11" imgW="1190531" imgH="1243343" progId="MS_ClipArt_Gallery.5">
                  <p:embed/>
                </p:oleObj>
              </mc:Choice>
              <mc:Fallback>
                <p:oleObj name="Clip" r:id="rId11" imgW="1190531" imgH="1243343" progId="MS_ClipArt_Gallery.5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6805613"/>
                        <a:ext cx="1189038" cy="1243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8" name="Text Box 134"/>
          <p:cNvSpPr txBox="1">
            <a:spLocks noChangeArrowheads="1"/>
          </p:cNvSpPr>
          <p:nvPr/>
        </p:nvSpPr>
        <p:spPr bwMode="auto">
          <a:xfrm>
            <a:off x="1979613" y="6954838"/>
            <a:ext cx="1450975" cy="320675"/>
          </a:xfrm>
          <a:prstGeom prst="rect">
            <a:avLst/>
          </a:prstGeom>
          <a:solidFill>
            <a:srgbClr val="99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400"/>
              <a:t>查核訊息的狀況</a:t>
            </a:r>
          </a:p>
        </p:txBody>
      </p:sp>
      <p:graphicFrame>
        <p:nvGraphicFramePr>
          <p:cNvPr id="3089" name="Object 136"/>
          <p:cNvGraphicFramePr>
            <a:graphicFrameLocks noChangeAspect="1"/>
          </p:cNvGraphicFramePr>
          <p:nvPr/>
        </p:nvGraphicFramePr>
        <p:xfrm>
          <a:off x="388938" y="3492500"/>
          <a:ext cx="4032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Clip" r:id="rId13" imgW="1700543" imgH="1831818" progId="MS_ClipArt_Gallery.5">
                  <p:embed/>
                </p:oleObj>
              </mc:Choice>
              <mc:Fallback>
                <p:oleObj name="Clip" r:id="rId13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3492500"/>
                        <a:ext cx="4032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0" name="Text Box 155"/>
          <p:cNvSpPr txBox="1">
            <a:spLocks noChangeArrowheads="1"/>
          </p:cNvSpPr>
          <p:nvPr/>
        </p:nvSpPr>
        <p:spPr bwMode="auto">
          <a:xfrm>
            <a:off x="5302250" y="2181225"/>
            <a:ext cx="16764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marL="171450" indent="-171450"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"/>
              <a:defRPr/>
            </a:pPr>
            <a:r>
              <a:rPr lang="zh-TW" altLang="en-US" sz="1000" dirty="0" smtClean="0">
                <a:sym typeface="Wingdings" panose="05000000000000000000" pitchFamily="2" charset="2"/>
              </a:rPr>
              <a:t>於各模組預備需要</a:t>
            </a:r>
            <a:endParaRPr lang="en-US" altLang="zh-TW" sz="1000" dirty="0" smtClean="0">
              <a:sym typeface="Wingdings" panose="05000000000000000000" pitchFamily="2" charset="2"/>
            </a:endParaRPr>
          </a:p>
          <a:p>
            <a:pPr marL="0" indent="0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zh-TW" sz="1000" dirty="0" smtClean="0">
                <a:sym typeface="Wingdings" panose="05000000000000000000" pitchFamily="2" charset="2"/>
              </a:rPr>
              <a:t>      </a:t>
            </a:r>
            <a:r>
              <a:rPr lang="zh-TW" altLang="en-US" sz="1000" dirty="0" smtClean="0">
                <a:sym typeface="Wingdings" panose="05000000000000000000" pitchFamily="2" charset="2"/>
              </a:rPr>
              <a:t>輸出的資料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"/>
              <a:defRPr/>
            </a:pPr>
            <a:r>
              <a:rPr lang="zh-TW" altLang="en-US" sz="1000" dirty="0" smtClean="0">
                <a:sym typeface="Wingdings" panose="05000000000000000000" pitchFamily="2" charset="2"/>
              </a:rPr>
              <a:t>確定預備好的資料</a:t>
            </a:r>
          </a:p>
        </p:txBody>
      </p:sp>
      <p:sp>
        <p:nvSpPr>
          <p:cNvPr id="3091" name="Text Box 168"/>
          <p:cNvSpPr txBox="1">
            <a:spLocks noChangeArrowheads="1"/>
          </p:cNvSpPr>
          <p:nvPr/>
        </p:nvSpPr>
        <p:spPr bwMode="auto">
          <a:xfrm>
            <a:off x="1384300" y="5010150"/>
            <a:ext cx="1187450" cy="3048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107763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r"/>
            <a:r>
              <a: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rPr>
              <a:t>接收訊息</a:t>
            </a:r>
          </a:p>
        </p:txBody>
      </p:sp>
      <p:sp>
        <p:nvSpPr>
          <p:cNvPr id="3092" name="Rectangle 204"/>
          <p:cNvSpPr>
            <a:spLocks noChangeArrowheads="1"/>
          </p:cNvSpPr>
          <p:nvPr/>
        </p:nvSpPr>
        <p:spPr bwMode="auto">
          <a:xfrm>
            <a:off x="2895600" y="4343400"/>
            <a:ext cx="7620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ctr"/>
            <a:endParaRPr lang="zh-HK" altLang="en-US"/>
          </a:p>
        </p:txBody>
      </p:sp>
      <p:sp>
        <p:nvSpPr>
          <p:cNvPr id="3093" name="Rectangle 226"/>
          <p:cNvSpPr>
            <a:spLocks noChangeArrowheads="1"/>
          </p:cNvSpPr>
          <p:nvPr/>
        </p:nvSpPr>
        <p:spPr bwMode="auto">
          <a:xfrm>
            <a:off x="554038" y="4129088"/>
            <a:ext cx="339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1" lang="en-US" altLang="zh-TW" sz="1400">
                <a:solidFill>
                  <a:schemeClr val="accent2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</a:t>
            </a:r>
            <a:endParaRPr kumimoji="1" lang="en-US" altLang="zh-HK" sz="1400">
              <a:solidFill>
                <a:schemeClr val="accent2"/>
              </a:solidFill>
              <a:latin typeface="Times New Roman" panose="02020603050405020304" pitchFamily="18" charset="0"/>
              <a:ea typeface="新細明體" panose="02020500000000000000" pitchFamily="18" charset="-120"/>
              <a:sym typeface="Wingdings" panose="05000000000000000000" pitchFamily="2" charset="2"/>
            </a:endParaRPr>
          </a:p>
        </p:txBody>
      </p:sp>
      <p:sp>
        <p:nvSpPr>
          <p:cNvPr id="3094" name="Rectangle 227"/>
          <p:cNvSpPr>
            <a:spLocks noChangeArrowheads="1"/>
          </p:cNvSpPr>
          <p:nvPr/>
        </p:nvSpPr>
        <p:spPr bwMode="auto">
          <a:xfrm>
            <a:off x="1077913" y="5051425"/>
            <a:ext cx="339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1" lang="en-US" altLang="zh-TW" sz="1400">
                <a:solidFill>
                  <a:schemeClr val="accent2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</a:t>
            </a:r>
            <a:endParaRPr kumimoji="1" lang="en-US" altLang="zh-HK" sz="1400">
              <a:solidFill>
                <a:schemeClr val="accent2"/>
              </a:solidFill>
              <a:latin typeface="Times New Roman" panose="02020603050405020304" pitchFamily="18" charset="0"/>
              <a:ea typeface="新細明體" panose="02020500000000000000" pitchFamily="18" charset="-120"/>
              <a:sym typeface="Wingdings" panose="05000000000000000000" pitchFamily="2" charset="2"/>
            </a:endParaRPr>
          </a:p>
        </p:txBody>
      </p:sp>
      <p:sp>
        <p:nvSpPr>
          <p:cNvPr id="3095" name="Rectangle 243"/>
          <p:cNvSpPr>
            <a:spLocks noChangeArrowheads="1"/>
          </p:cNvSpPr>
          <p:nvPr/>
        </p:nvSpPr>
        <p:spPr bwMode="auto">
          <a:xfrm>
            <a:off x="2895600" y="4700588"/>
            <a:ext cx="7620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ctr"/>
            <a:endParaRPr lang="zh-HK" altLang="en-US"/>
          </a:p>
        </p:txBody>
      </p:sp>
      <p:sp>
        <p:nvSpPr>
          <p:cNvPr id="3096" name="Rectangle 245"/>
          <p:cNvSpPr>
            <a:spLocks noChangeArrowheads="1"/>
          </p:cNvSpPr>
          <p:nvPr/>
        </p:nvSpPr>
        <p:spPr bwMode="auto">
          <a:xfrm>
            <a:off x="2495550" y="4529138"/>
            <a:ext cx="7620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ctr"/>
            <a:endParaRPr lang="zh-HK" altLang="en-US"/>
          </a:p>
        </p:txBody>
      </p:sp>
      <p:sp>
        <p:nvSpPr>
          <p:cNvPr id="3097" name="Text Box 252"/>
          <p:cNvSpPr txBox="1">
            <a:spLocks noChangeArrowheads="1"/>
          </p:cNvSpPr>
          <p:nvPr/>
        </p:nvSpPr>
        <p:spPr bwMode="auto">
          <a:xfrm>
            <a:off x="685800" y="6656388"/>
            <a:ext cx="1676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kumimoji="1" lang="en-US" altLang="zh-HK">
              <a:solidFill>
                <a:schemeClr val="tx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098" name="Rectangle 261"/>
          <p:cNvSpPr>
            <a:spLocks noChangeArrowheads="1"/>
          </p:cNvSpPr>
          <p:nvPr/>
        </p:nvSpPr>
        <p:spPr bwMode="auto">
          <a:xfrm>
            <a:off x="2051050" y="5711825"/>
            <a:ext cx="339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HK" sz="1400">
                <a:solidFill>
                  <a:schemeClr val="accent2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 2" panose="05020102010507070707" pitchFamily="18" charset="2"/>
              </a:rPr>
              <a:t></a:t>
            </a:r>
          </a:p>
        </p:txBody>
      </p:sp>
      <p:sp>
        <p:nvSpPr>
          <p:cNvPr id="3099" name="Text Box 263"/>
          <p:cNvSpPr txBox="1">
            <a:spLocks noChangeArrowheads="1"/>
          </p:cNvSpPr>
          <p:nvPr/>
        </p:nvSpPr>
        <p:spPr bwMode="auto">
          <a:xfrm>
            <a:off x="576263" y="2055813"/>
            <a:ext cx="1447800" cy="3111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1400">
                <a:solidFill>
                  <a:srgbClr val="FF6600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</a:t>
            </a:r>
            <a:r>
              <a:rPr kumimoji="1" lang="zh-TW" altLang="en-US" sz="1400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聯遞系統註冊</a:t>
            </a:r>
            <a:endParaRPr kumimoji="1" lang="en-US" altLang="zh-HK" sz="1400">
              <a:solidFill>
                <a:srgbClr val="333399"/>
              </a:solidFill>
              <a:latin typeface="Times New Roman" panose="02020603050405020304" pitchFamily="18" charset="0"/>
              <a:ea typeface="新細明體" panose="02020500000000000000" pitchFamily="18" charset="-120"/>
              <a:sym typeface="Wingdings" panose="05000000000000000000" pitchFamily="2" charset="2"/>
            </a:endParaRPr>
          </a:p>
        </p:txBody>
      </p:sp>
      <p:sp>
        <p:nvSpPr>
          <p:cNvPr id="3100" name="Text Box 272"/>
          <p:cNvSpPr txBox="1">
            <a:spLocks noChangeArrowheads="1"/>
          </p:cNvSpPr>
          <p:nvPr/>
        </p:nvSpPr>
        <p:spPr bwMode="auto">
          <a:xfrm>
            <a:off x="2438400" y="5675313"/>
            <a:ext cx="914400" cy="306387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107763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ctr"/>
            <a:r>
              <a: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rPr>
              <a:t>即時傳送</a:t>
            </a:r>
          </a:p>
        </p:txBody>
      </p:sp>
      <p:sp>
        <p:nvSpPr>
          <p:cNvPr id="3101" name="Text Box 274"/>
          <p:cNvSpPr txBox="1">
            <a:spLocks noChangeArrowheads="1"/>
          </p:cNvSpPr>
          <p:nvPr/>
        </p:nvSpPr>
        <p:spPr bwMode="auto">
          <a:xfrm>
            <a:off x="3935413" y="8005763"/>
            <a:ext cx="3048000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 2" panose="05020102010507070707" pitchFamily="18" charset="2"/>
              </a:rPr>
              <a:t> </a:t>
            </a:r>
            <a:r>
              <a:rPr kumimoji="1" lang="zh-TW" altLang="en-US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Wingdings" panose="05000000000000000000" pitchFamily="2" charset="2"/>
              </a:rPr>
              <a:t>每日收到的接收訊息清單 </a:t>
            </a:r>
            <a:r>
              <a:rPr kumimoji="1" lang="en-US" altLang="zh-TW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Wingdings" panose="05000000000000000000" pitchFamily="2" charset="2"/>
              </a:rPr>
              <a:t>/ </a:t>
            </a:r>
            <a:r>
              <a:rPr kumimoji="1" lang="zh-TW" altLang="en-US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Wingdings" panose="05000000000000000000" pitchFamily="2" charset="2"/>
              </a:rPr>
              <a:t>接收訊息撮要 </a:t>
            </a:r>
            <a:endParaRPr kumimoji="1" lang="zh-TW" altLang="en-US">
              <a:solidFill>
                <a:schemeClr val="tx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TW" altLang="en-US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 2" panose="05020102010507070707" pitchFamily="18" charset="2"/>
              </a:rPr>
              <a:t> </a:t>
            </a:r>
            <a:r>
              <a:rPr kumimoji="1" lang="zh-TW" altLang="en-US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Wingdings" panose="05000000000000000000" pitchFamily="2" charset="2"/>
              </a:rPr>
              <a:t>每日製作的寄發訊息清單 </a:t>
            </a:r>
            <a:r>
              <a:rPr kumimoji="1" lang="en-US" altLang="zh-TW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Wingdings" panose="05000000000000000000" pitchFamily="2" charset="2"/>
              </a:rPr>
              <a:t>/ </a:t>
            </a:r>
            <a:r>
              <a:rPr kumimoji="1" lang="zh-TW" altLang="en-US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Wingdings" panose="05000000000000000000" pitchFamily="2" charset="2"/>
              </a:rPr>
              <a:t>寄發訊息撮要 </a:t>
            </a:r>
          </a:p>
          <a:p>
            <a:pPr eaLnBrk="1" hangingPunct="1">
              <a:spcBef>
                <a:spcPct val="50000"/>
              </a:spcBef>
            </a:pPr>
            <a:r>
              <a:rPr kumimoji="1" lang="zh-TW" altLang="en-US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 2" panose="05020102010507070707" pitchFamily="18" charset="2"/>
              </a:rPr>
              <a:t> </a:t>
            </a:r>
            <a:r>
              <a:rPr kumimoji="1" lang="zh-TW" altLang="en-US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Wingdings 2" panose="05020102010507070707" pitchFamily="18" charset="2"/>
              </a:rPr>
              <a:t>已匯出訊息撮要 </a:t>
            </a:r>
            <a:r>
              <a:rPr kumimoji="1" lang="en-US" altLang="zh-TW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Wingdings 2" panose="05020102010507070707" pitchFamily="18" charset="2"/>
              </a:rPr>
              <a:t>/ </a:t>
            </a:r>
            <a:r>
              <a:rPr kumimoji="1" lang="zh-TW" altLang="en-US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Wingdings 2" panose="05020102010507070707" pitchFamily="18" charset="2"/>
              </a:rPr>
              <a:t>已匯入訊息撮要 </a:t>
            </a:r>
          </a:p>
          <a:p>
            <a:pPr eaLnBrk="1" hangingPunct="1">
              <a:spcBef>
                <a:spcPct val="50000"/>
              </a:spcBef>
            </a:pPr>
            <a:r>
              <a:rPr kumimoji="1" lang="zh-TW" altLang="en-US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 2" panose="05020102010507070707" pitchFamily="18" charset="2"/>
              </a:rPr>
              <a:t> </a:t>
            </a:r>
            <a:r>
              <a:rPr kumimoji="1" lang="zh-TW" altLang="en-US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Wingdings 2" panose="05020102010507070707" pitchFamily="18" charset="2"/>
              </a:rPr>
              <a:t>密碼匙更改紀錄清單 </a:t>
            </a:r>
            <a:endParaRPr kumimoji="1" lang="zh-TW" altLang="en-US">
              <a:solidFill>
                <a:schemeClr val="tx1"/>
              </a:solidFill>
              <a:latin typeface="Times New Roman" panose="02020603050405020304" pitchFamily="18" charset="0"/>
              <a:ea typeface="新細明體" panose="02020500000000000000" pitchFamily="18" charset="-120"/>
              <a:sym typeface="Wingdings 2" panose="05020102010507070707" pitchFamily="18" charset="2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TW" altLang="en-US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 2" panose="05020102010507070707" pitchFamily="18" charset="2"/>
              </a:rPr>
              <a:t> </a:t>
            </a:r>
            <a:r>
              <a:rPr kumimoji="1" lang="zh-TW" altLang="en-US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Wingdings 2" panose="05020102010507070707" pitchFamily="18" charset="2"/>
              </a:rPr>
              <a:t>寄發訊息處理清單 </a:t>
            </a:r>
          </a:p>
          <a:p>
            <a:pPr eaLnBrk="1" hangingPunct="1">
              <a:spcBef>
                <a:spcPct val="50000"/>
              </a:spcBef>
            </a:pPr>
            <a:r>
              <a:rPr kumimoji="1" lang="zh-TW" altLang="en-US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 2" panose="05020102010507070707" pitchFamily="18" charset="2"/>
              </a:rPr>
              <a:t> </a:t>
            </a:r>
            <a:r>
              <a:rPr kumimoji="1" lang="zh-TW" altLang="en-US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sym typeface="Wingdings 2" panose="05020102010507070707" pitchFamily="18" charset="2"/>
              </a:rPr>
              <a:t>已上載訊息撮要 </a:t>
            </a:r>
            <a:endParaRPr kumimoji="1" lang="en-US" altLang="zh-HK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sym typeface="Wingdings 2" panose="05020102010507070707" pitchFamily="18" charset="2"/>
            </a:endParaRPr>
          </a:p>
        </p:txBody>
      </p:sp>
      <p:sp>
        <p:nvSpPr>
          <p:cNvPr id="3102" name="Text Box 283"/>
          <p:cNvSpPr txBox="1">
            <a:spLocks noChangeArrowheads="1"/>
          </p:cNvSpPr>
          <p:nvPr/>
        </p:nvSpPr>
        <p:spPr bwMode="auto">
          <a:xfrm>
            <a:off x="919163" y="4103688"/>
            <a:ext cx="1143000" cy="3048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107763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r"/>
            <a:r>
              <a: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rPr>
              <a:t>寄發訊息</a:t>
            </a:r>
          </a:p>
        </p:txBody>
      </p:sp>
      <p:sp>
        <p:nvSpPr>
          <p:cNvPr id="3103" name="Text Box 285"/>
          <p:cNvSpPr txBox="1">
            <a:spLocks noChangeArrowheads="1"/>
          </p:cNvSpPr>
          <p:nvPr/>
        </p:nvSpPr>
        <p:spPr bwMode="auto">
          <a:xfrm>
            <a:off x="2514600" y="2108200"/>
            <a:ext cx="200818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marL="171450" indent="-171450"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"/>
              <a:defRPr/>
            </a:pPr>
            <a:r>
              <a:rPr lang="zh-TW" altLang="en-US" sz="1000" dirty="0" smtClean="0">
                <a:sym typeface="Wingdings" panose="05000000000000000000" pitchFamily="2" charset="2"/>
              </a:rPr>
              <a:t>定期更新學校密碼匙，</a:t>
            </a:r>
            <a:endParaRPr lang="en-US" altLang="zh-TW" sz="1000" dirty="0" smtClean="0">
              <a:sym typeface="Wingdings" panose="05000000000000000000" pitchFamily="2" charset="2"/>
            </a:endParaRPr>
          </a:p>
          <a:p>
            <a:pPr marL="0" indent="0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zh-TW" sz="1000" dirty="0" smtClean="0">
                <a:sym typeface="Wingdings" panose="05000000000000000000" pitchFamily="2" charset="2"/>
              </a:rPr>
              <a:t>      </a:t>
            </a:r>
            <a:r>
              <a:rPr lang="zh-TW" altLang="en-US" sz="1000" dirty="0" smtClean="0">
                <a:sym typeface="Wingdings" panose="05000000000000000000" pitchFamily="2" charset="2"/>
              </a:rPr>
              <a:t>確保有效</a:t>
            </a:r>
            <a:endParaRPr lang="en-US" altLang="zh-TW" sz="1000" dirty="0" smtClean="0">
              <a:sym typeface="Wingdings" panose="05000000000000000000" pitchFamily="2" charset="2"/>
            </a:endParaRPr>
          </a:p>
        </p:txBody>
      </p:sp>
      <p:sp>
        <p:nvSpPr>
          <p:cNvPr id="3104" name="Rectangle 294"/>
          <p:cNvSpPr>
            <a:spLocks noChangeArrowheads="1"/>
          </p:cNvSpPr>
          <p:nvPr/>
        </p:nvSpPr>
        <p:spPr bwMode="auto">
          <a:xfrm>
            <a:off x="1557338" y="6948488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1" lang="en-US" altLang="zh-TW" sz="1400">
                <a:solidFill>
                  <a:srgbClr val="FF3399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</a:t>
            </a:r>
            <a:endParaRPr kumimoji="1" lang="en-US" altLang="zh-HK" sz="1400">
              <a:solidFill>
                <a:srgbClr val="FF3399"/>
              </a:solidFill>
              <a:latin typeface="Times New Roman" panose="02020603050405020304" pitchFamily="18" charset="0"/>
              <a:ea typeface="新細明體" panose="02020500000000000000" pitchFamily="18" charset="-120"/>
              <a:sym typeface="Wingdings" panose="05000000000000000000" pitchFamily="2" charset="2"/>
            </a:endParaRPr>
          </a:p>
        </p:txBody>
      </p:sp>
      <p:pic>
        <p:nvPicPr>
          <p:cNvPr id="3105" name="Picture 295" descr="C:\Program Files\Common Files\Microsoft Shared\Clipart\cagcat50\bd04914_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13" y="2455863"/>
            <a:ext cx="6858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6" name="Text Box 100"/>
          <p:cNvSpPr txBox="1">
            <a:spLocks noChangeArrowheads="1"/>
          </p:cNvSpPr>
          <p:nvPr/>
        </p:nvSpPr>
        <p:spPr bwMode="auto">
          <a:xfrm>
            <a:off x="2514600" y="1790700"/>
            <a:ext cx="1462088" cy="3206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FF6600"/>
                </a:solidFill>
                <a:sym typeface="Wingdings" panose="05000000000000000000" pitchFamily="2" charset="2"/>
              </a:rPr>
              <a:t> </a:t>
            </a:r>
            <a:r>
              <a:rPr lang="zh-TW" altLang="en-US" sz="1400">
                <a:solidFill>
                  <a:srgbClr val="333399"/>
                </a:solidFill>
                <a:sym typeface="Wingdings" panose="05000000000000000000" pitchFamily="2" charset="2"/>
              </a:rPr>
              <a:t>學校密碼匙</a:t>
            </a:r>
          </a:p>
        </p:txBody>
      </p:sp>
      <p:sp>
        <p:nvSpPr>
          <p:cNvPr id="3107" name="Text Box 282"/>
          <p:cNvSpPr txBox="1">
            <a:spLocks noChangeArrowheads="1"/>
          </p:cNvSpPr>
          <p:nvPr/>
        </p:nvSpPr>
        <p:spPr bwMode="auto">
          <a:xfrm>
            <a:off x="5292725" y="1835150"/>
            <a:ext cx="1444625" cy="3238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FF6600"/>
                </a:solidFill>
                <a:sym typeface="Wingdings" panose="05000000000000000000" pitchFamily="2" charset="2"/>
              </a:rPr>
              <a:t></a:t>
            </a:r>
            <a:r>
              <a:rPr lang="zh-TW" altLang="en-US" sz="1400">
                <a:solidFill>
                  <a:srgbClr val="333399"/>
                </a:solidFill>
                <a:sym typeface="Wingdings" panose="05000000000000000000" pitchFamily="2" charset="2"/>
              </a:rPr>
              <a:t>資料互換訊息</a:t>
            </a:r>
            <a:endParaRPr lang="en-US" altLang="zh-HK" sz="1400">
              <a:solidFill>
                <a:srgbClr val="333399"/>
              </a:solidFill>
              <a:sym typeface="Wingdings" panose="05000000000000000000" pitchFamily="2" charset="2"/>
            </a:endParaRPr>
          </a:p>
        </p:txBody>
      </p:sp>
      <p:pic>
        <p:nvPicPr>
          <p:cNvPr id="3108" name="Picture 299" descr="C:\Documents and Settings\localuser\My Documents\My Pictures\report.bmp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8128000"/>
            <a:ext cx="1431925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9" name="Text Box 304"/>
          <p:cNvSpPr txBox="1">
            <a:spLocks noChangeArrowheads="1"/>
          </p:cNvSpPr>
          <p:nvPr/>
        </p:nvSpPr>
        <p:spPr bwMode="auto">
          <a:xfrm>
            <a:off x="2255838" y="7383463"/>
            <a:ext cx="66357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 sz="900">
                <a:solidFill>
                  <a:schemeClr val="accent2"/>
                </a:solidFill>
              </a:rPr>
              <a:t>寄發訊息</a:t>
            </a:r>
          </a:p>
        </p:txBody>
      </p:sp>
      <p:sp>
        <p:nvSpPr>
          <p:cNvPr id="3110" name="Text Box 305"/>
          <p:cNvSpPr txBox="1">
            <a:spLocks noChangeArrowheads="1"/>
          </p:cNvSpPr>
          <p:nvPr/>
        </p:nvSpPr>
        <p:spPr bwMode="auto">
          <a:xfrm>
            <a:off x="2157413" y="7883525"/>
            <a:ext cx="66357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zh-TW" altLang="en-US" sz="900">
                <a:solidFill>
                  <a:schemeClr val="accent2"/>
                </a:solidFill>
              </a:rPr>
              <a:t>接收訊息</a:t>
            </a:r>
            <a:endParaRPr lang="zh-TW" altLang="en-US" sz="1400">
              <a:solidFill>
                <a:schemeClr val="accent2"/>
              </a:solidFill>
            </a:endParaRPr>
          </a:p>
        </p:txBody>
      </p:sp>
      <p:sp>
        <p:nvSpPr>
          <p:cNvPr id="3111" name="Text Box 308"/>
          <p:cNvSpPr txBox="1">
            <a:spLocks noChangeArrowheads="1"/>
          </p:cNvSpPr>
          <p:nvPr/>
        </p:nvSpPr>
        <p:spPr bwMode="auto">
          <a:xfrm>
            <a:off x="1662113" y="7483475"/>
            <a:ext cx="213360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ctr"/>
            <a:r>
              <a:rPr lang="zh-TW" altLang="en-US">
                <a:solidFill>
                  <a:schemeClr val="tx2"/>
                </a:solidFill>
              </a:rPr>
              <a:t>可輸出</a:t>
            </a: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   </a:t>
            </a:r>
            <a:r>
              <a:rPr lang="zh-TW" altLang="en-US"/>
              <a:t>已輸出</a:t>
            </a:r>
            <a:r>
              <a:rPr lang="en-US" altLang="zh-TW"/>
              <a:t>/</a:t>
            </a:r>
            <a:r>
              <a:rPr lang="zh-TW" altLang="en-US"/>
              <a:t>已接收</a:t>
            </a: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</a:p>
          <a:p>
            <a:pPr algn="ctr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algn="ctr"/>
            <a:r>
              <a:rPr lang="zh-TW" altLang="en-US">
                <a:solidFill>
                  <a:schemeClr val="tx2"/>
                </a:solidFill>
              </a:rPr>
              <a:t>已加密</a:t>
            </a:r>
            <a:r>
              <a:rPr lang="zh-TW" altLang="en-US"/>
              <a:t>          已解密</a:t>
            </a:r>
            <a:r>
              <a:rPr lang="en-US" altLang="zh-TW"/>
              <a:t>/</a:t>
            </a:r>
            <a:r>
              <a:rPr lang="zh-TW" altLang="en-US"/>
              <a:t>已匯入</a:t>
            </a:r>
            <a:r>
              <a:rPr lang="zh-TW" altLang="en-US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</a:p>
        </p:txBody>
      </p:sp>
      <p:sp>
        <p:nvSpPr>
          <p:cNvPr id="3112" name="AutoShape 306"/>
          <p:cNvSpPr>
            <a:spLocks noChangeArrowheads="1"/>
          </p:cNvSpPr>
          <p:nvPr/>
        </p:nvSpPr>
        <p:spPr bwMode="auto">
          <a:xfrm>
            <a:off x="2062163" y="7691438"/>
            <a:ext cx="1143000" cy="1524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99"/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3113" name="Text Box 335"/>
          <p:cNvSpPr txBox="1">
            <a:spLocks noChangeArrowheads="1"/>
          </p:cNvSpPr>
          <p:nvPr/>
        </p:nvSpPr>
        <p:spPr bwMode="auto">
          <a:xfrm>
            <a:off x="2659063" y="5073650"/>
            <a:ext cx="1995487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>
              <a:buFont typeface="Wingdings" panose="05000000000000000000" pitchFamily="2" charset="2"/>
              <a:buChar char=""/>
            </a:pPr>
            <a:r>
              <a:rPr kumimoji="1" lang="zh-TW" altLang="en-US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以密碼匙</a:t>
            </a:r>
            <a:r>
              <a:rPr lang="zh-TW" altLang="en-US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解密及檢視訊息</a:t>
            </a:r>
          </a:p>
        </p:txBody>
      </p:sp>
      <p:pic>
        <p:nvPicPr>
          <p:cNvPr id="3114" name="Picture 336" descr="C:\Documents and Settings\localuser\My Documents\My Pictures\inc.bmp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508625"/>
            <a:ext cx="1608137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5" name="Text Box 337"/>
          <p:cNvSpPr txBox="1">
            <a:spLocks noChangeArrowheads="1"/>
          </p:cNvSpPr>
          <p:nvPr/>
        </p:nvSpPr>
        <p:spPr bwMode="auto">
          <a:xfrm>
            <a:off x="3498850" y="5772150"/>
            <a:ext cx="19050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71450" indent="-1714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fontAlgn="t">
              <a:buFont typeface="Wingdings" panose="05000000000000000000" pitchFamily="2" charset="2"/>
              <a:buChar char=""/>
            </a:pPr>
            <a:r>
              <a:rPr lang="zh-TW" altLang="en-US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按</a:t>
            </a:r>
            <a:r>
              <a:rPr lang="zh-TW" altLang="en-US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zh-TW" altLang="en-US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開始</a:t>
            </a:r>
            <a:r>
              <a:rPr lang="zh-TW" altLang="en-US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”即時</a:t>
            </a:r>
            <a:r>
              <a:rPr lang="zh-TW" altLang="en-US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接收訊息</a:t>
            </a:r>
          </a:p>
        </p:txBody>
      </p:sp>
      <p:sp>
        <p:nvSpPr>
          <p:cNvPr id="3116" name="Text Box 313"/>
          <p:cNvSpPr txBox="1">
            <a:spLocks noChangeArrowheads="1"/>
          </p:cNvSpPr>
          <p:nvPr/>
        </p:nvSpPr>
        <p:spPr bwMode="auto">
          <a:xfrm>
            <a:off x="2179638" y="4127500"/>
            <a:ext cx="22717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71450" indent="-1714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>
              <a:spcBef>
                <a:spcPts val="600"/>
              </a:spcBef>
              <a:buFont typeface="Wingdings" panose="05000000000000000000" pitchFamily="2" charset="2"/>
              <a:buChar char=""/>
            </a:pPr>
            <a:r>
              <a:rPr kumimoji="1" lang="zh-TW" altLang="en-US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以密碼匙</a:t>
            </a:r>
            <a:r>
              <a:rPr lang="zh-TW" altLang="en-US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加密訊息並</a:t>
            </a:r>
            <a:r>
              <a:rPr kumimoji="1" lang="zh-TW" altLang="en-US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傳送到教育局</a:t>
            </a:r>
            <a:endParaRPr kumimoji="1" lang="en-US" altLang="zh-TW">
              <a:solidFill>
                <a:schemeClr val="tx1"/>
              </a:solidFill>
              <a:latin typeface="Times New Roman" panose="02020603050405020304" pitchFamily="18" charset="0"/>
              <a:ea typeface="新細明體" panose="02020500000000000000" pitchFamily="18" charset="-120"/>
              <a:sym typeface="Wingdings" panose="05000000000000000000" pitchFamily="2" charset="2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"/>
            </a:pPr>
            <a:r>
              <a:rPr kumimoji="1" lang="zh-TW" altLang="en-US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檢視訊息狀況以確保發送成功</a:t>
            </a:r>
            <a:endParaRPr kumimoji="1" lang="en-US" altLang="zh-HK">
              <a:solidFill>
                <a:schemeClr val="tx1"/>
              </a:solidFill>
              <a:latin typeface="Times New Roman" panose="02020603050405020304" pitchFamily="18" charset="0"/>
              <a:ea typeface="新細明體" panose="02020500000000000000" pitchFamily="18" charset="-120"/>
              <a:sym typeface="Wingdings" panose="05000000000000000000" pitchFamily="2" charset="2"/>
            </a:endParaRPr>
          </a:p>
        </p:txBody>
      </p:sp>
      <p:pic>
        <p:nvPicPr>
          <p:cNvPr id="3117" name="圖片 3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8" y="4176713"/>
            <a:ext cx="2952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8" name="圖片 4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238" y="5081588"/>
            <a:ext cx="3048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9" name="圖片 3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3800475"/>
            <a:ext cx="218281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0" name="圖片 4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538" y="4622800"/>
            <a:ext cx="2949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1" name="Text Box 68"/>
          <p:cNvSpPr txBox="1">
            <a:spLocks noChangeArrowheads="1"/>
          </p:cNvSpPr>
          <p:nvPr/>
        </p:nvSpPr>
        <p:spPr bwMode="auto">
          <a:xfrm>
            <a:off x="4316413" y="7540625"/>
            <a:ext cx="1447800" cy="320675"/>
          </a:xfrm>
          <a:prstGeom prst="rect">
            <a:avLst/>
          </a:prstGeom>
          <a:solidFill>
            <a:srgbClr val="99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400"/>
              <a:t>列印有關報告</a:t>
            </a:r>
            <a:endParaRPr lang="zh-TW" altLang="en-US" sz="1000">
              <a:sym typeface="Wingdings" panose="05000000000000000000" pitchFamily="2" charset="2"/>
            </a:endParaRPr>
          </a:p>
        </p:txBody>
      </p:sp>
      <p:sp>
        <p:nvSpPr>
          <p:cNvPr id="3122" name="Rectangle 235"/>
          <p:cNvSpPr>
            <a:spLocks noChangeArrowheads="1"/>
          </p:cNvSpPr>
          <p:nvPr/>
        </p:nvSpPr>
        <p:spPr bwMode="auto">
          <a:xfrm>
            <a:off x="3935413" y="7540625"/>
            <a:ext cx="3635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1" lang="en-US" altLang="zh-TW" sz="1400">
                <a:solidFill>
                  <a:srgbClr val="FF3399"/>
                </a:solidFill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</a:t>
            </a:r>
            <a:endParaRPr kumimoji="1" lang="en-US" altLang="zh-HK" sz="1400">
              <a:solidFill>
                <a:srgbClr val="FF3399"/>
              </a:solidFill>
              <a:latin typeface="Times New Roman" panose="02020603050405020304" pitchFamily="18" charset="0"/>
              <a:ea typeface="新細明體" panose="02020500000000000000" pitchFamily="18" charset="-12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0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標楷體" pitchFamily="65" charset="-12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0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標楷體" pitchFamily="65" charset="-12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2893</TotalTime>
  <Words>177</Words>
  <Application>Microsoft Office PowerPoint</Application>
  <PresentationFormat>自訂</PresentationFormat>
  <Paragraphs>38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標楷體</vt:lpstr>
      <vt:lpstr>Arial</vt:lpstr>
      <vt:lpstr>Times New Roman</vt:lpstr>
      <vt:lpstr>新細明體</vt:lpstr>
      <vt:lpstr>Calibri</vt:lpstr>
      <vt:lpstr>Wingdings</vt:lpstr>
      <vt:lpstr>Wingdings 2</vt:lpstr>
      <vt:lpstr>預設簡報設計</vt:lpstr>
      <vt:lpstr>Microsoft Clip Gallery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LAW, Yuen-sum Jenny</cp:lastModifiedBy>
  <cp:revision>96</cp:revision>
  <cp:lastPrinted>2003-03-18T09:11:00Z</cp:lastPrinted>
  <dcterms:created xsi:type="dcterms:W3CDTF">2003-03-14T04:14:17Z</dcterms:created>
  <dcterms:modified xsi:type="dcterms:W3CDTF">2023-01-19T02:57:05Z</dcterms:modified>
</cp:coreProperties>
</file>