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7620000" cy="10287000"/>
  <p:notesSz cx="6781800" cy="99187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24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FF3399"/>
    <a:srgbClr val="CC0099"/>
    <a:srgbClr val="FFDA65"/>
    <a:srgbClr val="6600CC"/>
    <a:srgbClr val="9900CC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5979" autoAdjust="0"/>
  </p:normalViewPr>
  <p:slideViewPr>
    <p:cSldViewPr>
      <p:cViewPr varScale="1">
        <p:scale>
          <a:sx n="74" d="100"/>
          <a:sy n="74" d="100"/>
        </p:scale>
        <p:origin x="2886" y="60"/>
      </p:cViewPr>
      <p:guideLst>
        <p:guide orient="horz" pos="3240"/>
        <p:guide pos="2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emf"/><Relationship Id="rId4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340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7EAD14A-738F-4C98-B853-E40B6E51A3C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52500" y="1684338"/>
            <a:ext cx="5715000" cy="35814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52500" y="5403850"/>
            <a:ext cx="5715000" cy="24828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C1AF8-2E81-48FD-B7DB-66AFF973BC0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25058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7582A-9A85-4E6F-8CA5-0EEA067B9E6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31254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429250" y="914400"/>
            <a:ext cx="1619250" cy="82296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4705350" cy="82296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97A81-9C97-410E-BFE4-AD399C7C2D2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3443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B73D7-A49F-4C07-BAE5-15DB7E5CD9C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5598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0700" y="2565400"/>
            <a:ext cx="6572250" cy="427831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20700" y="6884988"/>
            <a:ext cx="6572250" cy="22494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528CC-C5F7-4B51-95C3-71C4C513A2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84301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71500" y="2971800"/>
            <a:ext cx="3162300" cy="6172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886200" y="2971800"/>
            <a:ext cx="3162300" cy="6172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5D3BE-E8CA-4EF5-B95C-5FA2B8A5166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53372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547688"/>
            <a:ext cx="6572250" cy="198913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25463" y="2522538"/>
            <a:ext cx="3222625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5463" y="3757613"/>
            <a:ext cx="3222625" cy="55276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857625" y="2522538"/>
            <a:ext cx="3240088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857625" y="3757613"/>
            <a:ext cx="3240088" cy="55276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2F27B-55BB-4092-8894-EA2B7453ECF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07776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C2759-6200-4FA6-BA0E-C93BC8829C2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08557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5D129-9206-441D-9B49-90CCCDDC9C0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69722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2457450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40088" y="1481138"/>
            <a:ext cx="3857625" cy="7310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25463" y="3086100"/>
            <a:ext cx="2457450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D2FE2-2CC5-4252-B13D-A160DC1FFA6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7806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2457450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240088" y="1481138"/>
            <a:ext cx="3857625" cy="73104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25463" y="3086100"/>
            <a:ext cx="2457450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8174E-6AC9-4C66-A61B-5C9CE84B082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8064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64770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971800"/>
            <a:ext cx="64770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15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defTabSz="1044575" eaLnBrk="1" hangingPunct="1">
              <a:defRPr sz="16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03500" y="9372600"/>
            <a:ext cx="2413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defTabSz="1044575" eaLnBrk="1" hangingPunct="1">
              <a:defRPr sz="16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610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defTabSz="1044575" eaLnBrk="1" hangingPunct="1">
              <a:defRPr sz="1600"/>
            </a:lvl1pPr>
          </a:lstStyle>
          <a:p>
            <a:pPr>
              <a:defRPr/>
            </a:pPr>
            <a:fld id="{999A0ADD-9421-4CF0-9574-933BDA8906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kumimoji="1"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5pPr>
      <a:lvl6pPr marL="4572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6pPr>
      <a:lvl7pPr marL="9144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7pPr>
      <a:lvl8pPr marL="13716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8pPr>
      <a:lvl9pPr marL="18288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2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11" Type="http://schemas.openxmlformats.org/officeDocument/2006/relationships/image" Target="../media/image7.wmf"/><Relationship Id="rId5" Type="http://schemas.openxmlformats.org/officeDocument/2006/relationships/image" Target="../media/image5.png"/><Relationship Id="rId10" Type="http://schemas.openxmlformats.org/officeDocument/2006/relationships/image" Target="../media/image3.wmf"/><Relationship Id="rId4" Type="http://schemas.openxmlformats.org/officeDocument/2006/relationships/image" Target="../media/image1.emf"/><Relationship Id="rId9" Type="http://schemas.openxmlformats.org/officeDocument/2006/relationships/oleObject" Target="../embeddings/oleObject3.bin"/><Relationship Id="rId1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624013" y="177800"/>
          <a:ext cx="5257800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Clip" r:id="rId3" imgW="6240719" imgH="3398544" progId="MS_ClipArt_Gallery.5">
                  <p:embed/>
                </p:oleObj>
              </mc:Choice>
              <mc:Fallback>
                <p:oleObj name="Clip" r:id="rId3" imgW="6240719" imgH="3398544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4013" y="177800"/>
                        <a:ext cx="5257800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0455" y="273050"/>
            <a:ext cx="1212108" cy="774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830388" y="288925"/>
            <a:ext cx="4673600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98" tIns="52249" rIns="104498" bIns="52249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 b="1">
                <a:solidFill>
                  <a:srgbClr val="6600CC"/>
                </a:solidFill>
                <a:ea typeface="標楷體" panose="03000509000000000000" pitchFamily="65" charset="-120"/>
              </a:rPr>
              <a:t>代碼管理 </a:t>
            </a:r>
            <a:endParaRPr lang="en-US" altLang="zh-TW" sz="1800" b="1">
              <a:solidFill>
                <a:srgbClr val="6600CC"/>
              </a:solidFill>
              <a:ea typeface="標楷體" panose="03000509000000000000" pitchFamily="65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 b="1">
                <a:solidFill>
                  <a:srgbClr val="6600CC"/>
                </a:solidFill>
                <a:ea typeface="標楷體" panose="03000509000000000000" pitchFamily="65" charset="-120"/>
              </a:rPr>
              <a:t>Code Management </a:t>
            </a:r>
            <a:endParaRPr lang="en-US" altLang="zh-TW" sz="2700">
              <a:solidFill>
                <a:srgbClr val="6600CC"/>
              </a:solidFill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04800" y="1676400"/>
            <a:ext cx="7086600" cy="1903413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078" name="Rectangle 51"/>
          <p:cNvSpPr>
            <a:spLocks noChangeArrowheads="1"/>
          </p:cNvSpPr>
          <p:nvPr/>
        </p:nvSpPr>
        <p:spPr bwMode="auto">
          <a:xfrm>
            <a:off x="304800" y="4079875"/>
            <a:ext cx="7026275" cy="58166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pic>
        <p:nvPicPr>
          <p:cNvPr id="3079" name="Picture 83" descr="D:\Data Conversion chart\thumb2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71600"/>
            <a:ext cx="390525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WordArt 84"/>
          <p:cNvSpPr>
            <a:spLocks noChangeArrowheads="1" noChangeShapeType="1" noTextEdit="1"/>
          </p:cNvSpPr>
          <p:nvPr/>
        </p:nvSpPr>
        <p:spPr bwMode="auto">
          <a:xfrm>
            <a:off x="990600" y="133350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預備工作</a:t>
            </a:r>
          </a:p>
        </p:txBody>
      </p:sp>
      <p:sp>
        <p:nvSpPr>
          <p:cNvPr id="3081" name="WordArt 120"/>
          <p:cNvSpPr>
            <a:spLocks noChangeArrowheads="1" noChangeShapeType="1" noTextEdit="1"/>
          </p:cNvSpPr>
          <p:nvPr/>
        </p:nvSpPr>
        <p:spPr bwMode="auto">
          <a:xfrm>
            <a:off x="817563" y="404495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使用系統</a:t>
            </a:r>
          </a:p>
        </p:txBody>
      </p:sp>
      <p:graphicFrame>
        <p:nvGraphicFramePr>
          <p:cNvPr id="3082" name="Object 136"/>
          <p:cNvGraphicFramePr>
            <a:graphicFrameLocks noChangeAspect="1"/>
          </p:cNvGraphicFramePr>
          <p:nvPr/>
        </p:nvGraphicFramePr>
        <p:xfrm>
          <a:off x="354013" y="3908425"/>
          <a:ext cx="4032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Clip" r:id="rId7" imgW="1700543" imgH="1831818" progId="MS_ClipArt_Gallery.5">
                  <p:embed/>
                </p:oleObj>
              </mc:Choice>
              <mc:Fallback>
                <p:oleObj name="Clip" r:id="rId7" imgW="1700543" imgH="1831818" progId="MS_ClipArt_Gallery.5">
                  <p:embed/>
                  <p:pic>
                    <p:nvPicPr>
                      <p:cNvPr id="0" name="Object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013" y="3908425"/>
                        <a:ext cx="403225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140"/>
          <p:cNvGraphicFramePr>
            <a:graphicFrameLocks noChangeAspect="1"/>
          </p:cNvGraphicFramePr>
          <p:nvPr/>
        </p:nvGraphicFramePr>
        <p:xfrm>
          <a:off x="6607175" y="3775075"/>
          <a:ext cx="5508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Clip" r:id="rId9" imgW="1585570" imgH="1759306" progId="MS_ClipArt_Gallery.5">
                  <p:embed/>
                </p:oleObj>
              </mc:Choice>
              <mc:Fallback>
                <p:oleObj name="Clip" r:id="rId9" imgW="1585570" imgH="1759306" progId="MS_ClipArt_Gallery.5">
                  <p:embed/>
                  <p:pic>
                    <p:nvPicPr>
                      <p:cNvPr id="0" name="Object 1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7175" y="3775075"/>
                        <a:ext cx="55086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84" name="群組 1"/>
          <p:cNvGrpSpPr>
            <a:grpSpLocks/>
          </p:cNvGrpSpPr>
          <p:nvPr/>
        </p:nvGrpSpPr>
        <p:grpSpPr bwMode="auto">
          <a:xfrm>
            <a:off x="1814513" y="8356600"/>
            <a:ext cx="1600200" cy="914400"/>
            <a:chOff x="457200" y="6324600"/>
            <a:chExt cx="1600200" cy="914400"/>
          </a:xfrm>
        </p:grpSpPr>
        <p:pic>
          <p:nvPicPr>
            <p:cNvPr id="3105" name="Picture 202" descr="C:\Documents and Settings\administrator\Application Data\Microsoft\Media Catalog\Downloaded Clips\cl7a\j0305665.wmf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6324600"/>
              <a:ext cx="1219200" cy="909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06" name="Line 203"/>
            <p:cNvSpPr>
              <a:spLocks noChangeShapeType="1"/>
            </p:cNvSpPr>
            <p:nvPr/>
          </p:nvSpPr>
          <p:spPr bwMode="auto">
            <a:xfrm>
              <a:off x="457200" y="7162800"/>
              <a:ext cx="38100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endParaRPr lang="zh-HK" altLang="en-US"/>
            </a:p>
          </p:txBody>
        </p:sp>
        <p:sp>
          <p:nvSpPr>
            <p:cNvPr id="3107" name="Line 204"/>
            <p:cNvSpPr>
              <a:spLocks noChangeShapeType="1"/>
            </p:cNvSpPr>
            <p:nvPr/>
          </p:nvSpPr>
          <p:spPr bwMode="auto">
            <a:xfrm>
              <a:off x="685800" y="7239000"/>
              <a:ext cx="304800" cy="0"/>
            </a:xfrm>
            <a:prstGeom prst="line">
              <a:avLst/>
            </a:prstGeom>
            <a:noFill/>
            <a:ln w="28575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endParaRPr lang="zh-HK" altLang="en-US"/>
            </a:p>
          </p:txBody>
        </p:sp>
      </p:grpSp>
      <p:sp>
        <p:nvSpPr>
          <p:cNvPr id="38" name="Text Box 88"/>
          <p:cNvSpPr txBox="1">
            <a:spLocks noChangeArrowheads="1"/>
          </p:cNvSpPr>
          <p:nvPr/>
        </p:nvSpPr>
        <p:spPr bwMode="auto">
          <a:xfrm>
            <a:off x="1785938" y="1892300"/>
            <a:ext cx="5257800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zh-TW" altLang="en-US" sz="1400" b="1" dirty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（１）授權用戶</a:t>
            </a:r>
            <a:endParaRPr lang="en-US" altLang="zh-TW" sz="1400" b="1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zh-TW" altLang="en-US" sz="1400" b="1" dirty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（２）參照教育局代碼表資訊</a:t>
            </a:r>
            <a:endParaRPr lang="en-US" altLang="zh-TW" sz="1400" b="1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zh-TW" altLang="en-US" sz="1400" b="1" dirty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　　　（例：每年六月教育局通知學校有關科目代碼的信息）</a:t>
            </a:r>
            <a:endParaRPr lang="en-US" altLang="zh-TW" sz="1400" b="1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zh-TW" altLang="en-US" sz="1400" b="1" dirty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（３）設定校本適用的代碼表項目</a:t>
            </a:r>
          </a:p>
        </p:txBody>
      </p:sp>
      <p:pic>
        <p:nvPicPr>
          <p:cNvPr id="3086" name="Picture 268" descr="BS00559_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75" y="2043113"/>
            <a:ext cx="9906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087" name="Object 117"/>
          <p:cNvGraphicFramePr>
            <a:graphicFrameLocks noChangeAspect="1"/>
          </p:cNvGraphicFramePr>
          <p:nvPr/>
        </p:nvGraphicFramePr>
        <p:xfrm>
          <a:off x="6353175" y="2741613"/>
          <a:ext cx="847725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Clip" r:id="rId13" imgW="4579545" imgH="4199299" progId="MS_ClipArt_Gallery.5">
                  <p:embed/>
                </p:oleObj>
              </mc:Choice>
              <mc:Fallback>
                <p:oleObj name="Clip" r:id="rId13" imgW="4579545" imgH="4199299" progId="MS_ClipArt_Gallery.5">
                  <p:embed/>
                  <p:pic>
                    <p:nvPicPr>
                      <p:cNvPr id="0" name="Object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3175" y="2741613"/>
                        <a:ext cx="847725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8" name="矩形 3"/>
          <p:cNvSpPr>
            <a:spLocks noChangeArrowheads="1"/>
          </p:cNvSpPr>
          <p:nvPr/>
        </p:nvSpPr>
        <p:spPr bwMode="auto">
          <a:xfrm>
            <a:off x="1014413" y="5102225"/>
            <a:ext cx="227012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89" name="矩形 33"/>
          <p:cNvSpPr>
            <a:spLocks noChangeArrowheads="1"/>
          </p:cNvSpPr>
          <p:nvPr/>
        </p:nvSpPr>
        <p:spPr bwMode="auto">
          <a:xfrm>
            <a:off x="971550" y="5862638"/>
            <a:ext cx="227013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90" name="矩形 2"/>
          <p:cNvSpPr>
            <a:spLocks noChangeArrowheads="1"/>
          </p:cNvSpPr>
          <p:nvPr/>
        </p:nvSpPr>
        <p:spPr bwMode="auto">
          <a:xfrm>
            <a:off x="1252538" y="4762500"/>
            <a:ext cx="2125662" cy="76517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1400"/>
              <a:t>教育局傳送新代碼</a:t>
            </a:r>
            <a:endParaRPr lang="en-US" altLang="zh-TW" sz="1400"/>
          </a:p>
          <a:p>
            <a:pPr eaLnBrk="1" hangingPunct="1"/>
            <a:r>
              <a:rPr lang="zh-TW" altLang="en-US" sz="1400"/>
              <a:t>（八月中）</a:t>
            </a:r>
            <a:endParaRPr lang="zh-HK" altLang="en-US" sz="1400"/>
          </a:p>
        </p:txBody>
      </p:sp>
      <p:sp>
        <p:nvSpPr>
          <p:cNvPr id="4" name="流程圖: 接點 3"/>
          <p:cNvSpPr/>
          <p:nvPr/>
        </p:nvSpPr>
        <p:spPr bwMode="auto">
          <a:xfrm>
            <a:off x="2151063" y="4371975"/>
            <a:ext cx="363537" cy="319088"/>
          </a:xfrm>
          <a:prstGeom prst="flowChartConnecto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r>
              <a:rPr lang="en-US" altLang="zh-TW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zh-HK" alt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092" name="直線單箭頭接點 5"/>
          <p:cNvCxnSpPr>
            <a:cxnSpLocks noChangeShapeType="1"/>
          </p:cNvCxnSpPr>
          <p:nvPr/>
        </p:nvCxnSpPr>
        <p:spPr bwMode="auto">
          <a:xfrm>
            <a:off x="3436938" y="5135563"/>
            <a:ext cx="849312" cy="95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93" name="矩形 39"/>
          <p:cNvSpPr>
            <a:spLocks noChangeArrowheads="1"/>
          </p:cNvSpPr>
          <p:nvPr/>
        </p:nvSpPr>
        <p:spPr bwMode="auto">
          <a:xfrm>
            <a:off x="4341813" y="4752975"/>
            <a:ext cx="1916112" cy="757238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1400"/>
              <a:t>新代碼自動匯入至學校</a:t>
            </a:r>
            <a:endParaRPr lang="en-US" altLang="zh-TW" sz="1400"/>
          </a:p>
          <a:p>
            <a:pPr eaLnBrk="1" hangingPunct="1"/>
            <a:r>
              <a:rPr lang="en-US" altLang="zh-TW" sz="1400"/>
              <a:t>WebSAMS </a:t>
            </a:r>
            <a:r>
              <a:rPr lang="zh-TW" altLang="en-US" sz="1400"/>
              <a:t>系統內</a:t>
            </a:r>
            <a:endParaRPr lang="zh-HK" altLang="en-US" sz="1400"/>
          </a:p>
        </p:txBody>
      </p:sp>
      <p:sp>
        <p:nvSpPr>
          <p:cNvPr id="3094" name="矩形 40"/>
          <p:cNvSpPr>
            <a:spLocks noChangeArrowheads="1"/>
          </p:cNvSpPr>
          <p:nvPr/>
        </p:nvSpPr>
        <p:spPr bwMode="auto">
          <a:xfrm>
            <a:off x="3463925" y="4772025"/>
            <a:ext cx="790575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1000"/>
              <a:t>經聯遞系統</a:t>
            </a:r>
            <a:endParaRPr lang="zh-HK" altLang="en-US" sz="1000"/>
          </a:p>
        </p:txBody>
      </p:sp>
      <p:sp>
        <p:nvSpPr>
          <p:cNvPr id="42" name="流程圖: 接點 41"/>
          <p:cNvSpPr/>
          <p:nvPr/>
        </p:nvSpPr>
        <p:spPr bwMode="auto">
          <a:xfrm>
            <a:off x="5118100" y="4371975"/>
            <a:ext cx="363538" cy="319088"/>
          </a:xfrm>
          <a:prstGeom prst="flowChartConnecto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r>
              <a:rPr lang="en-US" altLang="zh-TW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zh-HK" alt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96" name="矩形 42"/>
          <p:cNvSpPr>
            <a:spLocks noChangeArrowheads="1"/>
          </p:cNvSpPr>
          <p:nvPr/>
        </p:nvSpPr>
        <p:spPr bwMode="auto">
          <a:xfrm>
            <a:off x="1289050" y="6232525"/>
            <a:ext cx="2089150" cy="585788"/>
          </a:xfrm>
          <a:prstGeom prst="rect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1400"/>
              <a:t>學校按需要增加校本</a:t>
            </a:r>
            <a:endParaRPr lang="en-US" altLang="zh-TW" sz="1400"/>
          </a:p>
          <a:p>
            <a:pPr eaLnBrk="1" hangingPunct="1"/>
            <a:r>
              <a:rPr lang="zh-TW" altLang="en-US" sz="1400"/>
              <a:t>適用代碼</a:t>
            </a:r>
            <a:endParaRPr lang="zh-HK" altLang="en-US" sz="1400"/>
          </a:p>
        </p:txBody>
      </p:sp>
      <p:sp>
        <p:nvSpPr>
          <p:cNvPr id="3097" name="矩形 43"/>
          <p:cNvSpPr>
            <a:spLocks noChangeArrowheads="1"/>
          </p:cNvSpPr>
          <p:nvPr/>
        </p:nvSpPr>
        <p:spPr bwMode="auto">
          <a:xfrm>
            <a:off x="1252538" y="6626225"/>
            <a:ext cx="2312987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zh-HK" altLang="en-US" sz="1000"/>
          </a:p>
        </p:txBody>
      </p:sp>
      <p:sp>
        <p:nvSpPr>
          <p:cNvPr id="3098" name="矩形 44"/>
          <p:cNvSpPr>
            <a:spLocks noChangeArrowheads="1"/>
          </p:cNvSpPr>
          <p:nvPr/>
        </p:nvSpPr>
        <p:spPr bwMode="auto">
          <a:xfrm>
            <a:off x="4316413" y="6061075"/>
            <a:ext cx="2447925" cy="757238"/>
          </a:xfrm>
          <a:prstGeom prst="rect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400"/>
              <a:t>學校只能選擇啟用</a:t>
            </a:r>
            <a:r>
              <a:rPr lang="en-US" altLang="zh-TW" sz="1400"/>
              <a:t>(A)/</a:t>
            </a:r>
          </a:p>
          <a:p>
            <a:pPr algn="ctr" eaLnBrk="1" hangingPunct="1"/>
            <a:r>
              <a:rPr lang="zh-TW" altLang="en-US" sz="1400"/>
              <a:t>停用</a:t>
            </a:r>
            <a:r>
              <a:rPr lang="en-US" altLang="zh-TW" sz="1400"/>
              <a:t>(I)</a:t>
            </a:r>
            <a:r>
              <a:rPr lang="zh-TW" altLang="en-US" sz="1400"/>
              <a:t>新增代碼，而不得刪除</a:t>
            </a:r>
            <a:endParaRPr lang="zh-HK" altLang="en-US" sz="1400"/>
          </a:p>
        </p:txBody>
      </p:sp>
      <p:cxnSp>
        <p:nvCxnSpPr>
          <p:cNvPr id="3099" name="直線單箭頭接點 45"/>
          <p:cNvCxnSpPr>
            <a:cxnSpLocks noChangeShapeType="1"/>
          </p:cNvCxnSpPr>
          <p:nvPr/>
        </p:nvCxnSpPr>
        <p:spPr bwMode="auto">
          <a:xfrm flipH="1">
            <a:off x="2514600" y="5597525"/>
            <a:ext cx="2574925" cy="5540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00" name="直線單箭頭接點 46"/>
          <p:cNvCxnSpPr>
            <a:cxnSpLocks noChangeShapeType="1"/>
          </p:cNvCxnSpPr>
          <p:nvPr/>
        </p:nvCxnSpPr>
        <p:spPr bwMode="auto">
          <a:xfrm flipV="1">
            <a:off x="3455988" y="6416675"/>
            <a:ext cx="798512" cy="79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流程圖: 接點 48"/>
          <p:cNvSpPr/>
          <p:nvPr/>
        </p:nvSpPr>
        <p:spPr bwMode="auto">
          <a:xfrm>
            <a:off x="2151063" y="5810250"/>
            <a:ext cx="363537" cy="317500"/>
          </a:xfrm>
          <a:prstGeom prst="flowChartConnecto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r>
              <a:rPr lang="en-US" altLang="zh-TW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zh-HK" alt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流程圖: 接點 49"/>
          <p:cNvSpPr/>
          <p:nvPr/>
        </p:nvSpPr>
        <p:spPr bwMode="auto">
          <a:xfrm>
            <a:off x="5332413" y="5673725"/>
            <a:ext cx="363537" cy="317500"/>
          </a:xfrm>
          <a:prstGeom prst="flowChartConnecto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lIns="90000" tIns="46800" rIns="90000" bIns="46800" anchor="ctr"/>
          <a:lstStyle/>
          <a:p>
            <a:pPr eaLnBrk="1" hangingPunct="1">
              <a:defRPr/>
            </a:pPr>
            <a:r>
              <a:rPr lang="en-US" altLang="zh-TW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zh-HK" alt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03" name="摺角紙張 10"/>
          <p:cNvSpPr>
            <a:spLocks noChangeArrowheads="1"/>
          </p:cNvSpPr>
          <p:nvPr/>
        </p:nvSpPr>
        <p:spPr bwMode="auto">
          <a:xfrm>
            <a:off x="4316413" y="6978650"/>
            <a:ext cx="2447925" cy="2755900"/>
          </a:xfrm>
          <a:prstGeom prst="foldedCorner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1400" b="1"/>
              <a:t>代碼範疇包括</a:t>
            </a:r>
            <a:r>
              <a:rPr lang="en-US" altLang="zh-TW" sz="1400" b="1"/>
              <a:t>:</a:t>
            </a:r>
          </a:p>
          <a:p>
            <a:pPr eaLnBrk="1" hangingPunct="1"/>
            <a:endParaRPr lang="en-US" altLang="zh-TW" sz="1400"/>
          </a:p>
          <a:p>
            <a:pPr eaLnBrk="1" hangingPunct="1"/>
            <a:r>
              <a:rPr lang="zh-TW" altLang="en-US" sz="1400"/>
              <a:t>出席資料</a:t>
            </a:r>
            <a:endParaRPr lang="en-US" altLang="zh-TW" sz="1400"/>
          </a:p>
          <a:p>
            <a:pPr eaLnBrk="1" hangingPunct="1"/>
            <a:r>
              <a:rPr lang="zh-TW" altLang="en-US" sz="1400"/>
              <a:t>獎懲資料</a:t>
            </a:r>
            <a:endParaRPr lang="en-US" altLang="zh-TW" sz="1400"/>
          </a:p>
          <a:p>
            <a:pPr eaLnBrk="1" hangingPunct="1"/>
            <a:r>
              <a:rPr lang="zh-TW" altLang="en-US" sz="1400"/>
              <a:t>一般</a:t>
            </a:r>
            <a:endParaRPr lang="en-US" altLang="zh-TW" sz="1400"/>
          </a:p>
          <a:p>
            <a:pPr eaLnBrk="1" hangingPunct="1"/>
            <a:r>
              <a:rPr lang="zh-TW" altLang="en-US" sz="1400"/>
              <a:t>學校管理</a:t>
            </a:r>
            <a:endParaRPr lang="en-US" altLang="zh-TW" sz="1400"/>
          </a:p>
          <a:p>
            <a:pPr eaLnBrk="1" hangingPunct="1"/>
            <a:r>
              <a:rPr lang="zh-TW" altLang="en-US" sz="1400"/>
              <a:t>特殊教育</a:t>
            </a:r>
            <a:endParaRPr lang="en-US" altLang="zh-TW" sz="1400"/>
          </a:p>
          <a:p>
            <a:pPr eaLnBrk="1" hangingPunct="1"/>
            <a:r>
              <a:rPr lang="zh-TW" altLang="en-US" sz="1400"/>
              <a:t>教職員</a:t>
            </a:r>
            <a:endParaRPr lang="en-US" altLang="zh-TW" sz="1400"/>
          </a:p>
          <a:p>
            <a:pPr eaLnBrk="1" hangingPunct="1"/>
            <a:r>
              <a:rPr lang="zh-TW" altLang="en-US" sz="1400"/>
              <a:t>學生資料</a:t>
            </a:r>
            <a:endParaRPr lang="en-US" altLang="zh-TW" sz="1400"/>
          </a:p>
          <a:p>
            <a:pPr eaLnBrk="1" hangingPunct="1"/>
            <a:r>
              <a:rPr lang="zh-TW" altLang="en-US" sz="1400"/>
              <a:t>學生課外活動</a:t>
            </a:r>
            <a:endParaRPr lang="en-US" altLang="zh-TW" sz="1400"/>
          </a:p>
          <a:p>
            <a:pPr eaLnBrk="1" hangingPunct="1"/>
            <a:r>
              <a:rPr lang="zh-TW" altLang="en-US" sz="1400"/>
              <a:t>人才資料庫</a:t>
            </a:r>
            <a:endParaRPr lang="zh-HK" altLang="en-US" sz="1400"/>
          </a:p>
        </p:txBody>
      </p:sp>
      <p:sp>
        <p:nvSpPr>
          <p:cNvPr id="3104" name="矩形 55"/>
          <p:cNvSpPr>
            <a:spLocks noChangeArrowheads="1"/>
          </p:cNvSpPr>
          <p:nvPr/>
        </p:nvSpPr>
        <p:spPr bwMode="auto">
          <a:xfrm>
            <a:off x="3521075" y="6065838"/>
            <a:ext cx="646113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1000"/>
              <a:t>自行編修</a:t>
            </a:r>
            <a:endParaRPr lang="zh-HK" altLang="en-US"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1487</TotalTime>
  <Words>117</Words>
  <Application>Microsoft Office PowerPoint</Application>
  <PresentationFormat>自訂</PresentationFormat>
  <Paragraphs>33</Paragraphs>
  <Slides>1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新細明體</vt:lpstr>
      <vt:lpstr>標楷體</vt:lpstr>
      <vt:lpstr>Arial</vt:lpstr>
      <vt:lpstr>Times New Roman</vt:lpstr>
      <vt:lpstr>Wingdings</vt:lpstr>
      <vt:lpstr>預設簡報設計</vt:lpstr>
      <vt:lpstr>Clip</vt:lpstr>
      <vt:lpstr>PowerPoint 簡報</vt:lpstr>
    </vt:vector>
  </TitlesOfParts>
  <Company>Education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無投影片標題</dc:title>
  <dc:creator>Thomas CHU</dc:creator>
  <cp:lastModifiedBy>EDB User</cp:lastModifiedBy>
  <cp:revision>111</cp:revision>
  <cp:lastPrinted>2003-03-18T09:11:00Z</cp:lastPrinted>
  <dcterms:created xsi:type="dcterms:W3CDTF">2003-03-14T04:14:17Z</dcterms:created>
  <dcterms:modified xsi:type="dcterms:W3CDTF">2024-08-23T07:30:31Z</dcterms:modified>
</cp:coreProperties>
</file>