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7620000" cy="10287000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未命名的章節" id="{7D5DAE65-0F90-4462-BEB7-CECFA8710305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24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7DD"/>
    <a:srgbClr val="9900CC"/>
    <a:srgbClr val="660033"/>
    <a:srgbClr val="990099"/>
    <a:srgbClr val="FF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65" autoAdjust="0"/>
    <p:restoredTop sz="90929"/>
  </p:normalViewPr>
  <p:slideViewPr>
    <p:cSldViewPr>
      <p:cViewPr varScale="1">
        <p:scale>
          <a:sx n="70" d="100"/>
          <a:sy n="70" d="100"/>
        </p:scale>
        <p:origin x="3666" y="84"/>
      </p:cViewPr>
      <p:guideLst>
        <p:guide orient="horz" pos="3240"/>
        <p:guide pos="2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e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585F2D2-299C-4935-9AC1-7D6088CCDB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DDDEC04-CBAD-4553-B7C9-CDAF366B65A6}" type="datetimeFigureOut">
              <a:rPr lang="zh-HK" altLang="en-US"/>
              <a:pPr>
                <a:defRPr/>
              </a:pPr>
              <a:t>12/4/2019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1143000"/>
            <a:ext cx="2286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HK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HK" altLang="en-US" noProof="0" smtClean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6DCDD1F-2185-42CF-8EE1-73AD87502811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52500" y="1684338"/>
            <a:ext cx="5715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52500" y="5403850"/>
            <a:ext cx="5715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D9509-3CBC-4C28-9638-E5B431C6A71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656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9C45B-64F8-4A93-B340-4EE7447A65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9023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5429250" y="914400"/>
            <a:ext cx="1619250" cy="82296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71500" y="914400"/>
            <a:ext cx="4705350" cy="82296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B38BC-1281-457E-A470-2262E46253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3371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B294F-522E-411D-83A4-5A3A557B551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508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0700" y="2565400"/>
            <a:ext cx="657225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20700" y="6884988"/>
            <a:ext cx="6572250" cy="22494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4393E-C770-4CCC-ACC0-E2B56D099E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273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71500" y="2971800"/>
            <a:ext cx="3162300" cy="6172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886200" y="2971800"/>
            <a:ext cx="3162300" cy="6172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EDC5E-0FA4-4F01-8AD3-E5753BE97D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29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5463" y="547688"/>
            <a:ext cx="6572250" cy="19891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25463" y="2522538"/>
            <a:ext cx="322262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5463" y="3757613"/>
            <a:ext cx="3222625" cy="55276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857625" y="2522538"/>
            <a:ext cx="32400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857625" y="3757613"/>
            <a:ext cx="3240088" cy="55276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BE8F4-721B-4FAE-96EE-0DCB5BB46B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510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23F12-28C9-4DC8-9E6F-8B19D8DFD0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605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4C7AE-2260-4D41-97F7-6B86CE3FA36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9030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5463" y="685800"/>
            <a:ext cx="2457450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40088" y="1481138"/>
            <a:ext cx="3857625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25463" y="3086100"/>
            <a:ext cx="2457450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FFC55-564A-43D1-A202-6531AFCDB16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190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5463" y="685800"/>
            <a:ext cx="2457450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240088" y="1481138"/>
            <a:ext cx="3857625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25463" y="3086100"/>
            <a:ext cx="2457450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FA0BB-C06A-4520-9B18-EFAC6C4256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967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914400"/>
            <a:ext cx="6477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498" tIns="52249" rIns="104498" bIns="522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971800"/>
            <a:ext cx="6477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498" tIns="52249" rIns="104498" bIns="522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1500" y="9372600"/>
            <a:ext cx="15875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498" tIns="52249" rIns="104498" bIns="52249" numCol="1" anchor="t" anchorCtr="0" compatLnSpc="1">
            <a:prstTxWarp prst="textNoShape">
              <a:avLst/>
            </a:prstTxWarp>
          </a:bodyPr>
          <a:lstStyle>
            <a:lvl1pPr defTabSz="1044575" eaLnBrk="1" hangingPunct="1">
              <a:defRPr sz="16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03500" y="9372600"/>
            <a:ext cx="2413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498" tIns="52249" rIns="104498" bIns="52249" numCol="1" anchor="t" anchorCtr="0" compatLnSpc="1">
            <a:prstTxWarp prst="textNoShape">
              <a:avLst/>
            </a:prstTxWarp>
          </a:bodyPr>
          <a:lstStyle>
            <a:lvl1pPr algn="ctr" defTabSz="1044575" eaLnBrk="1" hangingPunct="1">
              <a:defRPr sz="16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61000" y="9372600"/>
            <a:ext cx="15875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498" tIns="52249" rIns="104498" bIns="52249" numCol="1" anchor="t" anchorCtr="0" compatLnSpc="1">
            <a:prstTxWarp prst="textNoShape">
              <a:avLst/>
            </a:prstTxWarp>
          </a:bodyPr>
          <a:lstStyle>
            <a:lvl1pPr algn="r" defTabSz="1044575" eaLnBrk="1" hangingPunct="1">
              <a:defRPr sz="1600"/>
            </a:lvl1pPr>
          </a:lstStyle>
          <a:p>
            <a:pPr>
              <a:defRPr/>
            </a:pPr>
            <a:fld id="{3F7DC2AB-89A3-42E8-8A3C-1B5F7E629F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4575" rtl="0" eaLnBrk="0" fontAlgn="base" hangingPunct="0">
        <a:spcBef>
          <a:spcPct val="0"/>
        </a:spcBef>
        <a:spcAft>
          <a:spcPct val="0"/>
        </a:spcAft>
        <a:defRPr kumimoji="1"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44575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2pPr>
      <a:lvl3pPr algn="ctr" defTabSz="1044575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3pPr>
      <a:lvl4pPr algn="ctr" defTabSz="1044575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4pPr>
      <a:lvl5pPr algn="ctr" defTabSz="1044575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5pPr>
      <a:lvl6pPr marL="457200" algn="ctr" defTabSz="1044575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6pPr>
      <a:lvl7pPr marL="914400" algn="ctr" defTabSz="1044575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7pPr>
      <a:lvl8pPr marL="1371600" algn="ctr" defTabSz="1044575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8pPr>
      <a:lvl9pPr marL="1828800" algn="ctr" defTabSz="1044575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9pPr>
    </p:titleStyle>
    <p:bodyStyle>
      <a:lvl1pPr marL="392113" indent="-392113" algn="l" defTabSz="1044575" rtl="0" eaLnBrk="0" fontAlgn="base" hangingPunct="0">
        <a:spcBef>
          <a:spcPct val="20000"/>
        </a:spcBef>
        <a:spcAft>
          <a:spcPct val="0"/>
        </a:spcAft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9313" indent="-327025" algn="l" defTabSz="1044575" rtl="0" eaLnBrk="0" fontAlgn="base" hangingPunct="0">
        <a:spcBef>
          <a:spcPct val="20000"/>
        </a:spcBef>
        <a:spcAft>
          <a:spcPct val="0"/>
        </a:spcAft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513" indent="-261938" algn="l" defTabSz="1044575" rtl="0" eaLnBrk="0" fontAlgn="base" hangingPunct="0">
        <a:spcBef>
          <a:spcPct val="20000"/>
        </a:spcBef>
        <a:spcAft>
          <a:spcPct val="0"/>
        </a:spcAft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261938" algn="l" defTabSz="1044575" rtl="0" eaLnBrk="0" fontAlgn="base" hangingPunct="0">
        <a:spcBef>
          <a:spcPct val="20000"/>
        </a:spcBef>
        <a:spcAft>
          <a:spcPct val="0"/>
        </a:spcAft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088" indent="-260350" algn="l" defTabSz="1044575" rtl="0" eaLnBrk="0" fontAlgn="base" hangingPunct="0">
        <a:spcBef>
          <a:spcPct val="20000"/>
        </a:spcBef>
        <a:spcAft>
          <a:spcPct val="0"/>
        </a:spcAft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2.wmf"/><Relationship Id="rId26" Type="http://schemas.openxmlformats.org/officeDocument/2006/relationships/image" Target="../media/image16.png"/><Relationship Id="rId3" Type="http://schemas.openxmlformats.org/officeDocument/2006/relationships/oleObject" Target="../embeddings/oleObject1.bin"/><Relationship Id="rId21" Type="http://schemas.openxmlformats.org/officeDocument/2006/relationships/image" Target="../media/image15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.wmf"/><Relationship Id="rId17" Type="http://schemas.openxmlformats.org/officeDocument/2006/relationships/image" Target="../media/image11.wmf"/><Relationship Id="rId25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.wmf"/><Relationship Id="rId20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oleObject" Target="../embeddings/oleObject4.bin"/><Relationship Id="rId24" Type="http://schemas.openxmlformats.org/officeDocument/2006/relationships/oleObject" Target="../embeddings/oleObject8.bin"/><Relationship Id="rId5" Type="http://schemas.openxmlformats.org/officeDocument/2006/relationships/image" Target="../media/image9.png"/><Relationship Id="rId15" Type="http://schemas.openxmlformats.org/officeDocument/2006/relationships/oleObject" Target="../embeddings/oleObject6.bin"/><Relationship Id="rId23" Type="http://schemas.openxmlformats.org/officeDocument/2006/relationships/image" Target="../media/image7.wmf"/><Relationship Id="rId10" Type="http://schemas.openxmlformats.org/officeDocument/2006/relationships/image" Target="../media/image3.wmf"/><Relationship Id="rId19" Type="http://schemas.openxmlformats.org/officeDocument/2006/relationships/image" Target="../media/image13.png"/><Relationship Id="rId4" Type="http://schemas.openxmlformats.org/officeDocument/2006/relationships/image" Target="../media/image1.em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5.wmf"/><Relationship Id="rId22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362200" y="211138"/>
          <a:ext cx="297180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4" name="Clip" r:id="rId3" imgW="6248459" imgH="3409807" progId="MS_ClipArt_Gallery.5">
                  <p:embed/>
                </p:oleObj>
              </mc:Choice>
              <mc:Fallback>
                <p:oleObj name="Clip" r:id="rId3" imgW="6248459" imgH="3409807" progId="MS_ClipArt_Gallery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11138"/>
                        <a:ext cx="2971800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7" name="Picture 3" descr="D:\Data Conversion chart\logo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7163"/>
            <a:ext cx="14478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540000" y="382588"/>
            <a:ext cx="2641600" cy="658812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498" tIns="52249" rIns="104498" bIns="52249">
            <a:spAutoFit/>
          </a:bodyPr>
          <a:lstStyle>
            <a:lvl1pPr defTabSz="1044575"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22288" indent="-327025" defTabSz="1044575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044575" indent="-261938" defTabSz="1044575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566863" indent="-261938" defTabSz="1044575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90738" indent="-260350" defTabSz="1044575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479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0051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623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9195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7030A0"/>
                </a:solidFill>
              </a:rPr>
              <a:t>資料管理 </a:t>
            </a:r>
            <a:endParaRPr lang="en-US" altLang="zh-TW" sz="1800" b="1">
              <a:solidFill>
                <a:srgbClr val="7030A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7030A0"/>
                </a:solidFill>
              </a:rPr>
              <a:t>Data Management</a:t>
            </a:r>
            <a:endParaRPr lang="en-US" altLang="zh-TW" sz="1800">
              <a:solidFill>
                <a:srgbClr val="7030A0"/>
              </a:solidFill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04800" y="1863725"/>
            <a:ext cx="7010400" cy="2191609"/>
          </a:xfrm>
          <a:prstGeom prst="rect">
            <a:avLst/>
          </a:prstGeom>
          <a:noFill/>
          <a:ln w="38100" cmpd="dbl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HK" altLang="en-US"/>
          </a:p>
        </p:txBody>
      </p:sp>
      <p:sp>
        <p:nvSpPr>
          <p:cNvPr id="6150" name="Rectangle 51"/>
          <p:cNvSpPr>
            <a:spLocks noChangeArrowheads="1"/>
          </p:cNvSpPr>
          <p:nvPr/>
        </p:nvSpPr>
        <p:spPr bwMode="auto">
          <a:xfrm>
            <a:off x="296465" y="4729026"/>
            <a:ext cx="7026275" cy="2702711"/>
          </a:xfrm>
          <a:prstGeom prst="rect">
            <a:avLst/>
          </a:prstGeom>
          <a:noFill/>
          <a:ln w="38100" cmpd="dbl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HK" altLang="en-US"/>
          </a:p>
        </p:txBody>
      </p:sp>
      <p:sp>
        <p:nvSpPr>
          <p:cNvPr id="6151" name="Rectangle 64"/>
          <p:cNvSpPr>
            <a:spLocks noChangeArrowheads="1"/>
          </p:cNvSpPr>
          <p:nvPr/>
        </p:nvSpPr>
        <p:spPr bwMode="auto">
          <a:xfrm>
            <a:off x="317896" y="8015205"/>
            <a:ext cx="7026275" cy="1808816"/>
          </a:xfrm>
          <a:prstGeom prst="rect">
            <a:avLst/>
          </a:prstGeom>
          <a:noFill/>
          <a:ln w="38100" cmpd="dbl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HK" altLang="en-US"/>
          </a:p>
        </p:txBody>
      </p:sp>
      <p:pic>
        <p:nvPicPr>
          <p:cNvPr id="6152" name="Picture 83" descr="D:\Data Conversion chart\thumb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39052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WordArt 84"/>
          <p:cNvSpPr>
            <a:spLocks noChangeArrowheads="1" noChangeShapeType="1" noTextEdit="1"/>
          </p:cNvSpPr>
          <p:nvPr/>
        </p:nvSpPr>
        <p:spPr bwMode="auto">
          <a:xfrm>
            <a:off x="990600" y="1524000"/>
            <a:ext cx="723900" cy="266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HK" altLang="en-US" sz="1400" b="1" kern="10" dirty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新細明體" panose="02020500000000000000" pitchFamily="18" charset="-120"/>
              </a:rPr>
              <a:t>預備工作</a:t>
            </a:r>
          </a:p>
        </p:txBody>
      </p:sp>
      <p:sp>
        <p:nvSpPr>
          <p:cNvPr id="6154" name="AutoShape 86"/>
          <p:cNvSpPr>
            <a:spLocks noChangeArrowheads="1"/>
          </p:cNvSpPr>
          <p:nvPr/>
        </p:nvSpPr>
        <p:spPr bwMode="auto">
          <a:xfrm>
            <a:off x="3182938" y="1260475"/>
            <a:ext cx="2514600" cy="412750"/>
          </a:xfrm>
          <a:prstGeom prst="wedgeRoundRectCallout">
            <a:avLst>
              <a:gd name="adj1" fmla="val -62880"/>
              <a:gd name="adj2" fmla="val 2606"/>
              <a:gd name="adj3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200" b="1">
                <a:solidFill>
                  <a:srgbClr val="0033CC"/>
                </a:solidFill>
                <a:ea typeface="標楷體" panose="03000509000000000000" pitchFamily="65" charset="-120"/>
              </a:rPr>
              <a:t>首次使用網上校管系統</a:t>
            </a:r>
            <a:endParaRPr lang="en-US" altLang="zh-TW" sz="1200" b="1">
              <a:solidFill>
                <a:srgbClr val="0033CC"/>
              </a:solidFill>
            </a:endParaRPr>
          </a:p>
        </p:txBody>
      </p:sp>
      <p:sp>
        <p:nvSpPr>
          <p:cNvPr id="6155" name="Text Box 88"/>
          <p:cNvSpPr txBox="1">
            <a:spLocks noChangeArrowheads="1"/>
          </p:cNvSpPr>
          <p:nvPr/>
        </p:nvSpPr>
        <p:spPr bwMode="auto">
          <a:xfrm>
            <a:off x="442913" y="1965325"/>
            <a:ext cx="269716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52" tIns="53483" rIns="102852" bIns="53483" anchor="ctr">
            <a:spAutoFit/>
          </a:bodyPr>
          <a:lstStyle>
            <a:lvl1pPr defTabSz="1044575"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22288" indent="-327025" defTabSz="1044575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044575" indent="-261938" defTabSz="1044575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566863" indent="-261938" defTabSz="1044575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90738" indent="-260350" defTabSz="1044575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479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0051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623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9195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400" dirty="0">
                <a:solidFill>
                  <a:srgbClr val="6600CC"/>
                </a:solidFill>
                <a:sym typeface="Wingdings" panose="05000000000000000000" pitchFamily="2" charset="2"/>
              </a:rPr>
              <a:t></a:t>
            </a:r>
            <a:r>
              <a:rPr lang="zh-TW" altLang="en-US" sz="1400" dirty="0">
                <a:solidFill>
                  <a:srgbClr val="6600CC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了解資料表格結構及相互關係</a:t>
            </a:r>
          </a:p>
        </p:txBody>
      </p:sp>
      <p:sp>
        <p:nvSpPr>
          <p:cNvPr id="6156" name="Text Box 93"/>
          <p:cNvSpPr txBox="1">
            <a:spLocks noChangeArrowheads="1"/>
          </p:cNvSpPr>
          <p:nvPr/>
        </p:nvSpPr>
        <p:spPr bwMode="auto">
          <a:xfrm>
            <a:off x="612774" y="2273320"/>
            <a:ext cx="2429555" cy="26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852" tIns="53483" rIns="102852" bIns="53483" anchor="ctr">
            <a:spAutoFit/>
          </a:bodyPr>
          <a:lstStyle>
            <a:lvl1pPr defTabSz="1044575"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22288" indent="-327025" defTabSz="1044575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044575" indent="-261938" defTabSz="1044575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566863" indent="-261938" defTabSz="1044575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90738" indent="-260350" defTabSz="1044575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479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0051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623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9195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171450" indent="-171450" eaLnBrk="1" hangingPunct="1"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TW" altLang="en-US" sz="1000" dirty="0">
                <a:solidFill>
                  <a:srgbClr val="6600CC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找出要抽取資料</a:t>
            </a:r>
            <a:r>
              <a:rPr lang="zh-TW" altLang="en-US" sz="1000" dirty="0" smtClean="0">
                <a:solidFill>
                  <a:srgbClr val="6600CC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所在資料表格及欄位。</a:t>
            </a:r>
            <a:endParaRPr lang="en-US" altLang="zh-TW" sz="1000" dirty="0">
              <a:solidFill>
                <a:srgbClr val="6600CC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</p:txBody>
      </p:sp>
      <p:sp>
        <p:nvSpPr>
          <p:cNvPr id="6157" name="Text Box 100"/>
          <p:cNvSpPr txBox="1">
            <a:spLocks noChangeArrowheads="1"/>
          </p:cNvSpPr>
          <p:nvPr/>
        </p:nvSpPr>
        <p:spPr bwMode="auto">
          <a:xfrm>
            <a:off x="1415926" y="6327730"/>
            <a:ext cx="1086158" cy="32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852" tIns="53483" rIns="102852" bIns="53483" anchor="ctr">
            <a:spAutoFit/>
          </a:bodyPr>
          <a:lstStyle>
            <a:lvl1pPr defTabSz="1044575"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22288" indent="-327025" defTabSz="1044575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044575" indent="-261938" defTabSz="1044575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566863" indent="-261938" defTabSz="1044575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90738" indent="-260350" defTabSz="1044575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479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0051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623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9195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400" dirty="0" smtClean="0">
                <a:solidFill>
                  <a:srgbClr val="008000"/>
                </a:solidFill>
                <a:sym typeface="Wingdings" panose="05000000000000000000" pitchFamily="2" charset="2"/>
              </a:rPr>
              <a:t></a:t>
            </a:r>
            <a:r>
              <a:rPr lang="zh-HK" altLang="en-US" sz="1400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執行工作</a:t>
            </a:r>
          </a:p>
        </p:txBody>
      </p:sp>
      <p:sp>
        <p:nvSpPr>
          <p:cNvPr id="6158" name="Text Box 108"/>
          <p:cNvSpPr txBox="1">
            <a:spLocks noChangeArrowheads="1"/>
          </p:cNvSpPr>
          <p:nvPr/>
        </p:nvSpPr>
        <p:spPr bwMode="auto">
          <a:xfrm>
            <a:off x="1320378" y="6635138"/>
            <a:ext cx="3090094" cy="64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852" tIns="53483" rIns="102852" bIns="53483" anchor="ctr">
            <a:spAutoFit/>
          </a:bodyPr>
          <a:lstStyle>
            <a:lvl1pPr defTabSz="1044575"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22288" indent="-327025" defTabSz="1044575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044575" indent="-261938" defTabSz="1044575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566863" indent="-261938" defTabSz="1044575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90738" indent="-260350" defTabSz="1044575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479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0051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623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9195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171450" indent="-171450" eaLnBrk="1" hangingPunct="1"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TW" altLang="en-US" sz="1000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為了方便管理，數個資料選取便組成一件工作。</a:t>
            </a:r>
          </a:p>
          <a:p>
            <a:pPr marL="171450" indent="-171450" eaLnBrk="1" hangingPunct="1"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TW" altLang="en-US" sz="1000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用戶必須擁有每一個資料取之權限才能執行一個工作。</a:t>
            </a:r>
          </a:p>
        </p:txBody>
      </p:sp>
      <p:sp>
        <p:nvSpPr>
          <p:cNvPr id="6159" name="Text Box 110"/>
          <p:cNvSpPr txBox="1">
            <a:spLocks noChangeArrowheads="1"/>
          </p:cNvSpPr>
          <p:nvPr/>
        </p:nvSpPr>
        <p:spPr bwMode="auto">
          <a:xfrm>
            <a:off x="3282950" y="1965325"/>
            <a:ext cx="21859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852" tIns="53483" rIns="102852" bIns="53483" anchor="ctr">
            <a:spAutoFit/>
          </a:bodyPr>
          <a:lstStyle>
            <a:lvl1pPr defTabSz="1044575"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22288" indent="-327025" defTabSz="1044575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044575" indent="-261938" defTabSz="1044575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566863" indent="-261938" defTabSz="1044575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90738" indent="-260350" defTabSz="1044575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479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0051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623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9195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400" dirty="0">
                <a:solidFill>
                  <a:srgbClr val="990000"/>
                </a:solidFill>
                <a:sym typeface="Wingdings" panose="05000000000000000000" pitchFamily="2" charset="2"/>
              </a:rPr>
              <a:t> </a:t>
            </a:r>
            <a:r>
              <a:rPr lang="en-US" altLang="zh-TW" sz="1400" dirty="0">
                <a:solidFill>
                  <a:srgbClr val="990000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SQL</a:t>
            </a:r>
            <a:r>
              <a:rPr lang="zh-TW" altLang="en-US" sz="1400" dirty="0">
                <a:solidFill>
                  <a:srgbClr val="990000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資料抽取語句來源</a:t>
            </a:r>
          </a:p>
        </p:txBody>
      </p:sp>
      <p:sp>
        <p:nvSpPr>
          <p:cNvPr id="6160" name="WordArt 120"/>
          <p:cNvSpPr>
            <a:spLocks noChangeArrowheads="1" noChangeShapeType="1" noTextEdit="1"/>
          </p:cNvSpPr>
          <p:nvPr/>
        </p:nvSpPr>
        <p:spPr bwMode="auto">
          <a:xfrm>
            <a:off x="829865" y="4241664"/>
            <a:ext cx="723900" cy="266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HK" altLang="en-US" sz="1400" b="1" kern="1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新細明體" panose="02020500000000000000" pitchFamily="18" charset="-120"/>
              </a:rPr>
              <a:t>使用系統</a:t>
            </a:r>
          </a:p>
        </p:txBody>
      </p:sp>
      <p:sp>
        <p:nvSpPr>
          <p:cNvPr id="6161" name="WordArt 130"/>
          <p:cNvSpPr>
            <a:spLocks noChangeArrowheads="1" noChangeShapeType="1" noTextEdit="1"/>
          </p:cNvSpPr>
          <p:nvPr/>
        </p:nvSpPr>
        <p:spPr bwMode="auto">
          <a:xfrm>
            <a:off x="910828" y="7622387"/>
            <a:ext cx="723900" cy="266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HK" altLang="en-US" sz="1400" b="1" kern="10" dirty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新細明體" panose="02020500000000000000" pitchFamily="18" charset="-120"/>
              </a:rPr>
              <a:t>後期工作</a:t>
            </a:r>
          </a:p>
        </p:txBody>
      </p:sp>
      <p:graphicFrame>
        <p:nvGraphicFramePr>
          <p:cNvPr id="6162" name="Object 1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638599"/>
              </p:ext>
            </p:extLst>
          </p:nvPr>
        </p:nvGraphicFramePr>
        <p:xfrm>
          <a:off x="366713" y="7594440"/>
          <a:ext cx="45720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5" name="Clip" r:id="rId7" imgW="1814170" imgH="1376172" progId="MS_ClipArt_Gallery.5">
                  <p:embed/>
                </p:oleObj>
              </mc:Choice>
              <mc:Fallback>
                <p:oleObj name="Clip" r:id="rId7" imgW="1814170" imgH="1376172" progId="MS_ClipArt_Gallery.5">
                  <p:embed/>
                  <p:pic>
                    <p:nvPicPr>
                      <p:cNvPr id="0" name="Object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7594440"/>
                        <a:ext cx="457200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3" name="Object 1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043757"/>
              </p:ext>
            </p:extLst>
          </p:nvPr>
        </p:nvGraphicFramePr>
        <p:xfrm>
          <a:off x="4355416" y="6368876"/>
          <a:ext cx="820737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6" name="Clip" r:id="rId9" imgW="1190531" imgH="1243343" progId="MS_ClipArt_Gallery.5">
                  <p:embed/>
                </p:oleObj>
              </mc:Choice>
              <mc:Fallback>
                <p:oleObj name="Clip" r:id="rId9" imgW="1190531" imgH="1243343" progId="MS_ClipArt_Gallery.5">
                  <p:embed/>
                  <p:pic>
                    <p:nvPicPr>
                      <p:cNvPr id="0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416" y="6368876"/>
                        <a:ext cx="820737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4" name="Object 1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609835"/>
              </p:ext>
            </p:extLst>
          </p:nvPr>
        </p:nvGraphicFramePr>
        <p:xfrm>
          <a:off x="323452" y="4176155"/>
          <a:ext cx="4032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7" name="Clip" r:id="rId11" imgW="1700543" imgH="1831818" progId="MS_ClipArt_Gallery.5">
                  <p:embed/>
                </p:oleObj>
              </mc:Choice>
              <mc:Fallback>
                <p:oleObj name="Clip" r:id="rId11" imgW="1700543" imgH="1831818" progId="MS_ClipArt_Gallery.5">
                  <p:embed/>
                  <p:pic>
                    <p:nvPicPr>
                      <p:cNvPr id="0" name="Object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452" y="4176155"/>
                        <a:ext cx="4032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5" name="Object 140"/>
          <p:cNvGraphicFramePr>
            <a:graphicFrameLocks noChangeAspect="1"/>
          </p:cNvGraphicFramePr>
          <p:nvPr/>
        </p:nvGraphicFramePr>
        <p:xfrm>
          <a:off x="2324100" y="1106488"/>
          <a:ext cx="5508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8" name="Clip" r:id="rId13" imgW="1585570" imgH="1759306" progId="MS_ClipArt_Gallery.5">
                  <p:embed/>
                </p:oleObj>
              </mc:Choice>
              <mc:Fallback>
                <p:oleObj name="Clip" r:id="rId13" imgW="1585570" imgH="1759306" progId="MS_ClipArt_Gallery.5">
                  <p:embed/>
                  <p:pic>
                    <p:nvPicPr>
                      <p:cNvPr id="0" name="Object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1106488"/>
                        <a:ext cx="5508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6" name="Object 1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054727"/>
              </p:ext>
            </p:extLst>
          </p:nvPr>
        </p:nvGraphicFramePr>
        <p:xfrm>
          <a:off x="4230770" y="5226100"/>
          <a:ext cx="7286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9" name="Clip" r:id="rId15" imgW="1751990" imgH="1831543" progId="MS_ClipArt_Gallery.5">
                  <p:embed/>
                </p:oleObj>
              </mc:Choice>
              <mc:Fallback>
                <p:oleObj name="Clip" r:id="rId15" imgW="1751990" imgH="1831543" progId="MS_ClipArt_Gallery.5">
                  <p:embed/>
                  <p:pic>
                    <p:nvPicPr>
                      <p:cNvPr id="0" name="Object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770" y="5226100"/>
                        <a:ext cx="728662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69" name="Picture 180" descr="C:\Program Files\Common Files\Microsoft Shared\Clipart\cagcat50\BD06670_.WM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78" y="6452329"/>
            <a:ext cx="8382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183" descr="C:\Program Files\Common Files\Microsoft Shared\Clipart\cagcat50\PE01476_.wm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95" y="8375033"/>
            <a:ext cx="803275" cy="113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1" name="Text Box 88"/>
          <p:cNvSpPr txBox="1">
            <a:spLocks noChangeArrowheads="1"/>
          </p:cNvSpPr>
          <p:nvPr/>
        </p:nvSpPr>
        <p:spPr bwMode="auto">
          <a:xfrm>
            <a:off x="935830" y="4808076"/>
            <a:ext cx="1641699" cy="32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852" tIns="53483" rIns="102852" bIns="53483" anchor="ctr">
            <a:spAutoFit/>
          </a:bodyPr>
          <a:lstStyle>
            <a:lvl1pPr defTabSz="1044575"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22288" indent="-327025" defTabSz="1044575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044575" indent="-261938" defTabSz="1044575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566863" indent="-261938" defTabSz="1044575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90738" indent="-260350" defTabSz="1044575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479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0051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623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9195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400" dirty="0" smtClean="0">
                <a:solidFill>
                  <a:srgbClr val="6600CC"/>
                </a:solidFill>
                <a:sym typeface="Wingdings" panose="05000000000000000000" pitchFamily="2" charset="2"/>
              </a:rPr>
              <a:t></a:t>
            </a:r>
            <a:r>
              <a:rPr lang="zh-TW" altLang="en-US" sz="1400" dirty="0" smtClean="0">
                <a:solidFill>
                  <a:srgbClr val="6600CC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編修資料選取</a:t>
            </a:r>
            <a:endParaRPr lang="zh-TW" altLang="en-US" sz="1400" dirty="0">
              <a:solidFill>
                <a:srgbClr val="6600CC"/>
              </a:solidFill>
              <a:ea typeface="標楷體" panose="03000509000000000000" pitchFamily="65" charset="-120"/>
              <a:sym typeface="Wingdings" panose="05000000000000000000" pitchFamily="2" charset="2"/>
            </a:endParaRPr>
          </a:p>
        </p:txBody>
      </p:sp>
      <p:sp>
        <p:nvSpPr>
          <p:cNvPr id="6172" name="Text Box 88"/>
          <p:cNvSpPr txBox="1">
            <a:spLocks noChangeArrowheads="1"/>
          </p:cNvSpPr>
          <p:nvPr/>
        </p:nvSpPr>
        <p:spPr bwMode="auto">
          <a:xfrm>
            <a:off x="1668065" y="4256947"/>
            <a:ext cx="50038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52" tIns="53483" rIns="102852" bIns="53483" anchor="ctr">
            <a:spAutoFit/>
          </a:bodyPr>
          <a:lstStyle>
            <a:lvl1pPr defTabSz="1044575"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22288" indent="-327025" defTabSz="1044575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044575" indent="-261938" defTabSz="1044575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566863" indent="-261938" defTabSz="1044575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90738" indent="-260350" defTabSz="1044575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479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0051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623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9195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000" dirty="0">
                <a:solidFill>
                  <a:srgbClr val="FF0000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用戶組別</a:t>
            </a:r>
            <a:r>
              <a:rPr lang="en-US" altLang="zh-TW" sz="1000" dirty="0">
                <a:solidFill>
                  <a:srgbClr val="FF0000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(</a:t>
            </a:r>
            <a:r>
              <a:rPr lang="zh-TW" altLang="en-US" sz="1000" dirty="0">
                <a:solidFill>
                  <a:srgbClr val="FF0000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校長，系統管理員，資料管理員及資料用戶</a:t>
            </a:r>
            <a:r>
              <a:rPr lang="en-US" altLang="zh-TW" sz="1000" dirty="0">
                <a:solidFill>
                  <a:srgbClr val="FF0000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)</a:t>
            </a:r>
            <a:r>
              <a:rPr lang="zh-TW" altLang="en-US" sz="1000" dirty="0">
                <a:solidFill>
                  <a:srgbClr val="FF0000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擁有存取此模組之不同權限。</a:t>
            </a:r>
          </a:p>
        </p:txBody>
      </p:sp>
      <p:sp>
        <p:nvSpPr>
          <p:cNvPr id="6173" name="Text Box 110"/>
          <p:cNvSpPr txBox="1">
            <a:spLocks noChangeArrowheads="1"/>
          </p:cNvSpPr>
          <p:nvPr/>
        </p:nvSpPr>
        <p:spPr bwMode="auto">
          <a:xfrm>
            <a:off x="4975307" y="4874972"/>
            <a:ext cx="1445231" cy="32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852" tIns="53483" rIns="102852" bIns="53483" anchor="ctr">
            <a:spAutoFit/>
          </a:bodyPr>
          <a:lstStyle>
            <a:lvl1pPr defTabSz="1044575"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22288" indent="-327025" defTabSz="1044575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044575" indent="-261938" defTabSz="1044575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566863" indent="-261938" defTabSz="1044575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90738" indent="-260350" defTabSz="1044575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479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0051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623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9195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400" dirty="0" smtClean="0">
                <a:solidFill>
                  <a:srgbClr val="990000"/>
                </a:solidFill>
                <a:sym typeface="Wingdings" panose="05000000000000000000" pitchFamily="2" charset="2"/>
              </a:rPr>
              <a:t></a:t>
            </a:r>
            <a:r>
              <a:rPr lang="zh-TW" altLang="en-US" sz="14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執行資料選取</a:t>
            </a:r>
          </a:p>
        </p:txBody>
      </p:sp>
      <p:sp>
        <p:nvSpPr>
          <p:cNvPr id="6174" name="Text Box 93"/>
          <p:cNvSpPr txBox="1">
            <a:spLocks noChangeArrowheads="1"/>
          </p:cNvSpPr>
          <p:nvPr/>
        </p:nvSpPr>
        <p:spPr bwMode="auto">
          <a:xfrm>
            <a:off x="1072976" y="5166412"/>
            <a:ext cx="3057918" cy="103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852" tIns="53483" rIns="102852" bIns="53483" anchor="ctr">
            <a:spAutoFit/>
          </a:bodyPr>
          <a:lstStyle>
            <a:lvl1pPr defTabSz="1044575"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22288" indent="-327025" defTabSz="1044575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044575" indent="-261938" defTabSz="1044575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566863" indent="-261938" defTabSz="1044575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90738" indent="-260350" defTabSz="1044575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479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0051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623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9195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171450" indent="-171450" eaLnBrk="1" hangingPunct="1"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TW" altLang="en-US" sz="1000" dirty="0" smtClean="0">
                <a:solidFill>
                  <a:srgbClr val="6600CC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「自編資料選取」允許你直接輸入</a:t>
            </a:r>
            <a:r>
              <a:rPr lang="en-US" altLang="zh-TW" sz="1000" dirty="0" smtClean="0">
                <a:solidFill>
                  <a:srgbClr val="6600CC"/>
                </a:solidFill>
                <a:latin typeface="+mn-lt"/>
                <a:ea typeface="標楷體" panose="03000509000000000000" pitchFamily="65" charset="-120"/>
                <a:sym typeface="Wingdings" panose="05000000000000000000" pitchFamily="2" charset="2"/>
              </a:rPr>
              <a:t>SQL</a:t>
            </a:r>
            <a:r>
              <a:rPr lang="zh-TW" altLang="en-US" sz="1000" dirty="0" smtClean="0">
                <a:solidFill>
                  <a:srgbClr val="6600CC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資料選取語句，</a:t>
            </a:r>
            <a:r>
              <a:rPr lang="en-US" altLang="zh-TW" sz="1000" dirty="0" smtClean="0">
                <a:solidFill>
                  <a:srgbClr val="6600CC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SQL</a:t>
            </a:r>
            <a:r>
              <a:rPr lang="zh-TW" altLang="en-US" sz="1000" dirty="0" smtClean="0">
                <a:solidFill>
                  <a:srgbClr val="6600CC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語句可抄自上述來源。</a:t>
            </a:r>
            <a:r>
              <a:rPr lang="en-US" altLang="zh-TW" sz="1000" dirty="0" smtClean="0">
                <a:solidFill>
                  <a:srgbClr val="6600CC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</a:p>
          <a:p>
            <a:pPr marL="171450" indent="-171450" eaLnBrk="1" hangingPunct="1"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TW" altLang="en-US" sz="1000" dirty="0" smtClean="0">
                <a:solidFill>
                  <a:srgbClr val="6600CC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「資料選取精靈」允許你逐步設定資料選取。</a:t>
            </a:r>
            <a:endParaRPr lang="en-US" altLang="zh-TW" sz="1000" dirty="0" smtClean="0">
              <a:solidFill>
                <a:srgbClr val="6600CC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marL="171450" indent="-171450" eaLnBrk="1" hangingPunct="1"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TW" altLang="en-US" sz="1000" dirty="0" smtClean="0">
                <a:solidFill>
                  <a:srgbClr val="6600CC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「</a:t>
            </a:r>
            <a:r>
              <a:rPr lang="zh-TW" altLang="en-US" sz="1000" dirty="0" smtClean="0">
                <a:solidFill>
                  <a:srgbClr val="6600CC"/>
                </a:solidFill>
                <a:latin typeface="+mn-lt"/>
                <a:ea typeface="標楷體" panose="03000509000000000000" pitchFamily="65" charset="-120"/>
                <a:sym typeface="Wingdings" panose="05000000000000000000" pitchFamily="2" charset="2"/>
              </a:rPr>
              <a:t>資料選取分享</a:t>
            </a:r>
            <a:r>
              <a:rPr lang="zh-TW" altLang="en-US" sz="1000" dirty="0" smtClean="0">
                <a:solidFill>
                  <a:srgbClr val="6600CC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」允許資料選取的擁有者分享資料選取予</a:t>
            </a:r>
            <a:r>
              <a:rPr lang="en-US" altLang="zh-TW" sz="1000" dirty="0" smtClean="0">
                <a:solidFill>
                  <a:srgbClr val="6600CC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DM_ADMIN</a:t>
            </a:r>
            <a:r>
              <a:rPr lang="zh-TW" altLang="en-US" sz="1000" dirty="0" smtClean="0">
                <a:solidFill>
                  <a:srgbClr val="6600CC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及</a:t>
            </a:r>
            <a:r>
              <a:rPr lang="en-US" altLang="zh-TW" sz="1000" dirty="0" smtClean="0">
                <a:solidFill>
                  <a:srgbClr val="6600CC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DM_USER</a:t>
            </a:r>
            <a:r>
              <a:rPr lang="zh-TW" altLang="en-US" sz="1000" dirty="0" smtClean="0">
                <a:solidFill>
                  <a:srgbClr val="6600CC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用戶組的用戶。</a:t>
            </a:r>
            <a:endParaRPr lang="en-US" altLang="zh-TW" sz="1000" dirty="0" smtClean="0">
              <a:solidFill>
                <a:srgbClr val="6600CC"/>
              </a:solidFill>
              <a:latin typeface="+mn-lt"/>
              <a:ea typeface="標楷體" panose="03000509000000000000" pitchFamily="65" charset="-120"/>
              <a:sym typeface="Wingdings" panose="05000000000000000000" pitchFamily="2" charset="2"/>
            </a:endParaRPr>
          </a:p>
        </p:txBody>
      </p:sp>
      <p:sp>
        <p:nvSpPr>
          <p:cNvPr id="6175" name="Text Box 152"/>
          <p:cNvSpPr txBox="1">
            <a:spLocks noChangeArrowheads="1"/>
          </p:cNvSpPr>
          <p:nvPr/>
        </p:nvSpPr>
        <p:spPr bwMode="auto">
          <a:xfrm>
            <a:off x="4959432" y="5187745"/>
            <a:ext cx="2199795" cy="95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852" tIns="53483" rIns="102852" bIns="53483" anchor="ctr">
            <a:spAutoFit/>
          </a:bodyPr>
          <a:lstStyle>
            <a:lvl1pPr defTabSz="1044575"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22288" indent="-327025" defTabSz="1044575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044575" indent="-261938" defTabSz="1044575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566863" indent="-261938" defTabSz="1044575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90738" indent="-260350" defTabSz="1044575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479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0051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623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9195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171450" indent="-171450" eaLnBrk="1" hangingPunct="1"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TW" altLang="en-US" sz="10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執行並輸入參數</a:t>
            </a:r>
            <a:r>
              <a:rPr lang="en-US" altLang="zh-TW" sz="10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(</a:t>
            </a:r>
            <a:r>
              <a:rPr lang="zh-TW" altLang="en-US" sz="10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如適用包括年度、班級、學期編號</a:t>
            </a:r>
            <a:r>
              <a:rPr lang="en-US" altLang="zh-TW" sz="10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…)</a:t>
            </a:r>
            <a:r>
              <a:rPr lang="zh-TW" altLang="en-US" sz="10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。 </a:t>
            </a:r>
          </a:p>
          <a:p>
            <a:pPr marL="171450" indent="-171450" eaLnBrk="1" hangingPunct="1"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TW" altLang="en-US" sz="10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選擇輸出格式預覽或匯出結果</a:t>
            </a:r>
            <a:r>
              <a:rPr lang="en-US" altLang="zh-TW" sz="1000" dirty="0" smtClean="0">
                <a:solidFill>
                  <a:srgbClr val="990000"/>
                </a:solidFill>
                <a:latin typeface="+mn-lt"/>
                <a:ea typeface="標楷體" panose="03000509000000000000" pitchFamily="65" charset="-120"/>
                <a:sym typeface="Wingdings" panose="05000000000000000000" pitchFamily="2" charset="2"/>
              </a:rPr>
              <a:t>(HTML, TXT, EXCEL, WORD, CSV)</a:t>
            </a:r>
            <a:r>
              <a:rPr lang="zh-TW" altLang="en-US" sz="1000" dirty="0" smtClean="0">
                <a:solidFill>
                  <a:srgbClr val="990000"/>
                </a:solidFill>
                <a:latin typeface="+mn-lt"/>
                <a:ea typeface="標楷體" panose="03000509000000000000" pitchFamily="65" charset="-120"/>
                <a:sym typeface="Wingdings" panose="05000000000000000000" pitchFamily="2" charset="2"/>
              </a:rPr>
              <a:t>。</a:t>
            </a:r>
            <a:endParaRPr lang="en-US" altLang="zh-TW" sz="1000" dirty="0" smtClean="0">
              <a:solidFill>
                <a:srgbClr val="990000"/>
              </a:solidFill>
              <a:latin typeface="+mn-lt"/>
              <a:ea typeface="標楷體" panose="03000509000000000000" pitchFamily="65" charset="-120"/>
              <a:sym typeface="Wingdings" panose="05000000000000000000" pitchFamily="2" charset="2"/>
            </a:endParaRPr>
          </a:p>
        </p:txBody>
      </p:sp>
      <p:sp>
        <p:nvSpPr>
          <p:cNvPr id="6176" name="Text Box 88"/>
          <p:cNvSpPr txBox="1">
            <a:spLocks noChangeArrowheads="1"/>
          </p:cNvSpPr>
          <p:nvPr/>
        </p:nvSpPr>
        <p:spPr bwMode="auto">
          <a:xfrm>
            <a:off x="988565" y="8090354"/>
            <a:ext cx="2787649" cy="32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852" tIns="53483" rIns="102852" bIns="53483" anchor="ctr">
            <a:spAutoFit/>
          </a:bodyPr>
          <a:lstStyle>
            <a:lvl1pPr defTabSz="1044575"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22288" indent="-327025" defTabSz="1044575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044575" indent="-261938" defTabSz="1044575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566863" indent="-261938" defTabSz="1044575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90738" indent="-260350" defTabSz="1044575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479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0051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623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9195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400" dirty="0" smtClean="0">
                <a:solidFill>
                  <a:srgbClr val="6600CC"/>
                </a:solidFill>
                <a:sym typeface="Wingdings" panose="05000000000000000000" pitchFamily="2" charset="2"/>
              </a:rPr>
              <a:t></a:t>
            </a:r>
            <a:r>
              <a:rPr lang="zh-TW" altLang="en-US" sz="1400" dirty="0" smtClean="0">
                <a:solidFill>
                  <a:srgbClr val="6600CC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時間表</a:t>
            </a:r>
            <a:r>
              <a:rPr lang="en-US" altLang="zh-TW" sz="1400" dirty="0" smtClean="0">
                <a:solidFill>
                  <a:srgbClr val="6600CC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/</a:t>
            </a:r>
            <a:r>
              <a:rPr lang="zh-TW" altLang="en-US" sz="1400" dirty="0" smtClean="0">
                <a:solidFill>
                  <a:srgbClr val="6600CC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學生選科程式資料提取</a:t>
            </a:r>
            <a:endParaRPr lang="zh-TW" altLang="en-US" sz="1400" dirty="0">
              <a:solidFill>
                <a:srgbClr val="6600CC"/>
              </a:solidFill>
              <a:ea typeface="標楷體" panose="03000509000000000000" pitchFamily="65" charset="-120"/>
              <a:sym typeface="Wingdings" panose="05000000000000000000" pitchFamily="2" charset="2"/>
            </a:endParaRPr>
          </a:p>
        </p:txBody>
      </p:sp>
      <p:sp>
        <p:nvSpPr>
          <p:cNvPr id="6177" name="Text Box 93"/>
          <p:cNvSpPr txBox="1">
            <a:spLocks noChangeArrowheads="1"/>
          </p:cNvSpPr>
          <p:nvPr/>
        </p:nvSpPr>
        <p:spPr bwMode="auto">
          <a:xfrm>
            <a:off x="1226070" y="8425295"/>
            <a:ext cx="1941907" cy="110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852" tIns="53483" rIns="102852" bIns="53483" anchor="ctr">
            <a:spAutoFit/>
          </a:bodyPr>
          <a:lstStyle>
            <a:lvl1pPr defTabSz="1044575"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22288" indent="-327025" defTabSz="1044575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044575" indent="-261938" defTabSz="1044575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566863" indent="-261938" defTabSz="1044575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90738" indent="-260350" defTabSz="1044575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479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0051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623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9195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171450" indent="-171450" eaLnBrk="1" hangingPunct="1"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TW" altLang="en-US" sz="1000" dirty="0" smtClean="0">
                <a:solidFill>
                  <a:srgbClr val="6600CC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「時間表資料提取」允許你提取資料成文字檔以匯入至 </a:t>
            </a:r>
            <a:r>
              <a:rPr lang="en-US" altLang="zh-TW" sz="1000" dirty="0" smtClean="0">
                <a:solidFill>
                  <a:srgbClr val="6600CC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TESS </a:t>
            </a:r>
            <a:r>
              <a:rPr lang="zh-TW" altLang="en-US" sz="1000" dirty="0" smtClean="0">
                <a:solidFill>
                  <a:srgbClr val="6600CC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網上獨立版。</a:t>
            </a:r>
          </a:p>
          <a:p>
            <a:pPr marL="171450" indent="-171450" eaLnBrk="1" hangingPunct="1"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TW" altLang="en-US" sz="1000" dirty="0" smtClean="0">
                <a:solidFill>
                  <a:srgbClr val="6600CC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「學生選科程式資料提取」允許你提取資料成</a:t>
            </a:r>
            <a:r>
              <a:rPr lang="en-US" altLang="zh-TW" sz="1000" dirty="0" smtClean="0">
                <a:solidFill>
                  <a:srgbClr val="6600CC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Excel</a:t>
            </a:r>
            <a:r>
              <a:rPr lang="zh-TW" altLang="en-US" sz="1000" dirty="0" smtClean="0">
                <a:solidFill>
                  <a:srgbClr val="6600CC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檔匯入至學生選科程式</a:t>
            </a:r>
            <a:r>
              <a:rPr lang="en-US" altLang="zh-TW" sz="1000" dirty="0" smtClean="0">
                <a:solidFill>
                  <a:srgbClr val="6600CC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(SOP)</a:t>
            </a:r>
            <a:r>
              <a:rPr lang="zh-TW" altLang="en-US" sz="1000" dirty="0" smtClean="0">
                <a:solidFill>
                  <a:srgbClr val="6600CC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。</a:t>
            </a:r>
            <a:endParaRPr lang="zh-TW" altLang="en-US" sz="1000" dirty="0">
              <a:solidFill>
                <a:srgbClr val="6600CC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</p:txBody>
      </p:sp>
      <p:sp>
        <p:nvSpPr>
          <p:cNvPr id="6178" name="Text Box 110"/>
          <p:cNvSpPr txBox="1">
            <a:spLocks noChangeArrowheads="1"/>
          </p:cNvSpPr>
          <p:nvPr/>
        </p:nvSpPr>
        <p:spPr bwMode="auto">
          <a:xfrm>
            <a:off x="4373157" y="8099533"/>
            <a:ext cx="1834761" cy="32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852" tIns="53483" rIns="102852" bIns="53483" anchor="ctr">
            <a:spAutoFit/>
          </a:bodyPr>
          <a:lstStyle>
            <a:lvl1pPr defTabSz="1044575"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22288" indent="-327025" defTabSz="1044575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044575" indent="-261938" defTabSz="1044575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566863" indent="-261938" defTabSz="1044575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90738" indent="-260350" defTabSz="1044575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479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0051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623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9195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400" dirty="0" smtClean="0">
                <a:solidFill>
                  <a:srgbClr val="990000"/>
                </a:solidFill>
                <a:sym typeface="Wingdings" panose="05000000000000000000" pitchFamily="2" charset="2"/>
              </a:rPr>
              <a:t></a:t>
            </a:r>
            <a:r>
              <a:rPr lang="zh-TW" altLang="en-US" sz="14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搜集</a:t>
            </a:r>
            <a:r>
              <a:rPr lang="en-US" altLang="zh-TW" sz="1400" dirty="0" smtClean="0">
                <a:solidFill>
                  <a:srgbClr val="990000"/>
                </a:solidFill>
                <a:sym typeface="Wingdings" panose="05000000000000000000" pitchFamily="2" charset="2"/>
              </a:rPr>
              <a:t>KPM22</a:t>
            </a:r>
            <a:r>
              <a:rPr lang="zh-TW" altLang="en-US" sz="14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的數據</a:t>
            </a:r>
            <a:endParaRPr lang="zh-TW" altLang="en-US" sz="1400" dirty="0">
              <a:solidFill>
                <a:srgbClr val="99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</p:txBody>
      </p:sp>
      <p:sp>
        <p:nvSpPr>
          <p:cNvPr id="6179" name="Text Box 152"/>
          <p:cNvSpPr txBox="1">
            <a:spLocks noChangeArrowheads="1"/>
          </p:cNvSpPr>
          <p:nvPr/>
        </p:nvSpPr>
        <p:spPr bwMode="auto">
          <a:xfrm>
            <a:off x="3940395" y="8422987"/>
            <a:ext cx="1701888" cy="87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852" tIns="53483" rIns="102852" bIns="53483" anchor="ctr">
            <a:spAutoFit/>
          </a:bodyPr>
          <a:lstStyle>
            <a:lvl1pPr defTabSz="1044575"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22288" indent="-327025" defTabSz="1044575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044575" indent="-261938" defTabSz="1044575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566863" indent="-261938" defTabSz="1044575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90738" indent="-260350" defTabSz="1044575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479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0051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623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9195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0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學校每年須於「學校發展與問責」數據電子平台匯入</a:t>
            </a:r>
            <a:r>
              <a:rPr lang="en-US" altLang="zh-TW" sz="1000" dirty="0" err="1" smtClean="0">
                <a:solidFill>
                  <a:srgbClr val="990000"/>
                </a:solidFill>
                <a:latin typeface="+mn-lt"/>
                <a:ea typeface="標楷體" panose="03000509000000000000" pitchFamily="65" charset="-120"/>
                <a:sym typeface="Wingdings" panose="05000000000000000000" pitchFamily="2" charset="2"/>
              </a:rPr>
              <a:t>WebSAMS</a:t>
            </a:r>
            <a:r>
              <a:rPr lang="zh-TW" altLang="en-US" sz="10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學生的資料，包括身高和體重，</a:t>
            </a:r>
            <a:r>
              <a:rPr lang="en-US" altLang="zh-TW" sz="10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KPM22</a:t>
            </a:r>
            <a:r>
              <a:rPr lang="zh-TW" altLang="en-US" sz="10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的數據便會自動地計算出來。</a:t>
            </a:r>
            <a:endParaRPr lang="zh-TW" altLang="en-US" sz="1000" dirty="0">
              <a:solidFill>
                <a:srgbClr val="990000"/>
              </a:solidFill>
              <a:latin typeface="+mn-lt"/>
              <a:ea typeface="標楷體" panose="03000509000000000000" pitchFamily="65" charset="-120"/>
              <a:sym typeface="Wingdings" panose="05000000000000000000" pitchFamily="2" charset="2"/>
            </a:endParaRPr>
          </a:p>
        </p:txBody>
      </p:sp>
      <p:sp>
        <p:nvSpPr>
          <p:cNvPr id="6180" name="Text Box 100"/>
          <p:cNvSpPr txBox="1">
            <a:spLocks noChangeArrowheads="1"/>
          </p:cNvSpPr>
          <p:nvPr/>
        </p:nvSpPr>
        <p:spPr bwMode="auto">
          <a:xfrm>
            <a:off x="5239940" y="6223219"/>
            <a:ext cx="1514161" cy="32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852" tIns="53483" rIns="102852" bIns="53483" anchor="ctr">
            <a:spAutoFit/>
          </a:bodyPr>
          <a:lstStyle>
            <a:lvl1pPr defTabSz="1044575"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22288" indent="-327025" defTabSz="1044575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044575" indent="-261938" defTabSz="1044575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566863" indent="-261938" defTabSz="1044575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90738" indent="-260350" defTabSz="1044575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479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0051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623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9195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</a:t>
            </a:r>
            <a:r>
              <a:rPr lang="zh-TW" altLang="en-US" sz="1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匯出</a:t>
            </a:r>
            <a:r>
              <a:rPr lang="en-US" altLang="zh-TW" sz="1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/</a:t>
            </a:r>
            <a:r>
              <a:rPr lang="zh-TW" altLang="en-US" sz="1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匯入</a:t>
            </a:r>
            <a:r>
              <a:rPr lang="en-US" altLang="zh-TW" sz="1400" dirty="0" smtClean="0">
                <a:solidFill>
                  <a:srgbClr val="0070C0"/>
                </a:solidFill>
                <a:latin typeface="+mn-lt"/>
                <a:ea typeface="標楷體" panose="03000509000000000000" pitchFamily="65" charset="-120"/>
                <a:sym typeface="Wingdings" panose="05000000000000000000" pitchFamily="2" charset="2"/>
              </a:rPr>
              <a:t>SQL</a:t>
            </a:r>
            <a:endParaRPr lang="zh-TW" altLang="en-US" sz="1400" dirty="0">
              <a:solidFill>
                <a:srgbClr val="0070C0"/>
              </a:solidFill>
              <a:latin typeface="+mn-lt"/>
              <a:ea typeface="標楷體" panose="03000509000000000000" pitchFamily="65" charset="-120"/>
              <a:sym typeface="Wingdings" panose="05000000000000000000" pitchFamily="2" charset="2"/>
            </a:endParaRPr>
          </a:p>
        </p:txBody>
      </p:sp>
      <p:pic>
        <p:nvPicPr>
          <p:cNvPr id="6181" name="圖片 4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0" t="14951" r="61282" b="64806"/>
          <a:stretch>
            <a:fillRect/>
          </a:stretch>
        </p:blipFill>
        <p:spPr bwMode="auto">
          <a:xfrm>
            <a:off x="595313" y="2589191"/>
            <a:ext cx="2288616" cy="99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2" name="Text Box 152"/>
          <p:cNvSpPr txBox="1">
            <a:spLocks noChangeArrowheads="1"/>
          </p:cNvSpPr>
          <p:nvPr/>
        </p:nvSpPr>
        <p:spPr bwMode="auto">
          <a:xfrm>
            <a:off x="3252787" y="2293560"/>
            <a:ext cx="1785031" cy="47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852" tIns="53483" rIns="102852" bIns="53483" anchor="ctr">
            <a:spAutoFit/>
          </a:bodyPr>
          <a:lstStyle>
            <a:lvl1pPr defTabSz="1044575"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22288" indent="-327025" defTabSz="1044575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044575" indent="-261938" defTabSz="1044575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566863" indent="-261938" defTabSz="1044575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90738" indent="-260350" defTabSz="1044575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479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0051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623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9195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800" b="1" dirty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網上校管系統資料庫</a:t>
            </a:r>
            <a:r>
              <a:rPr lang="en-US" altLang="zh-TW" sz="800" dirty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http://cdr.websams.edb.gov.hk/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800" b="1" dirty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主頁</a:t>
            </a:r>
            <a:r>
              <a:rPr lang="en-US" altLang="zh-TW" sz="800" b="1" dirty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&gt; </a:t>
            </a:r>
            <a:r>
              <a:rPr lang="zh-TW" altLang="en-US" sz="800" b="1" dirty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參考資料 </a:t>
            </a:r>
            <a:r>
              <a:rPr lang="en-US" altLang="zh-TW" sz="800" b="1" dirty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&gt; </a:t>
            </a:r>
            <a:r>
              <a:rPr lang="zh-TW" altLang="en-US" sz="800" b="1" dirty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常用</a:t>
            </a:r>
            <a:r>
              <a:rPr lang="en-US" altLang="zh-TW" sz="800" b="1" dirty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SQL</a:t>
            </a:r>
            <a:r>
              <a:rPr lang="zh-TW" altLang="en-US" sz="800" b="1" dirty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參考庫</a:t>
            </a:r>
          </a:p>
        </p:txBody>
      </p:sp>
      <p:pic>
        <p:nvPicPr>
          <p:cNvPr id="6183" name="圖片 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" t="21979" r="33936" b="57881"/>
          <a:stretch>
            <a:fillRect/>
          </a:stretch>
        </p:blipFill>
        <p:spPr bwMode="auto">
          <a:xfrm>
            <a:off x="3206750" y="2875596"/>
            <a:ext cx="19288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4" name="Text Box 152"/>
          <p:cNvSpPr txBox="1">
            <a:spLocks noChangeArrowheads="1"/>
          </p:cNvSpPr>
          <p:nvPr/>
        </p:nvSpPr>
        <p:spPr bwMode="auto">
          <a:xfrm>
            <a:off x="5138737" y="2308064"/>
            <a:ext cx="2138362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52" tIns="53483" rIns="102852" bIns="53483" anchor="ctr">
            <a:spAutoFit/>
          </a:bodyPr>
          <a:lstStyle>
            <a:lvl1pPr defTabSz="1044575"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22288" indent="-327025" defTabSz="1044575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044575" indent="-261938" defTabSz="1044575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566863" indent="-261938" defTabSz="1044575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90738" indent="-260350" defTabSz="1044575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479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0051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623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9195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800" b="1" dirty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教育城</a:t>
            </a:r>
            <a:r>
              <a:rPr lang="en-US" altLang="zh-TW" sz="800" b="1" dirty="0" err="1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WebSAMS</a:t>
            </a:r>
            <a:r>
              <a:rPr lang="zh-TW" altLang="en-US" sz="800" b="1" dirty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討論區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800" dirty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https://forum.hkedcity.net/index.php/</a:t>
            </a:r>
          </a:p>
        </p:txBody>
      </p:sp>
      <p:grpSp>
        <p:nvGrpSpPr>
          <p:cNvPr id="6185" name="群組 45"/>
          <p:cNvGrpSpPr>
            <a:grpSpLocks/>
          </p:cNvGrpSpPr>
          <p:nvPr/>
        </p:nvGrpSpPr>
        <p:grpSpPr bwMode="auto">
          <a:xfrm>
            <a:off x="5248275" y="2740447"/>
            <a:ext cx="1919287" cy="912813"/>
            <a:chOff x="0" y="0"/>
            <a:chExt cx="1971040" cy="954405"/>
          </a:xfrm>
        </p:grpSpPr>
        <p:pic>
          <p:nvPicPr>
            <p:cNvPr id="6187" name="圖片 4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01" t="30371" r="46303" b="37430"/>
            <a:stretch>
              <a:fillRect/>
            </a:stretch>
          </p:blipFill>
          <p:spPr bwMode="auto">
            <a:xfrm>
              <a:off x="0" y="0"/>
              <a:ext cx="1971040" cy="954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橢圓 47"/>
            <p:cNvSpPr/>
            <p:nvPr/>
          </p:nvSpPr>
          <p:spPr>
            <a:xfrm>
              <a:off x="34236" y="484671"/>
              <a:ext cx="715705" cy="197521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anchor="ctr"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6186" name="Text Box 152"/>
          <p:cNvSpPr txBox="1">
            <a:spLocks noChangeArrowheads="1"/>
          </p:cNvSpPr>
          <p:nvPr/>
        </p:nvSpPr>
        <p:spPr bwMode="auto">
          <a:xfrm>
            <a:off x="1081311" y="3708550"/>
            <a:ext cx="5815285" cy="29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852" tIns="53483" rIns="102852" bIns="53483" anchor="ctr">
            <a:spAutoFit/>
          </a:bodyPr>
          <a:lstStyle>
            <a:lvl1pPr defTabSz="1044575"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22288" indent="-327025" defTabSz="1044575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044575" indent="-261938" defTabSz="1044575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566863" indent="-261938" defTabSz="1044575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90738" indent="-260350" defTabSz="1044575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479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0051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623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9195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200" dirty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每年有舉辨</a:t>
            </a:r>
            <a:r>
              <a:rPr lang="en-US" altLang="zh-TW" sz="1200" dirty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SQL</a:t>
            </a:r>
            <a:r>
              <a:rPr lang="zh-TW" altLang="en-US" sz="1200" dirty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工作坊</a:t>
            </a:r>
            <a:r>
              <a:rPr lang="en-US" altLang="zh-TW" sz="1200" dirty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:</a:t>
            </a:r>
            <a:r>
              <a:rPr lang="zh-TW" altLang="en-US" sz="1200" dirty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培訓材料可於 </a:t>
            </a:r>
            <a:r>
              <a:rPr lang="zh-TW" altLang="en-US" sz="1200" b="1" dirty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網上校管系統資料庫</a:t>
            </a:r>
            <a:r>
              <a:rPr lang="en-US" altLang="zh-TW" sz="1200" b="1" dirty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&gt;</a:t>
            </a:r>
            <a:r>
              <a:rPr lang="zh-TW" altLang="en-US" sz="1200" b="1" dirty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主</a:t>
            </a:r>
            <a:r>
              <a:rPr lang="zh-TW" altLang="en-US" sz="1200" b="1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頁</a:t>
            </a:r>
            <a:r>
              <a:rPr lang="en-US" altLang="zh-TW" sz="1200" b="1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&gt;</a:t>
            </a:r>
            <a:r>
              <a:rPr lang="zh-TW" altLang="en-US" sz="1200" b="1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培訓材料</a:t>
            </a:r>
            <a:r>
              <a:rPr lang="zh-TW" altLang="en-US" sz="12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下載</a:t>
            </a:r>
            <a:endParaRPr lang="en-US" altLang="zh-TW" sz="1200" dirty="0">
              <a:solidFill>
                <a:srgbClr val="99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</p:txBody>
      </p:sp>
      <p:graphicFrame>
        <p:nvGraphicFramePr>
          <p:cNvPr id="45" name="Object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313208"/>
              </p:ext>
            </p:extLst>
          </p:nvPr>
        </p:nvGraphicFramePr>
        <p:xfrm>
          <a:off x="404415" y="5380617"/>
          <a:ext cx="696913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0" name="Clip" r:id="rId22" imgW="1819656" imgH="1407262" progId="MS_ClipArt_Gallery.5">
                  <p:embed/>
                </p:oleObj>
              </mc:Choice>
              <mc:Fallback>
                <p:oleObj name="Clip" r:id="rId22" imgW="1819656" imgH="1407262" progId="MS_ClipArt_Gallery.5">
                  <p:embed/>
                  <p:pic>
                    <p:nvPicPr>
                      <p:cNvPr id="4133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5" y="5380617"/>
                        <a:ext cx="696913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100"/>
          <p:cNvSpPr txBox="1">
            <a:spLocks noChangeArrowheads="1"/>
          </p:cNvSpPr>
          <p:nvPr/>
        </p:nvSpPr>
        <p:spPr bwMode="auto">
          <a:xfrm>
            <a:off x="5170909" y="6566765"/>
            <a:ext cx="1897052" cy="80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852" tIns="53483" rIns="102852" bIns="53483" anchor="ctr">
            <a:spAutoFit/>
          </a:bodyPr>
          <a:lstStyle>
            <a:lvl1pPr defTabSz="1044575"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22288" indent="-327025" defTabSz="1044575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044575" indent="-261938" defTabSz="1044575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566863" indent="-261938" defTabSz="1044575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90738" indent="-260350" defTabSz="1044575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479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0051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623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9195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171450" indent="-171450" eaLnBrk="1" hangingPunct="1"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TW" altLang="en-US" sz="1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將資料選取</a:t>
            </a:r>
            <a:r>
              <a:rPr lang="en-US" altLang="zh-TW" sz="1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/</a:t>
            </a:r>
            <a:r>
              <a:rPr lang="zh-TW" altLang="en-US" sz="1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工作匯出成</a:t>
            </a:r>
            <a:r>
              <a:rPr lang="en-US" altLang="zh-TW" sz="1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XML</a:t>
            </a:r>
            <a:r>
              <a:rPr lang="zh-TW" altLang="en-US" sz="1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格式儲存。</a:t>
            </a:r>
          </a:p>
          <a:p>
            <a:pPr marL="171450" indent="-171450" eaLnBrk="1" hangingPunct="1"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TW" altLang="en-US" sz="1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將</a:t>
            </a:r>
            <a:r>
              <a:rPr lang="en-US" altLang="zh-TW" sz="1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XML</a:t>
            </a:r>
            <a:r>
              <a:rPr lang="zh-TW" altLang="en-US" sz="1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格式的資料選取</a:t>
            </a:r>
            <a:r>
              <a:rPr lang="en-US" altLang="zh-TW" sz="1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/</a:t>
            </a:r>
            <a:r>
              <a:rPr lang="zh-TW" altLang="en-US" sz="1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工作匯入至系統。</a:t>
            </a:r>
          </a:p>
        </p:txBody>
      </p:sp>
      <p:graphicFrame>
        <p:nvGraphicFramePr>
          <p:cNvPr id="49" name="Object 1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963907"/>
              </p:ext>
            </p:extLst>
          </p:nvPr>
        </p:nvGraphicFramePr>
        <p:xfrm>
          <a:off x="3140075" y="8647891"/>
          <a:ext cx="771525" cy="88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1" name="多媒體項目" r:id="rId24" imgW="3803964" imgH="3450879" progId="MS_ClipArt_Gallery.2">
                  <p:embed/>
                </p:oleObj>
              </mc:Choice>
              <mc:Fallback>
                <p:oleObj name="多媒體項目" r:id="rId24" imgW="3803964" imgH="3450879" progId="MS_ClipArt_Gallery.2">
                  <p:embed/>
                  <p:pic>
                    <p:nvPicPr>
                      <p:cNvPr id="4125" name="Object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0075" y="8647891"/>
                        <a:ext cx="771525" cy="88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" name="圖片 49"/>
          <p:cNvPicPr/>
          <p:nvPr/>
        </p:nvPicPr>
        <p:blipFill rotWithShape="1">
          <a:blip r:embed="rId26"/>
          <a:srcRect l="26005" t="25992" r="27151" b="25006"/>
          <a:stretch/>
        </p:blipFill>
        <p:spPr bwMode="auto">
          <a:xfrm>
            <a:off x="5663625" y="8413808"/>
            <a:ext cx="1495602" cy="948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1" name="Text Box 152"/>
          <p:cNvSpPr txBox="1">
            <a:spLocks noChangeArrowheads="1"/>
          </p:cNvSpPr>
          <p:nvPr/>
        </p:nvSpPr>
        <p:spPr bwMode="auto">
          <a:xfrm>
            <a:off x="4076151" y="9373621"/>
            <a:ext cx="2959723" cy="41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852" tIns="53483" rIns="102852" bIns="53483" anchor="ctr">
            <a:spAutoFit/>
          </a:bodyPr>
          <a:lstStyle>
            <a:lvl1pPr defTabSz="1044575"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22288" indent="-327025" defTabSz="1044575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044575" indent="-261938" defTabSz="1044575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566863" indent="-261938" defTabSz="1044575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90738" indent="-260350" defTabSz="1044575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479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0051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623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919538" indent="-26035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000" dirty="0" smtClean="0">
                <a:solidFill>
                  <a:srgbClr val="990000"/>
                </a:solidFill>
                <a:latin typeface="+mn-lt"/>
                <a:ea typeface="標楷體" panose="03000509000000000000" pitchFamily="65" charset="-120"/>
                <a:sym typeface="Wingdings" panose="05000000000000000000" pitchFamily="2" charset="2"/>
              </a:rPr>
              <a:t>https://svais.edb.gov.hk/esda/download/self_learning/ESDA_Data_Import_Websams.htm</a:t>
            </a:r>
            <a:endParaRPr lang="zh-TW" altLang="en-US" sz="1000" dirty="0">
              <a:solidFill>
                <a:srgbClr val="990000"/>
              </a:solidFill>
              <a:latin typeface="+mn-lt"/>
              <a:ea typeface="標楷體" panose="03000509000000000000" pitchFamily="65" charset="-120"/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365</Words>
  <Application>Microsoft Office PowerPoint</Application>
  <PresentationFormat>自訂</PresentationFormat>
  <Paragraphs>34</Paragraphs>
  <Slides>1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1</vt:i4>
      </vt:variant>
    </vt:vector>
  </HeadingPairs>
  <TitlesOfParts>
    <vt:vector size="10" baseType="lpstr">
      <vt:lpstr>新細明體</vt:lpstr>
      <vt:lpstr>標楷體</vt:lpstr>
      <vt:lpstr>Arial</vt:lpstr>
      <vt:lpstr>Calibri</vt:lpstr>
      <vt:lpstr>Times New Roman</vt:lpstr>
      <vt:lpstr>Wingdings</vt:lpstr>
      <vt:lpstr>預設簡報設計</vt:lpstr>
      <vt:lpstr>Clip</vt:lpstr>
      <vt:lpstr>多媒體項目</vt:lpstr>
      <vt:lpstr>PowerPoint 簡報</vt:lpstr>
    </vt:vector>
  </TitlesOfParts>
  <Company>Education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無投影片標題</dc:title>
  <dc:creator>Thomas CHU</dc:creator>
  <cp:lastModifiedBy>CHIU, Wai-ming</cp:lastModifiedBy>
  <cp:revision>118</cp:revision>
  <cp:lastPrinted>2003-06-15T08:41:04Z</cp:lastPrinted>
  <dcterms:created xsi:type="dcterms:W3CDTF">2003-03-14T04:14:17Z</dcterms:created>
  <dcterms:modified xsi:type="dcterms:W3CDTF">2019-04-12T06:57:06Z</dcterms:modified>
</cp:coreProperties>
</file>