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889750" cy="100218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6666FF"/>
    <a:srgbClr val="8C4461"/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736" autoAdjust="0"/>
    <p:restoredTop sz="90929"/>
  </p:normalViewPr>
  <p:slideViewPr>
    <p:cSldViewPr>
      <p:cViewPr>
        <p:scale>
          <a:sx n="90" d="100"/>
          <a:sy n="90" d="100"/>
        </p:scale>
        <p:origin x="2208" y="53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92" y="0"/>
            <a:ext cx="2985558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794"/>
            <a:ext cx="2985558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92" y="9520794"/>
            <a:ext cx="2985558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82C19F6F-7A93-4AC9-A807-E6EA699F54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BA7A6-680A-4BC5-89D8-2DB8C8691A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394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23AAA-988D-455D-9D63-25917BE0CD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859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A23FA-7E64-4554-B6B3-05A19EFAE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820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B898F-A780-4884-AB71-F46825C56E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17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B68C4-4169-4E92-B1F6-DC927FF31F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378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40DB-7FEA-45A7-8BE2-04B73DD88A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248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BAB7-3A3B-4AA3-BFDF-0B53640A03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488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0B74-2A21-4D69-BE90-B4211286D5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30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CF89F-4646-4811-957A-234AD2B925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521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03A6A-E878-4E61-B2A1-C05467B4D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406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D9F2-5A41-499A-84FC-AB24CAC86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804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259BD5E1-3D05-467B-94D0-3A2156949C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4.gi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7" Type="http://schemas.openxmlformats.org/officeDocument/2006/relationships/image" Target="../media/image2.wmf"/><Relationship Id="rId12" Type="http://schemas.openxmlformats.org/officeDocument/2006/relationships/image" Target="../media/image12.jpeg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image" Target="../media/image10.wmf"/><Relationship Id="rId5" Type="http://schemas.openxmlformats.org/officeDocument/2006/relationships/image" Target="../media/image11.png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image" Target="../media/image5.wmf"/><Relationship Id="rId22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247"/>
          <p:cNvGrpSpPr>
            <a:grpSpLocks/>
          </p:cNvGrpSpPr>
          <p:nvPr/>
        </p:nvGrpSpPr>
        <p:grpSpPr bwMode="auto">
          <a:xfrm>
            <a:off x="1014413" y="228600"/>
            <a:ext cx="5486400" cy="957263"/>
            <a:chOff x="639" y="85"/>
            <a:chExt cx="3456" cy="342"/>
          </a:xfrm>
        </p:grpSpPr>
        <p:graphicFrame>
          <p:nvGraphicFramePr>
            <p:cNvPr id="3137" name="Object 2"/>
            <p:cNvGraphicFramePr>
              <a:graphicFrameLocks noChangeAspect="1"/>
            </p:cNvGraphicFramePr>
            <p:nvPr/>
          </p:nvGraphicFramePr>
          <p:xfrm>
            <a:off x="816" y="85"/>
            <a:ext cx="31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Clip" r:id="rId3" imgW="6225592" imgH="3383208" progId="MS_ClipArt_Gallery.5">
                    <p:embed/>
                  </p:oleObj>
                </mc:Choice>
                <mc:Fallback>
                  <p:oleObj name="Clip" r:id="rId3" imgW="6225592" imgH="3383208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85"/>
                          <a:ext cx="3120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16" name="Text Box 4"/>
            <p:cNvSpPr txBox="1">
              <a:spLocks noChangeArrowheads="1"/>
            </p:cNvSpPr>
            <p:nvPr/>
          </p:nvSpPr>
          <p:spPr bwMode="auto">
            <a:xfrm>
              <a:off x="639" y="139"/>
              <a:ext cx="3456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4498" tIns="52249" rIns="104498" bIns="52249">
              <a:spAutoFit/>
            </a:bodyPr>
            <a:lstStyle>
              <a:lvl1pPr defTabSz="1044575" eaLnBrk="0" hangingPunct="0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 eaLnBrk="0" hangingPunct="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 eaLnBrk="0" hangingPunct="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 eaLnBrk="0" hangingPunct="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 eaLnBrk="0" hangingPunct="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1600" b="1" dirty="0">
                  <a:latin typeface="+mj-lt"/>
                  <a:ea typeface="標楷體" panose="03000509000000000000" pitchFamily="65" charset="-120"/>
                </a:rPr>
                <a:t>財務管理及策劃 </a:t>
              </a:r>
              <a:endParaRPr lang="en-US" altLang="zh-TW" sz="1600" b="1" dirty="0">
                <a:latin typeface="+mj-lt"/>
                <a:ea typeface="標楷體" panose="03000509000000000000" pitchFamily="65" charset="-12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zh-TW" sz="1600" b="1" dirty="0">
                  <a:latin typeface="+mj-lt"/>
                  <a:ea typeface="標楷體" panose="03000509000000000000" pitchFamily="65" charset="-120"/>
                </a:rPr>
                <a:t>Financial Monitoring &amp; Planning</a:t>
              </a:r>
              <a:endParaRPr lang="en-US" altLang="zh-TW" sz="1600" dirty="0">
                <a:latin typeface="+mj-lt"/>
              </a:endParaRPr>
            </a:p>
          </p:txBody>
        </p:sp>
      </p:grpSp>
      <p:sp>
        <p:nvSpPr>
          <p:cNvPr id="3076" name="Rectangle 51"/>
          <p:cNvSpPr>
            <a:spLocks noChangeArrowheads="1"/>
          </p:cNvSpPr>
          <p:nvPr/>
        </p:nvSpPr>
        <p:spPr bwMode="auto">
          <a:xfrm>
            <a:off x="304800" y="5105400"/>
            <a:ext cx="2819400" cy="2286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7" name="Text Box 63"/>
          <p:cNvSpPr txBox="1">
            <a:spLocks noChangeArrowheads="1"/>
          </p:cNvSpPr>
          <p:nvPr/>
        </p:nvSpPr>
        <p:spPr bwMode="auto">
          <a:xfrm>
            <a:off x="457200" y="2895600"/>
            <a:ext cx="18288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" panose="05000000000000000000" pitchFamily="2" charset="2"/>
              </a:rPr>
              <a:t> </a:t>
            </a:r>
            <a:r>
              <a:rPr lang="zh-TW" altLang="en-US" sz="1200"/>
              <a:t>確定學校帳目資料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會計期？                       各組件生效日期？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/>
              <a:t>成本計算方法？</a:t>
            </a:r>
          </a:p>
        </p:txBody>
      </p:sp>
      <p:sp>
        <p:nvSpPr>
          <p:cNvPr id="3078" name="Rectangle 64"/>
          <p:cNvSpPr>
            <a:spLocks noChangeArrowheads="1"/>
          </p:cNvSpPr>
          <p:nvPr/>
        </p:nvSpPr>
        <p:spPr bwMode="auto">
          <a:xfrm>
            <a:off x="304800" y="7620000"/>
            <a:ext cx="7026275" cy="2057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9" name="Text Box 68"/>
          <p:cNvSpPr txBox="1">
            <a:spLocks noChangeArrowheads="1"/>
          </p:cNvSpPr>
          <p:nvPr/>
        </p:nvSpPr>
        <p:spPr bwMode="auto">
          <a:xfrm>
            <a:off x="381000" y="7843838"/>
            <a:ext cx="21336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2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latin typeface="Wingdings" panose="05000000000000000000" pitchFamily="2" charset="2"/>
              </a:rPr>
              <a:t></a:t>
            </a:r>
            <a:r>
              <a:rPr lang="en-US" altLang="zh-TW" sz="300">
                <a:latin typeface="Wingdings" panose="05000000000000000000" pitchFamily="2" charset="2"/>
              </a:rPr>
              <a:t> </a:t>
            </a:r>
            <a:r>
              <a:rPr lang="zh-TW" altLang="en-US" sz="1200"/>
              <a:t>校務計劃書     </a:t>
            </a: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財務報告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1200">
                <a:sym typeface="Wingdings 2" panose="05020102010507070707" pitchFamily="18" charset="2"/>
              </a:rPr>
              <a:t> </a:t>
            </a:r>
            <a:r>
              <a:rPr lang="zh-TW" altLang="en-US" sz="1200"/>
              <a:t>教職員糧單     </a:t>
            </a: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1200">
                <a:sym typeface="Wingdings 2" panose="05020102010507070707" pitchFamily="18" charset="2"/>
              </a:rPr>
              <a:t> </a:t>
            </a:r>
            <a:r>
              <a:rPr lang="zh-TW" altLang="en-US" sz="1200"/>
              <a:t>存貨記錄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1200">
                <a:sym typeface="Wingdings 2" panose="05020102010507070707" pitchFamily="18" charset="2"/>
              </a:rPr>
              <a:t> </a:t>
            </a:r>
            <a:r>
              <a:rPr lang="zh-TW" altLang="en-US" sz="1200"/>
              <a:t>各登記冊</a:t>
            </a:r>
            <a:r>
              <a:rPr lang="en-US" altLang="zh-TW" sz="1200"/>
              <a:t>…</a:t>
            </a: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000">
              <a:sym typeface="Wingdings" panose="05000000000000000000" pitchFamily="2" charset="2"/>
            </a:endParaRPr>
          </a:p>
        </p:txBody>
      </p:sp>
      <p:pic>
        <p:nvPicPr>
          <p:cNvPr id="3080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84"/>
          <p:cNvSpPr>
            <a:spLocks noChangeArrowheads="1" noChangeShapeType="1" noTextEdit="1"/>
          </p:cNvSpPr>
          <p:nvPr/>
        </p:nvSpPr>
        <p:spPr bwMode="auto">
          <a:xfrm>
            <a:off x="990600" y="25146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2" name="WordArt 120"/>
          <p:cNvSpPr>
            <a:spLocks noChangeArrowheads="1" noChangeShapeType="1" noTextEdit="1"/>
          </p:cNvSpPr>
          <p:nvPr/>
        </p:nvSpPr>
        <p:spPr bwMode="auto">
          <a:xfrm>
            <a:off x="1066800" y="4953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組件關係</a:t>
            </a:r>
          </a:p>
        </p:txBody>
      </p:sp>
      <p:sp>
        <p:nvSpPr>
          <p:cNvPr id="3083" name="WordArt 130"/>
          <p:cNvSpPr>
            <a:spLocks noChangeArrowheads="1" noChangeShapeType="1" noTextEdit="1"/>
          </p:cNvSpPr>
          <p:nvPr/>
        </p:nvSpPr>
        <p:spPr bwMode="auto">
          <a:xfrm>
            <a:off x="1066800" y="7467600"/>
            <a:ext cx="723900" cy="3079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4" name="Object 132"/>
          <p:cNvGraphicFramePr>
            <a:graphicFrameLocks noChangeAspect="1"/>
          </p:cNvGraphicFramePr>
          <p:nvPr/>
        </p:nvGraphicFramePr>
        <p:xfrm>
          <a:off x="609600" y="7466013"/>
          <a:ext cx="4572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6" imgW="1814170" imgH="1376172" progId="MS_ClipArt_Gallery.5">
                  <p:embed/>
                </p:oleObj>
              </mc:Choice>
              <mc:Fallback>
                <p:oleObj name="Clip" r:id="rId6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466013"/>
                        <a:ext cx="4572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3"/>
          <p:cNvGraphicFramePr>
            <a:graphicFrameLocks noChangeAspect="1"/>
          </p:cNvGraphicFramePr>
          <p:nvPr/>
        </p:nvGraphicFramePr>
        <p:xfrm>
          <a:off x="1219200" y="8763000"/>
          <a:ext cx="7286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lip" r:id="rId8" imgW="1190531" imgH="1243343" progId="MS_ClipArt_Gallery.5">
                  <p:embed/>
                </p:oleObj>
              </mc:Choice>
              <mc:Fallback>
                <p:oleObj name="Clip" r:id="rId8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8763000"/>
                        <a:ext cx="7286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36"/>
          <p:cNvGraphicFramePr>
            <a:graphicFrameLocks noChangeAspect="1"/>
          </p:cNvGraphicFramePr>
          <p:nvPr/>
        </p:nvGraphicFramePr>
        <p:xfrm>
          <a:off x="3429000" y="48768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lip" r:id="rId10" imgW="1700543" imgH="1831818" progId="MS_ClipArt_Gallery.5">
                  <p:embed/>
                </p:oleObj>
              </mc:Choice>
              <mc:Fallback>
                <p:oleObj name="Clip" r:id="rId10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768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7" name="Picture 147" descr="D:\Data Conversion chart\tick7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0010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8" name="Rectangle 162"/>
          <p:cNvSpPr>
            <a:spLocks noChangeArrowheads="1"/>
          </p:cNvSpPr>
          <p:nvPr/>
        </p:nvSpPr>
        <p:spPr bwMode="auto">
          <a:xfrm>
            <a:off x="304800" y="2667000"/>
            <a:ext cx="7010400" cy="2133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89" name="Text Box 171"/>
          <p:cNvSpPr txBox="1">
            <a:spLocks noChangeArrowheads="1"/>
          </p:cNvSpPr>
          <p:nvPr/>
        </p:nvSpPr>
        <p:spPr bwMode="auto">
          <a:xfrm>
            <a:off x="5105400" y="2886075"/>
            <a:ext cx="2209800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 2" panose="05020102010507070707" pitchFamily="18" charset="2"/>
              </a:rPr>
              <a:t></a:t>
            </a:r>
            <a:r>
              <a:rPr lang="zh-TW" altLang="en-US" sz="1200"/>
              <a:t>設定各組件 </a:t>
            </a:r>
            <a:r>
              <a:rPr lang="en-US" altLang="zh-TW" sz="1200"/>
              <a:t>(</a:t>
            </a:r>
            <a:r>
              <a:rPr lang="zh-TW" altLang="en-US" sz="1200"/>
              <a:t>特別注意</a:t>
            </a:r>
            <a:r>
              <a:rPr lang="en-US" altLang="zh-TW" sz="1200"/>
              <a:t>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TW" sz="1200"/>
              <a:t> </a:t>
            </a:r>
            <a:r>
              <a:rPr lang="zh-TW" altLang="en-US" sz="1200"/>
              <a:t>簿記：利用分錄傳票記入</a:t>
            </a:r>
            <a:br>
              <a:rPr lang="zh-TW" altLang="en-US" sz="1200"/>
            </a:br>
            <a:r>
              <a:rPr lang="zh-TW" altLang="en-US" sz="1200"/>
              <a:t>    本年度內，並進行年結把結</a:t>
            </a:r>
            <a:br>
              <a:rPr lang="zh-TW" altLang="en-US" sz="1200"/>
            </a:br>
            <a:r>
              <a:rPr lang="zh-TW" altLang="en-US" sz="1200"/>
              <a:t>    餘轉至新會計年度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/>
              <a:t> 職員成本： 職員檔案可由</a:t>
            </a:r>
            <a:br>
              <a:rPr lang="zh-TW" altLang="en-US" sz="1200"/>
            </a:br>
            <a:r>
              <a:rPr lang="zh-TW" altLang="en-US" sz="1200"/>
              <a:t>  「教職員資料 </a:t>
            </a:r>
            <a:r>
              <a:rPr lang="en-US" altLang="zh-TW" sz="1200"/>
              <a:t>/ </a:t>
            </a:r>
            <a:r>
              <a:rPr lang="zh-TW" altLang="en-US" sz="1200"/>
              <a:t>調配模組」</a:t>
            </a:r>
            <a:br>
              <a:rPr lang="zh-TW" altLang="en-US" sz="1200"/>
            </a:br>
            <a:r>
              <a:rPr lang="zh-TW" altLang="en-US" sz="1200"/>
              <a:t>    提取，或在本組件內輸入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/>
              <a:t> 固定資產： 可選擇不輸入</a:t>
            </a:r>
            <a:br>
              <a:rPr lang="zh-TW" altLang="en-US" sz="1200"/>
            </a:br>
            <a:r>
              <a:rPr lang="zh-TW" altLang="en-US" sz="1200"/>
              <a:t>    舊記錄</a:t>
            </a:r>
          </a:p>
        </p:txBody>
      </p:sp>
      <p:sp>
        <p:nvSpPr>
          <p:cNvPr id="3090" name="Text Box 172"/>
          <p:cNvSpPr txBox="1">
            <a:spLocks noChangeArrowheads="1"/>
          </p:cNvSpPr>
          <p:nvPr/>
        </p:nvSpPr>
        <p:spPr bwMode="auto">
          <a:xfrm>
            <a:off x="2133600" y="2895600"/>
            <a:ext cx="3048000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 dirty="0">
                <a:sym typeface="Wingdings" panose="05000000000000000000" pitchFamily="2" charset="2"/>
              </a:rPr>
              <a:t></a:t>
            </a:r>
            <a:r>
              <a:rPr lang="zh-TW" altLang="en-US" sz="1200" dirty="0"/>
              <a:t>搜集資料 </a:t>
            </a:r>
            <a:r>
              <a:rPr lang="en-US" altLang="zh-TW" sz="1200" dirty="0"/>
              <a:t>/ </a:t>
            </a:r>
            <a:r>
              <a:rPr lang="zh-TW" altLang="en-US" sz="1200" dirty="0"/>
              <a:t>整理資料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zh-TW" altLang="en-US" sz="1200" dirty="0"/>
              <a:t> 預算： 教育局撥款通知書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 dirty="0"/>
              <a:t> 簿記： 本年度年末帳目餘額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 dirty="0"/>
              <a:t> 職員成本：職員檔案及薪金、支付薪酬</a:t>
            </a:r>
            <a:br>
              <a:rPr lang="zh-TW" altLang="en-US" sz="1200" dirty="0"/>
            </a:br>
            <a:r>
              <a:rPr lang="zh-TW" altLang="en-US" sz="1200" dirty="0"/>
              <a:t>    帳目及方法、公積金累積金額</a:t>
            </a:r>
            <a:r>
              <a:rPr lang="en-US" altLang="zh-TW" sz="1200" dirty="0"/>
              <a:t>…..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sz="1200" dirty="0"/>
              <a:t> </a:t>
            </a:r>
            <a:r>
              <a:rPr lang="zh-TW" altLang="en-US" sz="1200" dirty="0"/>
              <a:t>存貨 </a:t>
            </a:r>
            <a:r>
              <a:rPr lang="en-US" altLang="zh-TW" sz="1200" dirty="0"/>
              <a:t>/ </a:t>
            </a:r>
            <a:r>
              <a:rPr lang="zh-TW" altLang="en-US" sz="1200" dirty="0"/>
              <a:t>固定資產： 編訂分類代碼、放置</a:t>
            </a:r>
            <a:br>
              <a:rPr lang="zh-TW" altLang="en-US" sz="1200" dirty="0"/>
            </a:br>
            <a:r>
              <a:rPr lang="zh-TW" altLang="en-US" sz="1200" dirty="0"/>
              <a:t>    地點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 dirty="0"/>
              <a:t> 存貨： 數量及餘額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1200" dirty="0"/>
              <a:t> 校舍、家具及設備： 津貼累積金額</a:t>
            </a:r>
          </a:p>
        </p:txBody>
      </p:sp>
      <p:sp>
        <p:nvSpPr>
          <p:cNvPr id="3091" name="Rectangle 184"/>
          <p:cNvSpPr>
            <a:spLocks noChangeArrowheads="1"/>
          </p:cNvSpPr>
          <p:nvPr/>
        </p:nvSpPr>
        <p:spPr bwMode="auto">
          <a:xfrm>
            <a:off x="3352800" y="5638800"/>
            <a:ext cx="2971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latin typeface="Wingdings" panose="05000000000000000000" pitchFamily="2" charset="2"/>
              </a:rPr>
              <a:t></a:t>
            </a:r>
            <a:r>
              <a:rPr lang="en-US" altLang="zh-TW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全年預算收入、 各工作計劃預算支出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簿記傳票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每月教職員薪酬、公積金供款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新購的固定資產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新購及售出的存貨</a:t>
            </a:r>
          </a:p>
        </p:txBody>
      </p:sp>
      <p:sp>
        <p:nvSpPr>
          <p:cNvPr id="3092" name="Text Box 193"/>
          <p:cNvSpPr txBox="1">
            <a:spLocks noChangeArrowheads="1"/>
          </p:cNvSpPr>
          <p:nvPr/>
        </p:nvSpPr>
        <p:spPr bwMode="auto">
          <a:xfrm>
            <a:off x="762000" y="6850063"/>
            <a:ext cx="685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HK" sz="1100" i="1"/>
          </a:p>
        </p:txBody>
      </p:sp>
      <p:graphicFrame>
        <p:nvGraphicFramePr>
          <p:cNvPr id="3093" name="Object 212"/>
          <p:cNvGraphicFramePr>
            <a:graphicFrameLocks noChangeAspect="1"/>
          </p:cNvGraphicFramePr>
          <p:nvPr/>
        </p:nvGraphicFramePr>
        <p:xfrm>
          <a:off x="762000" y="3886200"/>
          <a:ext cx="10239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lip" r:id="rId13" imgW="4605196" imgH="3309042" progId="MS_ClipArt_Gallery.5">
                  <p:embed/>
                </p:oleObj>
              </mc:Choice>
              <mc:Fallback>
                <p:oleObj name="Clip" r:id="rId13" imgW="4605196" imgH="3309042" progId="MS_ClipArt_Gallery.5">
                  <p:embed/>
                  <p:pic>
                    <p:nvPicPr>
                      <p:cNvPr id="0" name="Object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102393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Rectangle 213"/>
          <p:cNvSpPr>
            <a:spLocks noChangeArrowheads="1"/>
          </p:cNvSpPr>
          <p:nvPr/>
        </p:nvSpPr>
        <p:spPr bwMode="auto">
          <a:xfrm>
            <a:off x="3276600" y="5105400"/>
            <a:ext cx="4038600" cy="2286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95" name="WordArt 214"/>
          <p:cNvSpPr>
            <a:spLocks noChangeArrowheads="1" noChangeShapeType="1" noTextEdit="1"/>
          </p:cNvSpPr>
          <p:nvPr/>
        </p:nvSpPr>
        <p:spPr bwMode="auto">
          <a:xfrm>
            <a:off x="3962400" y="4953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graphicFrame>
        <p:nvGraphicFramePr>
          <p:cNvPr id="3096" name="Object 215"/>
          <p:cNvGraphicFramePr>
            <a:graphicFrameLocks noChangeAspect="1"/>
          </p:cNvGraphicFramePr>
          <p:nvPr/>
        </p:nvGraphicFramePr>
        <p:xfrm>
          <a:off x="457200" y="4867275"/>
          <a:ext cx="533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lip" r:id="rId15" imgW="3708903" imgH="3235105" progId="MS_ClipArt_Gallery.5">
                  <p:embed/>
                </p:oleObj>
              </mc:Choice>
              <mc:Fallback>
                <p:oleObj name="Clip" r:id="rId15" imgW="3708903" imgH="3235105" progId="MS_ClipArt_Gallery.5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67275"/>
                        <a:ext cx="533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7" name="Text Box 216"/>
          <p:cNvSpPr txBox="1">
            <a:spLocks noChangeArrowheads="1"/>
          </p:cNvSpPr>
          <p:nvPr/>
        </p:nvSpPr>
        <p:spPr bwMode="auto">
          <a:xfrm>
            <a:off x="1600200" y="5266642"/>
            <a:ext cx="1219200" cy="279180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200" dirty="0"/>
              <a:t> </a:t>
            </a:r>
            <a:r>
              <a:rPr lang="zh-TW" altLang="en-US" sz="1200" dirty="0"/>
              <a:t>預算（已批核</a:t>
            </a:r>
            <a:r>
              <a:rPr lang="en-US" altLang="zh-TW" sz="1200" dirty="0"/>
              <a:t>)</a:t>
            </a:r>
            <a:r>
              <a:rPr lang="zh-TW" altLang="en-US" sz="1200" dirty="0"/>
              <a:t> </a:t>
            </a:r>
          </a:p>
        </p:txBody>
      </p:sp>
      <p:sp>
        <p:nvSpPr>
          <p:cNvPr id="3098" name="Text Box 217"/>
          <p:cNvSpPr txBox="1">
            <a:spLocks noChangeArrowheads="1"/>
          </p:cNvSpPr>
          <p:nvPr/>
        </p:nvSpPr>
        <p:spPr bwMode="auto">
          <a:xfrm>
            <a:off x="1828800" y="6164263"/>
            <a:ext cx="828675" cy="31273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職員成本</a:t>
            </a:r>
          </a:p>
        </p:txBody>
      </p:sp>
      <p:sp>
        <p:nvSpPr>
          <p:cNvPr id="3099" name="Text Box 218"/>
          <p:cNvSpPr txBox="1">
            <a:spLocks noChangeArrowheads="1"/>
          </p:cNvSpPr>
          <p:nvPr/>
        </p:nvSpPr>
        <p:spPr bwMode="auto">
          <a:xfrm>
            <a:off x="1828800" y="6545263"/>
            <a:ext cx="828675" cy="31273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固定資產</a:t>
            </a:r>
          </a:p>
        </p:txBody>
      </p:sp>
      <p:sp>
        <p:nvSpPr>
          <p:cNvPr id="3100" name="Text Box 219"/>
          <p:cNvSpPr txBox="1">
            <a:spLocks noChangeArrowheads="1"/>
          </p:cNvSpPr>
          <p:nvPr/>
        </p:nvSpPr>
        <p:spPr bwMode="auto">
          <a:xfrm>
            <a:off x="1752600" y="6926263"/>
            <a:ext cx="981075" cy="31273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銷售及存貨</a:t>
            </a:r>
          </a:p>
        </p:txBody>
      </p:sp>
      <p:sp>
        <p:nvSpPr>
          <p:cNvPr id="3101" name="Text Box 220"/>
          <p:cNvSpPr txBox="1">
            <a:spLocks noChangeArrowheads="1"/>
          </p:cNvSpPr>
          <p:nvPr/>
        </p:nvSpPr>
        <p:spPr bwMode="auto">
          <a:xfrm>
            <a:off x="457200" y="6164263"/>
            <a:ext cx="523875" cy="31273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簿記</a:t>
            </a:r>
          </a:p>
        </p:txBody>
      </p:sp>
      <p:sp>
        <p:nvSpPr>
          <p:cNvPr id="3102" name="Line 221"/>
          <p:cNvSpPr>
            <a:spLocks noChangeShapeType="1"/>
          </p:cNvSpPr>
          <p:nvPr/>
        </p:nvSpPr>
        <p:spPr bwMode="auto">
          <a:xfrm flipV="1">
            <a:off x="762000" y="5630863"/>
            <a:ext cx="990600" cy="45720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3" name="Line 222"/>
          <p:cNvSpPr>
            <a:spLocks noChangeShapeType="1"/>
          </p:cNvSpPr>
          <p:nvPr/>
        </p:nvSpPr>
        <p:spPr bwMode="auto">
          <a:xfrm flipV="1">
            <a:off x="2133600" y="5630863"/>
            <a:ext cx="0" cy="53340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4" name="WordArt 226"/>
          <p:cNvSpPr>
            <a:spLocks noChangeArrowheads="1" noChangeShapeType="1" noTextEdit="1"/>
          </p:cNvSpPr>
          <p:nvPr/>
        </p:nvSpPr>
        <p:spPr bwMode="auto">
          <a:xfrm>
            <a:off x="1143000" y="5783263"/>
            <a:ext cx="1066800" cy="228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zh-HK" altLang="en-US" sz="3600" b="1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新細明體" panose="02020500000000000000" pitchFamily="18" charset="-120"/>
              </a:rPr>
              <a:t>核對預算</a:t>
            </a:r>
          </a:p>
        </p:txBody>
      </p:sp>
      <p:sp>
        <p:nvSpPr>
          <p:cNvPr id="3105" name="Line 227"/>
          <p:cNvSpPr>
            <a:spLocks noChangeShapeType="1"/>
          </p:cNvSpPr>
          <p:nvPr/>
        </p:nvSpPr>
        <p:spPr bwMode="auto">
          <a:xfrm flipH="1">
            <a:off x="990600" y="6316663"/>
            <a:ext cx="838200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6" name="Line 228"/>
          <p:cNvSpPr>
            <a:spLocks noChangeShapeType="1"/>
          </p:cNvSpPr>
          <p:nvPr/>
        </p:nvSpPr>
        <p:spPr bwMode="auto">
          <a:xfrm>
            <a:off x="990600" y="6469063"/>
            <a:ext cx="838200" cy="22860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7" name="Line 229"/>
          <p:cNvSpPr>
            <a:spLocks noChangeShapeType="1"/>
          </p:cNvSpPr>
          <p:nvPr/>
        </p:nvSpPr>
        <p:spPr bwMode="auto">
          <a:xfrm>
            <a:off x="685800" y="6545263"/>
            <a:ext cx="1066800" cy="53340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8" name="WordArt 231"/>
          <p:cNvSpPr>
            <a:spLocks noChangeArrowheads="1" noChangeShapeType="1" noTextEdit="1"/>
          </p:cNvSpPr>
          <p:nvPr/>
        </p:nvSpPr>
        <p:spPr bwMode="auto">
          <a:xfrm rot="-28344">
            <a:off x="1219200" y="6164263"/>
            <a:ext cx="381000" cy="838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33333"/>
              </a:avLst>
            </a:prstTxWarp>
          </a:bodyPr>
          <a:lstStyle/>
          <a:p>
            <a:pPr algn="ctr"/>
            <a:r>
              <a:rPr lang="zh-HK" altLang="en-US" sz="3600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新細明體" panose="02020500000000000000" pitchFamily="18" charset="-120"/>
              </a:rPr>
              <a:t>傳</a:t>
            </a:r>
          </a:p>
          <a:p>
            <a:pPr algn="ctr"/>
            <a:r>
              <a:rPr lang="zh-HK" altLang="en-US" sz="3600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新細明體" panose="02020500000000000000" pitchFamily="18" charset="-120"/>
              </a:rPr>
              <a:t>票</a:t>
            </a:r>
          </a:p>
          <a:p>
            <a:pPr algn="ctr"/>
            <a:r>
              <a:rPr lang="zh-HK" altLang="en-US" sz="3600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新細明體" panose="02020500000000000000" pitchFamily="18" charset="-120"/>
              </a:rPr>
              <a:t>資</a:t>
            </a:r>
          </a:p>
          <a:p>
            <a:pPr algn="ctr"/>
            <a:r>
              <a:rPr lang="zh-HK" altLang="en-US" sz="3600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新細明體" panose="02020500000000000000" pitchFamily="18" charset="-120"/>
              </a:rPr>
              <a:t>料</a:t>
            </a:r>
          </a:p>
        </p:txBody>
      </p:sp>
      <p:sp>
        <p:nvSpPr>
          <p:cNvPr id="3109" name="Oval 234"/>
          <p:cNvSpPr>
            <a:spLocks noChangeArrowheads="1"/>
          </p:cNvSpPr>
          <p:nvPr/>
        </p:nvSpPr>
        <p:spPr bwMode="auto">
          <a:xfrm>
            <a:off x="3429000" y="5334000"/>
            <a:ext cx="9144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/>
              <a:t>輸入資料</a:t>
            </a:r>
          </a:p>
        </p:txBody>
      </p:sp>
      <p:sp>
        <p:nvSpPr>
          <p:cNvPr id="3110" name="Oval 238"/>
          <p:cNvSpPr>
            <a:spLocks noChangeArrowheads="1"/>
          </p:cNvSpPr>
          <p:nvPr/>
        </p:nvSpPr>
        <p:spPr bwMode="auto">
          <a:xfrm>
            <a:off x="6248400" y="6858000"/>
            <a:ext cx="9144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/>
              <a:t>銀行對帳</a:t>
            </a:r>
          </a:p>
        </p:txBody>
      </p:sp>
      <p:sp>
        <p:nvSpPr>
          <p:cNvPr id="3111" name="Oval 239"/>
          <p:cNvSpPr>
            <a:spLocks noChangeArrowheads="1"/>
          </p:cNvSpPr>
          <p:nvPr/>
        </p:nvSpPr>
        <p:spPr bwMode="auto">
          <a:xfrm>
            <a:off x="4800600" y="6858000"/>
            <a:ext cx="9144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/>
              <a:t>傳票過帳</a:t>
            </a:r>
          </a:p>
        </p:txBody>
      </p:sp>
      <p:sp>
        <p:nvSpPr>
          <p:cNvPr id="3112" name="Oval 240"/>
          <p:cNvSpPr>
            <a:spLocks noChangeArrowheads="1"/>
          </p:cNvSpPr>
          <p:nvPr/>
        </p:nvSpPr>
        <p:spPr bwMode="auto">
          <a:xfrm>
            <a:off x="3429000" y="6705600"/>
            <a:ext cx="9144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/>
              <a:t>核定預算</a:t>
            </a:r>
          </a:p>
        </p:txBody>
      </p:sp>
      <p:sp>
        <p:nvSpPr>
          <p:cNvPr id="3113" name="Text Box 241"/>
          <p:cNvSpPr txBox="1">
            <a:spLocks noChangeArrowheads="1"/>
          </p:cNvSpPr>
          <p:nvPr/>
        </p:nvSpPr>
        <p:spPr bwMode="auto">
          <a:xfrm>
            <a:off x="3505200" y="79248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 2" panose="05020102010507070707" pitchFamily="18" charset="2"/>
              </a:rPr>
              <a:t></a:t>
            </a:r>
            <a:r>
              <a:rPr lang="en-US" altLang="zh-TW" sz="1200"/>
              <a:t> </a:t>
            </a:r>
            <a:r>
              <a:rPr lang="zh-TW" altLang="en-US" sz="1200"/>
              <a:t>進行月結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/>
              <a:t>(</a:t>
            </a:r>
            <a:r>
              <a:rPr lang="zh-TW" altLang="en-US" sz="1200"/>
              <a:t>簿記、職員成本</a:t>
            </a:r>
            <a:r>
              <a:rPr lang="en-US" altLang="zh-TW" sz="12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5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/>
              <a:t>     </a:t>
            </a:r>
            <a:r>
              <a:rPr lang="zh-TW" altLang="en-US" sz="1200"/>
              <a:t>進行年結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/>
              <a:t>(</a:t>
            </a:r>
            <a:r>
              <a:rPr lang="zh-TW" altLang="en-US" sz="1200"/>
              <a:t>簿記、銷售及存貨</a:t>
            </a:r>
            <a:r>
              <a:rPr lang="en-US" altLang="zh-TW" sz="1200"/>
              <a:t>)</a:t>
            </a:r>
          </a:p>
        </p:txBody>
      </p:sp>
      <p:sp>
        <p:nvSpPr>
          <p:cNvPr id="3114" name="Text Box 242"/>
          <p:cNvSpPr txBox="1">
            <a:spLocks noChangeArrowheads="1"/>
          </p:cNvSpPr>
          <p:nvPr/>
        </p:nvSpPr>
        <p:spPr bwMode="auto">
          <a:xfrm>
            <a:off x="4953000" y="8682563"/>
            <a:ext cx="2378179" cy="84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 dirty="0">
                <a:sym typeface="Wingdings 2" panose="05020102010507070707" pitchFamily="18" charset="2"/>
              </a:rPr>
              <a:t> </a:t>
            </a:r>
            <a:r>
              <a:rPr lang="zh-TW" altLang="en-US" sz="1200" dirty="0"/>
              <a:t>呈報學校資料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 dirty="0">
                <a:latin typeface="Wingdings" panose="05000000000000000000" pitchFamily="2" charset="2"/>
              </a:rPr>
              <a:t></a:t>
            </a:r>
            <a:r>
              <a:rPr lang="zh-TW" altLang="en-US" sz="300" dirty="0">
                <a:latin typeface="Wingdings" panose="05000000000000000000" pitchFamily="2" charset="2"/>
              </a:rPr>
              <a:t> </a:t>
            </a:r>
            <a:r>
              <a:rPr lang="zh-TW" altLang="en-US" sz="1200" dirty="0"/>
              <a:t>列印周年帳目</a:t>
            </a:r>
            <a:r>
              <a:rPr lang="zh-TW" altLang="en-US" sz="1200" dirty="0">
                <a:sym typeface="Wingdings" panose="05000000000000000000" pitchFamily="2" charset="2"/>
              </a:rPr>
              <a:t></a:t>
            </a:r>
            <a:r>
              <a:rPr lang="zh-TW" altLang="en-US" sz="1200" dirty="0"/>
              <a:t>教育局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 dirty="0">
                <a:latin typeface="Wingdings" panose="05000000000000000000" pitchFamily="2" charset="2"/>
              </a:rPr>
              <a:t></a:t>
            </a:r>
            <a:r>
              <a:rPr lang="zh-TW" altLang="en-US" sz="300" dirty="0">
                <a:latin typeface="Wingdings" panose="05000000000000000000" pitchFamily="2" charset="2"/>
              </a:rPr>
              <a:t> </a:t>
            </a:r>
            <a:r>
              <a:rPr lang="zh-TW" altLang="en-US" sz="1200" dirty="0"/>
              <a:t>製作僱主</a:t>
            </a:r>
            <a:r>
              <a:rPr lang="zh-TW" altLang="en-US" sz="1200"/>
              <a:t>報稅表檔案</a:t>
            </a:r>
            <a:r>
              <a:rPr lang="zh-TW" altLang="en-US" sz="1200">
                <a:sym typeface="Wingdings" panose="05000000000000000000" pitchFamily="2" charset="2"/>
              </a:rPr>
              <a:t></a:t>
            </a:r>
            <a:r>
              <a:rPr lang="zh-TW" altLang="en-US" sz="1200" dirty="0"/>
              <a:t>稅務局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 dirty="0">
                <a:latin typeface="Wingdings" panose="05000000000000000000" pitchFamily="2" charset="2"/>
              </a:rPr>
              <a:t></a:t>
            </a:r>
            <a:r>
              <a:rPr lang="zh-TW" altLang="en-US" sz="300" dirty="0">
                <a:latin typeface="Wingdings" panose="05000000000000000000" pitchFamily="2" charset="2"/>
              </a:rPr>
              <a:t> </a:t>
            </a:r>
            <a:r>
              <a:rPr lang="zh-TW" altLang="en-US" sz="1200" dirty="0"/>
              <a:t>匯出薪酬資料</a:t>
            </a:r>
            <a:r>
              <a:rPr lang="zh-TW" altLang="en-US" sz="1200" dirty="0">
                <a:sym typeface="Wingdings" panose="05000000000000000000" pitchFamily="2" charset="2"/>
              </a:rPr>
              <a:t></a:t>
            </a:r>
            <a:r>
              <a:rPr lang="zh-TW" altLang="en-US" sz="1200" dirty="0"/>
              <a:t>銀行</a:t>
            </a:r>
            <a:r>
              <a:rPr lang="en-US" altLang="zh-TW" sz="1200" dirty="0"/>
              <a:t>(</a:t>
            </a:r>
            <a:r>
              <a:rPr lang="zh-TW" altLang="en-US" sz="1200" dirty="0"/>
              <a:t>出糧</a:t>
            </a:r>
            <a:r>
              <a:rPr lang="en-US" altLang="zh-TW" sz="1200" dirty="0"/>
              <a:t>)</a:t>
            </a:r>
            <a:endParaRPr lang="zh-TW" altLang="en-US" sz="1400" dirty="0"/>
          </a:p>
        </p:txBody>
      </p:sp>
      <p:sp>
        <p:nvSpPr>
          <p:cNvPr id="3115" name="Text Box 243"/>
          <p:cNvSpPr txBox="1">
            <a:spLocks noChangeArrowheads="1"/>
          </p:cNvSpPr>
          <p:nvPr/>
        </p:nvSpPr>
        <p:spPr bwMode="auto">
          <a:xfrm>
            <a:off x="914400" y="7924800"/>
            <a:ext cx="965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" panose="05000000000000000000" pitchFamily="2" charset="2"/>
              </a:rPr>
              <a:t></a:t>
            </a:r>
            <a:r>
              <a:rPr lang="en-US" altLang="zh-TW" sz="1200"/>
              <a:t> </a:t>
            </a:r>
            <a:r>
              <a:rPr lang="zh-TW" altLang="en-US" sz="1200"/>
              <a:t>列印報告</a:t>
            </a:r>
            <a:endParaRPr lang="zh-TW" altLang="en-US" sz="2400"/>
          </a:p>
        </p:txBody>
      </p:sp>
      <p:sp>
        <p:nvSpPr>
          <p:cNvPr id="3116" name="Text Box 244"/>
          <p:cNvSpPr txBox="1">
            <a:spLocks noChangeArrowheads="1"/>
          </p:cNvSpPr>
          <p:nvPr/>
        </p:nvSpPr>
        <p:spPr bwMode="auto">
          <a:xfrm>
            <a:off x="2362200" y="8686800"/>
            <a:ext cx="1371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" panose="05000000000000000000" pitchFamily="2" charset="2"/>
              </a:rPr>
              <a:t></a:t>
            </a:r>
            <a:r>
              <a:rPr lang="en-US" altLang="zh-TW" sz="1200"/>
              <a:t> </a:t>
            </a:r>
            <a:r>
              <a:rPr lang="zh-TW" altLang="en-US" sz="1200"/>
              <a:t>核對設定 </a:t>
            </a:r>
            <a:r>
              <a:rPr lang="en-US" altLang="zh-TW" sz="1200"/>
              <a:t>/       </a:t>
            </a:r>
            <a:r>
              <a:rPr lang="zh-TW" altLang="en-US" sz="1200"/>
              <a:t>輸入的資料</a:t>
            </a:r>
            <a:endParaRPr lang="zh-TW" altLang="en-US" sz="1400"/>
          </a:p>
        </p:txBody>
      </p:sp>
      <p:graphicFrame>
        <p:nvGraphicFramePr>
          <p:cNvPr id="3117" name="Object 245"/>
          <p:cNvGraphicFramePr>
            <a:graphicFrameLocks noChangeAspect="1"/>
          </p:cNvGraphicFramePr>
          <p:nvPr/>
        </p:nvGraphicFramePr>
        <p:xfrm>
          <a:off x="5410200" y="7924800"/>
          <a:ext cx="9763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lip" r:id="rId17" imgW="3185311" imgH="2571184" progId="MS_ClipArt_Gallery.5">
                  <p:embed/>
                </p:oleObj>
              </mc:Choice>
              <mc:Fallback>
                <p:oleObj name="Clip" r:id="rId17" imgW="3185311" imgH="2571184" progId="MS_ClipArt_Gallery.5">
                  <p:embed/>
                  <p:pic>
                    <p:nvPicPr>
                      <p:cNvPr id="0" name="Object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7924800"/>
                        <a:ext cx="97631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8" name="Object 246"/>
          <p:cNvGraphicFramePr>
            <a:graphicFrameLocks noChangeAspect="1"/>
          </p:cNvGraphicFramePr>
          <p:nvPr/>
        </p:nvGraphicFramePr>
        <p:xfrm>
          <a:off x="3810000" y="8834438"/>
          <a:ext cx="6858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lip" r:id="rId19" imgW="3713430" imgH="3468986" progId="MS_ClipArt_Gallery.5">
                  <p:embed/>
                </p:oleObj>
              </mc:Choice>
              <mc:Fallback>
                <p:oleObj name="Clip" r:id="rId19" imgW="3713430" imgH="3468986" progId="MS_ClipArt_Gallery.5">
                  <p:embed/>
                  <p:pic>
                    <p:nvPicPr>
                      <p:cNvPr id="0" name="Object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8834438"/>
                        <a:ext cx="6858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9" name="Rectangle 248"/>
          <p:cNvSpPr>
            <a:spLocks noChangeArrowheads="1"/>
          </p:cNvSpPr>
          <p:nvPr/>
        </p:nvSpPr>
        <p:spPr bwMode="auto">
          <a:xfrm>
            <a:off x="5257800" y="6324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latin typeface="Wingdings" panose="05000000000000000000" pitchFamily="2" charset="2"/>
              </a:rPr>
              <a:t></a:t>
            </a:r>
            <a:r>
              <a:rPr lang="en-US" altLang="zh-TW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每日現金收費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Wingdings" panose="05000000000000000000" pitchFamily="2" charset="2"/>
              </a:rPr>
              <a:t></a:t>
            </a:r>
            <a:r>
              <a:rPr lang="zh-TW" altLang="en-US" sz="400">
                <a:latin typeface="Wingdings" panose="05000000000000000000" pitchFamily="2" charset="2"/>
              </a:rPr>
              <a:t> </a:t>
            </a:r>
            <a:r>
              <a:rPr lang="zh-TW" altLang="en-US" sz="1200"/>
              <a:t>非經常津貼收入</a:t>
            </a:r>
          </a:p>
        </p:txBody>
      </p:sp>
      <p:grpSp>
        <p:nvGrpSpPr>
          <p:cNvPr id="3120" name="Group 266"/>
          <p:cNvGrpSpPr>
            <a:grpSpLocks/>
          </p:cNvGrpSpPr>
          <p:nvPr/>
        </p:nvGrpSpPr>
        <p:grpSpPr bwMode="auto">
          <a:xfrm>
            <a:off x="352425" y="828675"/>
            <a:ext cx="6777038" cy="1905000"/>
            <a:chOff x="291" y="528"/>
            <a:chExt cx="4173" cy="1200"/>
          </a:xfrm>
        </p:grpSpPr>
        <p:graphicFrame>
          <p:nvGraphicFramePr>
            <p:cNvPr id="3122" name="Object 254"/>
            <p:cNvGraphicFramePr>
              <a:graphicFrameLocks noChangeAspect="1"/>
            </p:cNvGraphicFramePr>
            <p:nvPr/>
          </p:nvGraphicFramePr>
          <p:xfrm>
            <a:off x="4117" y="1200"/>
            <a:ext cx="347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Clip" r:id="rId21" imgW="1585570" imgH="1759306" progId="MS_ClipArt_Gallery.5">
                    <p:embed/>
                  </p:oleObj>
                </mc:Choice>
                <mc:Fallback>
                  <p:oleObj name="Clip" r:id="rId21" imgW="1585570" imgH="1759306" progId="MS_ClipArt_Gallery.5">
                    <p:embed/>
                    <p:pic>
                      <p:nvPicPr>
                        <p:cNvPr id="0" name="Object 2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7" y="1200"/>
                          <a:ext cx="347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3" name="AutoShape 255"/>
            <p:cNvSpPr>
              <a:spLocks noChangeArrowheads="1"/>
            </p:cNvSpPr>
            <p:nvPr/>
          </p:nvSpPr>
          <p:spPr bwMode="auto">
            <a:xfrm>
              <a:off x="3360" y="528"/>
              <a:ext cx="864" cy="528"/>
            </a:xfrm>
            <a:prstGeom prst="wedgeRoundRectCallout">
              <a:avLst>
                <a:gd name="adj1" fmla="val 68056"/>
                <a:gd name="adj2" fmla="val 91667"/>
                <a:gd name="adj3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100" dirty="0">
                  <a:solidFill>
                    <a:srgbClr val="FF0000"/>
                  </a:solidFill>
                </a:rPr>
                <a:t>首次使用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100" dirty="0">
                  <a:solidFill>
                    <a:srgbClr val="FF0000"/>
                  </a:solidFill>
                </a:rPr>
                <a:t>雲端校管系統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100" dirty="0">
                  <a:solidFill>
                    <a:srgbClr val="FF0000"/>
                  </a:solidFill>
                </a:rPr>
                <a:t>(</a:t>
              </a:r>
              <a:r>
                <a:rPr lang="en-US" altLang="zh-TW" sz="1100" dirty="0" err="1">
                  <a:solidFill>
                    <a:srgbClr val="FF0000"/>
                  </a:solidFill>
                </a:rPr>
                <a:t>CloudSAMS</a:t>
              </a:r>
              <a:r>
                <a:rPr lang="en-US" altLang="zh-TW" sz="1100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2255" name="Text Box 207"/>
            <p:cNvSpPr txBox="1">
              <a:spLocks noChangeArrowheads="1"/>
            </p:cNvSpPr>
            <p:nvPr/>
          </p:nvSpPr>
          <p:spPr bwMode="auto">
            <a:xfrm>
              <a:off x="291" y="931"/>
              <a:ext cx="815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zh-TW" altLang="en-US" sz="800" dirty="0">
                  <a:solidFill>
                    <a:srgbClr val="66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  <a:ea typeface="新細明體" charset="-120"/>
                </a:rPr>
                <a:t>「雲端校管系統下載網頁」</a:t>
              </a:r>
              <a:endParaRPr lang="en-US" altLang="zh-TW" sz="800" dirty="0">
                <a:latin typeface="Times New Roman" charset="0"/>
                <a:ea typeface="新細明體" charset="-120"/>
              </a:endParaRPr>
            </a:p>
          </p:txBody>
        </p:sp>
        <p:sp>
          <p:nvSpPr>
            <p:cNvPr id="3125" name="Text Box 250"/>
            <p:cNvSpPr txBox="1">
              <a:spLocks noChangeArrowheads="1"/>
            </p:cNvSpPr>
            <p:nvPr/>
          </p:nvSpPr>
          <p:spPr bwMode="auto">
            <a:xfrm>
              <a:off x="2377" y="1287"/>
              <a:ext cx="207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1000">
                  <a:solidFill>
                    <a:srgbClr val="FF0000"/>
                  </a:solidFill>
                </a:rPr>
                <a:t>輸入結餘</a:t>
              </a:r>
            </a:p>
          </p:txBody>
        </p:sp>
        <p:graphicFrame>
          <p:nvGraphicFramePr>
            <p:cNvPr id="3126" name="Object 201"/>
            <p:cNvGraphicFramePr>
              <a:graphicFrameLocks noChangeAspect="1"/>
            </p:cNvGraphicFramePr>
            <p:nvPr/>
          </p:nvGraphicFramePr>
          <p:xfrm>
            <a:off x="1489" y="1161"/>
            <a:ext cx="24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Clip" r:id="rId23" imgW="13818413" imgH="14630400" progId="MS_ClipArt_Gallery.5">
                    <p:embed/>
                  </p:oleObj>
                </mc:Choice>
                <mc:Fallback>
                  <p:oleObj name="Clip" r:id="rId23" imgW="13818413" imgH="14630400" progId="MS_ClipArt_Gallery.5">
                    <p:embed/>
                    <p:pic>
                      <p:nvPicPr>
                        <p:cNvPr id="0" name="Object 2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9" y="1161"/>
                          <a:ext cx="24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7" name="AutoShape 203"/>
            <p:cNvSpPr>
              <a:spLocks noChangeArrowheads="1"/>
            </p:cNvSpPr>
            <p:nvPr/>
          </p:nvSpPr>
          <p:spPr bwMode="auto">
            <a:xfrm>
              <a:off x="1137" y="953"/>
              <a:ext cx="929" cy="96"/>
            </a:xfrm>
            <a:prstGeom prst="rightArrow">
              <a:avLst>
                <a:gd name="adj1" fmla="val 50000"/>
                <a:gd name="adj2" fmla="val 24192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HK" altLang="en-US" sz="2400"/>
            </a:p>
          </p:txBody>
        </p:sp>
        <p:sp>
          <p:nvSpPr>
            <p:cNvPr id="3128" name="Text Box 205"/>
            <p:cNvSpPr txBox="1">
              <a:spLocks noChangeArrowheads="1"/>
            </p:cNvSpPr>
            <p:nvPr/>
          </p:nvSpPr>
          <p:spPr bwMode="auto">
            <a:xfrm>
              <a:off x="1039" y="670"/>
              <a:ext cx="996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zh-TW" sz="800"/>
            </a:p>
          </p:txBody>
        </p:sp>
        <p:sp>
          <p:nvSpPr>
            <p:cNvPr id="2256" name="Text Box 208"/>
            <p:cNvSpPr txBox="1">
              <a:spLocks noChangeArrowheads="1"/>
            </p:cNvSpPr>
            <p:nvPr/>
          </p:nvSpPr>
          <p:spPr bwMode="auto">
            <a:xfrm>
              <a:off x="739" y="1246"/>
              <a:ext cx="59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zh-TW" altLang="en-US" sz="1000" dirty="0">
                  <a:solidFill>
                    <a:srgbClr val="66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  <a:ea typeface="新細明體" charset="-120"/>
                </a:rPr>
                <a:t>其他會計軟件</a:t>
              </a:r>
              <a:endParaRPr lang="en-US" altLang="zh-TW" dirty="0">
                <a:latin typeface="Times New Roman" charset="0"/>
                <a:ea typeface="新細明體" charset="-120"/>
              </a:endParaRPr>
            </a:p>
          </p:txBody>
        </p:sp>
        <p:sp>
          <p:nvSpPr>
            <p:cNvPr id="2257" name="Text Box 209"/>
            <p:cNvSpPr txBox="1">
              <a:spLocks noChangeArrowheads="1"/>
            </p:cNvSpPr>
            <p:nvPr/>
          </p:nvSpPr>
          <p:spPr bwMode="auto">
            <a:xfrm>
              <a:off x="2083" y="925"/>
              <a:ext cx="75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zh-TW" sz="1000">
                  <a:solidFill>
                    <a:srgbClr val="66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  <a:ea typeface="新細明體" charset="-120"/>
                </a:rPr>
                <a:t>Cloud </a:t>
              </a:r>
              <a:r>
                <a:rPr lang="en-US" altLang="zh-TW" sz="1000" dirty="0">
                  <a:solidFill>
                    <a:srgbClr val="66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  <a:ea typeface="新細明體" charset="-120"/>
                </a:rPr>
                <a:t>SAMS</a:t>
              </a:r>
              <a:endParaRPr lang="en-US" altLang="zh-TW" dirty="0">
                <a:latin typeface="Times New Roman" charset="0"/>
                <a:ea typeface="新細明體" charset="-120"/>
              </a:endParaRPr>
            </a:p>
          </p:txBody>
        </p:sp>
        <p:sp>
          <p:nvSpPr>
            <p:cNvPr id="3131" name="Text Box 210"/>
            <p:cNvSpPr txBox="1">
              <a:spLocks noChangeArrowheads="1"/>
            </p:cNvSpPr>
            <p:nvPr/>
          </p:nvSpPr>
          <p:spPr bwMode="auto">
            <a:xfrm>
              <a:off x="1077" y="1429"/>
              <a:ext cx="912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900"/>
                <a:t>(</a:t>
              </a:r>
              <a:r>
                <a:rPr lang="zh-TW" altLang="en-US" sz="900"/>
                <a:t>繼續完成本會計年度</a:t>
              </a:r>
              <a:r>
                <a:rPr lang="en-US" altLang="zh-TW" sz="900"/>
                <a:t>)</a:t>
              </a:r>
            </a:p>
          </p:txBody>
        </p:sp>
        <p:cxnSp>
          <p:nvCxnSpPr>
            <p:cNvPr id="3132" name="AutoShape 249"/>
            <p:cNvCxnSpPr>
              <a:cxnSpLocks noChangeShapeType="1"/>
              <a:endCxn id="2257" idx="2"/>
            </p:cNvCxnSpPr>
            <p:nvPr/>
          </p:nvCxnSpPr>
          <p:spPr bwMode="auto">
            <a:xfrm flipV="1">
              <a:off x="1730" y="1081"/>
              <a:ext cx="729" cy="171"/>
            </a:xfrm>
            <a:prstGeom prst="bentConnector2">
              <a:avLst/>
            </a:prstGeom>
            <a:noFill/>
            <a:ln w="9525">
              <a:solidFill>
                <a:srgbClr val="FF6600"/>
              </a:solidFill>
              <a:prstDash val="sysDot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33" name="Text Box 258"/>
            <p:cNvSpPr txBox="1">
              <a:spLocks noChangeArrowheads="1"/>
            </p:cNvSpPr>
            <p:nvPr/>
          </p:nvSpPr>
          <p:spPr bwMode="auto">
            <a:xfrm>
              <a:off x="2793" y="729"/>
              <a:ext cx="229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1200"/>
                <a:t>新會計年度</a:t>
              </a:r>
              <a:endParaRPr lang="zh-TW" altLang="en-US" sz="2400"/>
            </a:p>
          </p:txBody>
        </p:sp>
        <p:pic>
          <p:nvPicPr>
            <p:cNvPr id="3134" name="Picture 260" descr="C:\Program Files\Common Files\Microsoft Shared\Clipart\cagcat50\BS00975_.wmf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104"/>
              <a:ext cx="576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35" name="Text Box 261"/>
            <p:cNvSpPr txBox="1">
              <a:spLocks noChangeArrowheads="1"/>
            </p:cNvSpPr>
            <p:nvPr/>
          </p:nvSpPr>
          <p:spPr bwMode="auto">
            <a:xfrm>
              <a:off x="3335" y="1356"/>
              <a:ext cx="634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1000">
                  <a:solidFill>
                    <a:srgbClr val="6600FF"/>
                  </a:solidFill>
                </a:rPr>
                <a:t>人手記錄帳簿</a:t>
              </a:r>
            </a:p>
          </p:txBody>
        </p:sp>
        <p:sp>
          <p:nvSpPr>
            <p:cNvPr id="3136" name="Line 263"/>
            <p:cNvSpPr>
              <a:spLocks noChangeShapeType="1"/>
            </p:cNvSpPr>
            <p:nvPr/>
          </p:nvSpPr>
          <p:spPr bwMode="auto">
            <a:xfrm>
              <a:off x="2498" y="1287"/>
              <a:ext cx="574" cy="0"/>
            </a:xfrm>
            <a:prstGeom prst="line">
              <a:avLst/>
            </a:prstGeom>
            <a:noFill/>
            <a:ln w="9525" cap="rnd">
              <a:solidFill>
                <a:srgbClr val="FF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</p:grpSp>
      <p:sp>
        <p:nvSpPr>
          <p:cNvPr id="3121" name="Text Box 210"/>
          <p:cNvSpPr txBox="1">
            <a:spLocks noChangeArrowheads="1"/>
          </p:cNvSpPr>
          <p:nvPr/>
        </p:nvSpPr>
        <p:spPr bwMode="auto">
          <a:xfrm>
            <a:off x="4691063" y="2322513"/>
            <a:ext cx="148113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900"/>
              <a:t>(</a:t>
            </a:r>
            <a:r>
              <a:rPr lang="zh-TW" altLang="en-US" sz="900"/>
              <a:t>繼續完成本會計年度</a:t>
            </a:r>
            <a:r>
              <a:rPr lang="en-US" altLang="zh-TW" sz="900"/>
              <a:t>)</a:t>
            </a:r>
          </a:p>
        </p:txBody>
      </p:sp>
      <p:pic>
        <p:nvPicPr>
          <p:cNvPr id="67" name="圖片 66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09" y="137194"/>
            <a:ext cx="982256" cy="6306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367</Words>
  <Application>Microsoft Office PowerPoint</Application>
  <PresentationFormat>自訂</PresentationFormat>
  <Paragraphs>67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LEUNG, Po-ling Irene</dc:creator>
  <cp:lastModifiedBy>FONG, Yuet-ha Mandy</cp:lastModifiedBy>
  <cp:revision>85</cp:revision>
  <cp:lastPrinted>2024-10-26T08:49:15Z</cp:lastPrinted>
  <dcterms:created xsi:type="dcterms:W3CDTF">2003-03-14T04:14:17Z</dcterms:created>
  <dcterms:modified xsi:type="dcterms:W3CDTF">2024-10-29T06:23:23Z</dcterms:modified>
</cp:coreProperties>
</file>