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81800" cy="99187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00CC"/>
    <a:srgbClr val="FF9933"/>
    <a:srgbClr val="FFFFCC"/>
    <a:srgbClr val="FFCCCC"/>
    <a:srgbClr val="FF9900"/>
    <a:srgbClr val="CC3300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61" autoAdjust="0"/>
    <p:restoredTop sz="90929"/>
  </p:normalViewPr>
  <p:slideViewPr>
    <p:cSldViewPr>
      <p:cViewPr>
        <p:scale>
          <a:sx n="125" d="100"/>
          <a:sy n="125" d="100"/>
        </p:scale>
        <p:origin x="1716" y="-4956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emf"/><Relationship Id="rId4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625320-E6F0-43CB-B219-D6C55786DFF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A0B61-5D02-4562-AB68-FF5EAF5F0A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026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05AD79-C11C-4751-BFB4-7A2EEAAB079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638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AED3AA-8433-4799-8EC8-84E615A736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069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6F6B4-205B-4FD3-879B-79E3436188E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3632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A124-EB28-4294-9525-2D777CDAFD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0357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16DF4-D81C-42C1-8C81-7E6455E5DB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7876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19BEB-3B4D-48D9-90CE-B51F46B30A2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277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7AB6F-5949-4BC7-9069-8D041DABC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853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93248-7D71-4F2A-B92A-3AFC601007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809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1A233-8327-4D50-8A6D-B3C9A6951E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4250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1D0BE-97AF-4409-B30E-7C51EABCFC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64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 smtClean="0"/>
            </a:lvl1pPr>
          </a:lstStyle>
          <a:p>
            <a:pPr>
              <a:defRPr/>
            </a:pPr>
            <a:fld id="{3392CA10-0C1B-4119-A7C1-94C94632FC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image" Target="../media/image11.jpg"/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12" Type="http://schemas.openxmlformats.org/officeDocument/2006/relationships/image" Target="../media/image6.wmf"/><Relationship Id="rId17" Type="http://schemas.openxmlformats.org/officeDocument/2006/relationships/hyperlink" Target="https://usq.pressbooks.pub/traumainformedpractice/chapter/5-2-the-young-child/" TargetMode="Externa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5.png"/><Relationship Id="rId15" Type="http://schemas.openxmlformats.org/officeDocument/2006/relationships/image" Target="../media/image9.png"/><Relationship Id="rId10" Type="http://schemas.openxmlformats.org/officeDocument/2006/relationships/oleObject" Target="../embeddings/oleObject4.bin"/><Relationship Id="rId19" Type="http://schemas.openxmlformats.org/officeDocument/2006/relationships/hyperlink" Target="https://lafuencislainenglish.blogspot.com/2011/05/super-web.html" TargetMode="External"/><Relationship Id="rId4" Type="http://schemas.openxmlformats.org/officeDocument/2006/relationships/image" Target="../media/image1.emf"/><Relationship Id="rId9" Type="http://schemas.openxmlformats.org/officeDocument/2006/relationships/image" Target="../media/image3.wmf"/><Relationship Id="rId1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905000" y="211138"/>
          <a:ext cx="42672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Clip" r:id="rId3" imgW="6267551" imgH="3428890" progId="MS_ClipArt_Gallery.5">
                  <p:embed/>
                </p:oleObj>
              </mc:Choice>
              <mc:Fallback>
                <p:oleObj name="Clip" r:id="rId3" imgW="6267551" imgH="3428890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11138"/>
                        <a:ext cx="4267200" cy="703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59000" y="228600"/>
            <a:ext cx="3784600" cy="62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600" b="1" dirty="0">
                <a:solidFill>
                  <a:srgbClr val="6600CC"/>
                </a:solidFill>
                <a:ea typeface="標楷體" panose="03000509000000000000" pitchFamily="65" charset="-120"/>
              </a:rPr>
              <a:t>香港學科測驗</a:t>
            </a:r>
            <a:r>
              <a:rPr lang="zh-TW" altLang="en-US" sz="1800" b="1" dirty="0">
                <a:solidFill>
                  <a:srgbClr val="6600CC"/>
                </a:solidFill>
                <a:ea typeface="標楷體" panose="03000509000000000000" pitchFamily="65" charset="-120"/>
              </a:rPr>
              <a:t>  </a:t>
            </a:r>
            <a:endParaRPr lang="zh-TW" altLang="en-US" sz="1600" b="1" dirty="0">
              <a:solidFill>
                <a:srgbClr val="6600CC"/>
              </a:solidFill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1600" b="1" dirty="0">
                <a:solidFill>
                  <a:srgbClr val="6600CC"/>
                </a:solidFill>
                <a:ea typeface="標楷體" panose="03000509000000000000" pitchFamily="65" charset="-120"/>
              </a:rPr>
              <a:t>Hong Kong Attainment Tests (HKAT)</a:t>
            </a:r>
            <a:endParaRPr lang="en-US" altLang="zh-TW" sz="1600" dirty="0">
              <a:solidFill>
                <a:srgbClr val="6600CC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676400"/>
            <a:ext cx="7086600" cy="1524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3886200"/>
            <a:ext cx="7086600" cy="35814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8001000"/>
            <a:ext cx="7086600" cy="184785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HK" altLang="en-US"/>
          </a:p>
        </p:txBody>
      </p:sp>
      <p:pic>
        <p:nvPicPr>
          <p:cNvPr id="3080" name="Picture 83" descr="thumb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WordArt 84"/>
          <p:cNvSpPr>
            <a:spLocks noChangeArrowheads="1" noChangeShapeType="1" noTextEdit="1"/>
          </p:cNvSpPr>
          <p:nvPr/>
        </p:nvSpPr>
        <p:spPr bwMode="auto">
          <a:xfrm>
            <a:off x="952500" y="13716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3082" name="Text Box 88"/>
          <p:cNvSpPr txBox="1">
            <a:spLocks noChangeArrowheads="1"/>
          </p:cNvSpPr>
          <p:nvPr/>
        </p:nvSpPr>
        <p:spPr bwMode="auto">
          <a:xfrm>
            <a:off x="1833413" y="1878678"/>
            <a:ext cx="1424176" cy="538898"/>
          </a:xfrm>
          <a:prstGeom prst="rect">
            <a:avLst/>
          </a:prstGeom>
          <a:solidFill>
            <a:srgbClr val="FFFFCC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olidFill>
                  <a:srgbClr val="0070C0"/>
                </a:solidFill>
                <a:sym typeface="Wingdings" panose="05000000000000000000" pitchFamily="2" charset="2"/>
              </a:rPr>
              <a:t>1.</a:t>
            </a:r>
            <a:r>
              <a:rPr lang="zh-TW" alt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 經聯遞系統模組解密訊息</a:t>
            </a:r>
          </a:p>
        </p:txBody>
      </p:sp>
      <p:sp>
        <p:nvSpPr>
          <p:cNvPr id="3083" name="Text Box 93"/>
          <p:cNvSpPr txBox="1">
            <a:spLocks noChangeArrowheads="1"/>
          </p:cNvSpPr>
          <p:nvPr/>
        </p:nvSpPr>
        <p:spPr bwMode="auto">
          <a:xfrm>
            <a:off x="1828799" y="2491027"/>
            <a:ext cx="3505621" cy="5696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 dirty="0">
                <a:solidFill>
                  <a:srgbClr val="0070C0"/>
                </a:solidFill>
                <a:sym typeface="Wingdings" panose="05000000000000000000" pitchFamily="2" charset="2"/>
              </a:rPr>
              <a:t>  </a:t>
            </a:r>
            <a:r>
              <a:rPr lang="zh-TW" altLang="en-US" sz="1200" dirty="0">
                <a:solidFill>
                  <a:srgbClr val="0070C0"/>
                </a:solidFill>
                <a:sym typeface="Wingdings" panose="05000000000000000000" pitchFamily="2" charset="2"/>
              </a:rPr>
              <a:t>學科測驗資料 </a:t>
            </a:r>
            <a:r>
              <a:rPr lang="en-US" altLang="zh-TW" sz="1200" dirty="0">
                <a:solidFill>
                  <a:srgbClr val="0070C0"/>
                </a:solidFill>
                <a:sym typeface="Wingdings" panose="05000000000000000000" pitchFamily="2" charset="2"/>
              </a:rPr>
              <a:t>(</a:t>
            </a:r>
            <a:r>
              <a:rPr lang="en-US" altLang="zh-TW" sz="1200" dirty="0" err="1">
                <a:solidFill>
                  <a:srgbClr val="0070C0"/>
                </a:solidFill>
                <a:sym typeface="Wingdings" panose="05000000000000000000" pitchFamily="2" charset="2"/>
              </a:rPr>
              <a:t>Testinfo</a:t>
            </a:r>
            <a:r>
              <a:rPr lang="en-US" altLang="zh-TW" sz="1200" dirty="0">
                <a:solidFill>
                  <a:srgbClr val="0070C0"/>
                </a:solidFill>
                <a:sym typeface="Wingdings" panose="05000000000000000000" pitchFamily="2" charset="2"/>
              </a:rPr>
              <a:t>)</a:t>
            </a:r>
            <a:endParaRPr lang="zh-TW" altLang="en-US" sz="1200" dirty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dirty="0">
                <a:solidFill>
                  <a:srgbClr val="0070C0"/>
                </a:solidFill>
                <a:sym typeface="Wingdings" panose="05000000000000000000" pitchFamily="2" charset="2"/>
              </a:rPr>
              <a:t>  學科測驗常模表 </a:t>
            </a:r>
            <a:r>
              <a:rPr lang="en-US" altLang="zh-TW" sz="1200" dirty="0">
                <a:solidFill>
                  <a:srgbClr val="0070C0"/>
                </a:solidFill>
                <a:sym typeface="Wingdings" panose="05000000000000000000" pitchFamily="2" charset="2"/>
              </a:rPr>
              <a:t>(Norm Table)</a:t>
            </a:r>
            <a:endParaRPr lang="zh-TW" altLang="en-US" sz="12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sp>
        <p:nvSpPr>
          <p:cNvPr id="3084" name="WordArt 120"/>
          <p:cNvSpPr>
            <a:spLocks noChangeArrowheads="1" noChangeShapeType="1" noTextEdit="1"/>
          </p:cNvSpPr>
          <p:nvPr/>
        </p:nvSpPr>
        <p:spPr bwMode="auto">
          <a:xfrm>
            <a:off x="914400" y="35433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5" name="WordArt 130"/>
          <p:cNvSpPr>
            <a:spLocks noChangeArrowheads="1" noChangeShapeType="1" noTextEdit="1"/>
          </p:cNvSpPr>
          <p:nvPr/>
        </p:nvSpPr>
        <p:spPr bwMode="auto">
          <a:xfrm>
            <a:off x="990600" y="76581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6" name="Object 132"/>
          <p:cNvGraphicFramePr>
            <a:graphicFrameLocks noChangeAspect="1"/>
          </p:cNvGraphicFramePr>
          <p:nvPr/>
        </p:nvGraphicFramePr>
        <p:xfrm>
          <a:off x="533400" y="7729538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Clip" r:id="rId6" imgW="1814170" imgH="1376172" progId="MS_ClipArt_Gallery.5">
                  <p:embed/>
                </p:oleObj>
              </mc:Choice>
              <mc:Fallback>
                <p:oleObj name="Clip" r:id="rId6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7729538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7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410647"/>
              </p:ext>
            </p:extLst>
          </p:nvPr>
        </p:nvGraphicFramePr>
        <p:xfrm>
          <a:off x="2447920" y="8307908"/>
          <a:ext cx="10937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Clip" r:id="rId8" imgW="1190531" imgH="1243343" progId="MS_ClipArt_Gallery.5">
                  <p:embed/>
                </p:oleObj>
              </mc:Choice>
              <mc:Fallback>
                <p:oleObj name="Clip" r:id="rId8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0" y="8307908"/>
                        <a:ext cx="10937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36"/>
          <p:cNvGraphicFramePr>
            <a:graphicFrameLocks noChangeAspect="1"/>
          </p:cNvGraphicFramePr>
          <p:nvPr/>
        </p:nvGraphicFramePr>
        <p:xfrm>
          <a:off x="457200" y="3602038"/>
          <a:ext cx="40322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Clip" r:id="rId10" imgW="1700543" imgH="1831818" progId="MS_ClipArt_Gallery.5">
                  <p:embed/>
                </p:oleObj>
              </mc:Choice>
              <mc:Fallback>
                <p:oleObj name="Clip" r:id="rId10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602038"/>
                        <a:ext cx="40322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Text Box 183"/>
          <p:cNvSpPr txBox="1">
            <a:spLocks noChangeArrowheads="1"/>
          </p:cNvSpPr>
          <p:nvPr/>
        </p:nvSpPr>
        <p:spPr bwMode="auto">
          <a:xfrm>
            <a:off x="708025" y="8294687"/>
            <a:ext cx="1860550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 dirty="0">
                <a:solidFill>
                  <a:srgbClr val="6600CC"/>
                </a:solidFill>
              </a:rPr>
              <a:t>列 印 報 告</a:t>
            </a:r>
            <a:endParaRPr lang="en-US" altLang="zh-TW" sz="1400" b="1" dirty="0">
              <a:solidFill>
                <a:srgbClr val="6600CC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 dirty="0">
                <a:solidFill>
                  <a:srgbClr val="6600CC"/>
                </a:solidFill>
                <a:sym typeface="Wingdings 2" panose="05020102010507070707" pitchFamily="18" charset="2"/>
              </a:rPr>
              <a:t></a:t>
            </a:r>
            <a:r>
              <a:rPr lang="zh-TW" altLang="en-US" sz="1200" b="1" dirty="0">
                <a:sym typeface="Wingdings 2" panose="05020102010507070707" pitchFamily="18" charset="2"/>
              </a:rPr>
              <a:t> </a:t>
            </a:r>
            <a:r>
              <a:rPr lang="zh-TW" altLang="en-US" sz="1200" b="1" dirty="0">
                <a:solidFill>
                  <a:srgbClr val="6600CC"/>
                </a:solidFill>
                <a:sym typeface="Wingdings" panose="05000000000000000000" pitchFamily="2" charset="2"/>
              </a:rPr>
              <a:t>原始數據</a:t>
            </a:r>
            <a:r>
              <a:rPr lang="en-US" altLang="zh-TW" sz="1200" b="1" dirty="0">
                <a:solidFill>
                  <a:srgbClr val="6600CC"/>
                </a:solidFill>
                <a:sym typeface="Wingdings" panose="05000000000000000000" pitchFamily="2" charset="2"/>
              </a:rPr>
              <a:t>/</a:t>
            </a:r>
            <a:r>
              <a:rPr lang="zh-TW" altLang="en-US" sz="1200" b="1" dirty="0">
                <a:solidFill>
                  <a:srgbClr val="6600CC"/>
                </a:solidFill>
                <a:sym typeface="Wingdings" panose="05000000000000000000" pitchFamily="2" charset="2"/>
              </a:rPr>
              <a:t>報表</a:t>
            </a:r>
            <a:r>
              <a:rPr lang="en-US" altLang="zh-TW" sz="1200" b="1" dirty="0">
                <a:solidFill>
                  <a:srgbClr val="6600CC"/>
                </a:solidFill>
                <a:sym typeface="Wingdings" panose="05000000000000000000" pitchFamily="2" charset="2"/>
              </a:rPr>
              <a:t>/</a:t>
            </a:r>
            <a:r>
              <a:rPr lang="zh-TW" altLang="en-US" sz="1200" b="1" dirty="0">
                <a:solidFill>
                  <a:srgbClr val="6600CC"/>
                </a:solidFill>
                <a:sym typeface="Wingdings 2" panose="05020102010507070707" pitchFamily="18" charset="2"/>
              </a:rPr>
              <a:t>表單</a:t>
            </a:r>
            <a:endParaRPr lang="en-US" altLang="zh-TW" sz="1200" b="1" dirty="0">
              <a:solidFill>
                <a:srgbClr val="6600CC"/>
              </a:solidFill>
              <a:sym typeface="Wingdings 2" panose="05020102010507070707" pitchFamily="18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 dirty="0">
                <a:solidFill>
                  <a:srgbClr val="6600CC"/>
                </a:solidFill>
                <a:sym typeface="Wingdings 2" panose="05020102010507070707" pitchFamily="18" charset="2"/>
              </a:rPr>
              <a:t>  </a:t>
            </a:r>
            <a:r>
              <a:rPr lang="zh-TW" altLang="en-US" sz="1200" b="1" dirty="0">
                <a:solidFill>
                  <a:srgbClr val="6600CC"/>
                </a:solidFill>
                <a:sym typeface="Wingdings" panose="05000000000000000000" pitchFamily="2" charset="2"/>
              </a:rPr>
              <a:t>追查學生往年成績</a:t>
            </a:r>
            <a:endParaRPr lang="en-US" altLang="zh-TW" sz="1200" b="1" dirty="0">
              <a:solidFill>
                <a:srgbClr val="6600CC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b="1" dirty="0">
                <a:solidFill>
                  <a:srgbClr val="6600CC"/>
                </a:solidFill>
                <a:sym typeface="Wingdings 2" panose="05020102010507070707" pitchFamily="18" charset="2"/>
              </a:rPr>
              <a:t>  學生成績比對報告</a:t>
            </a:r>
          </a:p>
        </p:txBody>
      </p:sp>
      <p:pic>
        <p:nvPicPr>
          <p:cNvPr id="3090" name="Picture 184" descr="j022342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47863"/>
            <a:ext cx="1143000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Text Box 214"/>
          <p:cNvSpPr txBox="1">
            <a:spLocks noChangeArrowheads="1"/>
          </p:cNvSpPr>
          <p:nvPr/>
        </p:nvSpPr>
        <p:spPr bwMode="auto">
          <a:xfrm>
            <a:off x="2636731" y="4814276"/>
            <a:ext cx="1897169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 b="1" dirty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</a:rPr>
              <a:t> 接收及匯入測驗資料和常模表</a:t>
            </a:r>
          </a:p>
        </p:txBody>
      </p:sp>
      <p:sp>
        <p:nvSpPr>
          <p:cNvPr id="3092" name="Text Box 218"/>
          <p:cNvSpPr txBox="1">
            <a:spLocks noChangeArrowheads="1"/>
          </p:cNvSpPr>
          <p:nvPr/>
        </p:nvSpPr>
        <p:spPr bwMode="auto">
          <a:xfrm>
            <a:off x="4253236" y="5499533"/>
            <a:ext cx="1944076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3. 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</a:rPr>
              <a:t>設定及編修學科測驗參數</a:t>
            </a:r>
          </a:p>
        </p:txBody>
      </p:sp>
      <p:sp>
        <p:nvSpPr>
          <p:cNvPr id="3093" name="Text Box 220"/>
          <p:cNvSpPr txBox="1">
            <a:spLocks noChangeArrowheads="1"/>
          </p:cNvSpPr>
          <p:nvPr/>
        </p:nvSpPr>
        <p:spPr bwMode="auto">
          <a:xfrm>
            <a:off x="6075462" y="6068386"/>
            <a:ext cx="1315938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4.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</a:rPr>
              <a:t>編修積分</a:t>
            </a:r>
          </a:p>
        </p:txBody>
      </p:sp>
      <p:pic>
        <p:nvPicPr>
          <p:cNvPr id="3094" name="Picture 223" descr="j0223648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984" y="5104919"/>
            <a:ext cx="10668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5" name="Rectangle 225"/>
          <p:cNvSpPr>
            <a:spLocks noChangeArrowheads="1"/>
          </p:cNvSpPr>
          <p:nvPr/>
        </p:nvSpPr>
        <p:spPr bwMode="auto">
          <a:xfrm>
            <a:off x="453519" y="4256087"/>
            <a:ext cx="1066800" cy="3810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600" dirty="0"/>
              <a:t>教育局</a:t>
            </a:r>
          </a:p>
        </p:txBody>
      </p:sp>
      <p:pic>
        <p:nvPicPr>
          <p:cNvPr id="3096" name="Picture 229" descr="PE01744_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025" y="6067153"/>
            <a:ext cx="1073150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0" name="AutoShape 237"/>
          <p:cNvSpPr>
            <a:spLocks noChangeArrowheads="1"/>
          </p:cNvSpPr>
          <p:nvPr/>
        </p:nvSpPr>
        <p:spPr bwMode="auto">
          <a:xfrm rot="2147539">
            <a:off x="1105079" y="4892145"/>
            <a:ext cx="537572" cy="289005"/>
          </a:xfrm>
          <a:custGeom>
            <a:avLst/>
            <a:gdLst>
              <a:gd name="T0" fmla="*/ 540544 w 21600"/>
              <a:gd name="T1" fmla="*/ 0 h 21600"/>
              <a:gd name="T2" fmla="*/ 0 w 21600"/>
              <a:gd name="T3" fmla="*/ 242888 h 21600"/>
              <a:gd name="T4" fmla="*/ 540544 w 21600"/>
              <a:gd name="T5" fmla="*/ 485775 h 21600"/>
              <a:gd name="T6" fmla="*/ 720725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02" name="Text Box 244"/>
          <p:cNvSpPr txBox="1">
            <a:spLocks noChangeArrowheads="1"/>
          </p:cNvSpPr>
          <p:nvPr/>
        </p:nvSpPr>
        <p:spPr bwMode="auto">
          <a:xfrm>
            <a:off x="5394176" y="1867029"/>
            <a:ext cx="1800200" cy="538898"/>
          </a:xfrm>
          <a:prstGeom prst="rect">
            <a:avLst/>
          </a:prstGeom>
          <a:solidFill>
            <a:srgbClr val="FFFFCC"/>
          </a:solidFill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olidFill>
                  <a:srgbClr val="0070C0"/>
                </a:solidFill>
                <a:sym typeface="Wingdings" panose="05000000000000000000" pitchFamily="2" charset="2"/>
              </a:rPr>
              <a:t>3.</a:t>
            </a:r>
            <a:r>
              <a:rPr lang="zh-TW" alt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 為「積分輸入方法」進行設定</a:t>
            </a:r>
            <a:endParaRPr lang="en-US" altLang="zh-TW" sz="1400" dirty="0">
              <a:solidFill>
                <a:srgbClr val="0070C0"/>
              </a:solidFill>
              <a:sym typeface="Wingdings" panose="05000000000000000000" pitchFamily="2" charset="2"/>
            </a:endParaRPr>
          </a:p>
        </p:txBody>
      </p:sp>
      <p:sp>
        <p:nvSpPr>
          <p:cNvPr id="3103" name="Text Box 245"/>
          <p:cNvSpPr txBox="1">
            <a:spLocks noChangeArrowheads="1"/>
          </p:cNvSpPr>
          <p:nvPr/>
        </p:nvSpPr>
        <p:spPr bwMode="auto">
          <a:xfrm>
            <a:off x="5394176" y="2491026"/>
            <a:ext cx="1800200" cy="56967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 dirty="0">
                <a:solidFill>
                  <a:srgbClr val="0070C0"/>
                </a:solidFill>
                <a:sym typeface="Wingdings" panose="05000000000000000000" pitchFamily="2" charset="2"/>
              </a:rPr>
              <a:t>  </a:t>
            </a:r>
            <a:r>
              <a:rPr lang="zh-TW" altLang="en-US" sz="1200" dirty="0">
                <a:solidFill>
                  <a:srgbClr val="0070C0"/>
                </a:solidFill>
                <a:sym typeface="Wingdings" panose="05000000000000000000" pitchFamily="2" charset="2"/>
              </a:rPr>
              <a:t>輸入項目分數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 dirty="0">
                <a:solidFill>
                  <a:srgbClr val="0070C0"/>
                </a:solidFill>
                <a:sym typeface="Wingdings" panose="05000000000000000000" pitchFamily="2" charset="2"/>
              </a:rPr>
              <a:t>  輸入全卷總分</a:t>
            </a:r>
          </a:p>
        </p:txBody>
      </p:sp>
      <p:pic>
        <p:nvPicPr>
          <p:cNvPr id="32" name="Picture 3">
            <a:extLst>
              <a:ext uri="{FF2B5EF4-FFF2-40B4-BE49-F238E27FC236}">
                <a16:creationId xmlns:a16="http://schemas.microsoft.com/office/drawing/2014/main" id="{64AD3C4C-8C61-4041-8747-D2A14D38B7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9601" y="173038"/>
            <a:ext cx="1365541" cy="87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183">
            <a:extLst>
              <a:ext uri="{FF2B5EF4-FFF2-40B4-BE49-F238E27FC236}">
                <a16:creationId xmlns:a16="http://schemas.microsoft.com/office/drawing/2014/main" id="{E9D0FE86-8087-46F6-85D0-C5C53186D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8709223"/>
            <a:ext cx="1860550" cy="323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400" b="1" dirty="0">
                <a:solidFill>
                  <a:srgbClr val="6600CC"/>
                </a:solidFill>
                <a:sym typeface="Wingdings 2" panose="05020102010507070707" pitchFamily="18" charset="2"/>
              </a:rPr>
              <a:t>處理中一新生編班</a:t>
            </a:r>
            <a:endParaRPr lang="zh-TW" altLang="en-US" sz="1200" b="1" dirty="0">
              <a:solidFill>
                <a:srgbClr val="6600CC"/>
              </a:solidFill>
              <a:sym typeface="Wingdings 2" panose="05020102010507070707" pitchFamily="18" charset="2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FBC9DD02-3120-437D-B24F-B49CCC7C335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7"/>
              </a:ext>
            </a:extLst>
          </a:blip>
          <a:stretch>
            <a:fillRect/>
          </a:stretch>
        </p:blipFill>
        <p:spPr>
          <a:xfrm>
            <a:off x="5697897" y="8383615"/>
            <a:ext cx="1444265" cy="1174669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B4A0F651-336B-482A-8596-F8084EDF53DD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19"/>
              </a:ext>
            </a:extLst>
          </a:blip>
          <a:stretch>
            <a:fillRect/>
          </a:stretch>
        </p:blipFill>
        <p:spPr>
          <a:xfrm>
            <a:off x="5810135" y="6459595"/>
            <a:ext cx="1102122" cy="923301"/>
          </a:xfrm>
          <a:prstGeom prst="rect">
            <a:avLst/>
          </a:prstGeom>
        </p:spPr>
      </p:pic>
      <p:sp>
        <p:nvSpPr>
          <p:cNvPr id="44" name="AutoShape 237">
            <a:extLst>
              <a:ext uri="{FF2B5EF4-FFF2-40B4-BE49-F238E27FC236}">
                <a16:creationId xmlns:a16="http://schemas.microsoft.com/office/drawing/2014/main" id="{BBCC6AAD-31BD-4A9D-8A89-4F0D2BCE7C82}"/>
              </a:ext>
            </a:extLst>
          </p:cNvPr>
          <p:cNvSpPr>
            <a:spLocks noChangeArrowheads="1"/>
          </p:cNvSpPr>
          <p:nvPr/>
        </p:nvSpPr>
        <p:spPr bwMode="auto">
          <a:xfrm rot="2147539">
            <a:off x="2979926" y="5742656"/>
            <a:ext cx="537572" cy="289005"/>
          </a:xfrm>
          <a:custGeom>
            <a:avLst/>
            <a:gdLst>
              <a:gd name="T0" fmla="*/ 540544 w 21600"/>
              <a:gd name="T1" fmla="*/ 0 h 21600"/>
              <a:gd name="T2" fmla="*/ 0 w 21600"/>
              <a:gd name="T3" fmla="*/ 242888 h 21600"/>
              <a:gd name="T4" fmla="*/ 540544 w 21600"/>
              <a:gd name="T5" fmla="*/ 485775 h 21600"/>
              <a:gd name="T6" fmla="*/ 720725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45" name="AutoShape 237">
            <a:extLst>
              <a:ext uri="{FF2B5EF4-FFF2-40B4-BE49-F238E27FC236}">
                <a16:creationId xmlns:a16="http://schemas.microsoft.com/office/drawing/2014/main" id="{E9F7A2FA-AC07-4D6A-889C-9A257C7615B5}"/>
              </a:ext>
            </a:extLst>
          </p:cNvPr>
          <p:cNvSpPr>
            <a:spLocks noChangeArrowheads="1"/>
          </p:cNvSpPr>
          <p:nvPr/>
        </p:nvSpPr>
        <p:spPr bwMode="auto">
          <a:xfrm rot="2147539">
            <a:off x="4923869" y="6553867"/>
            <a:ext cx="537572" cy="289005"/>
          </a:xfrm>
          <a:custGeom>
            <a:avLst/>
            <a:gdLst>
              <a:gd name="T0" fmla="*/ 540544 w 21600"/>
              <a:gd name="T1" fmla="*/ 0 h 21600"/>
              <a:gd name="T2" fmla="*/ 0 w 21600"/>
              <a:gd name="T3" fmla="*/ 242888 h 21600"/>
              <a:gd name="T4" fmla="*/ 540544 w 21600"/>
              <a:gd name="T5" fmla="*/ 485775 h 21600"/>
              <a:gd name="T6" fmla="*/ 720725 w 21600"/>
              <a:gd name="T7" fmla="*/ 242888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46" name="Text Box 214">
            <a:extLst>
              <a:ext uri="{FF2B5EF4-FFF2-40B4-BE49-F238E27FC236}">
                <a16:creationId xmlns:a16="http://schemas.microsoft.com/office/drawing/2014/main" id="{1F8685C6-F832-49A1-9019-927A9F8C8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4856" y="4112704"/>
            <a:ext cx="1897169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TW" sz="16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1.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傳送</a:t>
            </a:r>
            <a:r>
              <a:rPr lang="zh-TW" altLang="en-US" sz="1600" b="1" dirty="0">
                <a:solidFill>
                  <a:schemeClr val="accent1">
                    <a:lumMod val="50000"/>
                  </a:schemeClr>
                </a:solidFill>
              </a:rPr>
              <a:t>測驗資料和常模表</a:t>
            </a:r>
          </a:p>
        </p:txBody>
      </p:sp>
      <p:sp>
        <p:nvSpPr>
          <p:cNvPr id="47" name="Text Box 88">
            <a:extLst>
              <a:ext uri="{FF2B5EF4-FFF2-40B4-BE49-F238E27FC236}">
                <a16:creationId xmlns:a16="http://schemas.microsoft.com/office/drawing/2014/main" id="{C8F70326-F7E9-407C-B86C-44E288809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7413" y="1878678"/>
            <a:ext cx="1977008" cy="538898"/>
          </a:xfrm>
          <a:prstGeom prst="rect">
            <a:avLst/>
          </a:prstGeom>
          <a:solidFill>
            <a:srgbClr val="FFFFCC"/>
          </a:solidFill>
          <a:ln w="9525">
            <a:solidFill>
              <a:srgbClr val="99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 dirty="0">
                <a:solidFill>
                  <a:srgbClr val="0070C0"/>
                </a:solidFill>
                <a:sym typeface="Wingdings" panose="05000000000000000000" pitchFamily="2" charset="2"/>
              </a:rPr>
              <a:t>2.</a:t>
            </a:r>
            <a:r>
              <a:rPr lang="zh-TW" altLang="en-US" sz="1400" dirty="0">
                <a:solidFill>
                  <a:srgbClr val="0070C0"/>
                </a:solidFill>
                <a:sym typeface="Wingdings" panose="05000000000000000000" pitchFamily="2" charset="2"/>
              </a:rPr>
              <a:t> 於香港學科測驗模組匯入已解密的訊息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1193</TotalTime>
  <Words>136</Words>
  <Application>Microsoft Office PowerPoint</Application>
  <PresentationFormat>自訂</PresentationFormat>
  <Paragraphs>22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標楷體</vt:lpstr>
      <vt:lpstr>Arial</vt:lpstr>
      <vt:lpstr>Times New Roman</vt:lpstr>
      <vt:lpstr>Wingdings</vt:lpstr>
      <vt:lpstr>Wingdings 2</vt:lpstr>
      <vt:lpstr>預設簡報設計</vt:lpstr>
      <vt:lpstr>Clip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SO, Pui-shan Kennis</cp:lastModifiedBy>
  <cp:revision>77</cp:revision>
  <cp:lastPrinted>2003-03-18T09:11:00Z</cp:lastPrinted>
  <dcterms:created xsi:type="dcterms:W3CDTF">2003-03-14T04:14:17Z</dcterms:created>
  <dcterms:modified xsi:type="dcterms:W3CDTF">2024-11-21T08:05:48Z</dcterms:modified>
</cp:coreProperties>
</file>