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858000" cy="99790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9900"/>
    <a:srgbClr val="0000FF"/>
    <a:srgbClr val="6600CC"/>
    <a:srgbClr val="FFDA65"/>
    <a:srgbClr val="FF0000"/>
    <a:srgbClr val="FF99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5979" autoAdjust="0"/>
  </p:normalViewPr>
  <p:slideViewPr>
    <p:cSldViewPr>
      <p:cViewPr>
        <p:scale>
          <a:sx n="150" d="100"/>
          <a:sy n="150" d="100"/>
        </p:scale>
        <p:origin x="1062" y="10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0550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80550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A44F3EF-3F86-4E7D-B726-BF694FBC00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9AF2B-3E3D-4BD2-8A24-9811D1D6A6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944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B0670-AE13-405A-9B88-AC0B8AE2BE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41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260F9-5ED0-485F-A649-98A93A4A17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949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B3F5-9917-47FF-A9B8-75C4164DCD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071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C470-906F-4104-AA00-FAD5D76143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813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48391-166E-4EA2-89C8-2225E1B609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189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BF63A-71A3-417D-85C2-EF6159599F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024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29E07-D512-4118-BA9C-EFDE2D7711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39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658FB-97DA-4651-948C-06733DF727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264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05D4F-E455-4957-B0C8-D8430C7526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086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30E4-5551-4EC9-A3FE-E2834DA65D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570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43072F06-6042-454C-AD13-8A1E136185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5.jpeg"/><Relationship Id="rId4" Type="http://schemas.openxmlformats.org/officeDocument/2006/relationships/image" Target="../media/image1.emf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00200" y="254000"/>
          <a:ext cx="5257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Clip" r:id="rId3" imgW="6240719" imgH="3398544" progId="MS_ClipArt_Gallery.5">
                  <p:embed/>
                </p:oleObj>
              </mc:Choice>
              <mc:Fallback>
                <p:oleObj name="Clip" r:id="rId3" imgW="6240719" imgH="3398544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4000"/>
                        <a:ext cx="52578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930400" y="428625"/>
            <a:ext cx="46720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 smtClean="0">
                <a:solidFill>
                  <a:srgbClr val="6600CC"/>
                </a:solidFill>
                <a:latin typeface="+mj-lt"/>
                <a:ea typeface="標楷體" panose="03000509000000000000" pitchFamily="65" charset="-120"/>
              </a:rPr>
              <a:t>Institute Application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>
                <a:solidFill>
                  <a:srgbClr val="6600CC"/>
                </a:solidFill>
                <a:latin typeface="+mj-lt"/>
                <a:ea typeface="標楷體" panose="03000509000000000000" pitchFamily="65" charset="-120"/>
              </a:rPr>
              <a:t>申請大專院校</a:t>
            </a:r>
            <a:endParaRPr lang="en-US" altLang="zh-TW" sz="2700" dirty="0" smtClean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162877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3890963"/>
            <a:ext cx="7026275" cy="5284787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pic>
        <p:nvPicPr>
          <p:cNvPr id="3079" name="Picture 83" descr="D:\Data Conversion chart\thumb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WordArt 84"/>
          <p:cNvSpPr>
            <a:spLocks noChangeArrowheads="1" noChangeShapeType="1" noTextEdit="1"/>
          </p:cNvSpPr>
          <p:nvPr/>
        </p:nvSpPr>
        <p:spPr bwMode="auto">
          <a:xfrm>
            <a:off x="990600" y="13335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HK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Preparation</a:t>
            </a:r>
            <a:endParaRPr lang="zh-HK" altLang="en-US" sz="1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latin typeface="新細明體" panose="02020500000000000000" pitchFamily="18" charset="-120"/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2028825" y="1884363"/>
            <a:ext cx="35782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600" b="1">
                <a:sym typeface="Wingdings" panose="05000000000000000000" pitchFamily="2" charset="2"/>
              </a:rPr>
              <a:t>Prepare relevant information</a:t>
            </a:r>
            <a:endParaRPr lang="zh-TW" altLang="en-US" sz="1600" b="1">
              <a:sym typeface="Wingdings" panose="05000000000000000000" pitchFamily="2" charset="2"/>
            </a:endParaRPr>
          </a:p>
        </p:txBody>
      </p:sp>
      <p:sp>
        <p:nvSpPr>
          <p:cNvPr id="3082" name="Text Box 93"/>
          <p:cNvSpPr txBox="1">
            <a:spLocks noChangeArrowheads="1"/>
          </p:cNvSpPr>
          <p:nvPr/>
        </p:nvSpPr>
        <p:spPr bwMode="auto">
          <a:xfrm>
            <a:off x="2036763" y="2359025"/>
            <a:ext cx="41973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marL="285750" indent="-285750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TW" sz="1600">
                <a:solidFill>
                  <a:srgbClr val="002060"/>
                </a:solidFill>
                <a:sym typeface="Wingdings" panose="05000000000000000000" pitchFamily="2" charset="2"/>
              </a:rPr>
              <a:t>Assessment &amp; Reporting</a:t>
            </a:r>
            <a:r>
              <a:rPr lang="zh-TW" altLang="en-US" sz="160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1600">
                <a:solidFill>
                  <a:srgbClr val="002060"/>
                </a:solidFill>
                <a:sym typeface="Wingdings" panose="05000000000000000000" pitchFamily="2" charset="2"/>
              </a:rPr>
              <a:t>(ASR)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TW" sz="1600">
                <a:solidFill>
                  <a:srgbClr val="002060"/>
                </a:solidFill>
                <a:sym typeface="Wingdings" panose="05000000000000000000" pitchFamily="2" charset="2"/>
              </a:rPr>
              <a:t>Student (STU)</a:t>
            </a:r>
            <a:r>
              <a:rPr lang="zh-TW" altLang="en-US" sz="160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3083" name="WordArt 120"/>
          <p:cNvSpPr>
            <a:spLocks noChangeArrowheads="1" noChangeShapeType="1" noTextEdit="1"/>
          </p:cNvSpPr>
          <p:nvPr/>
        </p:nvSpPr>
        <p:spPr bwMode="auto">
          <a:xfrm>
            <a:off x="762000" y="3503613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HK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Operation</a:t>
            </a:r>
            <a:endParaRPr lang="zh-HK" altLang="en-US" sz="1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latin typeface="新細明體" panose="02020500000000000000" pitchFamily="18" charset="-120"/>
            </a:endParaRPr>
          </a:p>
        </p:txBody>
      </p:sp>
      <p:graphicFrame>
        <p:nvGraphicFramePr>
          <p:cNvPr id="3084" name="Object 133"/>
          <p:cNvGraphicFramePr>
            <a:graphicFrameLocks noChangeAspect="1"/>
          </p:cNvGraphicFramePr>
          <p:nvPr/>
        </p:nvGraphicFramePr>
        <p:xfrm>
          <a:off x="1485900" y="9043988"/>
          <a:ext cx="950913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Clip" r:id="rId6" imgW="1190531" imgH="1243343" progId="MS_ClipArt_Gallery.5">
                  <p:embed/>
                </p:oleObj>
              </mc:Choice>
              <mc:Fallback>
                <p:oleObj name="Clip" r:id="rId6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9043988"/>
                        <a:ext cx="950913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6"/>
          <p:cNvGraphicFramePr>
            <a:graphicFrameLocks noChangeAspect="1"/>
          </p:cNvGraphicFramePr>
          <p:nvPr/>
        </p:nvGraphicFramePr>
        <p:xfrm>
          <a:off x="325438" y="3379788"/>
          <a:ext cx="4032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Clip" r:id="rId8" imgW="1700543" imgH="1831818" progId="MS_ClipArt_Gallery.5">
                  <p:embed/>
                </p:oleObj>
              </mc:Choice>
              <mc:Fallback>
                <p:oleObj name="Clip" r:id="rId8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3379788"/>
                        <a:ext cx="4032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6" name="圖片 2" descr="Blah Blah Blah: &lt;strong&gt;成績&lt;/strong&gt;表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2173288"/>
            <a:ext cx="1116012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圖片 3" descr="Clipart - &lt;strong&gt;student&lt;/strong&gt; writi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2119313"/>
            <a:ext cx="758825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圖片 4" descr="Fichier:&lt;strong&gt;Document&lt;/strong&gt;s icon.svg — Wikipédia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663" y="9158288"/>
            <a:ext cx="8032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圖片 2" descr="Blah Blah Blah: &lt;strong&gt;成績&lt;/strong&gt;表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144000"/>
            <a:ext cx="11160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0373"/>
              </p:ext>
            </p:extLst>
          </p:nvPr>
        </p:nvGraphicFramePr>
        <p:xfrm>
          <a:off x="527050" y="4065588"/>
          <a:ext cx="6667499" cy="48688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94996">
                  <a:extLst>
                    <a:ext uri="{9D8B030D-6E8A-4147-A177-3AD203B41FA5}">
                      <a16:colId xmlns:a16="http://schemas.microsoft.com/office/drawing/2014/main" val="2248928147"/>
                    </a:ext>
                  </a:extLst>
                </a:gridCol>
                <a:gridCol w="2088286">
                  <a:extLst>
                    <a:ext uri="{9D8B030D-6E8A-4147-A177-3AD203B41FA5}">
                      <a16:colId xmlns:a16="http://schemas.microsoft.com/office/drawing/2014/main" val="2408831559"/>
                    </a:ext>
                  </a:extLst>
                </a:gridCol>
                <a:gridCol w="1584217">
                  <a:extLst>
                    <a:ext uri="{9D8B030D-6E8A-4147-A177-3AD203B41FA5}">
                      <a16:colId xmlns:a16="http://schemas.microsoft.com/office/drawing/2014/main" val="953702844"/>
                    </a:ext>
                  </a:extLst>
                </a:gridCol>
              </a:tblGrid>
              <a:tr h="853409">
                <a:tc>
                  <a:txBody>
                    <a:bodyPr/>
                    <a:lstStyle/>
                    <a:p>
                      <a:endParaRPr lang="zh-TW" sz="12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JUPAS</a:t>
                      </a:r>
                      <a:endParaRPr lang="zh-TW" altLang="zh-HK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HK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HK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大學聯合招生辦法</a:t>
                      </a:r>
                      <a:r>
                        <a:rPr lang="en-US" altLang="zh-HK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E-APP</a:t>
                      </a:r>
                      <a:endParaRPr lang="zh-TW" altLang="zh-HK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HK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HK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專上課程電子預先報名平台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274041"/>
                  </a:ext>
                </a:extLst>
              </a:tr>
              <a:tr h="65323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Wingdings 2" panose="05020102010507070707" pitchFamily="18" charset="2"/>
                        <a:buChar char="j"/>
                      </a:pPr>
                      <a:r>
                        <a:rPr lang="en-US" sz="1200" b="1" kern="100" dirty="0" smtClean="0">
                          <a:effectLst/>
                        </a:rPr>
                        <a:t>Submission </a:t>
                      </a:r>
                      <a:r>
                        <a:rPr lang="en-US" sz="1200" b="1" kern="100" dirty="0">
                          <a:effectLst/>
                        </a:rPr>
                        <a:t>of student information </a:t>
                      </a:r>
                      <a:r>
                        <a:rPr lang="en-US" sz="1200" b="1" kern="100" dirty="0" smtClean="0">
                          <a:effectLst/>
                        </a:rPr>
                        <a:t>for</a:t>
                      </a:r>
                      <a:r>
                        <a:rPr lang="en-US" sz="1200" b="1" kern="100" baseline="0" dirty="0" smtClean="0">
                          <a:effectLst/>
                        </a:rPr>
                        <a:t> </a:t>
                      </a:r>
                      <a:r>
                        <a:rPr lang="en-US" sz="1200" b="1" kern="100" dirty="0" smtClean="0">
                          <a:effectLst/>
                        </a:rPr>
                        <a:t>application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Student List for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JUPAS Application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Designated Student List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401460"/>
                  </a:ext>
                </a:extLst>
              </a:tr>
              <a:tr h="398648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Submission period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Sep - Dec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Dec - Jun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364958"/>
                  </a:ext>
                </a:extLst>
              </a:tr>
              <a:tr h="1646428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Wingdings 2" panose="05020102010507070707" pitchFamily="18" charset="2"/>
                        <a:buChar char="k"/>
                      </a:pPr>
                      <a:r>
                        <a:rPr lang="en-US" sz="1200" b="1" kern="100" dirty="0" smtClean="0">
                          <a:effectLst/>
                        </a:rPr>
                        <a:t>Submission </a:t>
                      </a:r>
                      <a:r>
                        <a:rPr lang="en-US" sz="1200" b="1" kern="100" dirty="0">
                          <a:effectLst/>
                        </a:rPr>
                        <a:t>of School Reference Report </a:t>
                      </a:r>
                      <a:r>
                        <a:rPr lang="en-US" sz="1200" b="1" kern="100" dirty="0" smtClean="0">
                          <a:effectLst/>
                        </a:rPr>
                        <a:t>   </a:t>
                      </a:r>
                      <a:r>
                        <a:rPr lang="en-US" sz="1200" b="1" kern="100" baseline="0" dirty="0" smtClean="0">
                          <a:effectLst/>
                        </a:rPr>
                        <a:t> </a:t>
                      </a:r>
                      <a:r>
                        <a:rPr lang="en-US" sz="1200" b="1" kern="100" dirty="0" smtClean="0">
                          <a:effectLst/>
                        </a:rPr>
                        <a:t>(</a:t>
                      </a:r>
                      <a:r>
                        <a:rPr lang="en-US" sz="1200" b="1" kern="100" dirty="0">
                          <a:effectLst/>
                        </a:rPr>
                        <a:t>SRR)</a:t>
                      </a:r>
                      <a:endParaRPr lang="zh-TW" sz="1200" b="1" kern="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 2" panose="05020102010507070707" pitchFamily="18" charset="2"/>
                        <a:buChar char=""/>
                      </a:pPr>
                      <a:r>
                        <a:rPr lang="en-US" sz="1200" b="1" kern="100" dirty="0">
                          <a:effectLst/>
                        </a:rPr>
                        <a:t>Academic Performance File</a:t>
                      </a:r>
                      <a:endParaRPr lang="zh-TW" sz="1200" b="1" kern="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 2" panose="05020102010507070707" pitchFamily="18" charset="2"/>
                        <a:buChar char=""/>
                      </a:pPr>
                      <a:r>
                        <a:rPr lang="en-US" sz="1200" b="1" kern="100" dirty="0">
                          <a:effectLst/>
                        </a:rPr>
                        <a:t>Personal and General Ability File</a:t>
                      </a:r>
                      <a:endParaRPr lang="zh-TW" sz="1200" b="1" kern="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 2" panose="05020102010507070707" pitchFamily="18" charset="2"/>
                        <a:buChar char=""/>
                      </a:pPr>
                      <a:r>
                        <a:rPr lang="en-US" sz="1200" b="1" kern="100" dirty="0">
                          <a:effectLst/>
                        </a:rPr>
                        <a:t>Academic Performance Supplementary File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mandatory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optional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290538"/>
                  </a:ext>
                </a:extLst>
              </a:tr>
              <a:tr h="329286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Submission deadline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end March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end June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643296"/>
                  </a:ext>
                </a:extLst>
              </a:tr>
              <a:tr h="9878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sym typeface="Wingdings 2" panose="05020102010507070707" pitchFamily="18" charset="2"/>
                        </a:rPr>
                        <a:t></a:t>
                      </a:r>
                      <a:r>
                        <a:rPr lang="en-US" sz="1200" b="1" kern="100" dirty="0">
                          <a:effectLst/>
                        </a:rPr>
                        <a:t> &amp; </a:t>
                      </a:r>
                      <a:r>
                        <a:rPr lang="en-US" sz="1200" b="1" kern="100" dirty="0">
                          <a:effectLst/>
                          <a:sym typeface="Wingdings 2" panose="05020102010507070707" pitchFamily="18" charset="2"/>
                        </a:rPr>
                        <a:t></a:t>
                      </a:r>
                      <a:r>
                        <a:rPr lang="en-US" sz="1200" b="1" kern="100" dirty="0">
                          <a:effectLst/>
                        </a:rPr>
                        <a:t> Data submission method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</a:rPr>
                        <a:t>Extract 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files 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</a:rPr>
                        <a:t>from</a:t>
                      </a:r>
                      <a:r>
                        <a:rPr lang="en-US" sz="12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1200" kern="100" smtClean="0">
                          <a:solidFill>
                            <a:schemeClr val="tx1"/>
                          </a:solidFill>
                          <a:effectLst/>
                        </a:rPr>
                        <a:t>CloudSAMS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</a:rPr>
                        <a:t>  Submit 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</a:rPr>
                        <a:t>JUPAS Portal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Submit via </a:t>
                      </a:r>
                      <a:r>
                        <a:rPr lang="en-US" sz="1200" b="1" kern="100" dirty="0">
                          <a:effectLst/>
                        </a:rPr>
                        <a:t>CDS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463523"/>
                  </a:ext>
                </a:extLst>
              </a:tr>
            </a:tbl>
          </a:graphicData>
        </a:graphic>
      </p:graphicFrame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438" y="446881"/>
            <a:ext cx="974246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</TotalTime>
  <Words>118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標楷體</vt:lpstr>
      <vt:lpstr>新細明體</vt:lpstr>
      <vt:lpstr>Arial</vt:lpstr>
      <vt:lpstr>Calibri</vt:lpstr>
      <vt:lpstr>Times New Roman</vt:lpstr>
      <vt:lpstr>Wingdings</vt:lpstr>
      <vt:lpstr>Wingdings 2</vt:lpstr>
      <vt:lpstr>預設簡報設計</vt:lpstr>
      <vt:lpstr>Clip</vt:lpstr>
      <vt:lpstr>PowerPoint Presentation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LI, Siu-hong</cp:lastModifiedBy>
  <cp:revision>174</cp:revision>
  <cp:lastPrinted>2019-04-26T02:11:24Z</cp:lastPrinted>
  <dcterms:created xsi:type="dcterms:W3CDTF">2003-03-14T04:14:17Z</dcterms:created>
  <dcterms:modified xsi:type="dcterms:W3CDTF">2024-10-30T08:51:33Z</dcterms:modified>
</cp:coreProperties>
</file>