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620000" cy="10352088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704" autoAdjust="0"/>
  </p:normalViewPr>
  <p:slideViewPr>
    <p:cSldViewPr snapToGrid="0">
      <p:cViewPr varScale="1">
        <p:scale>
          <a:sx n="107" d="100"/>
          <a:sy n="107" d="100"/>
        </p:scale>
        <p:origin x="108" y="1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94197"/>
            <a:ext cx="6477000" cy="3604060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5437243"/>
            <a:ext cx="5715000" cy="2499358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8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551153"/>
            <a:ext cx="1643063" cy="877291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551153"/>
            <a:ext cx="4833938" cy="877291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7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2580836"/>
            <a:ext cx="6572250" cy="4306180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6927755"/>
            <a:ext cx="6572250" cy="22645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755764"/>
            <a:ext cx="3238500" cy="656830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2755764"/>
            <a:ext cx="3238500" cy="656830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2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551155"/>
            <a:ext cx="6572250" cy="20009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2537700"/>
            <a:ext cx="3223617" cy="1243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3781388"/>
            <a:ext cx="3223617" cy="55618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2537700"/>
            <a:ext cx="3239493" cy="1243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3781388"/>
            <a:ext cx="3239493" cy="556185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5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7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2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90139"/>
            <a:ext cx="2457648" cy="241548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1490511"/>
            <a:ext cx="3857625" cy="7356692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105626"/>
            <a:ext cx="2457648" cy="5753557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9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90139"/>
            <a:ext cx="2457648" cy="2415487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1490511"/>
            <a:ext cx="3857625" cy="7356692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105626"/>
            <a:ext cx="2457648" cy="5753557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551155"/>
            <a:ext cx="6572250" cy="2000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2755764"/>
            <a:ext cx="6572250" cy="656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9594854"/>
            <a:ext cx="171450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1AC89-7D60-4783-8F9B-1905F91DAF4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9594854"/>
            <a:ext cx="257175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9594854"/>
            <a:ext cx="1714500" cy="551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6019C-CD05-4AFC-9C19-CD998EBC4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9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wmf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10" Type="http://schemas.openxmlformats.org/officeDocument/2006/relationships/image" Target="../media/image2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62022"/>
              </p:ext>
            </p:extLst>
          </p:nvPr>
        </p:nvGraphicFramePr>
        <p:xfrm>
          <a:off x="1600200" y="312365"/>
          <a:ext cx="52578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Clip" r:id="rId3" imgW="6240719" imgH="3398544" progId="MS_ClipArt_Gallery.5">
                  <p:embed/>
                </p:oleObj>
              </mc:Choice>
              <mc:Fallback>
                <p:oleObj name="Clip" r:id="rId3" imgW="6240719" imgH="3398544" progId="MS_ClipArt_Gallery.5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12365"/>
                        <a:ext cx="52578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63165" y="464425"/>
            <a:ext cx="3626350" cy="659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498" tIns="52249" rIns="104498" bIns="52249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sz="1800" b="1" kern="1200" dirty="0">
                <a:solidFill>
                  <a:srgbClr val="6600CC"/>
                </a:solidFill>
                <a:effectLst/>
                <a:latin typeface="Calibri Light" panose="020F03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小一派位</a:t>
            </a:r>
            <a:endParaRPr lang="en-US" sz="12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ctr">
              <a:spcAft>
                <a:spcPts val="0"/>
              </a:spcAft>
            </a:pPr>
            <a:r>
              <a:rPr lang="en-US" sz="1800" b="1" kern="1200" dirty="0">
                <a:solidFill>
                  <a:srgbClr val="6600CC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Primary One Allocation </a:t>
            </a:r>
            <a:endParaRPr lang="en-US" sz="1200" b="1" dirty="0"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pic>
        <p:nvPicPr>
          <p:cNvPr id="8" name="Picture 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31" y="254000"/>
            <a:ext cx="1412537" cy="909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群組 2"/>
          <p:cNvGrpSpPr/>
          <p:nvPr/>
        </p:nvGrpSpPr>
        <p:grpSpPr>
          <a:xfrm>
            <a:off x="584922" y="1670943"/>
            <a:ext cx="1406755" cy="385763"/>
            <a:chOff x="533400" y="1692728"/>
            <a:chExt cx="1406755" cy="385763"/>
          </a:xfrm>
        </p:grpSpPr>
        <p:pic>
          <p:nvPicPr>
            <p:cNvPr id="9" name="Picture 83" descr="D:\Data Conversion chart\thumb2.gi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1692728"/>
              <a:ext cx="390525" cy="385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WordArt 84"/>
            <p:cNvSpPr>
              <a:spLocks noChangeArrowheads="1" noChangeShapeType="1" noTextEdit="1"/>
            </p:cNvSpPr>
            <p:nvPr/>
          </p:nvSpPr>
          <p:spPr bwMode="auto">
            <a:xfrm>
              <a:off x="1046075" y="1722055"/>
              <a:ext cx="894080" cy="266065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預備工作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59288" y="2229011"/>
            <a:ext cx="5868670" cy="1865844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72173" y="5135044"/>
            <a:ext cx="5855785" cy="199287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859288" y="8115737"/>
            <a:ext cx="5925287" cy="1625969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pc="100"/>
          </a:p>
        </p:txBody>
      </p:sp>
      <p:grpSp>
        <p:nvGrpSpPr>
          <p:cNvPr id="15" name="群組 14"/>
          <p:cNvGrpSpPr/>
          <p:nvPr/>
        </p:nvGrpSpPr>
        <p:grpSpPr bwMode="auto">
          <a:xfrm>
            <a:off x="713554" y="4440207"/>
            <a:ext cx="1287144" cy="436244"/>
            <a:chOff x="220663" y="3681413"/>
            <a:chExt cx="1288326" cy="436562"/>
          </a:xfrm>
        </p:grpSpPr>
        <p:sp>
          <p:nvSpPr>
            <p:cNvPr id="16" name="WordArt 120"/>
            <p:cNvSpPr>
              <a:spLocks noChangeArrowheads="1" noChangeShapeType="1" noTextEdit="1"/>
            </p:cNvSpPr>
            <p:nvPr/>
          </p:nvSpPr>
          <p:spPr bwMode="auto">
            <a:xfrm>
              <a:off x="613784" y="3734767"/>
              <a:ext cx="895205" cy="266742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使用系統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pic>
          <p:nvPicPr>
            <p:cNvPr id="17" name="圖片 1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663" y="3681413"/>
              <a:ext cx="403683" cy="436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群組 1"/>
          <p:cNvGrpSpPr/>
          <p:nvPr/>
        </p:nvGrpSpPr>
        <p:grpSpPr>
          <a:xfrm>
            <a:off x="728662" y="7448968"/>
            <a:ext cx="1263015" cy="414655"/>
            <a:chOff x="696557" y="8041439"/>
            <a:chExt cx="1263015" cy="414655"/>
          </a:xfrm>
        </p:grpSpPr>
        <p:sp>
          <p:nvSpPr>
            <p:cNvPr id="18" name="WordArt 130"/>
            <p:cNvSpPr>
              <a:spLocks noChangeArrowheads="1" noChangeShapeType="1" noTextEdit="1"/>
            </p:cNvSpPr>
            <p:nvPr/>
          </p:nvSpPr>
          <p:spPr bwMode="auto">
            <a:xfrm>
              <a:off x="1064857" y="8041439"/>
              <a:ext cx="894715" cy="286385"/>
            </a:xfrm>
            <a:prstGeom prst="rect">
              <a:avLst/>
            </a:prstGeom>
          </p:spPr>
          <p:txBody>
            <a:bodyPr wrap="none" numCol="1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>
                <a:spcAft>
                  <a:spcPts val="0"/>
                </a:spcAft>
              </a:pPr>
              <a:r>
                <a:rPr lang="zh-TW" sz="1400" dirty="0">
                  <a:ln w="9525" cap="flat" cmpd="sng" algn="ctr">
                    <a:solidFill>
                      <a:srgbClr val="660066"/>
                    </a:solidFill>
                    <a:prstDash val="solid"/>
                    <a:round/>
                  </a:ln>
                  <a:gradFill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/>
                  <a:latin typeface="Times New Roman" panose="02020603050405020304" pitchFamily="18" charset="0"/>
                  <a:ea typeface="新細明體" panose="02020500000000000000" pitchFamily="18" charset="-120"/>
                  <a:cs typeface="Times New Roman" panose="02020603050405020304" pitchFamily="18" charset="0"/>
                </a:rPr>
                <a:t>後期工作</a:t>
              </a:r>
              <a:endParaRPr lang="en-US" sz="12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pic>
          <p:nvPicPr>
            <p:cNvPr id="19" name="圖片 18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6557" y="8082714"/>
              <a:ext cx="456565" cy="373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0" name="文字方塊 59"/>
          <p:cNvSpPr txBox="1">
            <a:spLocks noChangeArrowheads="1"/>
          </p:cNvSpPr>
          <p:nvPr/>
        </p:nvSpPr>
        <p:spPr bwMode="auto">
          <a:xfrm>
            <a:off x="1096962" y="8394911"/>
            <a:ext cx="4474439" cy="10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179387">
              <a:lnSpc>
                <a:spcPct val="150000"/>
              </a:lnSpc>
              <a:tabLst>
                <a:tab pos="457200" algn="l"/>
              </a:tabLst>
            </a:pPr>
            <a:r>
              <a:rPr lang="en-US" altLang="zh-HK" sz="1400" spc="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</a:t>
            </a:r>
            <a:r>
              <a:rPr lang="zh-TW" altLang="en-US" sz="1400" b="1" spc="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學生資料模組</a:t>
            </a:r>
            <a:endParaRPr lang="en-US" sz="1400" b="1" spc="1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163513">
              <a:lnSpc>
                <a:spcPct val="150000"/>
              </a:lnSpc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zh-TW" altLang="en-US" sz="1400" spc="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註冊小一學生</a:t>
            </a:r>
            <a:endParaRPr lang="en-US" spc="1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ts val="25"/>
              </a:spcBef>
              <a:spcAft>
                <a:spcPts val="0"/>
              </a:spcAft>
            </a:pPr>
            <a:br>
              <a:rPr lang="en-US" sz="1800" kern="1200" spc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en-US" sz="1200" spc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" name="文字方塊 1"/>
          <p:cNvSpPr txBox="1">
            <a:spLocks noChangeArrowheads="1"/>
          </p:cNvSpPr>
          <p:nvPr/>
        </p:nvSpPr>
        <p:spPr bwMode="auto">
          <a:xfrm>
            <a:off x="1224600" y="5427649"/>
            <a:ext cx="3899535" cy="132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</a:t>
            </a:r>
            <a:r>
              <a:rPr lang="zh-TW" sz="1400" kern="1200" spc="10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接收</a:t>
            </a:r>
            <a:r>
              <a:rPr lang="zh-TW" altLang="en-US" sz="1400" kern="1200" spc="10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及匯入小</a:t>
            </a:r>
            <a:r>
              <a:rPr lang="zh-TW" altLang="en-US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一</a:t>
            </a:r>
            <a:r>
              <a:rPr lang="zh-TW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派位結果資料檔</a:t>
            </a:r>
            <a:r>
              <a:rPr lang="en-US" altLang="zh-TW" sz="1400" spc="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1400" spc="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六月</a:t>
            </a:r>
            <a:r>
              <a:rPr lang="en-US" altLang="zh-TW" sz="1400" spc="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endParaRPr lang="en-US" altLang="zh-TW" sz="1400" spc="1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</a:t>
            </a:r>
            <a:r>
              <a:rPr lang="zh-TW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查詢</a:t>
            </a:r>
            <a:r>
              <a:rPr lang="zh-TW" altLang="en-US" sz="1400" spc="1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小一</a:t>
            </a:r>
            <a:r>
              <a:rPr lang="zh-TW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派位結果</a:t>
            </a:r>
            <a:endParaRPr lang="en-US" sz="1400" spc="1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en-US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</a:t>
            </a:r>
            <a:r>
              <a:rPr lang="zh-TW" sz="1400" kern="1200" spc="10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檢視學生資料</a:t>
            </a:r>
            <a:endParaRPr lang="en-US" sz="1400" spc="100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ts val="25"/>
              </a:spcBef>
              <a:spcAft>
                <a:spcPts val="0"/>
              </a:spcAft>
            </a:pPr>
            <a:br>
              <a:rPr lang="en-U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文字方塊 2"/>
          <p:cNvSpPr txBox="1">
            <a:spLocks noChangeArrowheads="1"/>
          </p:cNvSpPr>
          <p:nvPr/>
        </p:nvSpPr>
        <p:spPr bwMode="auto">
          <a:xfrm>
            <a:off x="1224600" y="2475609"/>
            <a:ext cx="359627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HK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</a:t>
            </a:r>
            <a:r>
              <a:rPr lang="zh-TW" altLang="zh-HK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庫存或刪除</a:t>
            </a:r>
            <a:r>
              <a:rPr lang="zh-TW" altLang="en-US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去</a:t>
            </a:r>
            <a:r>
              <a:rPr lang="zh-TW" altLang="zh-HK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年</a:t>
            </a:r>
            <a:r>
              <a:rPr lang="zh-TW" altLang="en-US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小一</a:t>
            </a:r>
            <a:r>
              <a:rPr lang="zh-TW" altLang="zh-HK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派位資料檔</a:t>
            </a:r>
            <a:endParaRPr lang="en-US" altLang="zh-HK" sz="1400" spc="1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HK" sz="1400" spc="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</a:t>
            </a:r>
            <a:r>
              <a:rPr lang="zh-TW" sz="1400" b="1" kern="1200" spc="1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學校管理模組</a:t>
            </a:r>
            <a:endParaRPr lang="en-US" sz="1400" b="1" spc="100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163513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zh-TW" sz="1400" kern="1200" spc="10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設定新學年校曆和班級</a:t>
            </a:r>
            <a:endParaRPr lang="en-US" sz="1400" spc="100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23" name="Object 2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233737"/>
              </p:ext>
            </p:extLst>
          </p:nvPr>
        </p:nvGraphicFramePr>
        <p:xfrm>
          <a:off x="5188770" y="2558551"/>
          <a:ext cx="1150645" cy="1078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Clip" r:id="rId9" imgW="516255" imgH="327660" progId="MS_ClipArt_Gallery.5">
                  <p:embed/>
                </p:oleObj>
              </mc:Choice>
              <mc:Fallback>
                <p:oleObj name="Clip" r:id="rId9" imgW="516255" imgH="327660" progId="MS_ClipArt_Gallery.5">
                  <p:embed/>
                  <p:pic>
                    <p:nvPicPr>
                      <p:cNvPr id="2064" name="Object 2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8770" y="2558551"/>
                        <a:ext cx="1150645" cy="1078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688765"/>
              </p:ext>
            </p:extLst>
          </p:nvPr>
        </p:nvGraphicFramePr>
        <p:xfrm>
          <a:off x="5333999" y="8244098"/>
          <a:ext cx="1088251" cy="1394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Clip" r:id="rId11" imgW="1410005" imgH="1806854" progId="MS_ClipArt_Gallery.5">
                  <p:embed/>
                </p:oleObj>
              </mc:Choice>
              <mc:Fallback>
                <p:oleObj name="Clip" r:id="rId11" imgW="1410005" imgH="1806854" progId="MS_ClipArt_Gallery.5">
                  <p:embed/>
                  <p:pic>
                    <p:nvPicPr>
                      <p:cNvPr id="2116" name="Object 3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9" y="8244098"/>
                        <a:ext cx="1088251" cy="1394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991357"/>
              </p:ext>
            </p:extLst>
          </p:nvPr>
        </p:nvGraphicFramePr>
        <p:xfrm>
          <a:off x="5030708" y="5575024"/>
          <a:ext cx="1286030" cy="11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Clip" r:id="rId13" imgW="551180" imgH="592455" progId="MS_ClipArt_Gallery.5">
                  <p:embed/>
                </p:oleObj>
              </mc:Choice>
              <mc:Fallback>
                <p:oleObj name="Clip" r:id="rId13" imgW="551180" imgH="592455" progId="MS_ClipArt_Gallery.5">
                  <p:embed/>
                  <p:pic>
                    <p:nvPicPr>
                      <p:cNvPr id="2105" name="Object 3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08" y="5575024"/>
                        <a:ext cx="1286030" cy="11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70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67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Clip</vt:lpstr>
      <vt:lpstr>PowerPoint 簡報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CHAN, Tak-ki Tom</dc:creator>
  <cp:lastModifiedBy>Yip Wing-yan, Jasmine</cp:lastModifiedBy>
  <cp:revision>34</cp:revision>
  <cp:lastPrinted>2019-03-04T06:59:14Z</cp:lastPrinted>
  <dcterms:created xsi:type="dcterms:W3CDTF">2019-03-01T06:37:13Z</dcterms:created>
  <dcterms:modified xsi:type="dcterms:W3CDTF">2024-08-23T07:39:37Z</dcterms:modified>
</cp:coreProperties>
</file>