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7620000" cy="10287000"/>
  <p:notesSz cx="6797675" cy="99266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24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D7DD"/>
    <a:srgbClr val="9900CC"/>
    <a:srgbClr val="660033"/>
    <a:srgbClr val="990099"/>
    <a:srgbClr val="FF33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>
        <p:scale>
          <a:sx n="150" d="100"/>
          <a:sy n="150" d="100"/>
        </p:scale>
        <p:origin x="1806" y="-3228"/>
      </p:cViewPr>
      <p:guideLst>
        <p:guide orient="horz" pos="3240"/>
        <p:guide pos="2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2C1E454-78FB-44CD-AA90-2B75874B166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52500" y="1684338"/>
            <a:ext cx="5715000" cy="35814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52500" y="5403850"/>
            <a:ext cx="5715000" cy="24828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D7C66-9B1C-40C1-A8F0-BEF2A73D23F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3793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5F698-8F00-4758-A8CF-F0C3556C5F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8386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429250" y="914400"/>
            <a:ext cx="1619250" cy="82296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4705350" cy="82296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24614-E27C-4989-9F22-8CD80F21F91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5400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D5BBF-3070-490F-AAEA-0B8CC6385A5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70133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0700" y="2565400"/>
            <a:ext cx="6572250" cy="427831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20700" y="6884988"/>
            <a:ext cx="6572250" cy="22494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4F86E-42B4-49DF-81A3-959311FEB2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14049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71500" y="2971800"/>
            <a:ext cx="3162300" cy="6172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886200" y="2971800"/>
            <a:ext cx="3162300" cy="6172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7C4B6-CBBB-4357-BF7E-3FBD0E9E0B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53025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547688"/>
            <a:ext cx="6572250" cy="198913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25463" y="2522538"/>
            <a:ext cx="3222625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5463" y="3757613"/>
            <a:ext cx="3222625" cy="55276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857625" y="2522538"/>
            <a:ext cx="3240088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857625" y="3757613"/>
            <a:ext cx="3240088" cy="55276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1C416-15B8-44A8-AC1A-50E28E57EC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96629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E4C62-7A99-45C2-8054-F5D41FD45FF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37249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9EFAB-4AD3-4E8B-94B9-AA4C1CA087B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22979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2457450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40088" y="1481138"/>
            <a:ext cx="3857625" cy="7310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25463" y="3086100"/>
            <a:ext cx="2457450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C6155-F4CF-45A5-ACE6-0D7F254A9DC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65106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2457450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240088" y="1481138"/>
            <a:ext cx="3857625" cy="73104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25463" y="3086100"/>
            <a:ext cx="2457450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FF45D-50B8-4DFD-86AB-B01706AA4FF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85709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64770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971800"/>
            <a:ext cx="64770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15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defTabSz="1044575" eaLnBrk="1" hangingPunct="1">
              <a:defRPr sz="16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03500" y="9372600"/>
            <a:ext cx="2413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defTabSz="1044575" eaLnBrk="1" hangingPunct="1">
              <a:defRPr sz="16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610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defTabSz="1044575" eaLnBrk="1" hangingPunct="1">
              <a:defRPr sz="1600" smtClean="0"/>
            </a:lvl1pPr>
          </a:lstStyle>
          <a:p>
            <a:pPr>
              <a:defRPr/>
            </a:pPr>
            <a:fld id="{843FEE2A-DA40-4042-A6D7-834AD21A5E6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kumimoji="1"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5pPr>
      <a:lvl6pPr marL="4572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6pPr>
      <a:lvl7pPr marL="9144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7pPr>
      <a:lvl8pPr marL="13716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8pPr>
      <a:lvl9pPr marL="18288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7.wmf"/><Relationship Id="rId26" Type="http://schemas.openxmlformats.org/officeDocument/2006/relationships/image" Target="../media/image11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9.bin"/><Relationship Id="rId7" Type="http://schemas.openxmlformats.org/officeDocument/2006/relationships/oleObject" Target="../embeddings/oleObject2.bin"/><Relationship Id="rId12" Type="http://schemas.openxmlformats.org/officeDocument/2006/relationships/image" Target="../media/image4.wmf"/><Relationship Id="rId17" Type="http://schemas.openxmlformats.org/officeDocument/2006/relationships/oleObject" Target="../embeddings/oleObject7.bin"/><Relationship Id="rId25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.emf"/><Relationship Id="rId20" Type="http://schemas.openxmlformats.org/officeDocument/2006/relationships/image" Target="../media/image8.wmf"/><Relationship Id="rId29" Type="http://schemas.openxmlformats.org/officeDocument/2006/relationships/image" Target="../media/image16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13.jpeg"/><Relationship Id="rId11" Type="http://schemas.openxmlformats.org/officeDocument/2006/relationships/oleObject" Target="../embeddings/oleObject4.bin"/><Relationship Id="rId24" Type="http://schemas.openxmlformats.org/officeDocument/2006/relationships/image" Target="../media/image10.wmf"/><Relationship Id="rId5" Type="http://schemas.openxmlformats.org/officeDocument/2006/relationships/image" Target="../media/image12.png"/><Relationship Id="rId15" Type="http://schemas.openxmlformats.org/officeDocument/2006/relationships/oleObject" Target="../embeddings/oleObject6.bin"/><Relationship Id="rId23" Type="http://schemas.openxmlformats.org/officeDocument/2006/relationships/oleObject" Target="../embeddings/oleObject10.bin"/><Relationship Id="rId28" Type="http://schemas.openxmlformats.org/officeDocument/2006/relationships/image" Target="../media/image15.png"/><Relationship Id="rId10" Type="http://schemas.openxmlformats.org/officeDocument/2006/relationships/image" Target="../media/image3.wmf"/><Relationship Id="rId19" Type="http://schemas.openxmlformats.org/officeDocument/2006/relationships/oleObject" Target="../embeddings/oleObject8.bin"/><Relationship Id="rId4" Type="http://schemas.openxmlformats.org/officeDocument/2006/relationships/image" Target="../media/image1.emf"/><Relationship Id="rId9" Type="http://schemas.openxmlformats.org/officeDocument/2006/relationships/oleObject" Target="../embeddings/oleObject3.bin"/><Relationship Id="rId14" Type="http://schemas.openxmlformats.org/officeDocument/2006/relationships/image" Target="../media/image5.wmf"/><Relationship Id="rId22" Type="http://schemas.openxmlformats.org/officeDocument/2006/relationships/image" Target="../media/image9.wmf"/><Relationship Id="rId27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905000" y="228600"/>
          <a:ext cx="3810000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0" name="多媒體項目" r:id="rId3" imgW="6271190" imgH="3429000" progId="MS_ClipArt_Gallery.2">
                  <p:embed/>
                </p:oleObj>
              </mc:Choice>
              <mc:Fallback>
                <p:oleObj name="多媒體項目" r:id="rId3" imgW="6271190" imgH="342900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28600"/>
                        <a:ext cx="3810000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514600" y="304800"/>
            <a:ext cx="25908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98" tIns="52249" rIns="104498" bIns="52249">
            <a:spAutoFit/>
          </a:bodyPr>
          <a:lstStyle>
            <a:lvl1pPr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r>
              <a:rPr lang="zh-TW" altLang="en-US" sz="1400" b="1" dirty="0">
                <a:latin typeface="+mj-lt"/>
              </a:rPr>
              <a:t>報告管理  </a:t>
            </a:r>
            <a:endParaRPr lang="en-US" altLang="zh-TW" sz="1400" b="1" dirty="0">
              <a:latin typeface="+mj-lt"/>
            </a:endParaRPr>
          </a:p>
          <a:p>
            <a:pPr algn="ctr" eaLnBrk="1" hangingPunct="1">
              <a:defRPr/>
            </a:pPr>
            <a:r>
              <a:rPr lang="en-US" altLang="zh-TW" sz="1400" b="1" dirty="0">
                <a:latin typeface="+mj-lt"/>
              </a:rPr>
              <a:t>Report Management</a:t>
            </a:r>
            <a:endParaRPr lang="en-US" altLang="zh-TW" dirty="0">
              <a:latin typeface="+mj-lt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04800" y="1676400"/>
            <a:ext cx="7086600" cy="28194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78" name="Rectangle 51"/>
          <p:cNvSpPr>
            <a:spLocks noChangeArrowheads="1"/>
          </p:cNvSpPr>
          <p:nvPr/>
        </p:nvSpPr>
        <p:spPr bwMode="auto">
          <a:xfrm>
            <a:off x="304800" y="5029200"/>
            <a:ext cx="7026275" cy="16002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79" name="Text Box 63"/>
          <p:cNvSpPr txBox="1">
            <a:spLocks noChangeArrowheads="1"/>
          </p:cNvSpPr>
          <p:nvPr/>
        </p:nvSpPr>
        <p:spPr bwMode="auto">
          <a:xfrm>
            <a:off x="609600" y="5181600"/>
            <a:ext cx="3657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 dirty="0">
                <a:sym typeface="Wingdings" panose="05000000000000000000" pitchFamily="2" charset="2"/>
              </a:rPr>
              <a:t> </a:t>
            </a:r>
            <a:r>
              <a:rPr lang="zh-TW" altLang="en-US" sz="1200" dirty="0">
                <a:latin typeface="新細明體" panose="02020500000000000000" pitchFamily="18" charset="-120"/>
              </a:rPr>
              <a:t>輸入搜尋條件，以列出用戶可讀取的報告</a:t>
            </a:r>
          </a:p>
        </p:txBody>
      </p:sp>
      <p:sp>
        <p:nvSpPr>
          <p:cNvPr id="3080" name="Rectangle 64"/>
          <p:cNvSpPr>
            <a:spLocks noChangeArrowheads="1"/>
          </p:cNvSpPr>
          <p:nvPr/>
        </p:nvSpPr>
        <p:spPr bwMode="auto">
          <a:xfrm>
            <a:off x="304800" y="7315200"/>
            <a:ext cx="7026275" cy="184785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81" name="Text Box 68"/>
          <p:cNvSpPr txBox="1">
            <a:spLocks noChangeArrowheads="1"/>
          </p:cNvSpPr>
          <p:nvPr/>
        </p:nvSpPr>
        <p:spPr bwMode="auto">
          <a:xfrm>
            <a:off x="533400" y="8288536"/>
            <a:ext cx="3022586" cy="323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 dirty="0">
                <a:sym typeface="Wingdings" panose="05000000000000000000" pitchFamily="2" charset="2"/>
              </a:rPr>
              <a:t></a:t>
            </a:r>
            <a:r>
              <a:rPr lang="en-US" altLang="zh-TW" sz="1200" dirty="0">
                <a:sym typeface="Wingdings" panose="05000000000000000000" pitchFamily="2" charset="2"/>
              </a:rPr>
              <a:t> </a:t>
            </a:r>
            <a:r>
              <a:rPr lang="zh-TW" altLang="en-US" sz="1200" dirty="0">
                <a:latin typeface="Arial" panose="020B0604020202020204" pitchFamily="34" charset="0"/>
              </a:rPr>
              <a:t>每個報告都預設一個「系統提供」範本</a:t>
            </a:r>
          </a:p>
        </p:txBody>
      </p:sp>
      <p:pic>
        <p:nvPicPr>
          <p:cNvPr id="3082" name="Picture 83" descr="D:\Data Conversion chart\thumb2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47800"/>
            <a:ext cx="390525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3" name="WordArt 84"/>
          <p:cNvSpPr>
            <a:spLocks noChangeArrowheads="1" noChangeShapeType="1" noTextEdit="1"/>
          </p:cNvSpPr>
          <p:nvPr/>
        </p:nvSpPr>
        <p:spPr bwMode="auto">
          <a:xfrm>
            <a:off x="990600" y="137160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 dirty="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產</a:t>
            </a:r>
            <a:r>
              <a:rPr lang="zh-TW" altLang="en-US" sz="1400" b="1" kern="10" dirty="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生及</a:t>
            </a:r>
            <a:r>
              <a:rPr lang="zh-HK" altLang="en-US" sz="1400" b="1" kern="10" dirty="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製</a:t>
            </a:r>
            <a:r>
              <a:rPr lang="zh-TW" altLang="en-US" sz="1400" b="1" kern="10" dirty="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作</a:t>
            </a:r>
            <a:r>
              <a:rPr lang="zh-HK" altLang="en-US" sz="1400" b="1" kern="10" dirty="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報告</a:t>
            </a:r>
          </a:p>
        </p:txBody>
      </p:sp>
      <p:sp>
        <p:nvSpPr>
          <p:cNvPr id="3084" name="AutoShape 86"/>
          <p:cNvSpPr>
            <a:spLocks noChangeArrowheads="1"/>
          </p:cNvSpPr>
          <p:nvPr/>
        </p:nvSpPr>
        <p:spPr bwMode="auto">
          <a:xfrm>
            <a:off x="3200400" y="998538"/>
            <a:ext cx="2514600" cy="533400"/>
          </a:xfrm>
          <a:prstGeom prst="wedgeRoundRectCallout">
            <a:avLst>
              <a:gd name="adj1" fmla="val -62880"/>
              <a:gd name="adj2" fmla="val -4167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200"/>
              <a:t>系統使用 </a:t>
            </a:r>
            <a:r>
              <a:rPr lang="en-US" altLang="zh-TW" sz="1200"/>
              <a:t>Crystal Reports </a:t>
            </a:r>
            <a:r>
              <a:rPr lang="zh-TW" altLang="en-US" sz="1200"/>
              <a:t>處理報告</a:t>
            </a:r>
          </a:p>
        </p:txBody>
      </p:sp>
      <p:sp>
        <p:nvSpPr>
          <p:cNvPr id="3085" name="Text Box 88"/>
          <p:cNvSpPr txBox="1">
            <a:spLocks noChangeArrowheads="1"/>
          </p:cNvSpPr>
          <p:nvPr/>
        </p:nvSpPr>
        <p:spPr bwMode="auto">
          <a:xfrm>
            <a:off x="838200" y="1828800"/>
            <a:ext cx="16764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 dirty="0">
                <a:sym typeface="Wingdings" panose="05000000000000000000" pitchFamily="2" charset="2"/>
              </a:rPr>
              <a:t> </a:t>
            </a:r>
            <a:r>
              <a:rPr lang="zh-TW" altLang="en-US" sz="1400" dirty="0">
                <a:sym typeface="Wingdings" panose="05000000000000000000" pitchFamily="2" charset="2"/>
              </a:rPr>
              <a:t>在各模組內操作</a:t>
            </a:r>
          </a:p>
        </p:txBody>
      </p:sp>
      <p:sp>
        <p:nvSpPr>
          <p:cNvPr id="3086" name="Text Box 100"/>
          <p:cNvSpPr txBox="1">
            <a:spLocks noChangeArrowheads="1"/>
          </p:cNvSpPr>
          <p:nvPr/>
        </p:nvSpPr>
        <p:spPr bwMode="auto">
          <a:xfrm>
            <a:off x="838200" y="2727325"/>
            <a:ext cx="16764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ym typeface="Wingdings" panose="05000000000000000000" pitchFamily="2" charset="2"/>
              </a:rPr>
              <a:t> </a:t>
            </a:r>
            <a:r>
              <a:rPr lang="zh-TW" altLang="en-US" sz="1400">
                <a:sym typeface="Wingdings" panose="05000000000000000000" pitchFamily="2" charset="2"/>
              </a:rPr>
              <a:t>輸入列印條件 </a:t>
            </a:r>
            <a:endParaRPr lang="en-US" altLang="zh-TW" sz="1400">
              <a:sym typeface="Wingdings" panose="05000000000000000000" pitchFamily="2" charset="2"/>
            </a:endParaRPr>
          </a:p>
        </p:txBody>
      </p:sp>
      <p:sp>
        <p:nvSpPr>
          <p:cNvPr id="3087" name="Text Box 110"/>
          <p:cNvSpPr txBox="1">
            <a:spLocks noChangeArrowheads="1"/>
          </p:cNvSpPr>
          <p:nvPr/>
        </p:nvSpPr>
        <p:spPr bwMode="auto">
          <a:xfrm>
            <a:off x="838200" y="2284611"/>
            <a:ext cx="1534999" cy="323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 dirty="0">
                <a:sym typeface="Wingdings" panose="05000000000000000000" pitchFamily="2" charset="2"/>
              </a:rPr>
              <a:t> </a:t>
            </a:r>
            <a:r>
              <a:rPr lang="zh-TW" altLang="en-US" sz="1400" dirty="0">
                <a:sym typeface="Wingdings" panose="05000000000000000000" pitchFamily="2" charset="2"/>
              </a:rPr>
              <a:t>選取所需</a:t>
            </a:r>
            <a:r>
              <a:rPr lang="zh-TW" altLang="en-US" sz="1400" dirty="0">
                <a:latin typeface="新細明體" panose="02020500000000000000" pitchFamily="18" charset="-120"/>
                <a:sym typeface="Wingdings" panose="05000000000000000000" pitchFamily="2" charset="2"/>
              </a:rPr>
              <a:t>範本</a:t>
            </a:r>
            <a:r>
              <a:rPr lang="zh-TW" altLang="en-US" sz="1400" dirty="0">
                <a:sym typeface="Wingdings" panose="05000000000000000000" pitchFamily="2" charset="2"/>
              </a:rPr>
              <a:t> </a:t>
            </a:r>
          </a:p>
        </p:txBody>
      </p:sp>
      <p:sp>
        <p:nvSpPr>
          <p:cNvPr id="3088" name="Text Box 116"/>
          <p:cNvSpPr txBox="1">
            <a:spLocks noChangeArrowheads="1"/>
          </p:cNvSpPr>
          <p:nvPr/>
        </p:nvSpPr>
        <p:spPr bwMode="auto">
          <a:xfrm>
            <a:off x="838200" y="3495873"/>
            <a:ext cx="4003624" cy="323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 dirty="0">
                <a:sym typeface="Wingdings" panose="05000000000000000000" pitchFamily="2" charset="2"/>
              </a:rPr>
              <a:t> </a:t>
            </a:r>
            <a:r>
              <a:rPr lang="zh-TW" altLang="en-US" sz="1400" dirty="0">
                <a:latin typeface="新細明體" panose="02020500000000000000" pitchFamily="18" charset="-120"/>
                <a:sym typeface="Wingdings" panose="05000000000000000000" pitchFamily="2" charset="2"/>
              </a:rPr>
              <a:t>按</a:t>
            </a:r>
            <a:r>
              <a:rPr lang="zh-TW" altLang="en-US" sz="1400" b="1" dirty="0">
                <a:solidFill>
                  <a:srgbClr val="9900CC"/>
                </a:solidFill>
                <a:latin typeface="新細明體" panose="02020500000000000000" pitchFamily="18" charset="-120"/>
                <a:sym typeface="Wingdings" panose="05000000000000000000" pitchFamily="2" charset="2"/>
              </a:rPr>
              <a:t>「預覽及列印」</a:t>
            </a:r>
            <a:r>
              <a:rPr lang="zh-TW" altLang="en-US" sz="1400" dirty="0">
                <a:latin typeface="新細明體" panose="02020500000000000000" pitchFamily="18" charset="-120"/>
                <a:sym typeface="Wingdings" panose="05000000000000000000" pitchFamily="2" charset="2"/>
              </a:rPr>
              <a:t>鍵</a:t>
            </a:r>
            <a:r>
              <a:rPr lang="zh-TW" altLang="en-US" sz="1400" dirty="0">
                <a:sym typeface="Wingdings" panose="05000000000000000000" pitchFamily="2" charset="2"/>
              </a:rPr>
              <a:t>產生報告，在新視窗顯現</a:t>
            </a:r>
          </a:p>
        </p:txBody>
      </p:sp>
      <p:sp>
        <p:nvSpPr>
          <p:cNvPr id="3089" name="WordArt 120"/>
          <p:cNvSpPr>
            <a:spLocks noChangeArrowheads="1" noChangeShapeType="1" noTextEdit="1"/>
          </p:cNvSpPr>
          <p:nvPr/>
        </p:nvSpPr>
        <p:spPr bwMode="auto">
          <a:xfrm>
            <a:off x="990600" y="464820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報告存庫</a:t>
            </a:r>
          </a:p>
        </p:txBody>
      </p:sp>
      <p:sp>
        <p:nvSpPr>
          <p:cNvPr id="3090" name="Text Box 121"/>
          <p:cNvSpPr txBox="1">
            <a:spLocks noChangeArrowheads="1"/>
          </p:cNvSpPr>
          <p:nvPr/>
        </p:nvSpPr>
        <p:spPr bwMode="auto">
          <a:xfrm>
            <a:off x="609600" y="5637411"/>
            <a:ext cx="4413993" cy="323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 dirty="0">
                <a:sym typeface="Wingdings" panose="05000000000000000000" pitchFamily="2" charset="2"/>
              </a:rPr>
              <a:t> </a:t>
            </a:r>
            <a:r>
              <a:rPr lang="zh-TW" altLang="en-US" sz="1200" dirty="0">
                <a:latin typeface="新細明體" panose="02020500000000000000" pitchFamily="18" charset="-120"/>
              </a:rPr>
              <a:t>每位用戶對自己所產生及製作的報告，均有權限查閱及删除</a:t>
            </a:r>
          </a:p>
        </p:txBody>
      </p:sp>
      <p:sp>
        <p:nvSpPr>
          <p:cNvPr id="3091" name="WordArt 130"/>
          <p:cNvSpPr>
            <a:spLocks noChangeArrowheads="1" noChangeShapeType="1" noTextEdit="1"/>
          </p:cNvSpPr>
          <p:nvPr/>
        </p:nvSpPr>
        <p:spPr bwMode="auto">
          <a:xfrm>
            <a:off x="990600" y="6934200"/>
            <a:ext cx="36195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範本</a:t>
            </a:r>
          </a:p>
        </p:txBody>
      </p:sp>
      <p:sp>
        <p:nvSpPr>
          <p:cNvPr id="3092" name="Text Box 134"/>
          <p:cNvSpPr txBox="1">
            <a:spLocks noChangeArrowheads="1"/>
          </p:cNvSpPr>
          <p:nvPr/>
        </p:nvSpPr>
        <p:spPr bwMode="auto">
          <a:xfrm>
            <a:off x="533400" y="8562121"/>
            <a:ext cx="3276600" cy="508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 dirty="0">
                <a:sym typeface="Wingdings" panose="05000000000000000000" pitchFamily="2" charset="2"/>
              </a:rPr>
              <a:t></a:t>
            </a:r>
            <a:r>
              <a:rPr lang="en-US" altLang="zh-TW" sz="1200" dirty="0">
                <a:sym typeface="Wingdings" panose="05000000000000000000" pitchFamily="2" charset="2"/>
              </a:rPr>
              <a:t> </a:t>
            </a:r>
            <a:r>
              <a:rPr lang="zh-TW" altLang="en-US" sz="1200" dirty="0"/>
              <a:t>可下載範本，並利用 </a:t>
            </a:r>
            <a:r>
              <a:rPr lang="en-US" altLang="zh-TW" sz="1200" dirty="0"/>
              <a:t>Crystal Reports </a:t>
            </a:r>
            <a:r>
              <a:rPr lang="zh-TW" altLang="en-US" sz="1200" dirty="0"/>
              <a:t>修改，   </a:t>
            </a:r>
            <a:endParaRPr lang="en-US" altLang="zh-TW" sz="1200" dirty="0"/>
          </a:p>
          <a:p>
            <a:pPr marL="177800" eaLnBrk="1" hangingPunct="1">
              <a:spcBef>
                <a:spcPts val="0"/>
              </a:spcBef>
              <a:buFontTx/>
              <a:buNone/>
            </a:pPr>
            <a:r>
              <a:rPr lang="zh-TW" altLang="en-US" sz="1200" dirty="0"/>
              <a:t>然後上載</a:t>
            </a:r>
          </a:p>
        </p:txBody>
      </p:sp>
      <p:pic>
        <p:nvPicPr>
          <p:cNvPr id="3093" name="Picture 147" descr="D:\Data Conversion chart\tick7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105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4" name="AutoShape 151"/>
          <p:cNvSpPr>
            <a:spLocks noChangeArrowheads="1"/>
          </p:cNvSpPr>
          <p:nvPr/>
        </p:nvSpPr>
        <p:spPr bwMode="auto">
          <a:xfrm>
            <a:off x="3461544" y="1700213"/>
            <a:ext cx="1548606" cy="1209675"/>
          </a:xfrm>
          <a:prstGeom prst="wedgeEllipseCallout">
            <a:avLst>
              <a:gd name="adj1" fmla="val -82571"/>
              <a:gd name="adj2" fmla="val 4918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en-GB" altLang="zh-HK"/>
          </a:p>
        </p:txBody>
      </p:sp>
      <p:sp>
        <p:nvSpPr>
          <p:cNvPr id="3095" name="Text Box 152"/>
          <p:cNvSpPr txBox="1">
            <a:spLocks noChangeArrowheads="1"/>
          </p:cNvSpPr>
          <p:nvPr/>
        </p:nvSpPr>
        <p:spPr bwMode="auto">
          <a:xfrm>
            <a:off x="3655294" y="1827212"/>
            <a:ext cx="1322388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1000" dirty="0">
                <a:sym typeface="Wingdings" panose="05000000000000000000" pitchFamily="2" charset="2"/>
              </a:rPr>
              <a:t>報告類別 </a:t>
            </a:r>
            <a:r>
              <a:rPr lang="en-US" altLang="zh-TW" sz="1000" dirty="0">
                <a:sym typeface="Wingdings" panose="05000000000000000000" pitchFamily="2" charset="2"/>
              </a:rPr>
              <a:t>?</a:t>
            </a:r>
          </a:p>
          <a:p>
            <a:pPr eaLnBrk="1" hangingPunct="1">
              <a:spcBef>
                <a:spcPct val="50000"/>
              </a:spcBef>
            </a:pPr>
            <a:r>
              <a:rPr lang="zh-TW" altLang="en-US" sz="1000" dirty="0">
                <a:sym typeface="Wingdings" panose="05000000000000000000" pitchFamily="2" charset="2"/>
              </a:rPr>
              <a:t>語言 </a:t>
            </a:r>
            <a:r>
              <a:rPr lang="en-US" altLang="zh-TW" sz="1000" dirty="0">
                <a:sym typeface="Wingdings" panose="05000000000000000000" pitchFamily="2" charset="2"/>
              </a:rPr>
              <a:t>?</a:t>
            </a:r>
          </a:p>
          <a:p>
            <a:pPr eaLnBrk="1" hangingPunct="1">
              <a:spcBef>
                <a:spcPct val="50000"/>
              </a:spcBef>
            </a:pPr>
            <a:r>
              <a:rPr lang="zh-TW" altLang="en-US" sz="1000" dirty="0">
                <a:sym typeface="Wingdings" panose="05000000000000000000" pitchFamily="2" charset="2"/>
              </a:rPr>
              <a:t>報告名稱</a:t>
            </a:r>
            <a:r>
              <a:rPr lang="en-US" altLang="zh-TW" sz="1000" dirty="0">
                <a:sym typeface="Wingdings" panose="05000000000000000000" pitchFamily="2" charset="2"/>
              </a:rPr>
              <a:t>〔</a:t>
            </a:r>
            <a:r>
              <a:rPr lang="zh-TW" altLang="en-US" sz="1000" dirty="0">
                <a:sym typeface="Wingdings" panose="05000000000000000000" pitchFamily="2" charset="2"/>
              </a:rPr>
              <a:t>編號</a:t>
            </a:r>
            <a:r>
              <a:rPr lang="en-US" altLang="zh-TW" sz="1000" dirty="0">
                <a:sym typeface="Wingdings" panose="05000000000000000000" pitchFamily="2" charset="2"/>
              </a:rPr>
              <a:t>〕?</a:t>
            </a:r>
          </a:p>
          <a:p>
            <a:pPr eaLnBrk="1" hangingPunct="1">
              <a:spcBef>
                <a:spcPct val="50000"/>
              </a:spcBef>
            </a:pPr>
            <a:r>
              <a:rPr lang="zh-TW" altLang="en-US" sz="1000" dirty="0">
                <a:sym typeface="Wingdings" panose="05000000000000000000" pitchFamily="2" charset="2"/>
              </a:rPr>
              <a:t>範本說明 </a:t>
            </a:r>
            <a:r>
              <a:rPr lang="en-US" altLang="zh-TW" sz="1000" dirty="0">
                <a:sym typeface="Wingdings" panose="05000000000000000000" pitchFamily="2" charset="2"/>
              </a:rPr>
              <a:t>?</a:t>
            </a:r>
          </a:p>
        </p:txBody>
      </p:sp>
      <p:sp>
        <p:nvSpPr>
          <p:cNvPr id="3096" name="Text Box 163"/>
          <p:cNvSpPr txBox="1">
            <a:spLocks noChangeArrowheads="1"/>
          </p:cNvSpPr>
          <p:nvPr/>
        </p:nvSpPr>
        <p:spPr bwMode="auto">
          <a:xfrm>
            <a:off x="1039813" y="3063875"/>
            <a:ext cx="4294187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1000" dirty="0"/>
              <a:t>如年度、班別</a:t>
            </a:r>
            <a:r>
              <a:rPr lang="en-US" altLang="zh-TW" sz="1000" dirty="0"/>
              <a:t>…..  </a:t>
            </a:r>
            <a:r>
              <a:rPr lang="zh-TW" altLang="en-US" sz="1000" dirty="0"/>
              <a:t>及報告格式</a:t>
            </a:r>
            <a:r>
              <a:rPr lang="en-US" altLang="zh-TW" sz="1000" dirty="0"/>
              <a:t>〔PDF, WORD, EXCEL </a:t>
            </a:r>
            <a:r>
              <a:rPr lang="zh-TW" altLang="en-US" sz="1000" dirty="0"/>
              <a:t>或 </a:t>
            </a:r>
            <a:r>
              <a:rPr lang="en-US" altLang="zh-TW" sz="1000" dirty="0"/>
              <a:t>RICHTEXT 〕</a:t>
            </a:r>
          </a:p>
        </p:txBody>
      </p:sp>
      <p:sp>
        <p:nvSpPr>
          <p:cNvPr id="3097" name="Text Box 166"/>
          <p:cNvSpPr txBox="1">
            <a:spLocks noChangeArrowheads="1"/>
          </p:cNvSpPr>
          <p:nvPr/>
        </p:nvSpPr>
        <p:spPr bwMode="auto">
          <a:xfrm>
            <a:off x="477812" y="4088013"/>
            <a:ext cx="4724400" cy="30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14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﹡</a:t>
            </a:r>
            <a:r>
              <a:rPr lang="zh-TW" altLang="en-US" sz="14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 </a:t>
            </a:r>
            <a:r>
              <a:rPr lang="en-US" altLang="zh-TW" sz="14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 </a:t>
            </a:r>
            <a:r>
              <a:rPr lang="zh-TW" altLang="en-US" sz="14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個</a:t>
            </a:r>
            <a:r>
              <a:rPr lang="zh-TW" altLang="en-US" sz="14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模組的報告，於產生及製作後自動儲存在存庫中</a:t>
            </a:r>
            <a:r>
              <a:rPr lang="zh-TW" altLang="en-US" sz="14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</a:t>
            </a:r>
          </a:p>
        </p:txBody>
      </p:sp>
      <p:sp>
        <p:nvSpPr>
          <p:cNvPr id="3098" name="Text Box 167"/>
          <p:cNvSpPr txBox="1">
            <a:spLocks noChangeArrowheads="1"/>
          </p:cNvSpPr>
          <p:nvPr/>
        </p:nvSpPr>
        <p:spPr bwMode="auto">
          <a:xfrm>
            <a:off x="5029200" y="4114800"/>
            <a:ext cx="18288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1200"/>
              <a:t>〔</a:t>
            </a:r>
            <a:r>
              <a:rPr lang="zh-TW" altLang="en-US" sz="1200"/>
              <a:t>按</a:t>
            </a:r>
            <a:r>
              <a:rPr lang="zh-TW" altLang="en-US" sz="1200" b="1">
                <a:solidFill>
                  <a:srgbClr val="9900CC"/>
                </a:solidFill>
              </a:rPr>
              <a:t>「報告存檔」</a:t>
            </a:r>
            <a:r>
              <a:rPr lang="zh-TW" altLang="en-US" sz="1200">
                <a:latin typeface="新細明體" panose="02020500000000000000" pitchFamily="18" charset="-120"/>
                <a:sym typeface="Wingdings" panose="05000000000000000000" pitchFamily="2" charset="2"/>
              </a:rPr>
              <a:t>鍵</a:t>
            </a:r>
            <a:r>
              <a:rPr lang="en-US" altLang="zh-TW" sz="1200"/>
              <a:t>〕</a:t>
            </a:r>
          </a:p>
        </p:txBody>
      </p:sp>
      <p:sp>
        <p:nvSpPr>
          <p:cNvPr id="3099" name="Text Box 169"/>
          <p:cNvSpPr txBox="1">
            <a:spLocks noChangeArrowheads="1"/>
          </p:cNvSpPr>
          <p:nvPr/>
        </p:nvSpPr>
        <p:spPr bwMode="auto">
          <a:xfrm>
            <a:off x="609600" y="6090443"/>
            <a:ext cx="5105400" cy="30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1400" dirty="0">
                <a:sym typeface="Wingdings" panose="05000000000000000000" pitchFamily="2" charset="2"/>
              </a:rPr>
              <a:t> </a:t>
            </a:r>
            <a:r>
              <a:rPr lang="zh-TW" altLang="en-US" sz="1200" dirty="0">
                <a:sym typeface="Wingdings" panose="05000000000000000000" pitchFamily="2" charset="2"/>
              </a:rPr>
              <a:t>「雲端校管系統管理員」或「校長」用戶組可查看存庫內的所有報告</a:t>
            </a:r>
          </a:p>
        </p:txBody>
      </p:sp>
      <p:sp>
        <p:nvSpPr>
          <p:cNvPr id="3100" name="Text Box 170"/>
          <p:cNvSpPr txBox="1">
            <a:spLocks noChangeArrowheads="1"/>
          </p:cNvSpPr>
          <p:nvPr/>
        </p:nvSpPr>
        <p:spPr bwMode="auto">
          <a:xfrm>
            <a:off x="646113" y="7481888"/>
            <a:ext cx="841375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TW" altLang="en-US" sz="1300" b="1">
                <a:solidFill>
                  <a:srgbClr val="9900CC"/>
                </a:solidFill>
                <a:latin typeface="Arial" panose="020B0604020202020204" pitchFamily="34" charset="0"/>
              </a:rPr>
              <a:t>編修範本</a:t>
            </a:r>
            <a:endParaRPr lang="zh-TW" altLang="en-US">
              <a:latin typeface="Arial" panose="020B0604020202020204" pitchFamily="34" charset="0"/>
            </a:endParaRPr>
          </a:p>
        </p:txBody>
      </p:sp>
      <p:sp>
        <p:nvSpPr>
          <p:cNvPr id="3101" name="Text Box 171"/>
          <p:cNvSpPr txBox="1">
            <a:spLocks noChangeArrowheads="1"/>
          </p:cNvSpPr>
          <p:nvPr/>
        </p:nvSpPr>
        <p:spPr bwMode="auto">
          <a:xfrm>
            <a:off x="3962400" y="7473950"/>
            <a:ext cx="841375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TW" altLang="en-US" sz="1300" b="1">
                <a:solidFill>
                  <a:srgbClr val="9900CC"/>
                </a:solidFill>
                <a:latin typeface="Arial" panose="020B0604020202020204" pitchFamily="34" charset="0"/>
              </a:rPr>
              <a:t>上載範本</a:t>
            </a:r>
            <a:endParaRPr lang="zh-TW" altLang="en-US">
              <a:latin typeface="Arial" panose="020B0604020202020204" pitchFamily="34" charset="0"/>
            </a:endParaRPr>
          </a:p>
        </p:txBody>
      </p:sp>
      <p:sp>
        <p:nvSpPr>
          <p:cNvPr id="3102" name="Text Box 172"/>
          <p:cNvSpPr txBox="1">
            <a:spLocks noChangeArrowheads="1"/>
          </p:cNvSpPr>
          <p:nvPr/>
        </p:nvSpPr>
        <p:spPr bwMode="auto">
          <a:xfrm>
            <a:off x="3647282" y="7993062"/>
            <a:ext cx="3267918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TW" sz="1400" dirty="0">
                <a:sym typeface="Wingdings" panose="05000000000000000000" pitchFamily="2" charset="2"/>
              </a:rPr>
              <a:t> </a:t>
            </a:r>
            <a:r>
              <a:rPr lang="zh-TW" altLang="en-US" sz="1200" dirty="0">
                <a:sym typeface="Wingdings" panose="05000000000000000000" pitchFamily="2" charset="2"/>
              </a:rPr>
              <a:t>用戶</a:t>
            </a:r>
            <a:r>
              <a:rPr lang="zh-TW" altLang="en-US" sz="1200" dirty="0"/>
              <a:t>上載</a:t>
            </a:r>
            <a:r>
              <a:rPr lang="zh-TW" altLang="en-US" sz="1200" dirty="0">
                <a:sym typeface="Wingdings" panose="05000000000000000000" pitchFamily="2" charset="2"/>
              </a:rPr>
              <a:t>的</a:t>
            </a:r>
            <a:r>
              <a:rPr lang="zh-TW" altLang="en-US" sz="1200" dirty="0"/>
              <a:t>範本為「用戶</a:t>
            </a:r>
            <a:r>
              <a:rPr lang="zh-TW" altLang="en-US" sz="1200" dirty="0">
                <a:latin typeface="Arial" panose="020B0604020202020204" pitchFamily="34" charset="0"/>
              </a:rPr>
              <a:t>編製</a:t>
            </a:r>
            <a:r>
              <a:rPr lang="zh-TW" altLang="en-US" sz="1200" dirty="0"/>
              <a:t>」範本</a:t>
            </a:r>
          </a:p>
        </p:txBody>
      </p:sp>
      <p:sp>
        <p:nvSpPr>
          <p:cNvPr id="3103" name="Text Box 173"/>
          <p:cNvSpPr txBox="1">
            <a:spLocks noChangeArrowheads="1"/>
          </p:cNvSpPr>
          <p:nvPr/>
        </p:nvSpPr>
        <p:spPr bwMode="auto">
          <a:xfrm>
            <a:off x="3854450" y="8407400"/>
            <a:ext cx="2997200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TW" sz="1400" dirty="0">
                <a:sym typeface="Wingdings" panose="05000000000000000000" pitchFamily="2" charset="2"/>
              </a:rPr>
              <a:t></a:t>
            </a:r>
            <a:r>
              <a:rPr lang="en-US" altLang="zh-TW" sz="1200" dirty="0">
                <a:sym typeface="Wingdings" panose="05000000000000000000" pitchFamily="2" charset="2"/>
              </a:rPr>
              <a:t> </a:t>
            </a:r>
            <a:r>
              <a:rPr lang="zh-TW" altLang="en-US" sz="1200" dirty="0">
                <a:sym typeface="Wingdings" panose="05000000000000000000" pitchFamily="2" charset="2"/>
              </a:rPr>
              <a:t>「用戶編製」</a:t>
            </a:r>
            <a:r>
              <a:rPr lang="zh-TW" altLang="en-US" sz="1200" dirty="0"/>
              <a:t>範本可在相關模組中找到</a:t>
            </a:r>
          </a:p>
        </p:txBody>
      </p:sp>
      <p:graphicFrame>
        <p:nvGraphicFramePr>
          <p:cNvPr id="3104" name="Object 174"/>
          <p:cNvGraphicFramePr>
            <a:graphicFrameLocks noChangeAspect="1"/>
          </p:cNvGraphicFramePr>
          <p:nvPr/>
        </p:nvGraphicFramePr>
        <p:xfrm>
          <a:off x="1600200" y="7467600"/>
          <a:ext cx="3365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1" name="多媒體項目" r:id="rId7" imgW="2014396" imgH="2284491" progId="MS_ClipArt_Gallery.2">
                  <p:embed/>
                </p:oleObj>
              </mc:Choice>
              <mc:Fallback>
                <p:oleObj name="多媒體項目" r:id="rId7" imgW="2014396" imgH="2284491" progId="MS_ClipArt_Gallery.2">
                  <p:embed/>
                  <p:pic>
                    <p:nvPicPr>
                      <p:cNvPr id="0" name="Object 1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7467600"/>
                        <a:ext cx="33655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5" name="Object 175"/>
          <p:cNvGraphicFramePr>
            <a:graphicFrameLocks noChangeAspect="1"/>
          </p:cNvGraphicFramePr>
          <p:nvPr/>
        </p:nvGraphicFramePr>
        <p:xfrm>
          <a:off x="533400" y="6858000"/>
          <a:ext cx="33813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2" name="多媒體項目" r:id="rId9" imgW="1781251" imgH="2002536" progId="MS_ClipArt_Gallery.2">
                  <p:embed/>
                </p:oleObj>
              </mc:Choice>
              <mc:Fallback>
                <p:oleObj name="多媒體項目" r:id="rId9" imgW="1781251" imgH="2002536" progId="MS_ClipArt_Gallery.2">
                  <p:embed/>
                  <p:pic>
                    <p:nvPicPr>
                      <p:cNvPr id="0" name="Object 1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6858000"/>
                        <a:ext cx="338138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6" name="Object 177"/>
          <p:cNvGraphicFramePr>
            <a:graphicFrameLocks noChangeAspect="1"/>
          </p:cNvGraphicFramePr>
          <p:nvPr/>
        </p:nvGraphicFramePr>
        <p:xfrm>
          <a:off x="5029200" y="7467600"/>
          <a:ext cx="4032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3" name="多媒體項目" r:id="rId11" imgW="1700543" imgH="1831818" progId="MS_ClipArt_Gallery.2">
                  <p:embed/>
                </p:oleObj>
              </mc:Choice>
              <mc:Fallback>
                <p:oleObj name="多媒體項目" r:id="rId11" imgW="1700543" imgH="1831818" progId="MS_ClipArt_Gallery.2">
                  <p:embed/>
                  <p:pic>
                    <p:nvPicPr>
                      <p:cNvPr id="0" name="Object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7467600"/>
                        <a:ext cx="403225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7" name="Object 178"/>
          <p:cNvGraphicFramePr>
            <a:graphicFrameLocks noChangeAspect="1"/>
          </p:cNvGraphicFramePr>
          <p:nvPr/>
        </p:nvGraphicFramePr>
        <p:xfrm>
          <a:off x="457200" y="4572000"/>
          <a:ext cx="381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4" name="多媒體項目" r:id="rId13" imgW="3713430" imgH="3468986" progId="MS_ClipArt_Gallery.2">
                  <p:embed/>
                </p:oleObj>
              </mc:Choice>
              <mc:Fallback>
                <p:oleObj name="多媒體項目" r:id="rId13" imgW="3713430" imgH="3468986" progId="MS_ClipArt_Gallery.2">
                  <p:embed/>
                  <p:pic>
                    <p:nvPicPr>
                      <p:cNvPr id="0" name="Object 1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572000"/>
                        <a:ext cx="3810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08" name="Text Box 181"/>
          <p:cNvSpPr txBox="1">
            <a:spLocks noChangeArrowheads="1"/>
          </p:cNvSpPr>
          <p:nvPr/>
        </p:nvSpPr>
        <p:spPr bwMode="auto">
          <a:xfrm>
            <a:off x="3859213" y="8770938"/>
            <a:ext cx="2535237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zh-TW" sz="1400">
                <a:sym typeface="Wingdings" panose="05000000000000000000" pitchFamily="2" charset="2"/>
              </a:rPr>
              <a:t></a:t>
            </a:r>
            <a:r>
              <a:rPr lang="en-US" altLang="zh-TW" sz="1200">
                <a:sym typeface="Wingdings" panose="05000000000000000000" pitchFamily="2" charset="2"/>
              </a:rPr>
              <a:t> </a:t>
            </a:r>
            <a:r>
              <a:rPr lang="zh-TW" altLang="en-US" sz="1200"/>
              <a:t>只有「用戶</a:t>
            </a:r>
            <a:r>
              <a:rPr lang="zh-TW" altLang="en-US" sz="1200">
                <a:latin typeface="Arial" panose="020B0604020202020204" pitchFamily="34" charset="0"/>
              </a:rPr>
              <a:t>編製</a:t>
            </a:r>
            <a:r>
              <a:rPr lang="zh-TW" altLang="en-US" sz="1200"/>
              <a:t>」範本才可刪除</a:t>
            </a:r>
          </a:p>
        </p:txBody>
      </p:sp>
      <p:graphicFrame>
        <p:nvGraphicFramePr>
          <p:cNvPr id="3109" name="Object 182"/>
          <p:cNvGraphicFramePr>
            <a:graphicFrameLocks noChangeAspect="1"/>
          </p:cNvGraphicFramePr>
          <p:nvPr/>
        </p:nvGraphicFramePr>
        <p:xfrm>
          <a:off x="2212975" y="895350"/>
          <a:ext cx="6445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5" name="多媒體項目" r:id="rId15" imgW="1714588" imgH="1828872" progId="MS_ClipArt_Gallery.2">
                  <p:embed/>
                </p:oleObj>
              </mc:Choice>
              <mc:Fallback>
                <p:oleObj name="多媒體項目" r:id="rId15" imgW="1714588" imgH="1828872" progId="MS_ClipArt_Gallery.2">
                  <p:embed/>
                  <p:pic>
                    <p:nvPicPr>
                      <p:cNvPr id="0" name="Object 1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2975" y="895350"/>
                        <a:ext cx="64452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0" name="Object 183"/>
          <p:cNvGraphicFramePr>
            <a:graphicFrameLocks noChangeAspect="1"/>
          </p:cNvGraphicFramePr>
          <p:nvPr/>
        </p:nvGraphicFramePr>
        <p:xfrm>
          <a:off x="5486400" y="5943600"/>
          <a:ext cx="919163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6" name="多媒體項目" r:id="rId17" imgW="3357245" imgH="1788160" progId="MS_ClipArt_Gallery.2">
                  <p:embed/>
                </p:oleObj>
              </mc:Choice>
              <mc:Fallback>
                <p:oleObj name="多媒體項目" r:id="rId17" imgW="3357245" imgH="1788160" progId="MS_ClipArt_Gallery.2">
                  <p:embed/>
                  <p:pic>
                    <p:nvPicPr>
                      <p:cNvPr id="0" name="Object 1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5943600"/>
                        <a:ext cx="919163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1" name="Object 184"/>
          <p:cNvGraphicFramePr>
            <a:graphicFrameLocks noChangeAspect="1"/>
          </p:cNvGraphicFramePr>
          <p:nvPr/>
        </p:nvGraphicFramePr>
        <p:xfrm>
          <a:off x="2514600" y="1752600"/>
          <a:ext cx="4429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7" name="多媒體項目" r:id="rId19" imgW="1686962" imgH="1738265" progId="MS_ClipArt_Gallery.2">
                  <p:embed/>
                </p:oleObj>
              </mc:Choice>
              <mc:Fallback>
                <p:oleObj name="多媒體項目" r:id="rId19" imgW="1686962" imgH="1738265" progId="MS_ClipArt_Gallery.2">
                  <p:embed/>
                  <p:pic>
                    <p:nvPicPr>
                      <p:cNvPr id="0" name="Object 1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752600"/>
                        <a:ext cx="442913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2" name="Object 185"/>
          <p:cNvGraphicFramePr>
            <a:graphicFrameLocks noChangeAspect="1"/>
          </p:cNvGraphicFramePr>
          <p:nvPr/>
        </p:nvGraphicFramePr>
        <p:xfrm>
          <a:off x="2362200" y="2286000"/>
          <a:ext cx="45720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" name="多媒體項目" r:id="rId21" imgW="1679753" imgH="1546250" progId="MS_ClipArt_Gallery.2">
                  <p:embed/>
                </p:oleObj>
              </mc:Choice>
              <mc:Fallback>
                <p:oleObj name="多媒體項目" r:id="rId21" imgW="1679753" imgH="1546250" progId="MS_ClipArt_Gallery.2">
                  <p:embed/>
                  <p:pic>
                    <p:nvPicPr>
                      <p:cNvPr id="0" name="Object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286000"/>
                        <a:ext cx="457200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" name="Object 1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6399179"/>
              </p:ext>
            </p:extLst>
          </p:nvPr>
        </p:nvGraphicFramePr>
        <p:xfrm>
          <a:off x="2996011" y="2609850"/>
          <a:ext cx="533400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9" name="多媒體項目" r:id="rId23" imgW="3803964" imgH="3450879" progId="MS_ClipArt_Gallery.2">
                  <p:embed/>
                </p:oleObj>
              </mc:Choice>
              <mc:Fallback>
                <p:oleObj name="多媒體項目" r:id="rId23" imgW="3803964" imgH="3450879" progId="MS_ClipArt_Gallery.2">
                  <p:embed/>
                  <p:pic>
                    <p:nvPicPr>
                      <p:cNvPr id="0" name="Object 1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6011" y="2609850"/>
                        <a:ext cx="533400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4" name="Object 1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5994296"/>
              </p:ext>
            </p:extLst>
          </p:nvPr>
        </p:nvGraphicFramePr>
        <p:xfrm>
          <a:off x="5108574" y="5473899"/>
          <a:ext cx="690563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0" name="多媒體項目" r:id="rId25" imgW="1837944" imgH="1367028" progId="MS_ClipArt_Gallery.2">
                  <p:embed/>
                </p:oleObj>
              </mc:Choice>
              <mc:Fallback>
                <p:oleObj name="多媒體項目" r:id="rId25" imgW="1837944" imgH="1367028" progId="MS_ClipArt_Gallery.2">
                  <p:embed/>
                  <p:pic>
                    <p:nvPicPr>
                      <p:cNvPr id="0" name="Object 1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8574" y="5473899"/>
                        <a:ext cx="690563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圖片 3">
            <a:extLst>
              <a:ext uri="{FF2B5EF4-FFF2-40B4-BE49-F238E27FC236}">
                <a16:creationId xmlns:a16="http://schemas.microsoft.com/office/drawing/2014/main" id="{53B1A3BF-A5A4-49CE-969B-C7F59C8DAE69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4987975" y="2706688"/>
            <a:ext cx="2374900" cy="1334745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2D2F4810-65C4-4438-ACA6-EA7EC2982C53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2258618" y="7359478"/>
            <a:ext cx="1312068" cy="990715"/>
          </a:xfrm>
          <a:prstGeom prst="rect">
            <a:avLst/>
          </a:prstGeom>
        </p:spPr>
      </p:pic>
      <p:pic>
        <p:nvPicPr>
          <p:cNvPr id="48" name="圖片 47">
            <a:extLst>
              <a:ext uri="{FF2B5EF4-FFF2-40B4-BE49-F238E27FC236}">
                <a16:creationId xmlns:a16="http://schemas.microsoft.com/office/drawing/2014/main" id="{91FCA83B-19AA-4889-9BC1-DD33257427A4}"/>
              </a:ext>
            </a:extLst>
          </p:cNvPr>
          <p:cNvPicPr/>
          <p:nvPr/>
        </p:nvPicPr>
        <p:blipFill>
          <a:blip r:embed="rId29"/>
          <a:stretch>
            <a:fillRect/>
          </a:stretch>
        </p:blipFill>
        <p:spPr>
          <a:xfrm>
            <a:off x="101835" y="125395"/>
            <a:ext cx="1015529" cy="60931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227</Words>
  <Application>Microsoft Office PowerPoint</Application>
  <PresentationFormat>自訂</PresentationFormat>
  <Paragraphs>28</Paragraphs>
  <Slides>1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新細明體</vt:lpstr>
      <vt:lpstr>標楷體</vt:lpstr>
      <vt:lpstr>Arial</vt:lpstr>
      <vt:lpstr>Times New Roman</vt:lpstr>
      <vt:lpstr>Wingdings</vt:lpstr>
      <vt:lpstr>預設簡報設計</vt:lpstr>
      <vt:lpstr>多媒體項目</vt:lpstr>
      <vt:lpstr>PowerPoint 簡報</vt:lpstr>
    </vt:vector>
  </TitlesOfParts>
  <Company>Education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無投影片標題</dc:title>
  <dc:creator>Thomas CHU</dc:creator>
  <cp:lastModifiedBy>SIM T6</cp:lastModifiedBy>
  <cp:revision>55</cp:revision>
  <cp:lastPrinted>2024-11-01T03:02:23Z</cp:lastPrinted>
  <dcterms:created xsi:type="dcterms:W3CDTF">2003-03-14T04:14:17Z</dcterms:created>
  <dcterms:modified xsi:type="dcterms:W3CDTF">2024-11-01T03:56:28Z</dcterms:modified>
</cp:coreProperties>
</file>