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0000"/>
    <a:srgbClr val="3F3FCF"/>
    <a:srgbClr val="0033D8"/>
    <a:srgbClr val="005CE4"/>
    <a:srgbClr val="FF9900"/>
    <a:srgbClr val="FF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46" d="100"/>
          <a:sy n="46" d="100"/>
        </p:scale>
        <p:origin x="1776" y="72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9694EC8-573F-463E-8194-478203A6AE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2A703-7C16-4D33-90D0-7CC89972A4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028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C64FA-DC0C-4A3B-84B2-25E77A5C01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52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332DC-83E4-459C-BE44-5583C6D795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893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1DFFD-3BF9-4103-8741-9C022D0FE5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662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D518B-275C-44A0-B63A-397728F398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73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03987-1C2F-4B2F-A08F-1CDDBCA721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908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8E0AD-EA7E-4B4C-8A9D-242BAE3F13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454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51AB0-D3E3-4BE9-A62C-A9A0B7D195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155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EA9A0-C591-4142-AE44-8119F054D7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462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166A5-B432-4EF3-8196-FD41F84EC2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97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5C4C1-47C9-48BF-8CFA-9D7436D5E1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017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 smtClean="0"/>
            </a:lvl1pPr>
          </a:lstStyle>
          <a:p>
            <a:pPr>
              <a:defRPr/>
            </a:pPr>
            <a:fld id="{74DFB5A9-83DA-4BD8-B030-2A3796FC6B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6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4.jpe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6.bin"/><Relationship Id="rId25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oleObject" Target="../embeddings/oleObject4.bin"/><Relationship Id="rId24" Type="http://schemas.openxmlformats.org/officeDocument/2006/relationships/oleObject" Target="../embeddings/oleObject7.bin"/><Relationship Id="rId5" Type="http://schemas.openxmlformats.org/officeDocument/2006/relationships/image" Target="../media/image8.png"/><Relationship Id="rId15" Type="http://schemas.openxmlformats.org/officeDocument/2006/relationships/image" Target="../media/image10.jpeg"/><Relationship Id="rId23" Type="http://schemas.openxmlformats.org/officeDocument/2006/relationships/image" Target="../media/image16.jpeg"/><Relationship Id="rId28" Type="http://schemas.openxmlformats.org/officeDocument/2006/relationships/image" Target="../media/image19.wmf"/><Relationship Id="rId10" Type="http://schemas.openxmlformats.org/officeDocument/2006/relationships/image" Target="../media/image3.wmf"/><Relationship Id="rId19" Type="http://schemas.openxmlformats.org/officeDocument/2006/relationships/image" Target="../media/image12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15.png"/><Relationship Id="rId27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05000" y="182563"/>
          <a:ext cx="426720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Clip" r:id="rId3" imgW="6271190" imgH="3429000" progId="MS_ClipArt_Gallery.5">
                  <p:embed/>
                </p:oleObj>
              </mc:Choice>
              <mc:Fallback>
                <p:oleObj name="Clip" r:id="rId3" imgW="6271190" imgH="3429000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82563"/>
                        <a:ext cx="426720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 descr="logo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7163"/>
            <a:ext cx="14478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019300" y="295275"/>
            <a:ext cx="388620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6600CC"/>
                </a:solidFill>
                <a:ea typeface="標楷體" panose="03000509000000000000" pitchFamily="65" charset="-120"/>
              </a:rPr>
              <a:t>學校管理  </a:t>
            </a:r>
            <a:endParaRPr lang="en-US" altLang="zh-TW" sz="1800" b="1">
              <a:solidFill>
                <a:srgbClr val="6600CC"/>
              </a:solidFill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6600CC"/>
                </a:solidFill>
                <a:ea typeface="標楷體" panose="03000509000000000000" pitchFamily="65" charset="-120"/>
              </a:rPr>
              <a:t>School Management</a:t>
            </a:r>
            <a:endParaRPr lang="en-US" altLang="zh-TW" sz="2700">
              <a:solidFill>
                <a:srgbClr val="6600CC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828800"/>
            <a:ext cx="7086600" cy="24384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4800600"/>
            <a:ext cx="7086600" cy="3048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9" name="Rectangle 64"/>
          <p:cNvSpPr>
            <a:spLocks noChangeArrowheads="1"/>
          </p:cNvSpPr>
          <p:nvPr/>
        </p:nvSpPr>
        <p:spPr bwMode="auto">
          <a:xfrm>
            <a:off x="304800" y="8382000"/>
            <a:ext cx="7086600" cy="16764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80" name="Text Box 68"/>
          <p:cNvSpPr txBox="1">
            <a:spLocks noChangeArrowheads="1"/>
          </p:cNvSpPr>
          <p:nvPr/>
        </p:nvSpPr>
        <p:spPr bwMode="auto">
          <a:xfrm>
            <a:off x="685800" y="8534400"/>
            <a:ext cx="18319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6600CC"/>
                </a:solidFill>
                <a:sym typeface="Wingdings" panose="05000000000000000000" pitchFamily="2" charset="2"/>
              </a:rPr>
              <a:t> </a:t>
            </a:r>
            <a:r>
              <a:rPr lang="zh-TW" altLang="en-US" sz="1400">
                <a:solidFill>
                  <a:schemeClr val="accent2"/>
                </a:solidFill>
              </a:rPr>
              <a:t>核對已輸入的資料</a:t>
            </a:r>
          </a:p>
        </p:txBody>
      </p:sp>
      <p:pic>
        <p:nvPicPr>
          <p:cNvPr id="3081" name="Picture 83" descr="thumb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84"/>
          <p:cNvSpPr>
            <a:spLocks noChangeArrowheads="1" noChangeShapeType="1" noTextEdit="1"/>
          </p:cNvSpPr>
          <p:nvPr/>
        </p:nvSpPr>
        <p:spPr bwMode="auto">
          <a:xfrm>
            <a:off x="990600" y="16002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3" name="AutoShape 86"/>
          <p:cNvSpPr>
            <a:spLocks noChangeArrowheads="1"/>
          </p:cNvSpPr>
          <p:nvPr/>
        </p:nvSpPr>
        <p:spPr bwMode="auto">
          <a:xfrm>
            <a:off x="3276600" y="1066800"/>
            <a:ext cx="1828800" cy="609600"/>
          </a:xfrm>
          <a:prstGeom prst="wedgeRoundRectCallout">
            <a:avLst>
              <a:gd name="adj1" fmla="val -62880"/>
              <a:gd name="adj2" fmla="val 260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200">
                <a:solidFill>
                  <a:srgbClr val="FF0000"/>
                </a:solidFill>
              </a:rPr>
              <a:t>首次使用網上校管系統 </a:t>
            </a:r>
            <a:endParaRPr lang="en-US" altLang="zh-TW" sz="1200">
              <a:solidFill>
                <a:srgbClr val="FF0000"/>
              </a:solidFill>
            </a:endParaRPr>
          </a:p>
        </p:txBody>
      </p:sp>
      <p:sp>
        <p:nvSpPr>
          <p:cNvPr id="3084" name="WordArt 120"/>
          <p:cNvSpPr>
            <a:spLocks noChangeArrowheads="1" noChangeShapeType="1" noTextEdit="1"/>
          </p:cNvSpPr>
          <p:nvPr/>
        </p:nvSpPr>
        <p:spPr bwMode="auto">
          <a:xfrm>
            <a:off x="990600" y="44958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85" name="Text Box 125"/>
          <p:cNvSpPr txBox="1">
            <a:spLocks noChangeArrowheads="1"/>
          </p:cNvSpPr>
          <p:nvPr/>
        </p:nvSpPr>
        <p:spPr bwMode="auto">
          <a:xfrm>
            <a:off x="4572000" y="6172200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>
                <a:solidFill>
                  <a:srgbClr val="6666FF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100">
                <a:solidFill>
                  <a:srgbClr val="6666FF"/>
                </a:solidFill>
                <a:sym typeface="Wingdings" panose="05000000000000000000" pitchFamily="2" charset="2"/>
              </a:rPr>
              <a:t>班別資料</a:t>
            </a:r>
          </a:p>
        </p:txBody>
      </p:sp>
      <p:sp>
        <p:nvSpPr>
          <p:cNvPr id="3086" name="Text Box 126"/>
          <p:cNvSpPr txBox="1">
            <a:spLocks noChangeArrowheads="1"/>
          </p:cNvSpPr>
          <p:nvPr/>
        </p:nvSpPr>
        <p:spPr bwMode="auto">
          <a:xfrm>
            <a:off x="2133600" y="6172200"/>
            <a:ext cx="990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>
                <a:solidFill>
                  <a:srgbClr val="FF9E3D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100">
                <a:solidFill>
                  <a:srgbClr val="FF9E3D"/>
                </a:solidFill>
                <a:sym typeface="Wingdings" panose="05000000000000000000" pitchFamily="2" charset="2"/>
              </a:rPr>
              <a:t>學校設施</a:t>
            </a:r>
          </a:p>
        </p:txBody>
      </p:sp>
      <p:sp>
        <p:nvSpPr>
          <p:cNvPr id="3087" name="Text Box 127"/>
          <p:cNvSpPr txBox="1">
            <a:spLocks noChangeArrowheads="1"/>
          </p:cNvSpPr>
          <p:nvPr/>
        </p:nvSpPr>
        <p:spPr bwMode="auto">
          <a:xfrm>
            <a:off x="5791200" y="6172200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>
                <a:solidFill>
                  <a:srgbClr val="9900CC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100">
                <a:solidFill>
                  <a:srgbClr val="9900CC"/>
                </a:solidFill>
                <a:sym typeface="Wingdings" panose="05000000000000000000" pitchFamily="2" charset="2"/>
              </a:rPr>
              <a:t>科目資料</a:t>
            </a:r>
          </a:p>
        </p:txBody>
      </p:sp>
      <p:sp>
        <p:nvSpPr>
          <p:cNvPr id="3088" name="WordArt 130"/>
          <p:cNvSpPr>
            <a:spLocks noChangeArrowheads="1" noChangeShapeType="1" noTextEdit="1"/>
          </p:cNvSpPr>
          <p:nvPr/>
        </p:nvSpPr>
        <p:spPr bwMode="auto">
          <a:xfrm>
            <a:off x="990600" y="80772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9" name="Object 132"/>
          <p:cNvGraphicFramePr>
            <a:graphicFrameLocks noChangeAspect="1"/>
          </p:cNvGraphicFramePr>
          <p:nvPr/>
        </p:nvGraphicFramePr>
        <p:xfrm>
          <a:off x="533400" y="8153400"/>
          <a:ext cx="4572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Clip" r:id="rId7" imgW="1814170" imgH="1376172" progId="MS_ClipArt_Gallery.5">
                  <p:embed/>
                </p:oleObj>
              </mc:Choice>
              <mc:Fallback>
                <p:oleObj name="Clip" r:id="rId7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153400"/>
                        <a:ext cx="4572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133"/>
          <p:cNvGraphicFramePr>
            <a:graphicFrameLocks noChangeAspect="1"/>
          </p:cNvGraphicFramePr>
          <p:nvPr/>
        </p:nvGraphicFramePr>
        <p:xfrm>
          <a:off x="3124200" y="8915400"/>
          <a:ext cx="8016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Clip" r:id="rId9" imgW="1190531" imgH="1243343" progId="MS_ClipArt_Gallery.5">
                  <p:embed/>
                </p:oleObj>
              </mc:Choice>
              <mc:Fallback>
                <p:oleObj name="Clip" r:id="rId9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8915400"/>
                        <a:ext cx="8016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Text Box 134"/>
          <p:cNvSpPr txBox="1">
            <a:spLocks noChangeArrowheads="1"/>
          </p:cNvSpPr>
          <p:nvPr/>
        </p:nvSpPr>
        <p:spPr bwMode="auto">
          <a:xfrm>
            <a:off x="2895600" y="8534400"/>
            <a:ext cx="11207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CC0099"/>
                </a:solidFill>
                <a:sym typeface="Wingdings" panose="05000000000000000000" pitchFamily="2" charset="2"/>
              </a:rPr>
              <a:t> </a:t>
            </a:r>
            <a:r>
              <a:rPr lang="zh-TW" altLang="en-US" sz="1400">
                <a:solidFill>
                  <a:srgbClr val="FF6699"/>
                </a:solidFill>
              </a:rPr>
              <a:t>列印報告</a:t>
            </a:r>
          </a:p>
        </p:txBody>
      </p:sp>
      <p:graphicFrame>
        <p:nvGraphicFramePr>
          <p:cNvPr id="3092" name="Object 136"/>
          <p:cNvGraphicFramePr>
            <a:graphicFrameLocks noChangeAspect="1"/>
          </p:cNvGraphicFramePr>
          <p:nvPr/>
        </p:nvGraphicFramePr>
        <p:xfrm>
          <a:off x="533400" y="457200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Clip" r:id="rId11" imgW="1700543" imgH="1831818" progId="MS_ClipArt_Gallery.5">
                  <p:embed/>
                </p:oleObj>
              </mc:Choice>
              <mc:Fallback>
                <p:oleObj name="Clip" r:id="rId11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140"/>
          <p:cNvGraphicFramePr>
            <a:graphicFrameLocks noChangeAspect="1"/>
          </p:cNvGraphicFramePr>
          <p:nvPr/>
        </p:nvGraphicFramePr>
        <p:xfrm>
          <a:off x="2362200" y="1066800"/>
          <a:ext cx="5508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Clip" r:id="rId13" imgW="1585570" imgH="1759306" progId="MS_ClipArt_Gallery.5">
                  <p:embed/>
                </p:oleObj>
              </mc:Choice>
              <mc:Fallback>
                <p:oleObj name="Clip" r:id="rId13" imgW="1585570" imgH="1759306" progId="MS_ClipArt_Gallery.5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066800"/>
                        <a:ext cx="5508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94" name="Picture 147" descr="tick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70104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5" name="Text Box 171"/>
          <p:cNvSpPr txBox="1">
            <a:spLocks noChangeArrowheads="1"/>
          </p:cNvSpPr>
          <p:nvPr/>
        </p:nvSpPr>
        <p:spPr bwMode="auto">
          <a:xfrm>
            <a:off x="3276600" y="6172200"/>
            <a:ext cx="7620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>
                <a:solidFill>
                  <a:srgbClr val="00CC66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100">
                <a:solidFill>
                  <a:srgbClr val="00CC66"/>
                </a:solidFill>
                <a:sym typeface="Wingdings" panose="05000000000000000000" pitchFamily="2" charset="2"/>
              </a:rPr>
              <a:t>校曆</a:t>
            </a:r>
          </a:p>
        </p:txBody>
      </p:sp>
      <p:sp>
        <p:nvSpPr>
          <p:cNvPr id="3096" name="Text Box 180"/>
          <p:cNvSpPr txBox="1">
            <a:spLocks noChangeArrowheads="1"/>
          </p:cNvSpPr>
          <p:nvPr/>
        </p:nvSpPr>
        <p:spPr bwMode="auto">
          <a:xfrm>
            <a:off x="2743200" y="3657600"/>
            <a:ext cx="2438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9900"/>
                </a:solidFill>
                <a:sym typeface="Wingdings 2" panose="05020102010507070707" pitchFamily="18" charset="2"/>
              </a:rPr>
              <a:t></a:t>
            </a:r>
            <a:r>
              <a:rPr lang="en-US" altLang="zh-TW" sz="1400">
                <a:solidFill>
                  <a:srgbClr val="009900"/>
                </a:solidFill>
                <a:sym typeface="Wingdings" panose="05000000000000000000" pitchFamily="2" charset="2"/>
              </a:rPr>
              <a:t> </a:t>
            </a:r>
            <a:r>
              <a:rPr lang="zh-TW" altLang="en-US" sz="1400">
                <a:solidFill>
                  <a:srgbClr val="009900"/>
                </a:solidFill>
                <a:sym typeface="Wingdings" panose="05000000000000000000" pitchFamily="2" charset="2"/>
              </a:rPr>
              <a:t>確定教職員資料已經備妥</a:t>
            </a:r>
          </a:p>
        </p:txBody>
      </p:sp>
      <p:pic>
        <p:nvPicPr>
          <p:cNvPr id="3097" name="Picture 181" descr="PE01562_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29000"/>
            <a:ext cx="7223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8" name="Group 257"/>
          <p:cNvGrpSpPr>
            <a:grpSpLocks/>
          </p:cNvGrpSpPr>
          <p:nvPr/>
        </p:nvGrpSpPr>
        <p:grpSpPr bwMode="auto">
          <a:xfrm>
            <a:off x="2590800" y="2057400"/>
            <a:ext cx="2362200" cy="1466850"/>
            <a:chOff x="1728" y="1392"/>
            <a:chExt cx="1488" cy="924"/>
          </a:xfrm>
        </p:grpSpPr>
        <p:graphicFrame>
          <p:nvGraphicFramePr>
            <p:cNvPr id="3128" name="Object 103"/>
            <p:cNvGraphicFramePr>
              <a:graphicFrameLocks noChangeAspect="1"/>
            </p:cNvGraphicFramePr>
            <p:nvPr/>
          </p:nvGraphicFramePr>
          <p:xfrm>
            <a:off x="2064" y="2016"/>
            <a:ext cx="384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9" name="Clip" r:id="rId17" imgW="1732230" imgH="1350475" progId="MS_ClipArt_Gallery.5">
                    <p:embed/>
                  </p:oleObj>
                </mc:Choice>
                <mc:Fallback>
                  <p:oleObj name="Clip" r:id="rId17" imgW="1732230" imgH="1350475" progId="MS_ClipArt_Gallery.5">
                    <p:embed/>
                    <p:pic>
                      <p:nvPicPr>
                        <p:cNvPr id="0" name="Object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2016"/>
                          <a:ext cx="384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29" name="Text Box 188"/>
            <p:cNvSpPr txBox="1">
              <a:spLocks noChangeArrowheads="1"/>
            </p:cNvSpPr>
            <p:nvPr/>
          </p:nvSpPr>
          <p:spPr bwMode="auto">
            <a:xfrm>
              <a:off x="1728" y="1392"/>
              <a:ext cx="706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1400">
                  <a:solidFill>
                    <a:srgbClr val="FF9E3D"/>
                  </a:solidFill>
                  <a:sym typeface="Wingdings" panose="05000000000000000000" pitchFamily="2" charset="2"/>
                </a:rPr>
                <a:t> </a:t>
              </a:r>
              <a:r>
                <a:rPr lang="zh-TW" altLang="en-US" sz="1400">
                  <a:solidFill>
                    <a:srgbClr val="FF9900"/>
                  </a:solidFill>
                  <a:sym typeface="Wingdings" panose="05000000000000000000" pitchFamily="2" charset="2"/>
                </a:rPr>
                <a:t>收集資料</a:t>
              </a:r>
              <a:endParaRPr lang="zh-TW" altLang="en-US" sz="1400">
                <a:solidFill>
                  <a:srgbClr val="0066FF"/>
                </a:solidFill>
                <a:sym typeface="Wingdings" panose="05000000000000000000" pitchFamily="2" charset="2"/>
              </a:endParaRPr>
            </a:p>
          </p:txBody>
        </p:sp>
        <p:pic>
          <p:nvPicPr>
            <p:cNvPr id="3130" name="Picture 191" descr="BS00975_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632"/>
              <a:ext cx="576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31" name="Group 222"/>
            <p:cNvGrpSpPr>
              <a:grpSpLocks/>
            </p:cNvGrpSpPr>
            <p:nvPr/>
          </p:nvGrpSpPr>
          <p:grpSpPr bwMode="auto">
            <a:xfrm>
              <a:off x="2496" y="1392"/>
              <a:ext cx="720" cy="913"/>
              <a:chOff x="2496" y="1296"/>
              <a:chExt cx="720" cy="913"/>
            </a:xfrm>
          </p:grpSpPr>
          <p:sp>
            <p:nvSpPr>
              <p:cNvPr id="3132" name="AutoShape 192"/>
              <p:cNvSpPr>
                <a:spLocks noChangeArrowheads="1"/>
              </p:cNvSpPr>
              <p:nvPr/>
            </p:nvSpPr>
            <p:spPr bwMode="auto">
              <a:xfrm>
                <a:off x="2496" y="1296"/>
                <a:ext cx="672" cy="913"/>
              </a:xfrm>
              <a:prstGeom prst="foldedCorner">
                <a:avLst>
                  <a:gd name="adj" fmla="val 12500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HK" altLang="en-US"/>
              </a:p>
            </p:txBody>
          </p:sp>
          <p:sp>
            <p:nvSpPr>
              <p:cNvPr id="3133" name="Text Box 152"/>
              <p:cNvSpPr txBox="1">
                <a:spLocks noChangeArrowheads="1"/>
              </p:cNvSpPr>
              <p:nvPr/>
            </p:nvSpPr>
            <p:spPr bwMode="auto">
              <a:xfrm>
                <a:off x="2496" y="1354"/>
                <a:ext cx="720" cy="8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2852" tIns="53483" rIns="102852" bIns="53483" anchor="ctr">
                <a:spAutoFit/>
              </a:bodyPr>
              <a:lstStyle>
                <a:lvl1pPr defTabSz="1044575">
                  <a:spcBef>
                    <a:spcPct val="20000"/>
                  </a:spcBef>
                  <a:buChar char="•"/>
                  <a:defRPr kumimoji="1" sz="37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522288" indent="-327025" defTabSz="1044575">
                  <a:spcBef>
                    <a:spcPct val="20000"/>
                  </a:spcBef>
                  <a:buChar char="–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044575" indent="-261938" defTabSz="1044575">
                  <a:spcBef>
                    <a:spcPct val="20000"/>
                  </a:spcBef>
                  <a:buChar char="•"/>
                  <a:defRPr kumimoji="1" sz="27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566863" indent="-261938" defTabSz="1044575">
                  <a:spcBef>
                    <a:spcPct val="20000"/>
                  </a:spcBef>
                  <a:buChar char="–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90738" indent="-260350" defTabSz="1044575">
                  <a:spcBef>
                    <a:spcPct val="20000"/>
                  </a:spcBef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47938" indent="-260350" defTabSz="1044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3005138" indent="-260350" defTabSz="1044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62338" indent="-260350" defTabSz="1044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919538" indent="-260350" defTabSz="1044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800">
                    <a:solidFill>
                      <a:schemeClr val="tx2"/>
                    </a:solidFill>
                    <a:sym typeface="Wingdings" panose="05000000000000000000" pitchFamily="2" charset="2"/>
                  </a:rPr>
                  <a:t>- </a:t>
                </a:r>
                <a:r>
                  <a:rPr lang="zh-TW" altLang="en-US" sz="800">
                    <a:solidFill>
                      <a:schemeClr val="tx2"/>
                    </a:solidFill>
                    <a:sym typeface="Wingdings" panose="05000000000000000000" pitchFamily="2" charset="2"/>
                  </a:rPr>
                  <a:t>校管會成員名單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Char char="-"/>
                </a:pPr>
                <a:r>
                  <a:rPr lang="zh-TW" altLang="en-US" sz="800">
                    <a:solidFill>
                      <a:schemeClr val="tx2"/>
                    </a:solidFill>
                    <a:sym typeface="Wingdings" panose="05000000000000000000" pitchFamily="2" charset="2"/>
                  </a:rPr>
                  <a:t> 教職員編制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Char char="-"/>
                </a:pPr>
                <a:r>
                  <a:rPr lang="zh-TW" altLang="en-US" sz="800">
                    <a:solidFill>
                      <a:schemeClr val="tx2"/>
                    </a:solidFill>
                    <a:sym typeface="Wingdings" panose="05000000000000000000" pitchFamily="2" charset="2"/>
                  </a:rPr>
                  <a:t> 班級結構表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Char char="-"/>
                </a:pPr>
                <a:r>
                  <a:rPr lang="zh-TW" altLang="en-US" sz="800">
                    <a:solidFill>
                      <a:schemeClr val="tx2"/>
                    </a:solidFill>
                    <a:sym typeface="Wingdings" panose="05000000000000000000" pitchFamily="2" charset="2"/>
                  </a:rPr>
                  <a:t> 容額証明書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Char char="-"/>
                </a:pPr>
                <a:r>
                  <a:rPr lang="zh-TW" altLang="en-US" sz="800">
                    <a:solidFill>
                      <a:schemeClr val="tx2"/>
                    </a:solidFill>
                    <a:sym typeface="Wingdings" panose="05000000000000000000" pitchFamily="2" charset="2"/>
                  </a:rPr>
                  <a:t> 學校活動及假期表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Char char="-"/>
                </a:pPr>
                <a:r>
                  <a:rPr lang="zh-TW" altLang="en-US" sz="800">
                    <a:solidFill>
                      <a:schemeClr val="tx2"/>
                    </a:solidFill>
                    <a:sym typeface="Wingdings" panose="05000000000000000000" pitchFamily="2" charset="2"/>
                  </a:rPr>
                  <a:t> 班別科目表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Char char="-"/>
                </a:pPr>
                <a:r>
                  <a:rPr lang="zh-TW" altLang="en-US" sz="800">
                    <a:solidFill>
                      <a:schemeClr val="tx2"/>
                    </a:solidFill>
                    <a:sym typeface="Wingdings" panose="05000000000000000000" pitchFamily="2" charset="2"/>
                  </a:rPr>
                  <a:t> 科目教師名單</a:t>
                </a:r>
                <a:endParaRPr lang="zh-TW" altLang="en-US" sz="800">
                  <a:solidFill>
                    <a:srgbClr val="777777"/>
                  </a:solidFill>
                  <a:sym typeface="Wingdings" panose="05000000000000000000" pitchFamily="2" charset="2"/>
                </a:endParaRPr>
              </a:p>
            </p:txBody>
          </p:sp>
        </p:grpSp>
      </p:grpSp>
      <p:grpSp>
        <p:nvGrpSpPr>
          <p:cNvPr id="3099" name="Group 258"/>
          <p:cNvGrpSpPr>
            <a:grpSpLocks/>
          </p:cNvGrpSpPr>
          <p:nvPr/>
        </p:nvGrpSpPr>
        <p:grpSpPr bwMode="auto">
          <a:xfrm>
            <a:off x="5334000" y="2057400"/>
            <a:ext cx="1905000" cy="1322388"/>
            <a:chOff x="3360" y="1392"/>
            <a:chExt cx="1200" cy="833"/>
          </a:xfrm>
        </p:grpSpPr>
        <p:sp>
          <p:nvSpPr>
            <p:cNvPr id="3125" name="Text Box 116"/>
            <p:cNvSpPr txBox="1">
              <a:spLocks noChangeArrowheads="1"/>
            </p:cNvSpPr>
            <p:nvPr/>
          </p:nvSpPr>
          <p:spPr bwMode="auto">
            <a:xfrm>
              <a:off x="3360" y="1392"/>
              <a:ext cx="1056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 2" panose="05020102010507070707" pitchFamily="18" charset="2"/>
                <a:buChar char="w"/>
              </a:pPr>
              <a:r>
                <a:rPr lang="en-US" altLang="zh-TW" sz="1400">
                  <a:solidFill>
                    <a:srgbClr val="FF3300"/>
                  </a:solidFill>
                  <a:sym typeface="Wingdings" panose="05000000000000000000" pitchFamily="2" charset="2"/>
                </a:rPr>
                <a:t> </a:t>
              </a:r>
              <a:r>
                <a:rPr lang="zh-TW" altLang="en-US" sz="1400">
                  <a:solidFill>
                    <a:srgbClr val="FF3300"/>
                  </a:solidFill>
                  <a:sym typeface="Wingdings" panose="05000000000000000000" pitchFamily="2" charset="2"/>
                </a:rPr>
                <a:t>整理科目資料    </a:t>
              </a:r>
            </a:p>
          </p:txBody>
        </p:sp>
        <p:pic>
          <p:nvPicPr>
            <p:cNvPr id="3126" name="Picture 165" descr="BS00580_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1728"/>
              <a:ext cx="432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7" name="Text Box 173"/>
            <p:cNvSpPr txBox="1">
              <a:spLocks noChangeArrowheads="1"/>
            </p:cNvSpPr>
            <p:nvPr/>
          </p:nvSpPr>
          <p:spPr bwMode="auto">
            <a:xfrm>
              <a:off x="3984" y="1632"/>
              <a:ext cx="576" cy="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r>
                <a:rPr lang="en-US" altLang="zh-TW" sz="1000"/>
                <a:t> </a:t>
              </a:r>
              <a:r>
                <a:rPr lang="zh-TW" altLang="en-US" sz="900"/>
                <a:t>必俢？選修？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r>
                <a:rPr lang="zh-TW" altLang="en-US" sz="1000"/>
                <a:t> </a:t>
              </a:r>
              <a:r>
                <a:rPr lang="zh-TW" altLang="en-US" sz="900"/>
                <a:t>分班上課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r>
                <a:rPr lang="zh-TW" altLang="en-US" sz="1000"/>
                <a:t> </a:t>
              </a:r>
              <a:r>
                <a:rPr lang="zh-TW" altLang="en-US" sz="900"/>
                <a:t>依學生分組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r>
                <a:rPr lang="zh-TW" altLang="en-US" sz="1000"/>
                <a:t> </a:t>
              </a:r>
              <a:r>
                <a:rPr lang="zh-TW" altLang="en-US" sz="900"/>
                <a:t>依選科分組</a:t>
              </a:r>
            </a:p>
          </p:txBody>
        </p:sp>
      </p:grpSp>
      <p:pic>
        <p:nvPicPr>
          <p:cNvPr id="3100" name="Picture 201" descr="sch020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1" t="16667" r="5321" b="4167"/>
          <a:stretch>
            <a:fillRect/>
          </a:stretch>
        </p:blipFill>
        <p:spPr bwMode="auto">
          <a:xfrm>
            <a:off x="838200" y="5389563"/>
            <a:ext cx="1066800" cy="7683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333399"/>
            </a:solidFill>
            <a:miter lim="800000"/>
            <a:headEnd/>
            <a:tailEnd/>
          </a:ln>
        </p:spPr>
      </p:pic>
      <p:pic>
        <p:nvPicPr>
          <p:cNvPr id="3101" name="Picture 211" descr="server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9220200"/>
            <a:ext cx="7143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2" name="Text Box 214"/>
          <p:cNvSpPr txBox="1">
            <a:spLocks noChangeArrowheads="1"/>
          </p:cNvSpPr>
          <p:nvPr/>
        </p:nvSpPr>
        <p:spPr bwMode="auto">
          <a:xfrm>
            <a:off x="4419600" y="8534400"/>
            <a:ext cx="21875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66FF"/>
                </a:solidFill>
                <a:sym typeface="Wingdings" panose="05000000000000000000" pitchFamily="2" charset="2"/>
              </a:rPr>
              <a:t> </a:t>
            </a:r>
            <a:r>
              <a:rPr lang="zh-TW" altLang="en-US" sz="1400">
                <a:solidFill>
                  <a:srgbClr val="0066FF"/>
                </a:solidFill>
                <a:sym typeface="Wingdings" panose="05000000000000000000" pitchFamily="2" charset="2"/>
              </a:rPr>
              <a:t>透過聯遞系統向教育局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>
                <a:solidFill>
                  <a:srgbClr val="0066FF"/>
                </a:solidFill>
                <a:sym typeface="Wingdings" panose="05000000000000000000" pitchFamily="2" charset="2"/>
              </a:rPr>
              <a:t>     呈報資料</a:t>
            </a:r>
            <a:endParaRPr lang="zh-TW" altLang="en-US" sz="1400">
              <a:solidFill>
                <a:srgbClr val="CC0099"/>
              </a:solidFill>
            </a:endParaRPr>
          </a:p>
        </p:txBody>
      </p:sp>
      <p:sp>
        <p:nvSpPr>
          <p:cNvPr id="3103" name="Text Box 215"/>
          <p:cNvSpPr txBox="1">
            <a:spLocks noChangeArrowheads="1"/>
          </p:cNvSpPr>
          <p:nvPr/>
        </p:nvSpPr>
        <p:spPr bwMode="auto">
          <a:xfrm>
            <a:off x="5562600" y="9144000"/>
            <a:ext cx="1271588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900">
                <a:solidFill>
                  <a:srgbClr val="8F8FFF"/>
                </a:solidFill>
              </a:rPr>
              <a:t>- </a:t>
            </a:r>
            <a:r>
              <a:rPr lang="zh-TW" altLang="en-US" sz="900">
                <a:solidFill>
                  <a:srgbClr val="8F8FFF"/>
                </a:solidFill>
              </a:rPr>
              <a:t>校曆資料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900">
                <a:solidFill>
                  <a:srgbClr val="8F8FFF"/>
                </a:solidFill>
              </a:rPr>
              <a:t>班別及科目資料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900">
                <a:solidFill>
                  <a:srgbClr val="8F8FFF"/>
                </a:solidFill>
              </a:rPr>
              <a:t>中學計劃科目資料</a:t>
            </a:r>
          </a:p>
        </p:txBody>
      </p:sp>
      <p:grpSp>
        <p:nvGrpSpPr>
          <p:cNvPr id="3104" name="Group 259"/>
          <p:cNvGrpSpPr>
            <a:grpSpLocks/>
          </p:cNvGrpSpPr>
          <p:nvPr/>
        </p:nvGrpSpPr>
        <p:grpSpPr bwMode="auto">
          <a:xfrm>
            <a:off x="457200" y="2057400"/>
            <a:ext cx="1951038" cy="1677988"/>
            <a:chOff x="288" y="1296"/>
            <a:chExt cx="1229" cy="1057"/>
          </a:xfrm>
        </p:grpSpPr>
        <p:pic>
          <p:nvPicPr>
            <p:cNvPr id="3117" name="Picture 254" descr="tip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824"/>
              <a:ext cx="15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18" name="Group 249"/>
            <p:cNvGrpSpPr>
              <a:grpSpLocks/>
            </p:cNvGrpSpPr>
            <p:nvPr/>
          </p:nvGrpSpPr>
          <p:grpSpPr bwMode="auto">
            <a:xfrm>
              <a:off x="576" y="1872"/>
              <a:ext cx="480" cy="480"/>
              <a:chOff x="576" y="1968"/>
              <a:chExt cx="480" cy="480"/>
            </a:xfrm>
          </p:grpSpPr>
          <p:sp>
            <p:nvSpPr>
              <p:cNvPr id="3123" name="AutoShape 186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480" cy="480"/>
              </a:xfrm>
              <a:prstGeom prst="flowChartAlternateProcess">
                <a:avLst/>
              </a:prstGeom>
              <a:solidFill>
                <a:srgbClr val="C5FFE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HK" altLang="en-US"/>
              </a:p>
            </p:txBody>
          </p:sp>
          <p:sp>
            <p:nvSpPr>
              <p:cNvPr id="3124" name="Text Box 187"/>
              <p:cNvSpPr txBox="1">
                <a:spLocks noChangeArrowheads="1"/>
              </p:cNvSpPr>
              <p:nvPr/>
            </p:nvSpPr>
            <p:spPr bwMode="auto">
              <a:xfrm>
                <a:off x="576" y="2125"/>
                <a:ext cx="480" cy="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2852" tIns="53483" rIns="102852" bIns="53483" anchor="ctr">
                <a:spAutoFit/>
              </a:bodyPr>
              <a:lstStyle>
                <a:lvl1pPr defTabSz="1044575">
                  <a:spcBef>
                    <a:spcPct val="20000"/>
                  </a:spcBef>
                  <a:buChar char="•"/>
                  <a:defRPr kumimoji="1" sz="37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522288" indent="-327025" defTabSz="1044575">
                  <a:spcBef>
                    <a:spcPct val="20000"/>
                  </a:spcBef>
                  <a:buChar char="–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044575" indent="-261938" defTabSz="1044575">
                  <a:spcBef>
                    <a:spcPct val="20000"/>
                  </a:spcBef>
                  <a:buChar char="•"/>
                  <a:defRPr kumimoji="1" sz="27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566863" indent="-261938" defTabSz="1044575">
                  <a:spcBef>
                    <a:spcPct val="20000"/>
                  </a:spcBef>
                  <a:buChar char="–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90738" indent="-260350" defTabSz="1044575">
                  <a:spcBef>
                    <a:spcPct val="20000"/>
                  </a:spcBef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47938" indent="-260350" defTabSz="1044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3005138" indent="-260350" defTabSz="1044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62338" indent="-260350" defTabSz="1044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919538" indent="-260350" defTabSz="1044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3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 typeface="Wingdings" panose="05000000000000000000" pitchFamily="2" charset="2"/>
                  <a:buChar char="Ø"/>
                </a:pPr>
                <a:endParaRPr lang="en-GB" altLang="zh-HK" sz="900">
                  <a:solidFill>
                    <a:srgbClr val="FF3399"/>
                  </a:solidFill>
                  <a:sym typeface="Wingdings" panose="05000000000000000000" pitchFamily="2" charset="2"/>
                </a:endParaRPr>
              </a:p>
            </p:txBody>
          </p:sp>
        </p:grpSp>
        <p:sp>
          <p:nvSpPr>
            <p:cNvPr id="3119" name="Text Box 182"/>
            <p:cNvSpPr txBox="1">
              <a:spLocks noChangeArrowheads="1"/>
            </p:cNvSpPr>
            <p:nvPr/>
          </p:nvSpPr>
          <p:spPr bwMode="auto">
            <a:xfrm>
              <a:off x="288" y="1296"/>
              <a:ext cx="93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1400">
                  <a:solidFill>
                    <a:srgbClr val="0066FF"/>
                  </a:solidFill>
                  <a:sym typeface="Wingdings 2" panose="05020102010507070707" pitchFamily="18" charset="2"/>
                </a:rPr>
                <a:t> </a:t>
              </a:r>
              <a:r>
                <a:rPr lang="zh-TW" altLang="en-US" sz="1400">
                  <a:solidFill>
                    <a:srgbClr val="6666FF"/>
                  </a:solidFill>
                  <a:sym typeface="Wingdings" panose="05000000000000000000" pitchFamily="2" charset="2"/>
                </a:rPr>
                <a:t>確定輸入範圍</a:t>
              </a:r>
            </a:p>
          </p:txBody>
        </p:sp>
        <p:graphicFrame>
          <p:nvGraphicFramePr>
            <p:cNvPr id="3120" name="Object 172"/>
            <p:cNvGraphicFramePr>
              <a:graphicFrameLocks noChangeAspect="1"/>
            </p:cNvGraphicFramePr>
            <p:nvPr/>
          </p:nvGraphicFramePr>
          <p:xfrm>
            <a:off x="1104" y="1536"/>
            <a:ext cx="413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0" name="Clip" r:id="rId24" imgW="1751990" imgH="1831543" progId="MS_ClipArt_Gallery.5">
                    <p:embed/>
                  </p:oleObj>
                </mc:Choice>
                <mc:Fallback>
                  <p:oleObj name="Clip" r:id="rId24" imgW="1751990" imgH="1831543" progId="MS_ClipArt_Gallery.5">
                    <p:embed/>
                    <p:pic>
                      <p:nvPicPr>
                        <p:cNvPr id="0" name="Object 1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536"/>
                          <a:ext cx="413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21" name="Text Box 190"/>
            <p:cNvSpPr txBox="1">
              <a:spLocks noChangeArrowheads="1"/>
            </p:cNvSpPr>
            <p:nvPr/>
          </p:nvSpPr>
          <p:spPr bwMode="auto">
            <a:xfrm>
              <a:off x="480" y="1536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r>
                <a:rPr lang="en-US" altLang="zh-TW" sz="900">
                  <a:solidFill>
                    <a:srgbClr val="FF3399"/>
                  </a:solidFill>
                  <a:sym typeface="Wingdings" panose="05000000000000000000" pitchFamily="2" charset="2"/>
                </a:rPr>
                <a:t> </a:t>
              </a:r>
              <a:r>
                <a:rPr lang="zh-TW" altLang="en-US" sz="900">
                  <a:solidFill>
                    <a:srgbClr val="FF3399"/>
                  </a:solidFill>
                  <a:sym typeface="Wingdings" panose="05000000000000000000" pitchFamily="2" charset="2"/>
                </a:rPr>
                <a:t>本年度資料？</a:t>
              </a:r>
            </a:p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r>
                <a:rPr lang="zh-TW" altLang="en-US" sz="900">
                  <a:solidFill>
                    <a:srgbClr val="FF3399"/>
                  </a:solidFill>
                  <a:sym typeface="Wingdings" panose="05000000000000000000" pitchFamily="2" charset="2"/>
                </a:rPr>
                <a:t> 舊學年資料？</a:t>
              </a:r>
              <a:r>
                <a:rPr lang="zh-TW" altLang="en-US" sz="1000">
                  <a:solidFill>
                    <a:srgbClr val="9900CC"/>
                  </a:solidFill>
                </a:rPr>
                <a:t> </a:t>
              </a:r>
            </a:p>
          </p:txBody>
        </p:sp>
        <p:sp>
          <p:nvSpPr>
            <p:cNvPr id="3122" name="Rectangle 217"/>
            <p:cNvSpPr>
              <a:spLocks noChangeArrowheads="1"/>
            </p:cNvSpPr>
            <p:nvPr/>
          </p:nvSpPr>
          <p:spPr bwMode="auto">
            <a:xfrm>
              <a:off x="576" y="1872"/>
              <a:ext cx="52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1000" u="sng">
                  <a:solidFill>
                    <a:srgbClr val="9900CC"/>
                  </a:solidFill>
                </a:rPr>
                <a:t>必須輸入</a:t>
              </a:r>
              <a:r>
                <a:rPr lang="en-US" altLang="zh-TW" sz="1000" u="sng">
                  <a:solidFill>
                    <a:srgbClr val="9900CC"/>
                  </a:solidFill>
                </a:rPr>
                <a:t>:</a:t>
              </a:r>
              <a:endParaRPr lang="en-US" altLang="zh-TW" sz="1000">
                <a:solidFill>
                  <a:srgbClr val="9900CC"/>
                </a:solidFill>
              </a:endParaRP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altLang="zh-TW" sz="1000">
                  <a:solidFill>
                    <a:srgbClr val="9900CC"/>
                  </a:solidFill>
                </a:rPr>
                <a:t> </a:t>
              </a:r>
              <a:r>
                <a:rPr lang="zh-TW" altLang="en-US" sz="1000">
                  <a:solidFill>
                    <a:srgbClr val="9900CC"/>
                  </a:solidFill>
                </a:rPr>
                <a:t>校曆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</a:pPr>
              <a:r>
                <a:rPr lang="zh-TW" altLang="en-US" sz="1000">
                  <a:solidFill>
                    <a:srgbClr val="9900CC"/>
                  </a:solidFill>
                </a:rPr>
                <a:t> 班別資料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Char char="•"/>
              </a:pPr>
              <a:r>
                <a:rPr lang="zh-TW" altLang="en-US" sz="1000">
                  <a:solidFill>
                    <a:srgbClr val="9900CC"/>
                  </a:solidFill>
                </a:rPr>
                <a:t> 科目</a:t>
              </a:r>
            </a:p>
          </p:txBody>
        </p:sp>
      </p:grpSp>
      <p:sp>
        <p:nvSpPr>
          <p:cNvPr id="3105" name="Text Box 220"/>
          <p:cNvSpPr txBox="1">
            <a:spLocks noChangeArrowheads="1"/>
          </p:cNvSpPr>
          <p:nvPr/>
        </p:nvSpPr>
        <p:spPr bwMode="auto">
          <a:xfrm>
            <a:off x="762000" y="6172200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>
                <a:solidFill>
                  <a:srgbClr val="FF6699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100">
                <a:solidFill>
                  <a:srgbClr val="FF3399"/>
                </a:solidFill>
                <a:sym typeface="Wingdings" panose="05000000000000000000" pitchFamily="2" charset="2"/>
              </a:rPr>
              <a:t>學校資料</a:t>
            </a:r>
            <a:endParaRPr lang="zh-TW" altLang="en-US" sz="900">
              <a:solidFill>
                <a:srgbClr val="FF6699"/>
              </a:solidFill>
            </a:endParaRPr>
          </a:p>
        </p:txBody>
      </p:sp>
      <p:sp>
        <p:nvSpPr>
          <p:cNvPr id="3106" name="Text Box 224"/>
          <p:cNvSpPr txBox="1">
            <a:spLocks noChangeArrowheads="1"/>
          </p:cNvSpPr>
          <p:nvPr/>
        </p:nvSpPr>
        <p:spPr bwMode="auto">
          <a:xfrm>
            <a:off x="3505200" y="6400800"/>
            <a:ext cx="1066800" cy="59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en-US" altLang="zh-TW" sz="900">
                <a:solidFill>
                  <a:srgbClr val="00CC66"/>
                </a:solidFill>
              </a:rPr>
              <a:t> </a:t>
            </a:r>
            <a:r>
              <a:rPr lang="zh-TW" altLang="en-US" sz="900">
                <a:solidFill>
                  <a:srgbClr val="00CC66"/>
                </a:solidFill>
              </a:rPr>
              <a:t>學期資料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zh-TW" altLang="en-US" sz="900">
                <a:solidFill>
                  <a:srgbClr val="00CC66"/>
                </a:solidFill>
              </a:rPr>
              <a:t>  </a:t>
            </a:r>
            <a:r>
              <a:rPr lang="en-US" altLang="zh-TW" sz="900">
                <a:solidFill>
                  <a:srgbClr val="00CC66"/>
                </a:solidFill>
              </a:rPr>
              <a:t>(</a:t>
            </a:r>
            <a:r>
              <a:rPr lang="zh-TW" altLang="en-US" sz="900">
                <a:solidFill>
                  <a:srgbClr val="00CC66"/>
                </a:solidFill>
              </a:rPr>
              <a:t>學期 </a:t>
            </a:r>
            <a:r>
              <a:rPr lang="en-US" altLang="zh-TW" sz="900">
                <a:solidFill>
                  <a:srgbClr val="00CC66"/>
                </a:solidFill>
              </a:rPr>
              <a:t>/ </a:t>
            </a:r>
            <a:r>
              <a:rPr lang="zh-TW" altLang="en-US" sz="900">
                <a:solidFill>
                  <a:srgbClr val="00CC66"/>
                </a:solidFill>
              </a:rPr>
              <a:t>考績數目</a:t>
            </a:r>
            <a:r>
              <a:rPr lang="en-US" altLang="zh-TW" sz="900">
                <a:solidFill>
                  <a:srgbClr val="00CC66"/>
                </a:solidFill>
              </a:rPr>
              <a:t>)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altLang="zh-TW" sz="900">
                <a:solidFill>
                  <a:srgbClr val="00CC66"/>
                </a:solidFill>
              </a:rPr>
              <a:t> </a:t>
            </a:r>
            <a:r>
              <a:rPr lang="zh-TW" altLang="en-US" sz="900">
                <a:solidFill>
                  <a:srgbClr val="00CC66"/>
                </a:solidFill>
              </a:rPr>
              <a:t>學校事項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zh-TW" altLang="en-US" sz="900">
                <a:solidFill>
                  <a:srgbClr val="00CC66"/>
                </a:solidFill>
              </a:rPr>
              <a:t> 學校假期</a:t>
            </a:r>
          </a:p>
        </p:txBody>
      </p:sp>
      <p:sp>
        <p:nvSpPr>
          <p:cNvPr id="3107" name="Text Box 225"/>
          <p:cNvSpPr txBox="1">
            <a:spLocks noChangeArrowheads="1"/>
          </p:cNvSpPr>
          <p:nvPr/>
        </p:nvSpPr>
        <p:spPr bwMode="auto">
          <a:xfrm>
            <a:off x="6019800" y="6400800"/>
            <a:ext cx="13716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zh-TW" sz="900">
                <a:solidFill>
                  <a:srgbClr val="9900CC"/>
                </a:solidFill>
              </a:rPr>
              <a:t>- </a:t>
            </a:r>
            <a:r>
              <a:rPr lang="zh-TW" altLang="en-US" sz="900">
                <a:solidFill>
                  <a:srgbClr val="9900CC"/>
                </a:solidFill>
              </a:rPr>
              <a:t>班本科目 </a:t>
            </a:r>
            <a:r>
              <a:rPr lang="en-US" altLang="zh-TW" sz="900">
                <a:solidFill>
                  <a:srgbClr val="9900CC"/>
                </a:solidFill>
              </a:rPr>
              <a:t>(</a:t>
            </a:r>
            <a:r>
              <a:rPr lang="zh-TW" altLang="en-US" sz="900">
                <a:solidFill>
                  <a:srgbClr val="9900CC"/>
                </a:solidFill>
              </a:rPr>
              <a:t>分班上課</a:t>
            </a:r>
            <a:r>
              <a:rPr lang="en-US" altLang="zh-TW" sz="900">
                <a:solidFill>
                  <a:srgbClr val="9900CC"/>
                </a:solidFill>
              </a:rPr>
              <a:t>)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altLang="zh-TW" sz="900">
                <a:solidFill>
                  <a:srgbClr val="9900CC"/>
                </a:solidFill>
              </a:rPr>
              <a:t> </a:t>
            </a:r>
            <a:r>
              <a:rPr lang="zh-TW" altLang="en-US" sz="900">
                <a:solidFill>
                  <a:srgbClr val="9900CC"/>
                </a:solidFill>
              </a:rPr>
              <a:t>跨班別科目組別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zh-TW" altLang="en-US" sz="900">
                <a:solidFill>
                  <a:srgbClr val="9900CC"/>
                </a:solidFill>
              </a:rPr>
              <a:t>  </a:t>
            </a:r>
            <a:r>
              <a:rPr lang="en-US" altLang="zh-TW" sz="900">
                <a:solidFill>
                  <a:srgbClr val="9900CC"/>
                </a:solidFill>
              </a:rPr>
              <a:t>(</a:t>
            </a:r>
            <a:r>
              <a:rPr lang="zh-TW" altLang="en-US" sz="900">
                <a:solidFill>
                  <a:srgbClr val="9900CC"/>
                </a:solidFill>
              </a:rPr>
              <a:t>依學生程度分組</a:t>
            </a:r>
            <a:r>
              <a:rPr lang="en-US" altLang="zh-TW" sz="900">
                <a:solidFill>
                  <a:srgbClr val="9900CC"/>
                </a:solidFill>
              </a:rPr>
              <a:t>)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TW" sz="900">
                <a:solidFill>
                  <a:srgbClr val="9900CC"/>
                </a:solidFill>
              </a:rPr>
              <a:t>- </a:t>
            </a:r>
            <a:r>
              <a:rPr lang="zh-TW" altLang="en-US" sz="900">
                <a:solidFill>
                  <a:srgbClr val="9900CC"/>
                </a:solidFill>
              </a:rPr>
              <a:t>科目組別 </a:t>
            </a:r>
            <a:r>
              <a:rPr lang="en-US" altLang="zh-TW" sz="900">
                <a:solidFill>
                  <a:srgbClr val="9900CC"/>
                </a:solidFill>
              </a:rPr>
              <a:t>(</a:t>
            </a:r>
            <a:r>
              <a:rPr lang="zh-TW" altLang="en-US" sz="900">
                <a:solidFill>
                  <a:srgbClr val="9900CC"/>
                </a:solidFill>
              </a:rPr>
              <a:t>依選科分組</a:t>
            </a:r>
            <a:r>
              <a:rPr lang="en-US" altLang="zh-TW" sz="900">
                <a:solidFill>
                  <a:srgbClr val="9900CC"/>
                </a:solidFill>
              </a:rPr>
              <a:t>)</a:t>
            </a:r>
          </a:p>
        </p:txBody>
      </p:sp>
      <p:sp>
        <p:nvSpPr>
          <p:cNvPr id="3108" name="Text Box 242"/>
          <p:cNvSpPr txBox="1">
            <a:spLocks noChangeArrowheads="1"/>
          </p:cNvSpPr>
          <p:nvPr/>
        </p:nvSpPr>
        <p:spPr bwMode="auto">
          <a:xfrm>
            <a:off x="762000" y="73152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400">
                <a:solidFill>
                  <a:srgbClr val="3366FF"/>
                </a:solidFill>
              </a:rPr>
              <a:t>確定學校資料</a:t>
            </a:r>
          </a:p>
        </p:txBody>
      </p:sp>
      <p:pic>
        <p:nvPicPr>
          <p:cNvPr id="3109" name="Picture 243" descr="tick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9916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0" name="Text Box 246"/>
          <p:cNvSpPr txBox="1">
            <a:spLocks noChangeArrowheads="1"/>
          </p:cNvSpPr>
          <p:nvPr/>
        </p:nvSpPr>
        <p:spPr bwMode="auto">
          <a:xfrm>
            <a:off x="533400" y="50292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400">
                <a:solidFill>
                  <a:srgbClr val="3F3FCF"/>
                </a:solidFill>
                <a:sym typeface="Wingdings 2" panose="05020102010507070707" pitchFamily="18" charset="2"/>
              </a:rPr>
              <a:t> </a:t>
            </a:r>
            <a:r>
              <a:rPr lang="zh-TW" altLang="en-US" sz="1400">
                <a:solidFill>
                  <a:srgbClr val="3F3FCF"/>
                </a:solidFill>
                <a:sym typeface="Wingdings 2" panose="05020102010507070707" pitchFamily="18" charset="2"/>
              </a:rPr>
              <a:t>輸入資料：</a:t>
            </a:r>
            <a:endParaRPr lang="zh-TW" altLang="en-US" sz="1400">
              <a:solidFill>
                <a:srgbClr val="3F3FCF"/>
              </a:solidFill>
            </a:endParaRPr>
          </a:p>
        </p:txBody>
      </p:sp>
      <p:sp>
        <p:nvSpPr>
          <p:cNvPr id="3111" name="Text Box 261"/>
          <p:cNvSpPr txBox="1">
            <a:spLocks noChangeArrowheads="1"/>
          </p:cNvSpPr>
          <p:nvPr/>
        </p:nvSpPr>
        <p:spPr bwMode="auto">
          <a:xfrm>
            <a:off x="981075" y="6429375"/>
            <a:ext cx="8382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zh-TW" sz="900">
                <a:solidFill>
                  <a:srgbClr val="FF6699"/>
                </a:solidFill>
              </a:rPr>
              <a:t>- </a:t>
            </a:r>
            <a:r>
              <a:rPr lang="zh-TW" altLang="en-US" sz="900">
                <a:solidFill>
                  <a:srgbClr val="FF6699"/>
                </a:solidFill>
              </a:rPr>
              <a:t>校管會成員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zh-TW" sz="900">
                <a:solidFill>
                  <a:srgbClr val="FF6699"/>
                </a:solidFill>
              </a:rPr>
              <a:t>- </a:t>
            </a:r>
            <a:r>
              <a:rPr lang="zh-TW" altLang="en-US" sz="900">
                <a:solidFill>
                  <a:srgbClr val="FF6699"/>
                </a:solidFill>
              </a:rPr>
              <a:t>教職員編制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zh-TW" sz="900">
                <a:solidFill>
                  <a:srgbClr val="FF6699"/>
                </a:solidFill>
              </a:rPr>
              <a:t>- </a:t>
            </a:r>
            <a:r>
              <a:rPr lang="zh-TW" altLang="en-US" sz="900">
                <a:solidFill>
                  <a:srgbClr val="FF6699"/>
                </a:solidFill>
              </a:rPr>
              <a:t>班級結構</a:t>
            </a:r>
            <a:endParaRPr lang="zh-TW" altLang="en-US" sz="900"/>
          </a:p>
        </p:txBody>
      </p:sp>
      <p:pic>
        <p:nvPicPr>
          <p:cNvPr id="3112" name="Picture 264" descr="BL00381_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410200"/>
            <a:ext cx="914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3" name="Text Box 248"/>
          <p:cNvSpPr txBox="1">
            <a:spLocks noChangeArrowheads="1"/>
          </p:cNvSpPr>
          <p:nvPr/>
        </p:nvSpPr>
        <p:spPr bwMode="auto">
          <a:xfrm>
            <a:off x="533400" y="73152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400">
                <a:solidFill>
                  <a:srgbClr val="3F3FCF"/>
                </a:solidFill>
                <a:sym typeface="Wingdings 2" panose="05020102010507070707" pitchFamily="18" charset="2"/>
              </a:rPr>
              <a:t></a:t>
            </a:r>
            <a:endParaRPr lang="en-US" altLang="zh-TW" sz="1400">
              <a:solidFill>
                <a:srgbClr val="3F3FCF"/>
              </a:solidFill>
            </a:endParaRPr>
          </a:p>
        </p:txBody>
      </p:sp>
      <p:pic>
        <p:nvPicPr>
          <p:cNvPr id="3114" name="Picture 267" descr="class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783"/>
          <a:stretch>
            <a:fillRect/>
          </a:stretch>
        </p:blipFill>
        <p:spPr bwMode="auto">
          <a:xfrm>
            <a:off x="4648200" y="5421313"/>
            <a:ext cx="1066800" cy="752475"/>
          </a:xfrm>
          <a:prstGeom prst="rect">
            <a:avLst/>
          </a:prstGeom>
          <a:noFill/>
          <a:ln w="12700">
            <a:solidFill>
              <a:srgbClr val="3F3F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5" name="Picture 268" descr="BS00559_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410200"/>
            <a:ext cx="9906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269" descr="BS00554_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86400"/>
            <a:ext cx="7620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216</Words>
  <Application>Microsoft Office PowerPoint</Application>
  <PresentationFormat>自訂</PresentationFormat>
  <Paragraphs>53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Times New Roman</vt:lpstr>
      <vt:lpstr>新細明體</vt:lpstr>
      <vt:lpstr>Arial</vt:lpstr>
      <vt:lpstr>Calibri</vt:lpstr>
      <vt:lpstr>標楷體</vt:lpstr>
      <vt:lpstr>Wingdings</vt:lpstr>
      <vt:lpstr>Wingdings 2</vt:lpstr>
      <vt:lpstr>預設簡報設計</vt:lpstr>
      <vt:lpstr>Microsoft Clip Gallery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67</cp:revision>
  <cp:lastPrinted>2003-03-18T09:11:00Z</cp:lastPrinted>
  <dcterms:created xsi:type="dcterms:W3CDTF">2003-03-14T04:14:17Z</dcterms:created>
  <dcterms:modified xsi:type="dcterms:W3CDTF">2023-01-19T02:57:53Z</dcterms:modified>
</cp:coreProperties>
</file>