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7620000" cy="10287000"/>
  <p:notesSz cx="6640513" cy="9904413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>
          <p15:clr>
            <a:srgbClr val="A4A3A4"/>
          </p15:clr>
        </p15:guide>
        <p15:guide id="2" pos="24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99"/>
    <a:srgbClr val="FF339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015" autoAdjust="0"/>
    <p:restoredTop sz="94660"/>
  </p:normalViewPr>
  <p:slideViewPr>
    <p:cSldViewPr>
      <p:cViewPr varScale="1">
        <p:scale>
          <a:sx n="49" d="100"/>
          <a:sy n="49" d="100"/>
        </p:scale>
        <p:origin x="2058" y="60"/>
      </p:cViewPr>
      <p:guideLst>
        <p:guide orient="horz" pos="3240"/>
        <p:guide pos="24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emf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8138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62375" y="0"/>
            <a:ext cx="2878138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9113"/>
            <a:ext cx="2878138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62375" y="9409113"/>
            <a:ext cx="2878138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95D9BCFC-51D7-4341-9E74-E1AA277A5AD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52500" y="1684338"/>
            <a:ext cx="5715000" cy="35814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952500" y="5403850"/>
            <a:ext cx="5715000" cy="248285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Document 10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55FDD2-ABEC-4F1D-9F5B-C3056C6EFD3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62275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Document 10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54BD7C-A6E7-4141-871A-AFE1ADFF2A5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35919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5429250" y="914400"/>
            <a:ext cx="1619250" cy="82296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71500" y="914400"/>
            <a:ext cx="4705350" cy="82296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Document 10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34F0A-9295-4D97-BE80-B933AF39758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63777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Document 10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9272AB-E113-4412-86FD-230E95AAE2A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29439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20700" y="2565400"/>
            <a:ext cx="6572250" cy="427831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20700" y="6884988"/>
            <a:ext cx="6572250" cy="22494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Document 10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A1B456-B9E5-402E-8108-44BFFADA7BB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18873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71500" y="2971800"/>
            <a:ext cx="3162300" cy="6172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886200" y="2971800"/>
            <a:ext cx="3162300" cy="6172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Document 10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1E7A1B-4F4C-48DE-A7A0-EBD1B0E2F2E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29471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25463" y="547688"/>
            <a:ext cx="6572250" cy="198913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25463" y="2522538"/>
            <a:ext cx="3222625" cy="1235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25463" y="3757613"/>
            <a:ext cx="3222625" cy="552767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857625" y="2522538"/>
            <a:ext cx="3240088" cy="1235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857625" y="3757613"/>
            <a:ext cx="3240088" cy="552767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Document 10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60245B-EA38-4C28-99FD-1EF6930A448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38726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Document 10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DDFB1C-74A2-49F2-9E78-C67468D6D11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43036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Document 10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FAA24D-EC80-4E0A-B219-FD6D0F9DC5D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87496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25463" y="685800"/>
            <a:ext cx="2457450" cy="2400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40088" y="1481138"/>
            <a:ext cx="3857625" cy="7310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25463" y="3086100"/>
            <a:ext cx="2457450" cy="57181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Document 10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073B4B-065D-453A-B269-9E540E7C071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45685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25463" y="685800"/>
            <a:ext cx="2457450" cy="2400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240088" y="1481138"/>
            <a:ext cx="3857625" cy="73104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HK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25463" y="3086100"/>
            <a:ext cx="2457450" cy="57181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Document 10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387DDF-BC89-4EE5-90C3-03FFF0E6794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33513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1500" y="914400"/>
            <a:ext cx="6477000" cy="171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1500" y="2971800"/>
            <a:ext cx="6477000" cy="617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71500" y="9372600"/>
            <a:ext cx="15875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defTabSz="1044575" eaLnBrk="1" hangingPunct="1">
              <a:defRPr sz="16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943600" y="152400"/>
            <a:ext cx="1371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algn="ctr" defTabSz="1044575" eaLnBrk="1" hangingPunct="1">
              <a:defRPr sz="1200" b="1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altLang="zh-TW"/>
              <a:t>Document 10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461000" y="9372600"/>
            <a:ext cx="15875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algn="r" defTabSz="1044575" eaLnBrk="1" hangingPunct="1">
              <a:defRPr sz="1600" smtClean="0"/>
            </a:lvl1pPr>
          </a:lstStyle>
          <a:p>
            <a:pPr>
              <a:defRPr/>
            </a:pPr>
            <a:fld id="{D5C533A7-C224-446E-8B04-08180CA6354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1044575" rtl="0" eaLnBrk="0" fontAlgn="base" hangingPunct="0">
        <a:spcBef>
          <a:spcPct val="0"/>
        </a:spcBef>
        <a:spcAft>
          <a:spcPct val="0"/>
        </a:spcAft>
        <a:defRPr kumimoji="1"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044575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2pPr>
      <a:lvl3pPr algn="ctr" defTabSz="1044575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3pPr>
      <a:lvl4pPr algn="ctr" defTabSz="1044575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4pPr>
      <a:lvl5pPr algn="ctr" defTabSz="1044575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5pPr>
      <a:lvl6pPr marL="457200" algn="ctr" defTabSz="1044575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6pPr>
      <a:lvl7pPr marL="914400" algn="ctr" defTabSz="1044575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7pPr>
      <a:lvl8pPr marL="1371600" algn="ctr" defTabSz="1044575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8pPr>
      <a:lvl9pPr marL="1828800" algn="ctr" defTabSz="1044575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9pPr>
    </p:titleStyle>
    <p:bodyStyle>
      <a:lvl1pPr marL="392113" indent="-392113" algn="l" defTabSz="1044575" rtl="0" eaLnBrk="0" fontAlgn="base" hangingPunct="0">
        <a:spcBef>
          <a:spcPct val="20000"/>
        </a:spcBef>
        <a:spcAft>
          <a:spcPct val="0"/>
        </a:spcAft>
        <a:buChar char="•"/>
        <a:defRPr kumimoji="1"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9313" indent="-327025" algn="l" defTabSz="1044575" rtl="0" eaLnBrk="0" fontAlgn="base" hangingPunct="0">
        <a:spcBef>
          <a:spcPct val="20000"/>
        </a:spcBef>
        <a:spcAft>
          <a:spcPct val="0"/>
        </a:spcAft>
        <a:buChar char="–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513" indent="-261938" algn="l" defTabSz="1044575" rtl="0" eaLnBrk="0" fontAlgn="base" hangingPunct="0">
        <a:spcBef>
          <a:spcPct val="20000"/>
        </a:spcBef>
        <a:spcAft>
          <a:spcPct val="0"/>
        </a:spcAft>
        <a:buChar char="•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261938" algn="l" defTabSz="1044575" rtl="0" eaLnBrk="0" fontAlgn="base" hangingPunct="0">
        <a:spcBef>
          <a:spcPct val="20000"/>
        </a:spcBef>
        <a:spcAft>
          <a:spcPct val="0"/>
        </a:spcAft>
        <a:buChar char="–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51088" indent="-260350" algn="l" defTabSz="1044575" rtl="0" eaLnBrk="0" fontAlgn="base" hangingPunct="0">
        <a:spcBef>
          <a:spcPct val="20000"/>
        </a:spcBef>
        <a:spcAft>
          <a:spcPct val="0"/>
        </a:spcAft>
        <a:buChar char="»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13" Type="http://schemas.openxmlformats.org/officeDocument/2006/relationships/image" Target="../media/image3.wmf"/><Relationship Id="rId1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7.bin"/><Relationship Id="rId7" Type="http://schemas.openxmlformats.org/officeDocument/2006/relationships/image" Target="../media/image2.wmf"/><Relationship Id="rId12" Type="http://schemas.openxmlformats.org/officeDocument/2006/relationships/oleObject" Target="../embeddings/oleObject3.bin"/><Relationship Id="rId17" Type="http://schemas.openxmlformats.org/officeDocument/2006/relationships/image" Target="../media/image5.e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5.bin"/><Relationship Id="rId20" Type="http://schemas.openxmlformats.org/officeDocument/2006/relationships/image" Target="../media/image14.png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13.png"/><Relationship Id="rId24" Type="http://schemas.openxmlformats.org/officeDocument/2006/relationships/image" Target="../media/image8.wmf"/><Relationship Id="rId5" Type="http://schemas.openxmlformats.org/officeDocument/2006/relationships/image" Target="../media/image9.png"/><Relationship Id="rId15" Type="http://schemas.openxmlformats.org/officeDocument/2006/relationships/image" Target="../media/image4.emf"/><Relationship Id="rId23" Type="http://schemas.openxmlformats.org/officeDocument/2006/relationships/oleObject" Target="../embeddings/oleObject8.bin"/><Relationship Id="rId10" Type="http://schemas.openxmlformats.org/officeDocument/2006/relationships/image" Target="../media/image12.png"/><Relationship Id="rId19" Type="http://schemas.openxmlformats.org/officeDocument/2006/relationships/image" Target="../media/image6.emf"/><Relationship Id="rId4" Type="http://schemas.openxmlformats.org/officeDocument/2006/relationships/image" Target="../media/image1.emf"/><Relationship Id="rId9" Type="http://schemas.openxmlformats.org/officeDocument/2006/relationships/image" Target="../media/image11.jpeg"/><Relationship Id="rId14" Type="http://schemas.openxmlformats.org/officeDocument/2006/relationships/oleObject" Target="../embeddings/oleObject4.bin"/><Relationship Id="rId22" Type="http://schemas.openxmlformats.org/officeDocument/2006/relationships/image" Target="../media/image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2730500" y="134938"/>
          <a:ext cx="2484438" cy="801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8" name="Clip" r:id="rId3" imgW="6271190" imgH="3429000" progId="MS_ClipArt_Gallery.5">
                  <p:embed/>
                </p:oleObj>
              </mc:Choice>
              <mc:Fallback>
                <p:oleObj name="Clip" r:id="rId3" imgW="6271190" imgH="3429000" progId="MS_ClipArt_Gallery.5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0500" y="134938"/>
                        <a:ext cx="2484438" cy="801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75" name="Picture 3" descr="logo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76200"/>
            <a:ext cx="990600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2844800" y="220663"/>
            <a:ext cx="2286000" cy="658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4498" tIns="52249" rIns="104498" bIns="52249">
            <a:spAutoFit/>
          </a:bodyPr>
          <a:lstStyle>
            <a:lvl1pPr defTabSz="10445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defTabSz="10445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defTabSz="10445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defTabSz="10445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defTabSz="10445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defTabSz="1044575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defTabSz="1044575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defTabSz="1044575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defTabSz="1044575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defRPr/>
            </a:pPr>
            <a:r>
              <a:rPr lang="zh-TW" altLang="en-US" sz="1800" b="1" dirty="0" smtClean="0">
                <a:latin typeface="+mj-lt"/>
                <a:ea typeface="標楷體" panose="03000509000000000000" pitchFamily="65" charset="-120"/>
              </a:rPr>
              <a:t>系統保安 </a:t>
            </a:r>
            <a:endParaRPr lang="en-US" altLang="zh-TW" sz="1800" b="1" dirty="0" smtClean="0">
              <a:latin typeface="+mj-lt"/>
              <a:ea typeface="標楷體" panose="03000509000000000000" pitchFamily="65" charset="-120"/>
            </a:endParaRPr>
          </a:p>
          <a:p>
            <a:pPr algn="ctr" eaLnBrk="1" hangingPunct="1">
              <a:defRPr/>
            </a:pPr>
            <a:r>
              <a:rPr lang="en-US" altLang="zh-TW" sz="1800" b="1" dirty="0" smtClean="0">
                <a:latin typeface="+mj-lt"/>
                <a:ea typeface="標楷體" panose="03000509000000000000" pitchFamily="65" charset="-120"/>
              </a:rPr>
              <a:t>Security</a:t>
            </a:r>
            <a:endParaRPr lang="en-US" altLang="zh-TW" sz="2700" dirty="0" smtClean="0">
              <a:latin typeface="+mj-lt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304800" y="1249363"/>
            <a:ext cx="7026275" cy="3771900"/>
          </a:xfrm>
          <a:prstGeom prst="rect">
            <a:avLst/>
          </a:prstGeom>
          <a:noFill/>
          <a:ln w="38100" cmpd="dbl">
            <a:solidFill>
              <a:schemeClr val="tx1"/>
            </a:solidFill>
            <a:prstDash val="dash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HK" altLang="en-US"/>
          </a:p>
        </p:txBody>
      </p:sp>
      <p:graphicFrame>
        <p:nvGraphicFramePr>
          <p:cNvPr id="3078" name="Object 7"/>
          <p:cNvGraphicFramePr>
            <a:graphicFrameLocks noChangeAspect="1"/>
          </p:cNvGraphicFramePr>
          <p:nvPr/>
        </p:nvGraphicFramePr>
        <p:xfrm>
          <a:off x="469900" y="820738"/>
          <a:ext cx="430213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9" name="Clip" r:id="rId6" imgW="3508218" imgH="3468986" progId="MS_ClipArt_Gallery.5">
                  <p:embed/>
                </p:oleObj>
              </mc:Choice>
              <mc:Fallback>
                <p:oleObj name="Clip" r:id="rId6" imgW="3508218" imgH="3468986" progId="MS_ClipArt_Gallery.5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9900" y="820738"/>
                        <a:ext cx="430213" cy="425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9" name="Line 23"/>
          <p:cNvSpPr>
            <a:spLocks noChangeShapeType="1"/>
          </p:cNvSpPr>
          <p:nvPr/>
        </p:nvSpPr>
        <p:spPr bwMode="auto">
          <a:xfrm>
            <a:off x="3690938" y="1935163"/>
            <a:ext cx="0" cy="1971675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HK" altLang="en-US"/>
          </a:p>
        </p:txBody>
      </p:sp>
      <p:sp>
        <p:nvSpPr>
          <p:cNvPr id="3080" name="Line 24"/>
          <p:cNvSpPr>
            <a:spLocks noChangeShapeType="1"/>
          </p:cNvSpPr>
          <p:nvPr/>
        </p:nvSpPr>
        <p:spPr bwMode="auto">
          <a:xfrm>
            <a:off x="1574800" y="1763713"/>
            <a:ext cx="2116138" cy="51435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HK" altLang="en-US"/>
          </a:p>
        </p:txBody>
      </p:sp>
      <p:pic>
        <p:nvPicPr>
          <p:cNvPr id="3081" name="Picture 25" descr="server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6938" y="1763713"/>
            <a:ext cx="592137" cy="87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Picture 26" descr="server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6938" y="3649663"/>
            <a:ext cx="592137" cy="87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3" name="Picture 27" descr="server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1075" y="1677988"/>
            <a:ext cx="593725" cy="87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4" name="Picture 29" descr="router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6938" y="2963863"/>
            <a:ext cx="592137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5" name="Picture 30" descr="cloud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506538"/>
            <a:ext cx="739775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6" name="Text Box 31"/>
          <p:cNvSpPr txBox="1">
            <a:spLocks noChangeArrowheads="1"/>
          </p:cNvSpPr>
          <p:nvPr/>
        </p:nvSpPr>
        <p:spPr bwMode="auto">
          <a:xfrm>
            <a:off x="4622800" y="1493838"/>
            <a:ext cx="852488" cy="27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4498" tIns="52249" rIns="104498" bIns="52249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100" b="1" i="1"/>
              <a:t>ITED </a:t>
            </a:r>
            <a:r>
              <a:rPr lang="zh-TW" altLang="en-US" sz="1100" b="1" i="1"/>
              <a:t>網絡</a:t>
            </a:r>
          </a:p>
        </p:txBody>
      </p:sp>
      <p:sp>
        <p:nvSpPr>
          <p:cNvPr id="3087" name="Text Box 32"/>
          <p:cNvSpPr txBox="1">
            <a:spLocks noChangeArrowheads="1"/>
          </p:cNvSpPr>
          <p:nvPr/>
        </p:nvSpPr>
        <p:spPr bwMode="auto">
          <a:xfrm>
            <a:off x="4876800" y="3551238"/>
            <a:ext cx="890588" cy="27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4498" tIns="52249" rIns="104498" bIns="52249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100" b="1" i="1"/>
              <a:t>SAMS </a:t>
            </a:r>
            <a:r>
              <a:rPr lang="zh-TW" altLang="en-US" sz="1100" b="1" i="1"/>
              <a:t>網絡</a:t>
            </a:r>
          </a:p>
        </p:txBody>
      </p:sp>
      <p:sp>
        <p:nvSpPr>
          <p:cNvPr id="3088" name="Text Box 33"/>
          <p:cNvSpPr txBox="1">
            <a:spLocks noChangeArrowheads="1"/>
          </p:cNvSpPr>
          <p:nvPr/>
        </p:nvSpPr>
        <p:spPr bwMode="auto">
          <a:xfrm>
            <a:off x="3775075" y="2278063"/>
            <a:ext cx="593725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4498" tIns="52249" rIns="104498" bIns="52249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900"/>
              <a:t>HTTP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900"/>
              <a:t>伺服器</a:t>
            </a:r>
            <a:endParaRPr lang="zh-TW" altLang="en-US" sz="1100"/>
          </a:p>
        </p:txBody>
      </p:sp>
      <p:sp>
        <p:nvSpPr>
          <p:cNvPr id="3089" name="Text Box 34"/>
          <p:cNvSpPr txBox="1">
            <a:spLocks noChangeArrowheads="1"/>
          </p:cNvSpPr>
          <p:nvPr/>
        </p:nvSpPr>
        <p:spPr bwMode="auto">
          <a:xfrm>
            <a:off x="3962400" y="2895600"/>
            <a:ext cx="703263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4498" tIns="52249" rIns="104498" bIns="52249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900"/>
              <a:t>路由器 </a:t>
            </a:r>
            <a:r>
              <a:rPr lang="en-US" altLang="zh-TW" sz="900"/>
              <a:t>(Router)</a:t>
            </a:r>
            <a:endParaRPr lang="en-US" altLang="zh-TW" sz="1100"/>
          </a:p>
        </p:txBody>
      </p:sp>
      <p:sp>
        <p:nvSpPr>
          <p:cNvPr id="3090" name="Text Box 35"/>
          <p:cNvSpPr txBox="1">
            <a:spLocks noChangeArrowheads="1"/>
          </p:cNvSpPr>
          <p:nvPr/>
        </p:nvSpPr>
        <p:spPr bwMode="auto">
          <a:xfrm>
            <a:off x="2590800" y="2278063"/>
            <a:ext cx="592138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4498" tIns="52249" rIns="104498" bIns="52249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900"/>
              <a:t>互聯網通訊閘</a:t>
            </a:r>
            <a:endParaRPr lang="zh-TW" altLang="en-US" sz="2700"/>
          </a:p>
        </p:txBody>
      </p:sp>
      <p:sp>
        <p:nvSpPr>
          <p:cNvPr id="3091" name="Text Box 36"/>
          <p:cNvSpPr txBox="1">
            <a:spLocks noChangeArrowheads="1"/>
          </p:cNvSpPr>
          <p:nvPr/>
        </p:nvSpPr>
        <p:spPr bwMode="auto">
          <a:xfrm>
            <a:off x="3775075" y="4164013"/>
            <a:ext cx="76200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4498" tIns="52249" rIns="104498" bIns="52249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900"/>
              <a:t>WebSAMS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900"/>
              <a:t>伺服器</a:t>
            </a:r>
            <a:endParaRPr lang="zh-TW" altLang="en-US" sz="1100"/>
          </a:p>
        </p:txBody>
      </p:sp>
      <p:sp>
        <p:nvSpPr>
          <p:cNvPr id="3092" name="Text Box 37"/>
          <p:cNvSpPr txBox="1">
            <a:spLocks noChangeArrowheads="1"/>
          </p:cNvSpPr>
          <p:nvPr/>
        </p:nvSpPr>
        <p:spPr bwMode="auto">
          <a:xfrm>
            <a:off x="1150938" y="1677988"/>
            <a:ext cx="592137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4498" tIns="52249" rIns="104498" bIns="52249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1000" b="1"/>
              <a:t>互聯網</a:t>
            </a:r>
            <a:endParaRPr lang="zh-TW" altLang="en-US" sz="1100"/>
          </a:p>
        </p:txBody>
      </p:sp>
      <p:sp>
        <p:nvSpPr>
          <p:cNvPr id="3093" name="Oval 38"/>
          <p:cNvSpPr>
            <a:spLocks noChangeArrowheads="1"/>
          </p:cNvSpPr>
          <p:nvPr/>
        </p:nvSpPr>
        <p:spPr bwMode="auto">
          <a:xfrm>
            <a:off x="3013075" y="1420813"/>
            <a:ext cx="1863725" cy="1457325"/>
          </a:xfrm>
          <a:prstGeom prst="ellipse">
            <a:avLst/>
          </a:prstGeom>
          <a:noFill/>
          <a:ln w="28575">
            <a:solidFill>
              <a:srgbClr val="FF0000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HK" altLang="en-US"/>
          </a:p>
        </p:txBody>
      </p:sp>
      <p:sp>
        <p:nvSpPr>
          <p:cNvPr id="3094" name="Oval 39"/>
          <p:cNvSpPr>
            <a:spLocks noChangeArrowheads="1"/>
          </p:cNvSpPr>
          <p:nvPr/>
        </p:nvSpPr>
        <p:spPr bwMode="auto">
          <a:xfrm>
            <a:off x="3098800" y="3306763"/>
            <a:ext cx="1862138" cy="1371600"/>
          </a:xfrm>
          <a:prstGeom prst="ellipse">
            <a:avLst/>
          </a:prstGeom>
          <a:noFill/>
          <a:ln w="28575">
            <a:solidFill>
              <a:srgbClr val="FF0000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HK" altLang="en-US"/>
          </a:p>
        </p:txBody>
      </p:sp>
      <p:sp>
        <p:nvSpPr>
          <p:cNvPr id="3095" name="Line 41"/>
          <p:cNvSpPr>
            <a:spLocks noChangeShapeType="1"/>
          </p:cNvSpPr>
          <p:nvPr/>
        </p:nvSpPr>
        <p:spPr bwMode="auto">
          <a:xfrm>
            <a:off x="3944938" y="2192338"/>
            <a:ext cx="5080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HK" altLang="en-US"/>
          </a:p>
        </p:txBody>
      </p:sp>
      <p:sp>
        <p:nvSpPr>
          <p:cNvPr id="3096" name="Line 42"/>
          <p:cNvSpPr>
            <a:spLocks noChangeShapeType="1"/>
          </p:cNvSpPr>
          <p:nvPr/>
        </p:nvSpPr>
        <p:spPr bwMode="auto">
          <a:xfrm>
            <a:off x="3944938" y="4078288"/>
            <a:ext cx="677862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HK" altLang="en-US"/>
          </a:p>
        </p:txBody>
      </p:sp>
      <p:pic>
        <p:nvPicPr>
          <p:cNvPr id="3097" name="Picture 43" descr="server5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3649663"/>
            <a:ext cx="676275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8" name="Picture 44" descr="server5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1763713"/>
            <a:ext cx="676275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99" name="AutoShape 46"/>
          <p:cNvSpPr>
            <a:spLocks noChangeArrowheads="1"/>
          </p:cNvSpPr>
          <p:nvPr/>
        </p:nvSpPr>
        <p:spPr bwMode="auto">
          <a:xfrm>
            <a:off x="5299075" y="1763713"/>
            <a:ext cx="1863725" cy="942975"/>
          </a:xfrm>
          <a:prstGeom prst="wedgeRoundRectCallout">
            <a:avLst>
              <a:gd name="adj1" fmla="val -109468"/>
              <a:gd name="adj2" fmla="val 22537"/>
              <a:gd name="adj3" fmla="val 16667"/>
            </a:avLst>
          </a:prstGeom>
          <a:solidFill>
            <a:srgbClr val="CCFF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852" tIns="53483" rIns="102852" bIns="53483" anchor="ctr"/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8"/>
            </a:pPr>
            <a:r>
              <a:rPr lang="en-US" altLang="zh-TW" sz="900"/>
              <a:t>  </a:t>
            </a:r>
            <a:r>
              <a:rPr lang="zh-TW" altLang="en-US" sz="1000"/>
              <a:t>位於</a:t>
            </a:r>
            <a:r>
              <a:rPr lang="en-US" altLang="zh-TW" sz="1000"/>
              <a:t>ITED</a:t>
            </a:r>
            <a:r>
              <a:rPr lang="zh-TW" altLang="en-US" sz="1000"/>
              <a:t>網絡的中轉站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8"/>
            </a:pPr>
            <a:r>
              <a:rPr lang="zh-TW" altLang="en-US" sz="1000"/>
              <a:t>  不裝載任何資料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8"/>
            </a:pPr>
            <a:r>
              <a:rPr lang="zh-TW" altLang="en-US" sz="1000"/>
              <a:t>  透過此伺服器向</a:t>
            </a:r>
            <a:r>
              <a:rPr lang="en-US" altLang="zh-TW" sz="1000"/>
              <a:t>WebSAMS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000"/>
              <a:t>      </a:t>
            </a:r>
            <a:r>
              <a:rPr lang="zh-TW" altLang="en-US" sz="1000"/>
              <a:t>伺服器發出存取指令</a:t>
            </a:r>
            <a:endParaRPr lang="zh-TW" altLang="en-US" sz="900"/>
          </a:p>
        </p:txBody>
      </p:sp>
      <p:sp>
        <p:nvSpPr>
          <p:cNvPr id="3100" name="AutoShape 48"/>
          <p:cNvSpPr>
            <a:spLocks noChangeArrowheads="1"/>
          </p:cNvSpPr>
          <p:nvPr/>
        </p:nvSpPr>
        <p:spPr bwMode="auto">
          <a:xfrm>
            <a:off x="558800" y="3306763"/>
            <a:ext cx="1803400" cy="884237"/>
          </a:xfrm>
          <a:prstGeom prst="wedgeRoundRectCallout">
            <a:avLst>
              <a:gd name="adj1" fmla="val 62676"/>
              <a:gd name="adj2" fmla="val -138329"/>
              <a:gd name="adj3" fmla="val 16667"/>
            </a:avLst>
          </a:prstGeom>
          <a:solidFill>
            <a:srgbClr val="CCFF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852" tIns="53483" rIns="102852" bIns="53483" anchor="ctr"/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8"/>
            </a:pPr>
            <a:r>
              <a:rPr lang="en-US" altLang="zh-TW" sz="900"/>
              <a:t>  </a:t>
            </a:r>
            <a:r>
              <a:rPr lang="zh-TW" altLang="en-US" sz="1000"/>
              <a:t>由互聯網供應商提供，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zh-TW" altLang="en-US" sz="1000"/>
              <a:t>     可以是防火牆、</a:t>
            </a:r>
            <a:r>
              <a:rPr lang="en-US" altLang="zh-TW" sz="1000"/>
              <a:t>Proxy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000"/>
              <a:t>     </a:t>
            </a:r>
            <a:r>
              <a:rPr lang="zh-TW" altLang="en-US" sz="1000"/>
              <a:t>伺服器或路由器</a:t>
            </a:r>
            <a:r>
              <a:rPr lang="zh-TW" altLang="en-US" sz="900"/>
              <a:t> </a:t>
            </a:r>
            <a:r>
              <a:rPr lang="en-US" altLang="zh-TW" sz="900"/>
              <a:t>(Router) </a:t>
            </a:r>
          </a:p>
        </p:txBody>
      </p:sp>
      <p:sp>
        <p:nvSpPr>
          <p:cNvPr id="3101" name="AutoShape 49"/>
          <p:cNvSpPr>
            <a:spLocks noChangeArrowheads="1"/>
          </p:cNvSpPr>
          <p:nvPr/>
        </p:nvSpPr>
        <p:spPr bwMode="auto">
          <a:xfrm>
            <a:off x="5807075" y="3306763"/>
            <a:ext cx="1439863" cy="600075"/>
          </a:xfrm>
          <a:prstGeom prst="wedgeRoundRectCallout">
            <a:avLst>
              <a:gd name="adj1" fmla="val -139194"/>
              <a:gd name="adj2" fmla="val -85977"/>
              <a:gd name="adj3" fmla="val 16667"/>
            </a:avLst>
          </a:prstGeom>
          <a:solidFill>
            <a:srgbClr val="CCFF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852" tIns="53483" rIns="102852" bIns="53483" anchor="ctr"/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8"/>
            </a:pPr>
            <a:r>
              <a:rPr lang="en-US" altLang="zh-TW" sz="900"/>
              <a:t>  </a:t>
            </a:r>
            <a:r>
              <a:rPr lang="zh-TW" altLang="en-US" sz="1000"/>
              <a:t>只容許</a:t>
            </a:r>
            <a:r>
              <a:rPr lang="en-US" altLang="zh-TW" sz="1000"/>
              <a:t>HTTP</a:t>
            </a:r>
            <a:r>
              <a:rPr lang="zh-TW" altLang="en-US" sz="1000"/>
              <a:t>伺服器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zh-TW" altLang="en-US" sz="1000"/>
              <a:t>      進入</a:t>
            </a:r>
            <a:r>
              <a:rPr lang="en-US" altLang="zh-TW" sz="1000"/>
              <a:t>SAMS</a:t>
            </a:r>
            <a:r>
              <a:rPr lang="zh-TW" altLang="en-US" sz="1000"/>
              <a:t>網絡</a:t>
            </a:r>
            <a:endParaRPr lang="zh-TW" altLang="en-US" sz="900"/>
          </a:p>
        </p:txBody>
      </p:sp>
      <p:graphicFrame>
        <p:nvGraphicFramePr>
          <p:cNvPr id="3102" name="Object 50"/>
          <p:cNvGraphicFramePr>
            <a:graphicFrameLocks noChangeAspect="1"/>
          </p:cNvGraphicFramePr>
          <p:nvPr/>
        </p:nvGraphicFramePr>
        <p:xfrm>
          <a:off x="609600" y="5105400"/>
          <a:ext cx="407988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0" name="Clip" r:id="rId12" imgW="9367114" imgH="14630400" progId="MS_ClipArt_Gallery.5">
                  <p:embed/>
                </p:oleObj>
              </mc:Choice>
              <mc:Fallback>
                <p:oleObj name="Clip" r:id="rId12" imgW="9367114" imgH="14630400" progId="MS_ClipArt_Gallery.5">
                  <p:embed/>
                  <p:pic>
                    <p:nvPicPr>
                      <p:cNvPr id="0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5105400"/>
                        <a:ext cx="407988" cy="514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03" name="Rectangle 51"/>
          <p:cNvSpPr>
            <a:spLocks noChangeArrowheads="1"/>
          </p:cNvSpPr>
          <p:nvPr/>
        </p:nvSpPr>
        <p:spPr bwMode="auto">
          <a:xfrm>
            <a:off x="304800" y="5621338"/>
            <a:ext cx="7026275" cy="1628775"/>
          </a:xfrm>
          <a:prstGeom prst="rect">
            <a:avLst/>
          </a:prstGeom>
          <a:noFill/>
          <a:ln w="38100" cmpd="dbl">
            <a:solidFill>
              <a:schemeClr val="tx1"/>
            </a:solidFill>
            <a:prstDash val="dash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HK" altLang="en-US"/>
          </a:p>
        </p:txBody>
      </p:sp>
      <p:sp>
        <p:nvSpPr>
          <p:cNvPr id="2101" name="WordArt 53"/>
          <p:cNvSpPr>
            <a:spLocks noChangeArrowheads="1" noChangeShapeType="1" noTextEdit="1"/>
          </p:cNvSpPr>
          <p:nvPr/>
        </p:nvSpPr>
        <p:spPr bwMode="auto">
          <a:xfrm>
            <a:off x="981075" y="992188"/>
            <a:ext cx="3451225" cy="203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1" hangingPunct="1">
              <a:defRPr/>
            </a:pPr>
            <a:r>
              <a:rPr lang="zh-TW" altLang="en-US" sz="1400" b="1" kern="10" dirty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latin typeface="新細明體" panose="02020500000000000000" pitchFamily="18" charset="-120"/>
              </a:rPr>
              <a:t>來自互聯網及</a:t>
            </a:r>
            <a:r>
              <a:rPr lang="en-US" altLang="zh-TW" sz="1400" b="1" kern="10" dirty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latin typeface="新細明體" panose="02020500000000000000" pitchFamily="18" charset="-120"/>
              </a:rPr>
              <a:t>ITED</a:t>
            </a:r>
            <a:r>
              <a:rPr lang="zh-TW" altLang="en-US" sz="1400" b="1" kern="10" dirty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latin typeface="新細明體" panose="02020500000000000000" pitchFamily="18" charset="-120"/>
              </a:rPr>
              <a:t>網絡登入的系統保安</a:t>
            </a:r>
            <a:endParaRPr lang="zh-HK" altLang="en-US" sz="1400" b="1" kern="10" dirty="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B2B2B2">
                  <a:alpha val="50000"/>
                </a:srgbClr>
              </a:solidFill>
              <a:latin typeface="新細明體" panose="02020500000000000000" pitchFamily="18" charset="-120"/>
            </a:endParaRPr>
          </a:p>
        </p:txBody>
      </p:sp>
      <p:sp>
        <p:nvSpPr>
          <p:cNvPr id="3105" name="WordArt 54"/>
          <p:cNvSpPr>
            <a:spLocks noChangeArrowheads="1" noChangeShapeType="1" noTextEdit="1"/>
          </p:cNvSpPr>
          <p:nvPr/>
        </p:nvSpPr>
        <p:spPr bwMode="auto">
          <a:xfrm>
            <a:off x="981075" y="5364163"/>
            <a:ext cx="1206500" cy="203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TW" altLang="en-US" sz="1400" b="1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新細明體" panose="02020500000000000000" pitchFamily="18" charset="-120"/>
              </a:rPr>
              <a:t>系統保安決定</a:t>
            </a:r>
            <a:endParaRPr lang="zh-HK" altLang="en-US" sz="1400" b="1" kern="1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B2B2B2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新細明體" panose="02020500000000000000" pitchFamily="18" charset="-120"/>
            </a:endParaRPr>
          </a:p>
        </p:txBody>
      </p:sp>
      <p:sp>
        <p:nvSpPr>
          <p:cNvPr id="3106" name="Text Box 55"/>
          <p:cNvSpPr txBox="1">
            <a:spLocks noChangeArrowheads="1"/>
          </p:cNvSpPr>
          <p:nvPr/>
        </p:nvSpPr>
        <p:spPr bwMode="auto">
          <a:xfrm>
            <a:off x="2209800" y="5334000"/>
            <a:ext cx="405765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1400"/>
              <a:t>(</a:t>
            </a:r>
            <a:r>
              <a:rPr lang="zh-TW" altLang="en-US" sz="1400"/>
              <a:t>若改變預設值，請考慮有關影響及得到校長同意</a:t>
            </a:r>
            <a:r>
              <a:rPr lang="en-US" altLang="zh-TW" sz="1400"/>
              <a:t>)</a:t>
            </a:r>
          </a:p>
        </p:txBody>
      </p:sp>
      <p:graphicFrame>
        <p:nvGraphicFramePr>
          <p:cNvPr id="3107" name="Object 60"/>
          <p:cNvGraphicFramePr>
            <a:graphicFrameLocks noChangeAspect="1"/>
          </p:cNvGraphicFramePr>
          <p:nvPr/>
        </p:nvGraphicFramePr>
        <p:xfrm>
          <a:off x="1233488" y="2963863"/>
          <a:ext cx="298450" cy="274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1" name="Clip" r:id="rId14" imgW="868748" imgH="800064" progId="MS_ClipArt_Gallery.5">
                  <p:embed/>
                </p:oleObj>
              </mc:Choice>
              <mc:Fallback>
                <p:oleObj name="Clip" r:id="rId14" imgW="868748" imgH="800064" progId="MS_ClipArt_Gallery.5">
                  <p:embed/>
                  <p:pic>
                    <p:nvPicPr>
                      <p:cNvPr id="0" name="Object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3488" y="2963863"/>
                        <a:ext cx="298450" cy="274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08" name="Object 61"/>
          <p:cNvGraphicFramePr>
            <a:graphicFrameLocks noChangeAspect="1"/>
          </p:cNvGraphicFramePr>
          <p:nvPr/>
        </p:nvGraphicFramePr>
        <p:xfrm>
          <a:off x="6145213" y="1420813"/>
          <a:ext cx="300037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2" name="Clip" r:id="rId16" imgW="868748" imgH="800064" progId="MS_ClipArt_Gallery.5">
                  <p:embed/>
                </p:oleObj>
              </mc:Choice>
              <mc:Fallback>
                <p:oleObj name="Clip" r:id="rId16" imgW="868748" imgH="800064" progId="MS_ClipArt_Gallery.5">
                  <p:embed/>
                  <p:pic>
                    <p:nvPicPr>
                      <p:cNvPr id="0" name="Object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45213" y="1420813"/>
                        <a:ext cx="300037" cy="276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09" name="Object 62"/>
          <p:cNvGraphicFramePr>
            <a:graphicFrameLocks noChangeAspect="1"/>
          </p:cNvGraphicFramePr>
          <p:nvPr/>
        </p:nvGraphicFramePr>
        <p:xfrm>
          <a:off x="6315075" y="2963863"/>
          <a:ext cx="300038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3" name="Clip" r:id="rId18" imgW="868748" imgH="800064" progId="MS_ClipArt_Gallery.5">
                  <p:embed/>
                </p:oleObj>
              </mc:Choice>
              <mc:Fallback>
                <p:oleObj name="Clip" r:id="rId18" imgW="868748" imgH="800064" progId="MS_ClipArt_Gallery.5">
                  <p:embed/>
                  <p:pic>
                    <p:nvPicPr>
                      <p:cNvPr id="0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15075" y="2963863"/>
                        <a:ext cx="300038" cy="276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10" name="Text Box 63"/>
          <p:cNvSpPr txBox="1">
            <a:spLocks noChangeArrowheads="1"/>
          </p:cNvSpPr>
          <p:nvPr/>
        </p:nvSpPr>
        <p:spPr bwMode="auto">
          <a:xfrm>
            <a:off x="727075" y="5884863"/>
            <a:ext cx="5913438" cy="1277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400">
                <a:sym typeface="Wingdings" panose="05000000000000000000" pitchFamily="2" charset="2"/>
              </a:rPr>
              <a:t> </a:t>
            </a:r>
            <a:r>
              <a:rPr lang="zh-TW" altLang="en-US" sz="1400"/>
              <a:t>是否開放互聯網登入？ </a:t>
            </a:r>
            <a:r>
              <a:rPr lang="en-US" altLang="zh-TW" sz="1400"/>
              <a:t>(</a:t>
            </a:r>
            <a:r>
              <a:rPr lang="zh-TW" altLang="en-US" sz="1400"/>
              <a:t>預設值</a:t>
            </a:r>
            <a:r>
              <a:rPr lang="en-US" altLang="zh-TW" sz="1400"/>
              <a:t>: </a:t>
            </a:r>
            <a:r>
              <a:rPr lang="zh-TW" altLang="en-US" sz="1400"/>
              <a:t>否</a:t>
            </a:r>
            <a:r>
              <a:rPr lang="en-US" altLang="zh-TW" sz="1400"/>
              <a:t>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400">
                <a:sym typeface="Wingdings" panose="05000000000000000000" pitchFamily="2" charset="2"/>
              </a:rPr>
              <a:t> </a:t>
            </a:r>
            <a:r>
              <a:rPr lang="zh-TW" altLang="en-US" sz="1400">
                <a:sym typeface="Wingdings" panose="05000000000000000000" pitchFamily="2" charset="2"/>
              </a:rPr>
              <a:t>是否開放</a:t>
            </a:r>
            <a:r>
              <a:rPr lang="en-US" altLang="zh-TW" sz="1400">
                <a:sym typeface="Wingdings" panose="05000000000000000000" pitchFamily="2" charset="2"/>
              </a:rPr>
              <a:t>ITED</a:t>
            </a:r>
            <a:r>
              <a:rPr lang="zh-TW" altLang="en-US" sz="1400">
                <a:sym typeface="Wingdings" panose="05000000000000000000" pitchFamily="2" charset="2"/>
              </a:rPr>
              <a:t>網絡登入？ </a:t>
            </a:r>
            <a:r>
              <a:rPr lang="en-US" altLang="zh-TW" sz="1400"/>
              <a:t>(</a:t>
            </a:r>
            <a:r>
              <a:rPr lang="zh-TW" altLang="en-US" sz="1400"/>
              <a:t>預設值</a:t>
            </a:r>
            <a:r>
              <a:rPr lang="en-US" altLang="zh-TW" sz="1400"/>
              <a:t>: </a:t>
            </a:r>
            <a:r>
              <a:rPr lang="zh-TW" altLang="en-US" sz="1400"/>
              <a:t>否</a:t>
            </a:r>
            <a:r>
              <a:rPr lang="en-US" altLang="zh-TW" sz="1400"/>
              <a:t>) </a:t>
            </a:r>
            <a:r>
              <a:rPr lang="zh-TW" altLang="en-US" sz="1400"/>
              <a:t>若開放，容許哪些工作站登入？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 sz="1400">
                <a:sym typeface="Wingdings" panose="05000000000000000000" pitchFamily="2" charset="2"/>
              </a:rPr>
              <a:t> 哪些功能及操作可在互聯網及</a:t>
            </a:r>
            <a:r>
              <a:rPr lang="en-US" altLang="zh-TW" sz="1400">
                <a:sym typeface="Wingdings" panose="05000000000000000000" pitchFamily="2" charset="2"/>
              </a:rPr>
              <a:t>ITED</a:t>
            </a:r>
            <a:r>
              <a:rPr lang="zh-TW" altLang="en-US" sz="1400">
                <a:sym typeface="Wingdings" panose="05000000000000000000" pitchFamily="2" charset="2"/>
              </a:rPr>
              <a:t>網絡使用？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zh-TW" sz="1400">
              <a:sym typeface="Wingdings" panose="05000000000000000000" pitchFamily="2" charset="2"/>
            </a:endParaRPr>
          </a:p>
        </p:txBody>
      </p:sp>
      <p:sp>
        <p:nvSpPr>
          <p:cNvPr id="3111" name="Rectangle 64"/>
          <p:cNvSpPr>
            <a:spLocks noChangeArrowheads="1"/>
          </p:cNvSpPr>
          <p:nvPr/>
        </p:nvSpPr>
        <p:spPr bwMode="auto">
          <a:xfrm>
            <a:off x="304800" y="7850188"/>
            <a:ext cx="7026275" cy="1543050"/>
          </a:xfrm>
          <a:prstGeom prst="rect">
            <a:avLst/>
          </a:prstGeom>
          <a:noFill/>
          <a:ln w="38100" cmpd="dbl">
            <a:solidFill>
              <a:schemeClr val="tx1"/>
            </a:solidFill>
            <a:prstDash val="dash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HK" altLang="en-US"/>
          </a:p>
        </p:txBody>
      </p:sp>
      <p:sp>
        <p:nvSpPr>
          <p:cNvPr id="3112" name="WordArt 65"/>
          <p:cNvSpPr>
            <a:spLocks noChangeArrowheads="1" noChangeShapeType="1" noTextEdit="1"/>
          </p:cNvSpPr>
          <p:nvPr/>
        </p:nvSpPr>
        <p:spPr bwMode="auto">
          <a:xfrm>
            <a:off x="990600" y="7620000"/>
            <a:ext cx="804863" cy="203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HK" altLang="en-US" sz="1400" b="1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新細明體" panose="02020500000000000000" pitchFamily="18" charset="-120"/>
              </a:rPr>
              <a:t>系統設定</a:t>
            </a:r>
          </a:p>
        </p:txBody>
      </p:sp>
      <p:pic>
        <p:nvPicPr>
          <p:cNvPr id="3113" name="Picture 66" descr="thumb2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0" y="7421563"/>
            <a:ext cx="41592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16" name="Text Box 68"/>
          <p:cNvSpPr txBox="1">
            <a:spLocks noChangeArrowheads="1"/>
          </p:cNvSpPr>
          <p:nvPr/>
        </p:nvSpPr>
        <p:spPr bwMode="auto">
          <a:xfrm>
            <a:off x="727075" y="8001000"/>
            <a:ext cx="4241800" cy="1277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852" tIns="53483" rIns="102852" bIns="53483" anchor="ctr">
            <a:spAutoFit/>
          </a:bodyPr>
          <a:lstStyle>
            <a:lvl1pPr defTabSz="10445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defTabSz="10445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defTabSz="10445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defTabSz="10445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defTabSz="10445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defTabSz="1044575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defTabSz="1044575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defTabSz="1044575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defTabSz="1044575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TW" sz="1400" smtClean="0">
                <a:sym typeface="Wingdings" panose="05000000000000000000" pitchFamily="2" charset="2"/>
              </a:rPr>
              <a:t></a:t>
            </a:r>
            <a:r>
              <a:rPr lang="en-US" altLang="zh-TW" sz="1400" smtClean="0"/>
              <a:t> </a:t>
            </a:r>
            <a:r>
              <a:rPr lang="zh-TW" altLang="en-US" sz="1400" smtClean="0"/>
              <a:t>更改內設超級戶口密碼 “</a:t>
            </a:r>
            <a:r>
              <a:rPr lang="en-US" altLang="zh-TW" sz="1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sysadmin</a:t>
            </a:r>
            <a:r>
              <a:rPr lang="en-US" altLang="zh-TW" sz="1400" smtClean="0"/>
              <a:t>” </a:t>
            </a:r>
            <a:r>
              <a:rPr lang="zh-TW" altLang="en-US" sz="1400" smtClean="0"/>
              <a:t>及 “</a:t>
            </a:r>
            <a:r>
              <a:rPr lang="en-US" altLang="zh-TW" sz="1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asysadmin</a:t>
            </a:r>
            <a:r>
              <a:rPr lang="en-US" altLang="zh-TW" sz="1400" smtClean="0"/>
              <a:t>”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altLang="zh-TW" sz="1400" smtClean="0">
                <a:sym typeface="Wingdings" panose="05000000000000000000" pitchFamily="2" charset="2"/>
              </a:rPr>
              <a:t> </a:t>
            </a:r>
            <a:r>
              <a:rPr lang="zh-TW" altLang="en-US" sz="1400" smtClean="0">
                <a:sym typeface="Wingdings" panose="05000000000000000000" pitchFamily="2" charset="2"/>
              </a:rPr>
              <a:t>輸入中、英文校名</a:t>
            </a:r>
            <a:endParaRPr lang="zh-TW" altLang="en-US" sz="1400" smtClean="0"/>
          </a:p>
          <a:p>
            <a:pPr eaLnBrk="1" hangingPunct="1">
              <a:spcBef>
                <a:spcPct val="50000"/>
              </a:spcBef>
              <a:defRPr/>
            </a:pPr>
            <a:r>
              <a:rPr lang="zh-TW" altLang="en-US" sz="1400" smtClean="0">
                <a:sym typeface="Wingdings" panose="05000000000000000000" pitchFamily="2" charset="2"/>
              </a:rPr>
              <a:t> 設定用戶組權限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zh-TW" altLang="en-US" sz="1400" smtClean="0">
                <a:sym typeface="Wingdings" panose="05000000000000000000" pitchFamily="2" charset="2"/>
              </a:rPr>
              <a:t> 編配用戶入組</a:t>
            </a:r>
          </a:p>
        </p:txBody>
      </p:sp>
      <p:graphicFrame>
        <p:nvGraphicFramePr>
          <p:cNvPr id="3115" name="Object 80"/>
          <p:cNvGraphicFramePr>
            <a:graphicFrameLocks noChangeAspect="1"/>
          </p:cNvGraphicFramePr>
          <p:nvPr/>
        </p:nvGraphicFramePr>
        <p:xfrm>
          <a:off x="6019800" y="8077200"/>
          <a:ext cx="10795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4" name="Clip" r:id="rId21" imgW="13818413" imgH="14630400" progId="MS_ClipArt_Gallery.5">
                  <p:embed/>
                </p:oleObj>
              </mc:Choice>
              <mc:Fallback>
                <p:oleObj name="Clip" r:id="rId21" imgW="13818413" imgH="14630400" progId="MS_ClipArt_Gallery.5">
                  <p:embed/>
                  <p:pic>
                    <p:nvPicPr>
                      <p:cNvPr id="0" name="Object 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8077200"/>
                        <a:ext cx="1079500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16" name="Text Box 81"/>
          <p:cNvSpPr txBox="1">
            <a:spLocks noChangeArrowheads="1"/>
          </p:cNvSpPr>
          <p:nvPr/>
        </p:nvSpPr>
        <p:spPr bwMode="auto">
          <a:xfrm>
            <a:off x="6019800" y="8229600"/>
            <a:ext cx="666750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TW" sz="800" b="1">
                <a:solidFill>
                  <a:srgbClr val="FF3399"/>
                </a:solidFill>
              </a:rPr>
              <a:t>WebSAMS</a:t>
            </a:r>
          </a:p>
          <a:p>
            <a:pPr algn="ctr" eaLnBrk="1" hangingPunct="1">
              <a:spcBef>
                <a:spcPct val="50000"/>
              </a:spcBef>
            </a:pPr>
            <a:r>
              <a:rPr lang="zh-TW" altLang="en-US" sz="800" b="1">
                <a:solidFill>
                  <a:srgbClr val="FF3399"/>
                </a:solidFill>
              </a:rPr>
              <a:t>設定</a:t>
            </a:r>
          </a:p>
        </p:txBody>
      </p:sp>
      <p:graphicFrame>
        <p:nvGraphicFramePr>
          <p:cNvPr id="3117" name="Object 82"/>
          <p:cNvGraphicFramePr>
            <a:graphicFrameLocks noChangeAspect="1"/>
          </p:cNvGraphicFramePr>
          <p:nvPr/>
        </p:nvGraphicFramePr>
        <p:xfrm>
          <a:off x="6477000" y="6248400"/>
          <a:ext cx="747713" cy="877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5" name="Clip" r:id="rId23" imgW="1592885" imgH="1868119" progId="MS_ClipArt_Gallery.5">
                  <p:embed/>
                </p:oleObj>
              </mc:Choice>
              <mc:Fallback>
                <p:oleObj name="Clip" r:id="rId23" imgW="1592885" imgH="1868119" progId="MS_ClipArt_Gallery.5">
                  <p:embed/>
                  <p:pic>
                    <p:nvPicPr>
                      <p:cNvPr id="0" name="Object 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6248400"/>
                        <a:ext cx="747713" cy="877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新細明體" panose="02020500000000000000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新細明體" panose="02020500000000000000" pitchFamily="18" charset="-12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</TotalTime>
  <Words>202</Words>
  <Application>Microsoft Office PowerPoint</Application>
  <PresentationFormat>自訂</PresentationFormat>
  <Paragraphs>33</Paragraphs>
  <Slides>1</Slides>
  <Notes>0</Notes>
  <HiddenSlides>0</HiddenSlides>
  <MMClips>0</MMClips>
  <ScaleCrop>false</ScaleCrop>
  <HeadingPairs>
    <vt:vector size="8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9" baseType="lpstr">
      <vt:lpstr>Times New Roman</vt:lpstr>
      <vt:lpstr>新細明體</vt:lpstr>
      <vt:lpstr>Arial</vt:lpstr>
      <vt:lpstr>Calibri</vt:lpstr>
      <vt:lpstr>標楷體</vt:lpstr>
      <vt:lpstr>Wingdings</vt:lpstr>
      <vt:lpstr>Default Design</vt:lpstr>
      <vt:lpstr>Microsoft Clip Gallery</vt:lpstr>
      <vt:lpstr>PowerPoint 簡報</vt:lpstr>
    </vt:vector>
  </TitlesOfParts>
  <Company>Education Department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無投影片標題</dc:title>
  <dc:creator>Thomas CHU</dc:creator>
  <cp:lastModifiedBy>LAW, Yuen-sum Jenny</cp:lastModifiedBy>
  <cp:revision>21</cp:revision>
  <cp:lastPrinted>2003-03-17T04:38:01Z</cp:lastPrinted>
  <dcterms:created xsi:type="dcterms:W3CDTF">2003-03-14T04:14:17Z</dcterms:created>
  <dcterms:modified xsi:type="dcterms:W3CDTF">2023-01-19T02:58:14Z</dcterms:modified>
</cp:coreProperties>
</file>