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7620000" cy="10287000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2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E33"/>
    <a:srgbClr val="0000FF"/>
    <a:srgbClr val="FF66FF"/>
    <a:srgbClr val="CC00CC"/>
    <a:srgbClr val="0033CC"/>
    <a:srgbClr val="009900"/>
    <a:srgbClr val="FF33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>
      <p:cViewPr varScale="1">
        <p:scale>
          <a:sx n="74" d="100"/>
          <a:sy n="74" d="100"/>
        </p:scale>
        <p:origin x="3798" y="78"/>
      </p:cViewPr>
      <p:guideLst>
        <p:guide orient="horz" pos="3240"/>
        <p:guide pos="24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b="0"/>
            </a:lvl1pPr>
          </a:lstStyle>
          <a:p>
            <a:pPr>
              <a:defRPr/>
            </a:pPr>
            <a:fld id="{F6AD660B-90BF-4061-873A-B7DE0D1B00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1500" y="3195638"/>
            <a:ext cx="6477000" cy="22050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5829300"/>
            <a:ext cx="53340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B7F9-A9E6-4F61-A8C5-23B2ED3841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491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262D-3108-4BB6-8DE0-02835834F5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483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429250" y="914400"/>
            <a:ext cx="1619250" cy="8229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1500" y="914400"/>
            <a:ext cx="4705350" cy="8229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7F54-670B-4E21-80AA-7A4DD38455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25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5FD1-FB80-45A0-86E7-379516B295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006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663" y="6610350"/>
            <a:ext cx="6477000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1663" y="4360863"/>
            <a:ext cx="6477000" cy="22494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AC6E-1B47-4455-950C-F0B14C5D87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238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71500" y="2971800"/>
            <a:ext cx="31623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886200" y="2971800"/>
            <a:ext cx="31623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058A-3D11-49BC-AA57-93F6287B9B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71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412750"/>
            <a:ext cx="68580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303463"/>
            <a:ext cx="3367088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81000" y="3262313"/>
            <a:ext cx="3367088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870325" y="2303463"/>
            <a:ext cx="3368675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870325" y="3262313"/>
            <a:ext cx="3368675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CC99-8F30-4CEE-8957-2C377B5324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752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72FA5-9657-43D9-9FD6-492620D824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728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C64D7-B916-4ED4-A900-7379CC4CCE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826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409575"/>
            <a:ext cx="2506663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79738" y="409575"/>
            <a:ext cx="4259262" cy="8780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2152650"/>
            <a:ext cx="2506663" cy="7037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F61A-78D4-4625-9428-E447312693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87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3838" y="7200900"/>
            <a:ext cx="4572000" cy="850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493838" y="919163"/>
            <a:ext cx="4572000" cy="6172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93838" y="8051800"/>
            <a:ext cx="4572000" cy="1206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443FC-AA32-42C3-891E-5A405033AA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322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914400"/>
            <a:ext cx="647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971800"/>
            <a:ext cx="6477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0" y="9372600"/>
            <a:ext cx="1587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defTabSz="1044575" eaLnBrk="1" hangingPunct="1">
              <a:defRPr sz="1600"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03500" y="9372600"/>
            <a:ext cx="241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defTabSz="1044575" eaLnBrk="1" hangingPunct="1">
              <a:defRPr sz="1600"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61000" y="9372600"/>
            <a:ext cx="1587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r" defTabSz="1044575" eaLnBrk="1" hangingPunct="1">
              <a:defRPr sz="1600" b="0"/>
            </a:lvl1pPr>
          </a:lstStyle>
          <a:p>
            <a:pPr>
              <a:defRPr/>
            </a:pPr>
            <a:fld id="{73C8AE3B-4A45-40EC-A4E8-ABB1028453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92113" indent="-392113" algn="l" defTabSz="1044575" rtl="0" eaLnBrk="0" fontAlgn="base" hangingPunct="0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849313" indent="-327025" algn="l" defTabSz="1044575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PMingLiU" pitchFamily="18" charset="-120"/>
        </a:defRPr>
      </a:lvl2pPr>
      <a:lvl3pPr marL="1306513" indent="-261938" algn="l" defTabSz="1044575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PMingLiU" pitchFamily="18" charset="-120"/>
        </a:defRPr>
      </a:lvl3pPr>
      <a:lvl4pPr marL="1828800" indent="-261938" algn="l" defTabSz="1044575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PMingLiU" pitchFamily="18" charset="-120"/>
        </a:defRPr>
      </a:lvl4pPr>
      <a:lvl5pPr marL="2351088" indent="-260350" algn="l" defTabSz="1044575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PMingLiU" pitchFamily="18" charset="-120"/>
        </a:defRPr>
      </a:lvl5pPr>
      <a:lvl6pPr marL="2808288" indent="-260350" algn="l" defTabSz="1044575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65488" indent="-260350" algn="l" defTabSz="1044575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22688" indent="-260350" algn="l" defTabSz="1044575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9888" indent="-260350" algn="l" defTabSz="1044575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10" Type="http://schemas.openxmlformats.org/officeDocument/2006/relationships/image" Target="../media/image3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直線單箭頭接點 8"/>
          <p:cNvCxnSpPr>
            <a:cxnSpLocks noChangeShapeType="1"/>
          </p:cNvCxnSpPr>
          <p:nvPr/>
        </p:nvCxnSpPr>
        <p:spPr bwMode="auto">
          <a:xfrm>
            <a:off x="4170363" y="8232775"/>
            <a:ext cx="4159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5" name="矩形 1"/>
          <p:cNvSpPr>
            <a:spLocks noChangeArrowheads="1"/>
          </p:cNvSpPr>
          <p:nvPr/>
        </p:nvSpPr>
        <p:spPr bwMode="auto">
          <a:xfrm>
            <a:off x="228600" y="1165225"/>
            <a:ext cx="7129463" cy="24161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latin typeface="+mn-ea"/>
              <a:ea typeface="+mn-ea"/>
            </a:endParaRPr>
          </a:p>
        </p:txBody>
      </p:sp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2232025" y="149225"/>
          <a:ext cx="36036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Clip" r:id="rId3" imgW="6126583" imgH="3291840" progId="MS_ClipArt_Gallery.5">
                  <p:embed/>
                </p:oleObj>
              </mc:Choice>
              <mc:Fallback>
                <p:oleObj name="Clip" r:id="rId3" imgW="6126583" imgH="329184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49225"/>
                        <a:ext cx="36036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985" y="157163"/>
            <a:ext cx="1413029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2263775" y="277813"/>
            <a:ext cx="3532188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98" tIns="52249" rIns="104498" bIns="52249">
            <a:spAutoFit/>
          </a:bodyPr>
          <a:lstStyle>
            <a:lvl1pPr defTabSz="1044575"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defTabSz="1044575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defTabSz="1044575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defTabSz="1044575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defTabSz="1044575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1800" dirty="0">
                <a:solidFill>
                  <a:srgbClr val="6600CC"/>
                </a:solidFill>
                <a:latin typeface="+mn-ea"/>
                <a:ea typeface="+mn-ea"/>
              </a:rPr>
              <a:t>中四學位安排 </a:t>
            </a:r>
            <a:endParaRPr lang="en-US" altLang="zh-TW" sz="1800" dirty="0">
              <a:solidFill>
                <a:srgbClr val="6600CC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800" dirty="0">
                <a:solidFill>
                  <a:srgbClr val="6600CC"/>
                </a:solidFill>
                <a:latin typeface="+mn-ea"/>
                <a:ea typeface="+mn-ea"/>
              </a:rPr>
              <a:t>Secondary Four Placement </a:t>
            </a:r>
            <a:endParaRPr lang="en-US" altLang="zh-TW" sz="2700" b="0" dirty="0">
              <a:solidFill>
                <a:srgbClr val="6600CC"/>
              </a:solidFill>
              <a:latin typeface="+mn-ea"/>
              <a:ea typeface="+mn-ea"/>
            </a:endParaRPr>
          </a:p>
        </p:txBody>
      </p:sp>
      <p:sp>
        <p:nvSpPr>
          <p:cNvPr id="3079" name="Rectangle 191"/>
          <p:cNvSpPr>
            <a:spLocks noChangeArrowheads="1"/>
          </p:cNvSpPr>
          <p:nvPr/>
        </p:nvSpPr>
        <p:spPr bwMode="auto">
          <a:xfrm>
            <a:off x="1204913" y="4246563"/>
            <a:ext cx="762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200"/>
          </a:p>
        </p:txBody>
      </p:sp>
      <p:sp>
        <p:nvSpPr>
          <p:cNvPr id="3080" name="Rectangle 203"/>
          <p:cNvSpPr>
            <a:spLocks noChangeArrowheads="1"/>
          </p:cNvSpPr>
          <p:nvPr/>
        </p:nvSpPr>
        <p:spPr bwMode="auto">
          <a:xfrm>
            <a:off x="4125913" y="4500563"/>
            <a:ext cx="762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200"/>
          </a:p>
        </p:txBody>
      </p:sp>
      <p:sp>
        <p:nvSpPr>
          <p:cNvPr id="3081" name="Rectangle 208"/>
          <p:cNvSpPr>
            <a:spLocks noChangeArrowheads="1"/>
          </p:cNvSpPr>
          <p:nvPr/>
        </p:nvSpPr>
        <p:spPr bwMode="auto">
          <a:xfrm>
            <a:off x="2547938" y="4462463"/>
            <a:ext cx="762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200"/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509588" y="2379663"/>
            <a:ext cx="3084512" cy="892175"/>
          </a:xfrm>
          <a:prstGeom prst="rect">
            <a:avLst/>
          </a:prstGeom>
          <a:noFill/>
          <a:ln w="38100" cmpd="dbl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200">
              <a:latin typeface="+mn-ea"/>
              <a:ea typeface="+mn-ea"/>
            </a:endParaRPr>
          </a:p>
        </p:txBody>
      </p:sp>
      <p:grpSp>
        <p:nvGrpSpPr>
          <p:cNvPr id="3083" name="群組 2"/>
          <p:cNvGrpSpPr>
            <a:grpSpLocks/>
          </p:cNvGrpSpPr>
          <p:nvPr/>
        </p:nvGrpSpPr>
        <p:grpSpPr bwMode="auto">
          <a:xfrm>
            <a:off x="509588" y="1804988"/>
            <a:ext cx="1176337" cy="385762"/>
            <a:chOff x="109749" y="1560511"/>
            <a:chExt cx="1175675" cy="385763"/>
          </a:xfrm>
        </p:grpSpPr>
        <p:pic>
          <p:nvPicPr>
            <p:cNvPr id="3125" name="Picture 83" descr="thumb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9" y="1560511"/>
              <a:ext cx="390525" cy="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6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561524" y="1562470"/>
              <a:ext cx="723900" cy="2667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zh-HK" altLang="en-US" sz="1400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latin typeface="+mn-ea"/>
                  <a:ea typeface="+mn-ea"/>
                </a:rPr>
                <a:t>預備工作</a:t>
              </a:r>
            </a:p>
          </p:txBody>
        </p:sp>
      </p:grpSp>
      <p:sp>
        <p:nvSpPr>
          <p:cNvPr id="3084" name="文字方塊 2"/>
          <p:cNvSpPr txBox="1">
            <a:spLocks noChangeArrowheads="1"/>
          </p:cNvSpPr>
          <p:nvPr/>
        </p:nvSpPr>
        <p:spPr bwMode="auto">
          <a:xfrm>
            <a:off x="498475" y="2439988"/>
            <a:ext cx="3024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ts val="20"/>
              </a:spcBef>
              <a:defRPr/>
            </a:pPr>
            <a:r>
              <a:rPr lang="zh-HK" altLang="en-US" b="0" dirty="0">
                <a:latin typeface="+mn-ea"/>
                <a:ea typeface="+mn-ea"/>
                <a:sym typeface="Wingdings" panose="05000000000000000000" pitchFamily="2" charset="2"/>
              </a:rPr>
              <a:t></a:t>
            </a:r>
            <a:r>
              <a:rPr lang="zh-TW" altLang="en-US" b="0" dirty="0">
                <a:latin typeface="+mn-ea"/>
                <a:ea typeface="+mn-ea"/>
                <a:sym typeface="Wingdings" panose="05000000000000000000" pitchFamily="2" charset="2"/>
              </a:rPr>
              <a:t>結束上一個學年</a:t>
            </a:r>
            <a:endParaRPr lang="en-US" altLang="zh-TW" b="0" dirty="0">
              <a:latin typeface="+mn-ea"/>
              <a:ea typeface="+mn-ea"/>
              <a:sym typeface="Wingdings" panose="05000000000000000000" pitchFamily="2" charset="2"/>
            </a:endParaRPr>
          </a:p>
          <a:p>
            <a:pPr>
              <a:defRPr/>
            </a:pPr>
            <a:r>
              <a:rPr lang="zh-HK" altLang="en-US" b="0" dirty="0">
                <a:latin typeface="+mn-ea"/>
                <a:ea typeface="+mn-ea"/>
                <a:sym typeface="Wingdings" panose="05000000000000000000" pitchFamily="2" charset="2"/>
              </a:rPr>
              <a:t></a:t>
            </a:r>
            <a:r>
              <a:rPr lang="zh-TW" altLang="en-US" b="0" dirty="0">
                <a:latin typeface="+mn-ea"/>
                <a:ea typeface="+mn-ea"/>
                <a:sym typeface="Wingdings" panose="05000000000000000000" pitchFamily="2" charset="2"/>
              </a:rPr>
              <a:t>學生資料模組</a:t>
            </a:r>
            <a:endParaRPr lang="en-US" altLang="zh-TW" b="0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349250" indent="-171450">
              <a:buFontTx/>
              <a:buChar char="-"/>
              <a:defRPr/>
            </a:pPr>
            <a:r>
              <a:rPr lang="zh-TW" altLang="en-US" b="0" dirty="0">
                <a:latin typeface="+mn-ea"/>
                <a:ea typeface="+mn-ea"/>
                <a:sym typeface="Wingdings" panose="05000000000000000000" pitchFamily="2" charset="2"/>
              </a:rPr>
              <a:t>檢視及更新學生資料</a:t>
            </a:r>
            <a:endParaRPr lang="en-US" altLang="zh-TW" b="0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349250" indent="-171450">
              <a:buFontTx/>
              <a:buChar char="-"/>
              <a:defRPr/>
            </a:pPr>
            <a:r>
              <a:rPr lang="zh-TW" altLang="en-US" b="0" dirty="0">
                <a:latin typeface="+mn-ea"/>
                <a:ea typeface="+mn-ea"/>
                <a:sym typeface="Wingdings" panose="05000000000000000000" pitchFamily="2" charset="2"/>
              </a:rPr>
              <a:t>呈交表格</a:t>
            </a:r>
            <a:r>
              <a:rPr lang="en-US" altLang="zh-TW" b="0" dirty="0">
                <a:latin typeface="+mn-ea"/>
                <a:ea typeface="+mn-ea"/>
                <a:sym typeface="Wingdings" panose="05000000000000000000" pitchFamily="2" charset="2"/>
              </a:rPr>
              <a:t>A</a:t>
            </a:r>
            <a:r>
              <a:rPr lang="zh-TW" altLang="en-US" b="0" dirty="0">
                <a:latin typeface="+mn-ea"/>
                <a:ea typeface="+mn-ea"/>
                <a:sym typeface="Wingdings" panose="05000000000000000000" pitchFamily="2" charset="2"/>
              </a:rPr>
              <a:t>、</a:t>
            </a:r>
            <a:r>
              <a:rPr lang="en-US" altLang="zh-TW" b="0" dirty="0">
                <a:latin typeface="+mn-ea"/>
                <a:ea typeface="+mn-ea"/>
                <a:sym typeface="Wingdings" panose="05000000000000000000" pitchFamily="2" charset="2"/>
              </a:rPr>
              <a:t>B</a:t>
            </a:r>
            <a:r>
              <a:rPr lang="zh-TW" altLang="en-US" b="0" dirty="0">
                <a:latin typeface="+mn-ea"/>
                <a:ea typeface="+mn-ea"/>
                <a:sym typeface="Wingdings" panose="05000000000000000000" pitchFamily="2" charset="2"/>
              </a:rPr>
              <a:t>、</a:t>
            </a:r>
            <a:r>
              <a:rPr lang="en-US" altLang="zh-TW" b="0" dirty="0">
                <a:latin typeface="+mn-ea"/>
                <a:ea typeface="+mn-ea"/>
                <a:sym typeface="Wingdings" panose="05000000000000000000" pitchFamily="2" charset="2"/>
              </a:rPr>
              <a:t>C</a:t>
            </a:r>
            <a:r>
              <a:rPr lang="zh-TW" altLang="en-US" b="0" dirty="0">
                <a:latin typeface="+mn-ea"/>
                <a:ea typeface="+mn-ea"/>
                <a:sym typeface="Wingdings" panose="05000000000000000000" pitchFamily="2" charset="2"/>
              </a:rPr>
              <a:t>、</a:t>
            </a:r>
            <a:r>
              <a:rPr lang="en-US" altLang="zh-TW" b="0" dirty="0">
                <a:latin typeface="+mn-ea"/>
                <a:ea typeface="+mn-ea"/>
                <a:sym typeface="Wingdings" panose="05000000000000000000" pitchFamily="2" charset="2"/>
              </a:rPr>
              <a:t>D</a:t>
            </a:r>
            <a:r>
              <a:rPr lang="zh-TW" altLang="en-US" b="0" dirty="0">
                <a:latin typeface="+mn-ea"/>
                <a:ea typeface="+mn-ea"/>
                <a:sym typeface="Wingdings" panose="05000000000000000000" pitchFamily="2" charset="2"/>
              </a:rPr>
              <a:t>、</a:t>
            </a:r>
            <a:r>
              <a:rPr lang="en-US" altLang="zh-TW" b="0" dirty="0">
                <a:latin typeface="+mn-ea"/>
                <a:ea typeface="+mn-ea"/>
                <a:sym typeface="Wingdings" panose="05000000000000000000" pitchFamily="2" charset="2"/>
              </a:rPr>
              <a:t>Ds(</a:t>
            </a:r>
            <a:r>
              <a:rPr lang="zh-TW" altLang="en-US" b="0" dirty="0">
                <a:latin typeface="+mn-ea"/>
                <a:ea typeface="+mn-ea"/>
                <a:sym typeface="Wingdings" panose="05000000000000000000" pitchFamily="2" charset="2"/>
              </a:rPr>
              <a:t>如適用</a:t>
            </a:r>
            <a:r>
              <a:rPr lang="en-US" altLang="zh-TW" b="0" dirty="0">
                <a:latin typeface="+mn-ea"/>
                <a:ea typeface="+mn-ea"/>
                <a:sym typeface="Wingdings" panose="05000000000000000000" pitchFamily="2" charset="2"/>
              </a:rPr>
              <a:t>)</a:t>
            </a: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3085" name="Text Box 341"/>
          <p:cNvSpPr txBox="1">
            <a:spLocks noChangeArrowheads="1"/>
          </p:cNvSpPr>
          <p:nvPr/>
        </p:nvSpPr>
        <p:spPr bwMode="auto">
          <a:xfrm>
            <a:off x="354013" y="1241425"/>
            <a:ext cx="23034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600">
                <a:latin typeface="+mn-ea"/>
                <a:ea typeface="+mn-ea"/>
              </a:rPr>
              <a:t>核實中三學生資料</a:t>
            </a:r>
            <a:r>
              <a:rPr lang="en-US" altLang="zh-TW" sz="1600">
                <a:latin typeface="+mn-ea"/>
                <a:ea typeface="+mn-ea"/>
              </a:rPr>
              <a:t>(</a:t>
            </a:r>
            <a:r>
              <a:rPr lang="zh-TW" altLang="en-US" sz="1600">
                <a:latin typeface="+mn-ea"/>
                <a:ea typeface="+mn-ea"/>
              </a:rPr>
              <a:t>三月</a:t>
            </a:r>
            <a:r>
              <a:rPr lang="en-US" altLang="zh-TW" sz="1600">
                <a:latin typeface="+mn-ea"/>
                <a:ea typeface="+mn-ea"/>
              </a:rPr>
              <a:t>)</a:t>
            </a:r>
            <a:r>
              <a:rPr lang="zh-TW" altLang="en-US" sz="1600">
                <a:latin typeface="+mn-ea"/>
                <a:ea typeface="+mn-ea"/>
              </a:rPr>
              <a:t> </a:t>
            </a:r>
            <a:endParaRPr lang="en-US" altLang="zh-TW" sz="1600">
              <a:latin typeface="+mn-ea"/>
              <a:ea typeface="+mn-ea"/>
            </a:endParaRPr>
          </a:p>
        </p:txBody>
      </p:sp>
      <p:grpSp>
        <p:nvGrpSpPr>
          <p:cNvPr id="3086" name="群組 7"/>
          <p:cNvGrpSpPr>
            <a:grpSpLocks/>
          </p:cNvGrpSpPr>
          <p:nvPr/>
        </p:nvGrpSpPr>
        <p:grpSpPr bwMode="auto">
          <a:xfrm>
            <a:off x="3775075" y="1706563"/>
            <a:ext cx="3490913" cy="2068512"/>
            <a:chOff x="3571875" y="1255713"/>
            <a:chExt cx="3491210" cy="2068511"/>
          </a:xfrm>
        </p:grpSpPr>
        <p:grpSp>
          <p:nvGrpSpPr>
            <p:cNvPr id="3120" name="群組 4"/>
            <p:cNvGrpSpPr>
              <a:grpSpLocks/>
            </p:cNvGrpSpPr>
            <p:nvPr/>
          </p:nvGrpSpPr>
          <p:grpSpPr bwMode="auto">
            <a:xfrm>
              <a:off x="3571875" y="1255713"/>
              <a:ext cx="1117600" cy="436562"/>
              <a:chOff x="-261581" y="2831468"/>
              <a:chExt cx="1117988" cy="436562"/>
            </a:xfrm>
          </p:grpSpPr>
          <p:sp>
            <p:nvSpPr>
              <p:cNvPr id="3123" name="WordArt 1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1685" y="2884852"/>
                <a:ext cx="724722" cy="26670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zh-HK" altLang="en-US" sz="1400" kern="10">
                    <a:ln w="9525">
                      <a:solidFill>
                        <a:srgbClr val="660066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+mn-ea"/>
                    <a:ea typeface="+mn-ea"/>
                  </a:rPr>
                  <a:t>使用系統</a:t>
                </a:r>
              </a:p>
            </p:txBody>
          </p:sp>
          <p:graphicFrame>
            <p:nvGraphicFramePr>
              <p:cNvPr id="3124" name="Object 136"/>
              <p:cNvGraphicFramePr>
                <a:graphicFrameLocks noChangeAspect="1"/>
              </p:cNvGraphicFramePr>
              <p:nvPr/>
            </p:nvGraphicFramePr>
            <p:xfrm>
              <a:off x="-261581" y="2831468"/>
              <a:ext cx="403683" cy="436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8" name="Clip" r:id="rId7" imgW="1700543" imgH="1831818" progId="MS_ClipArt_Gallery.5">
                      <p:embed/>
                    </p:oleObj>
                  </mc:Choice>
                  <mc:Fallback>
                    <p:oleObj name="Clip" r:id="rId7" imgW="1700543" imgH="1831818" progId="MS_ClipArt_Gallery.5">
                      <p:embed/>
                      <p:pic>
                        <p:nvPicPr>
                          <p:cNvPr id="0" name="Object 1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261581" y="2831468"/>
                            <a:ext cx="403683" cy="4365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21" name="Rectangle 5"/>
            <p:cNvSpPr>
              <a:spLocks noChangeArrowheads="1"/>
            </p:cNvSpPr>
            <p:nvPr/>
          </p:nvSpPr>
          <p:spPr bwMode="auto">
            <a:xfrm>
              <a:off x="3689647" y="1873362"/>
              <a:ext cx="3357562" cy="1102423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200">
                <a:latin typeface="+mn-ea"/>
                <a:ea typeface="+mn-ea"/>
              </a:endParaRPr>
            </a:p>
          </p:txBody>
        </p:sp>
        <p:sp>
          <p:nvSpPr>
            <p:cNvPr id="2" name="文字方塊 1"/>
            <p:cNvSpPr txBox="1">
              <a:spLocks noChangeArrowheads="1"/>
            </p:cNvSpPr>
            <p:nvPr/>
          </p:nvSpPr>
          <p:spPr bwMode="auto">
            <a:xfrm>
              <a:off x="3689360" y="1939925"/>
              <a:ext cx="3373725" cy="138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ts val="20"/>
                </a:spcBef>
                <a:defRPr/>
              </a:pPr>
              <a:r>
                <a:rPr lang="zh-HK" altLang="en-US" b="0" dirty="0">
                  <a:latin typeface="+mn-ea"/>
                  <a:ea typeface="+mn-ea"/>
                  <a:sym typeface="Wingdings" panose="05000000000000000000" pitchFamily="2" charset="2"/>
                </a:rPr>
                <a:t></a:t>
              </a:r>
              <a:r>
                <a:rPr lang="zh-TW" altLang="en-US" b="0" dirty="0">
                  <a:latin typeface="+mn-ea"/>
                  <a:ea typeface="+mn-ea"/>
                </a:rPr>
                <a:t>匯入中三學生資料檔案</a:t>
              </a:r>
              <a:endParaRPr lang="en-US" altLang="zh-TW" b="0" dirty="0">
                <a:latin typeface="+mn-ea"/>
                <a:ea typeface="+mn-ea"/>
              </a:endParaRPr>
            </a:p>
            <a:p>
              <a:pPr eaLnBrk="1" hangingPunct="1">
                <a:spcBef>
                  <a:spcPts val="20"/>
                </a:spcBef>
                <a:defRPr/>
              </a:pPr>
              <a:r>
                <a:rPr lang="zh-HK" altLang="en-US" b="0" dirty="0">
                  <a:latin typeface="+mn-ea"/>
                  <a:ea typeface="+mn-ea"/>
                  <a:sym typeface="Wingdings" panose="05000000000000000000" pitchFamily="2" charset="2"/>
                </a:rPr>
                <a:t></a:t>
              </a:r>
              <a:r>
                <a:rPr lang="zh-TW" altLang="en-US" b="0" dirty="0">
                  <a:latin typeface="+mn-ea"/>
                  <a:ea typeface="+mn-ea"/>
                  <a:sym typeface="Wingdings" panose="05000000000000000000" pitchFamily="2" charset="2"/>
                </a:rPr>
                <a:t>檢視「中三學生資料差異報告」</a:t>
              </a:r>
              <a:endParaRPr lang="en-US" altLang="zh-TW" b="0" dirty="0">
                <a:latin typeface="+mn-ea"/>
                <a:ea typeface="+mn-ea"/>
                <a:sym typeface="Wingdings" panose="05000000000000000000" pitchFamily="2" charset="2"/>
              </a:endParaRPr>
            </a:p>
            <a:p>
              <a:pPr eaLnBrk="1" hangingPunct="1">
                <a:spcBef>
                  <a:spcPts val="20"/>
                </a:spcBef>
                <a:defRPr/>
              </a:pPr>
              <a:r>
                <a:rPr lang="zh-TW" altLang="en-US" b="0" dirty="0">
                  <a:latin typeface="+mn-ea"/>
                  <a:ea typeface="+mn-ea"/>
                  <a:sym typeface="Wingdings" panose="05000000000000000000" pitchFamily="2" charset="2"/>
                </a:rPr>
                <a:t>學生資料模組</a:t>
              </a:r>
              <a:endParaRPr lang="en-US" altLang="zh-TW" b="0" dirty="0">
                <a:latin typeface="+mn-ea"/>
                <a:ea typeface="+mn-ea"/>
                <a:sym typeface="Wingdings" panose="05000000000000000000" pitchFamily="2" charset="2"/>
              </a:endParaRPr>
            </a:p>
            <a:p>
              <a:pPr marL="349250" indent="-171450">
                <a:spcBef>
                  <a:spcPts val="20"/>
                </a:spcBef>
                <a:buFontTx/>
                <a:buChar char="-"/>
                <a:defRPr/>
              </a:pPr>
              <a:r>
                <a:rPr lang="zh-TW" altLang="en-US" b="0" dirty="0">
                  <a:latin typeface="+mn-ea"/>
                  <a:ea typeface="+mn-ea"/>
                  <a:sym typeface="Wingdings" panose="05000000000000000000" pitchFamily="2" charset="2"/>
                </a:rPr>
                <a:t>更新學生資料</a:t>
              </a:r>
              <a:endParaRPr lang="en-US" altLang="zh-TW" b="0" dirty="0">
                <a:latin typeface="+mn-ea"/>
                <a:ea typeface="+mn-ea"/>
                <a:sym typeface="Wingdings" panose="05000000000000000000" pitchFamily="2" charset="2"/>
              </a:endParaRPr>
            </a:p>
            <a:p>
              <a:pPr marL="349250" indent="-171450">
                <a:spcBef>
                  <a:spcPts val="20"/>
                </a:spcBef>
                <a:buFontTx/>
                <a:buChar char="-"/>
                <a:defRPr/>
              </a:pPr>
              <a:r>
                <a:rPr lang="zh-TW" altLang="en-US" b="0" dirty="0">
                  <a:latin typeface="+mn-ea"/>
                  <a:ea typeface="+mn-ea"/>
                  <a:sym typeface="Wingdings" panose="05000000000000000000" pitchFamily="2" charset="2"/>
                </a:rPr>
                <a:t>呈交表格</a:t>
              </a:r>
              <a:r>
                <a:rPr lang="en-US" altLang="zh-TW" b="0" dirty="0">
                  <a:latin typeface="+mn-ea"/>
                  <a:ea typeface="+mn-ea"/>
                  <a:sym typeface="Wingdings" panose="05000000000000000000" pitchFamily="2" charset="2"/>
                </a:rPr>
                <a:t>A</a:t>
              </a:r>
              <a:r>
                <a:rPr lang="zh-TW" altLang="en-US" b="0" dirty="0">
                  <a:latin typeface="+mn-ea"/>
                  <a:ea typeface="+mn-ea"/>
                  <a:sym typeface="Wingdings" panose="05000000000000000000" pitchFamily="2" charset="2"/>
                </a:rPr>
                <a:t>、</a:t>
              </a:r>
              <a:r>
                <a:rPr lang="en-US" altLang="zh-TW" b="0" dirty="0">
                  <a:latin typeface="+mn-ea"/>
                  <a:ea typeface="+mn-ea"/>
                  <a:sym typeface="Wingdings" panose="05000000000000000000" pitchFamily="2" charset="2"/>
                </a:rPr>
                <a:t>B</a:t>
              </a:r>
              <a:r>
                <a:rPr lang="zh-TW" altLang="en-US" b="0" dirty="0">
                  <a:latin typeface="+mn-ea"/>
                  <a:ea typeface="+mn-ea"/>
                  <a:sym typeface="Wingdings" panose="05000000000000000000" pitchFamily="2" charset="2"/>
                </a:rPr>
                <a:t>、</a:t>
              </a:r>
              <a:r>
                <a:rPr lang="en-US" altLang="zh-TW" b="0" dirty="0">
                  <a:latin typeface="+mn-ea"/>
                  <a:ea typeface="+mn-ea"/>
                  <a:sym typeface="Wingdings" panose="05000000000000000000" pitchFamily="2" charset="2"/>
                </a:rPr>
                <a:t>C</a:t>
              </a:r>
              <a:r>
                <a:rPr lang="zh-TW" altLang="en-US" b="0" dirty="0">
                  <a:latin typeface="+mn-ea"/>
                  <a:ea typeface="+mn-ea"/>
                  <a:sym typeface="Wingdings" panose="05000000000000000000" pitchFamily="2" charset="2"/>
                </a:rPr>
                <a:t>、</a:t>
              </a:r>
              <a:r>
                <a:rPr lang="en-US" altLang="zh-TW" b="0" dirty="0">
                  <a:latin typeface="+mn-ea"/>
                  <a:ea typeface="+mn-ea"/>
                  <a:sym typeface="Wingdings" panose="05000000000000000000" pitchFamily="2" charset="2"/>
                </a:rPr>
                <a:t>D</a:t>
              </a:r>
              <a:r>
                <a:rPr lang="zh-TW" altLang="en-US" b="0" dirty="0">
                  <a:latin typeface="+mn-ea"/>
                  <a:ea typeface="+mn-ea"/>
                  <a:sym typeface="Wingdings" panose="05000000000000000000" pitchFamily="2" charset="2"/>
                </a:rPr>
                <a:t>、</a:t>
              </a:r>
              <a:r>
                <a:rPr lang="en-US" altLang="zh-TW" b="0" dirty="0">
                  <a:latin typeface="+mn-ea"/>
                  <a:ea typeface="+mn-ea"/>
                  <a:sym typeface="Wingdings" panose="05000000000000000000" pitchFamily="2" charset="2"/>
                </a:rPr>
                <a:t>Ds(</a:t>
              </a:r>
              <a:r>
                <a:rPr lang="zh-TW" altLang="en-US" b="0" dirty="0">
                  <a:latin typeface="+mn-ea"/>
                  <a:ea typeface="+mn-ea"/>
                  <a:sym typeface="Wingdings" panose="05000000000000000000" pitchFamily="2" charset="2"/>
                </a:rPr>
                <a:t>如適用</a:t>
              </a:r>
              <a:r>
                <a:rPr lang="en-US" altLang="zh-TW" b="0" dirty="0">
                  <a:latin typeface="+mn-ea"/>
                  <a:ea typeface="+mn-ea"/>
                  <a:sym typeface="Wingdings" panose="05000000000000000000" pitchFamily="2" charset="2"/>
                </a:rPr>
                <a:t>)</a:t>
              </a:r>
              <a:endParaRPr lang="zh-HK" altLang="en-US" b="0" dirty="0">
                <a:latin typeface="+mn-ea"/>
                <a:ea typeface="+mn-ea"/>
              </a:endParaRPr>
            </a:p>
            <a:p>
              <a:pPr eaLnBrk="1" hangingPunct="1">
                <a:spcBef>
                  <a:spcPts val="20"/>
                </a:spcBef>
                <a:defRPr/>
              </a:pPr>
              <a:br>
                <a:rPr lang="en-US" altLang="zh-TW" b="0" dirty="0">
                  <a:latin typeface="+mn-ea"/>
                  <a:ea typeface="+mn-ea"/>
                  <a:sym typeface="Wingdings" panose="05000000000000000000" pitchFamily="2" charset="2"/>
                </a:rPr>
              </a:br>
              <a:r>
                <a:rPr lang="en-US" altLang="zh-TW" dirty="0">
                  <a:latin typeface="+mn-ea"/>
                  <a:ea typeface="+mn-ea"/>
                  <a:sym typeface="Wingdings" panose="05000000000000000000" pitchFamily="2" charset="2"/>
                </a:rPr>
                <a:t> </a:t>
              </a:r>
              <a:endParaRPr lang="en-US" altLang="zh-TW" b="0" dirty="0">
                <a:latin typeface="+mn-ea"/>
                <a:ea typeface="+mn-ea"/>
              </a:endParaRPr>
            </a:p>
          </p:txBody>
        </p:sp>
      </p:grpSp>
      <p:cxnSp>
        <p:nvCxnSpPr>
          <p:cNvPr id="3087" name="直線接點 4"/>
          <p:cNvCxnSpPr>
            <a:cxnSpLocks noChangeShapeType="1"/>
          </p:cNvCxnSpPr>
          <p:nvPr/>
        </p:nvCxnSpPr>
        <p:spPr bwMode="auto">
          <a:xfrm>
            <a:off x="3609975" y="3559175"/>
            <a:ext cx="7938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8" name="文字方塊 19"/>
          <p:cNvSpPr txBox="1">
            <a:spLocks noChangeArrowheads="1"/>
          </p:cNvSpPr>
          <p:nvPr/>
        </p:nvSpPr>
        <p:spPr bwMode="auto">
          <a:xfrm>
            <a:off x="2127250" y="3713163"/>
            <a:ext cx="3182938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latin typeface="+mn-ea"/>
                <a:ea typeface="+mn-ea"/>
              </a:rPr>
              <a:t>有否中三學生參加中四學位安排？</a:t>
            </a:r>
            <a:endParaRPr lang="zh-HK" altLang="en-US" sz="1600">
              <a:latin typeface="+mn-ea"/>
              <a:ea typeface="+mn-ea"/>
            </a:endParaRPr>
          </a:p>
        </p:txBody>
      </p:sp>
      <p:sp>
        <p:nvSpPr>
          <p:cNvPr id="3089" name="Rectangle 5"/>
          <p:cNvSpPr>
            <a:spLocks noChangeArrowheads="1"/>
          </p:cNvSpPr>
          <p:nvPr/>
        </p:nvSpPr>
        <p:spPr bwMode="auto">
          <a:xfrm>
            <a:off x="425450" y="6656388"/>
            <a:ext cx="3671888" cy="1285875"/>
          </a:xfrm>
          <a:prstGeom prst="rect">
            <a:avLst/>
          </a:prstGeom>
          <a:noFill/>
          <a:ln w="38100" cmpd="dbl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200">
              <a:latin typeface="+mn-ea"/>
              <a:ea typeface="+mn-ea"/>
            </a:endParaRPr>
          </a:p>
        </p:txBody>
      </p:sp>
      <p:grpSp>
        <p:nvGrpSpPr>
          <p:cNvPr id="3090" name="群組 5"/>
          <p:cNvGrpSpPr>
            <a:grpSpLocks/>
          </p:cNvGrpSpPr>
          <p:nvPr/>
        </p:nvGrpSpPr>
        <p:grpSpPr bwMode="auto">
          <a:xfrm>
            <a:off x="2082800" y="4135438"/>
            <a:ext cx="5275263" cy="5832475"/>
            <a:chOff x="2082800" y="3703340"/>
            <a:chExt cx="5275263" cy="5832648"/>
          </a:xfrm>
        </p:grpSpPr>
        <p:cxnSp>
          <p:nvCxnSpPr>
            <p:cNvPr id="3109" name="直線單箭頭接點 14"/>
            <p:cNvCxnSpPr>
              <a:cxnSpLocks noChangeShapeType="1"/>
            </p:cNvCxnSpPr>
            <p:nvPr/>
          </p:nvCxnSpPr>
          <p:spPr bwMode="auto">
            <a:xfrm>
              <a:off x="2082800" y="3703638"/>
              <a:ext cx="0" cy="5032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0" name="直線接點 16"/>
            <p:cNvCxnSpPr>
              <a:cxnSpLocks noChangeShapeType="1"/>
            </p:cNvCxnSpPr>
            <p:nvPr/>
          </p:nvCxnSpPr>
          <p:spPr bwMode="auto">
            <a:xfrm>
              <a:off x="2082800" y="3703638"/>
              <a:ext cx="33115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1" name="直線單箭頭接點 18"/>
            <p:cNvCxnSpPr>
              <a:cxnSpLocks noChangeShapeType="1"/>
            </p:cNvCxnSpPr>
            <p:nvPr/>
          </p:nvCxnSpPr>
          <p:spPr bwMode="auto">
            <a:xfrm flipH="1">
              <a:off x="5393394" y="3703340"/>
              <a:ext cx="782" cy="315753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12" name="文字方塊 95"/>
            <p:cNvSpPr txBox="1">
              <a:spLocks noChangeArrowheads="1"/>
            </p:cNvSpPr>
            <p:nvPr/>
          </p:nvSpPr>
          <p:spPr bwMode="auto">
            <a:xfrm>
              <a:off x="2127250" y="3824297"/>
              <a:ext cx="5302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r>
                <a:rPr lang="zh-TW" altLang="en-US">
                  <a:latin typeface="+mn-ea"/>
                  <a:ea typeface="+mn-ea"/>
                </a:rPr>
                <a:t>有</a:t>
              </a:r>
              <a:endParaRPr lang="zh-HK" altLang="en-US">
                <a:latin typeface="+mn-ea"/>
                <a:ea typeface="+mn-ea"/>
              </a:endParaRPr>
            </a:p>
          </p:txBody>
        </p:sp>
        <p:sp>
          <p:nvSpPr>
            <p:cNvPr id="3113" name="文字方塊 96"/>
            <p:cNvSpPr txBox="1">
              <a:spLocks noChangeArrowheads="1"/>
            </p:cNvSpPr>
            <p:nvPr/>
          </p:nvSpPr>
          <p:spPr bwMode="auto">
            <a:xfrm>
              <a:off x="4852945" y="3857626"/>
              <a:ext cx="6092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r>
                <a:rPr lang="zh-TW" altLang="en-US">
                  <a:latin typeface="+mn-ea"/>
                  <a:ea typeface="+mn-ea"/>
                </a:rPr>
                <a:t>沒有</a:t>
              </a:r>
              <a:endParaRPr lang="zh-HK" altLang="en-US">
                <a:latin typeface="+mn-ea"/>
                <a:ea typeface="+mn-ea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4595813" y="6908597"/>
              <a:ext cx="2762250" cy="26273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eaLnBrk="1" hangingPunct="1">
                <a:defRPr/>
              </a:pPr>
              <a:endParaRPr lang="zh-HK" altLang="en-US">
                <a:latin typeface="+mn-ea"/>
                <a:ea typeface="+mn-ea"/>
              </a:endParaRPr>
            </a:p>
          </p:txBody>
        </p:sp>
        <p:sp>
          <p:nvSpPr>
            <p:cNvPr id="3115" name="Text Box 341"/>
            <p:cNvSpPr txBox="1">
              <a:spLocks noChangeArrowheads="1"/>
            </p:cNvSpPr>
            <p:nvPr/>
          </p:nvSpPr>
          <p:spPr bwMode="auto">
            <a:xfrm>
              <a:off x="4658668" y="6959362"/>
              <a:ext cx="2578100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600">
                  <a:latin typeface="+mn-ea"/>
                  <a:ea typeface="+mn-ea"/>
                </a:rPr>
                <a:t>中四學位安排結果公佈後</a:t>
              </a:r>
              <a:r>
                <a:rPr lang="en-US" altLang="zh-TW" sz="1600">
                  <a:latin typeface="+mn-ea"/>
                  <a:ea typeface="+mn-ea"/>
                </a:rPr>
                <a:t>(</a:t>
              </a:r>
              <a:r>
                <a:rPr lang="zh-TW" altLang="en-US" sz="1600">
                  <a:latin typeface="+mn-ea"/>
                  <a:ea typeface="+mn-ea"/>
                </a:rPr>
                <a:t>七月及八月</a:t>
              </a:r>
              <a:r>
                <a:rPr lang="en-US" altLang="zh-TW" sz="1600">
                  <a:latin typeface="+mn-ea"/>
                  <a:ea typeface="+mn-ea"/>
                </a:rPr>
                <a:t>)</a:t>
              </a:r>
              <a:r>
                <a:rPr lang="zh-TW" altLang="en-US" sz="1600">
                  <a:latin typeface="+mn-ea"/>
                  <a:ea typeface="+mn-ea"/>
                </a:rPr>
                <a:t> </a:t>
              </a:r>
              <a:endParaRPr lang="en-US" altLang="zh-TW" sz="1600">
                <a:latin typeface="+mn-ea"/>
                <a:ea typeface="+mn-ea"/>
              </a:endParaRPr>
            </a:p>
          </p:txBody>
        </p:sp>
        <p:sp>
          <p:nvSpPr>
            <p:cNvPr id="3116" name="WordArt 130"/>
            <p:cNvSpPr>
              <a:spLocks noChangeArrowheads="1" noChangeShapeType="1" noTextEdit="1"/>
            </p:cNvSpPr>
            <p:nvPr/>
          </p:nvSpPr>
          <p:spPr bwMode="auto">
            <a:xfrm>
              <a:off x="5381105" y="7625437"/>
              <a:ext cx="723900" cy="2667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zh-HK" altLang="en-US" sz="1400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latin typeface="+mn-ea"/>
                  <a:ea typeface="+mn-ea"/>
                </a:rPr>
                <a:t>後期工作</a:t>
              </a:r>
            </a:p>
          </p:txBody>
        </p:sp>
        <p:graphicFrame>
          <p:nvGraphicFramePr>
            <p:cNvPr id="3117" name="Object 132"/>
            <p:cNvGraphicFramePr>
              <a:graphicFrameLocks noChangeAspect="1"/>
            </p:cNvGraphicFramePr>
            <p:nvPr/>
          </p:nvGraphicFramePr>
          <p:xfrm>
            <a:off x="4852945" y="7613827"/>
            <a:ext cx="45720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9" name="Clip" r:id="rId9" imgW="1814170" imgH="1376172" progId="MS_ClipArt_Gallery.5">
                    <p:embed/>
                  </p:oleObj>
                </mc:Choice>
                <mc:Fallback>
                  <p:oleObj name="Clip" r:id="rId9" imgW="1814170" imgH="1376172" progId="MS_ClipArt_Gallery.5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2945" y="7613827"/>
                          <a:ext cx="457200" cy="347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8" name="文字方塊 55"/>
            <p:cNvSpPr txBox="1">
              <a:spLocks noChangeArrowheads="1"/>
            </p:cNvSpPr>
            <p:nvPr/>
          </p:nvSpPr>
          <p:spPr bwMode="auto">
            <a:xfrm>
              <a:off x="4760791" y="8111725"/>
              <a:ext cx="2479346" cy="106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ts val="100"/>
                </a:spcBef>
                <a:spcAft>
                  <a:spcPts val="100"/>
                </a:spcAft>
              </a:pPr>
              <a:r>
                <a:rPr lang="zh-HK" altLang="en-US" b="0" dirty="0">
                  <a:latin typeface="+mn-ea"/>
                  <a:ea typeface="+mn-ea"/>
                  <a:sym typeface="Wingdings" panose="05000000000000000000" pitchFamily="2" charset="2"/>
                </a:rPr>
                <a:t> </a:t>
              </a:r>
              <a:r>
                <a:rPr lang="zh-TW" altLang="en-US" b="0" dirty="0">
                  <a:latin typeface="+mn-ea"/>
                  <a:ea typeface="+mn-ea"/>
                </a:rPr>
                <a:t>接收中央學位安排結果資料及報表</a:t>
              </a:r>
              <a:endParaRPr lang="en-US" altLang="zh-TW" b="0" dirty="0">
                <a:latin typeface="+mn-ea"/>
                <a:ea typeface="+mn-ea"/>
              </a:endParaRPr>
            </a:p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zh-HK" altLang="en-US" b="0" dirty="0">
                  <a:latin typeface="+mn-ea"/>
                  <a:ea typeface="+mn-ea"/>
                  <a:sym typeface="Wingdings" panose="05000000000000000000" pitchFamily="2" charset="2"/>
                </a:rPr>
                <a:t> </a:t>
              </a:r>
              <a:r>
                <a:rPr lang="zh-TW" altLang="en-US" b="0" dirty="0">
                  <a:latin typeface="+mn-ea"/>
                  <a:ea typeface="+mn-ea"/>
                </a:rPr>
                <a:t>接收中央學位安排結果後編修學生的評核示標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zh-TW" altLang="en-US" b="0" dirty="0">
                  <a:latin typeface="+mn-ea"/>
                  <a:ea typeface="+mn-ea"/>
                  <a:sym typeface="Wingdings" panose="05000000000000000000" pitchFamily="2" charset="2"/>
                </a:rPr>
                <a:t> 學生資料模組：註冊</a:t>
              </a:r>
              <a:r>
                <a:rPr lang="zh-TW" altLang="en-US" b="0" dirty="0">
                  <a:latin typeface="+mn-ea"/>
                  <a:ea typeface="+mn-ea"/>
                  <a:sym typeface="Wingdings 2" panose="05020102010507070707" pitchFamily="18" charset="2"/>
                </a:rPr>
                <a:t>中四學生</a:t>
              </a:r>
              <a:endParaRPr lang="zh-HK" altLang="en-US" dirty="0">
                <a:latin typeface="+mn-ea"/>
                <a:ea typeface="+mn-ea"/>
              </a:endParaRPr>
            </a:p>
          </p:txBody>
        </p:sp>
        <p:sp>
          <p:nvSpPr>
            <p:cNvPr id="3119" name="Rectangle 5"/>
            <p:cNvSpPr>
              <a:spLocks noChangeArrowheads="1"/>
            </p:cNvSpPr>
            <p:nvPr/>
          </p:nvSpPr>
          <p:spPr bwMode="auto">
            <a:xfrm>
              <a:off x="4726885" y="8084617"/>
              <a:ext cx="2509883" cy="1278733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200">
                <a:latin typeface="+mn-ea"/>
                <a:ea typeface="+mn-ea"/>
              </a:endParaRPr>
            </a:p>
          </p:txBody>
        </p:sp>
      </p:grpSp>
      <p:grpSp>
        <p:nvGrpSpPr>
          <p:cNvPr id="3091" name="群組 6"/>
          <p:cNvGrpSpPr>
            <a:grpSpLocks/>
          </p:cNvGrpSpPr>
          <p:nvPr/>
        </p:nvGrpSpPr>
        <p:grpSpPr bwMode="auto">
          <a:xfrm>
            <a:off x="201613" y="4640263"/>
            <a:ext cx="4060825" cy="5040312"/>
            <a:chOff x="201302" y="4639691"/>
            <a:chExt cx="4061445" cy="5040313"/>
          </a:xfrm>
        </p:grpSpPr>
        <p:grpSp>
          <p:nvGrpSpPr>
            <p:cNvPr id="3092" name="群組 3"/>
            <p:cNvGrpSpPr>
              <a:grpSpLocks/>
            </p:cNvGrpSpPr>
            <p:nvPr/>
          </p:nvGrpSpPr>
          <p:grpSpPr bwMode="auto">
            <a:xfrm>
              <a:off x="201302" y="4639691"/>
              <a:ext cx="4061445" cy="5040313"/>
              <a:chOff x="201302" y="4246562"/>
              <a:chExt cx="4061445" cy="5040313"/>
            </a:xfrm>
          </p:grpSpPr>
          <p:sp>
            <p:nvSpPr>
              <p:cNvPr id="23" name="矩形 22"/>
              <p:cNvSpPr/>
              <p:nvPr/>
            </p:nvSpPr>
            <p:spPr bwMode="auto">
              <a:xfrm>
                <a:off x="201302" y="4246562"/>
                <a:ext cx="4061445" cy="5040313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lIns="90000" tIns="46800" rIns="90000" bIns="46800" anchor="ctr"/>
              <a:lstStyle/>
              <a:p>
                <a:pPr eaLnBrk="1" hangingPunct="1">
                  <a:defRPr/>
                </a:pPr>
                <a:endParaRPr lang="zh-HK" altLang="en-US">
                  <a:latin typeface="+mn-ea"/>
                  <a:ea typeface="+mn-ea"/>
                </a:endParaRPr>
              </a:p>
            </p:txBody>
          </p:sp>
          <p:sp>
            <p:nvSpPr>
              <p:cNvPr id="3095" name="Text Box 341"/>
              <p:cNvSpPr txBox="1">
                <a:spLocks noChangeArrowheads="1"/>
              </p:cNvSpPr>
              <p:nvPr/>
            </p:nvSpPr>
            <p:spPr bwMode="auto">
              <a:xfrm>
                <a:off x="354013" y="4330311"/>
                <a:ext cx="2303462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600">
                    <a:latin typeface="+mn-ea"/>
                    <a:ea typeface="+mn-ea"/>
                  </a:rPr>
                  <a:t>全年評核</a:t>
                </a:r>
                <a:r>
                  <a:rPr lang="en-US" altLang="zh-TW" sz="1600">
                    <a:latin typeface="+mn-ea"/>
                    <a:ea typeface="+mn-ea"/>
                  </a:rPr>
                  <a:t>(</a:t>
                </a:r>
                <a:r>
                  <a:rPr lang="zh-TW" altLang="en-US" sz="1600">
                    <a:latin typeface="+mn-ea"/>
                    <a:ea typeface="+mn-ea"/>
                  </a:rPr>
                  <a:t>六月</a:t>
                </a:r>
                <a:r>
                  <a:rPr lang="en-US" altLang="zh-TW" sz="1600">
                    <a:latin typeface="+mn-ea"/>
                    <a:ea typeface="+mn-ea"/>
                  </a:rPr>
                  <a:t>)</a:t>
                </a:r>
                <a:r>
                  <a:rPr lang="zh-TW" altLang="en-US" sz="1600">
                    <a:latin typeface="+mn-ea"/>
                    <a:ea typeface="+mn-ea"/>
                  </a:rPr>
                  <a:t> </a:t>
                </a:r>
                <a:endParaRPr lang="en-US" altLang="zh-TW" sz="1600">
                  <a:latin typeface="+mn-ea"/>
                  <a:ea typeface="+mn-ea"/>
                </a:endParaRPr>
              </a:p>
            </p:txBody>
          </p:sp>
          <p:grpSp>
            <p:nvGrpSpPr>
              <p:cNvPr id="3096" name="群組 2"/>
              <p:cNvGrpSpPr>
                <a:grpSpLocks/>
              </p:cNvGrpSpPr>
              <p:nvPr/>
            </p:nvGrpSpPr>
            <p:grpSpPr bwMode="auto">
              <a:xfrm>
                <a:off x="354013" y="4711700"/>
                <a:ext cx="1176337" cy="385763"/>
                <a:chOff x="109749" y="1560511"/>
                <a:chExt cx="1175675" cy="385763"/>
              </a:xfrm>
            </p:grpSpPr>
            <p:pic>
              <p:nvPicPr>
                <p:cNvPr id="3107" name="Picture 83" descr="thumb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749" y="1560511"/>
                  <a:ext cx="390525" cy="385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08" name="WordArt 8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61524" y="1562470"/>
                  <a:ext cx="723900" cy="266700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32056"/>
                    </a:avLst>
                  </a:prstTxWarp>
                </a:bodyPr>
                <a:lstStyle/>
                <a:p>
                  <a:pPr algn="ctr"/>
                  <a:r>
                    <a:rPr lang="zh-HK" altLang="en-US" sz="1400" kern="10">
                      <a:ln w="9525">
                        <a:solidFill>
                          <a:srgbClr val="660066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6600CC"/>
                          </a:gs>
                          <a:gs pos="100000">
                            <a:srgbClr val="CC00CC"/>
                          </a:gs>
                        </a:gsLst>
                        <a:lin ang="5400000" scaled="1"/>
                      </a:gradFill>
                      <a:latin typeface="+mn-ea"/>
                      <a:ea typeface="+mn-ea"/>
                    </a:rPr>
                    <a:t>預備工作</a:t>
                  </a:r>
                </a:p>
              </p:txBody>
            </p:sp>
          </p:grpSp>
          <p:sp>
            <p:nvSpPr>
              <p:cNvPr id="3097" name="Rectangle 5"/>
              <p:cNvSpPr>
                <a:spLocks noChangeArrowheads="1"/>
              </p:cNvSpPr>
              <p:nvPr/>
            </p:nvSpPr>
            <p:spPr bwMode="auto">
              <a:xfrm>
                <a:off x="415354" y="5168948"/>
                <a:ext cx="3701653" cy="871538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098" name="文字方塊 23"/>
              <p:cNvSpPr txBox="1">
                <a:spLocks noChangeArrowheads="1"/>
              </p:cNvSpPr>
              <p:nvPr/>
            </p:nvSpPr>
            <p:spPr bwMode="auto">
              <a:xfrm>
                <a:off x="376238" y="5214938"/>
                <a:ext cx="3233737" cy="774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spcAft>
                    <a:spcPts val="500"/>
                  </a:spcAft>
                </a:pPr>
                <a:r>
                  <a:rPr lang="zh-HK" altLang="en-US" b="0">
                    <a:latin typeface="+mn-ea"/>
                    <a:ea typeface="+mn-ea"/>
                    <a:sym typeface="Wingdings" panose="05000000000000000000" pitchFamily="2" charset="2"/>
                  </a:rPr>
                  <a:t></a:t>
                </a:r>
                <a:r>
                  <a:rPr lang="zh-TW" altLang="en-US" b="0">
                    <a:latin typeface="+mn-ea"/>
                    <a:ea typeface="+mn-ea"/>
                    <a:sym typeface="Wingdings" panose="05000000000000000000" pitchFamily="2" charset="2"/>
                  </a:rPr>
                  <a:t>學生資料模組 </a:t>
                </a:r>
                <a:r>
                  <a:rPr lang="en-US" altLang="zh-TW" b="0">
                    <a:latin typeface="+mn-ea"/>
                    <a:ea typeface="+mn-ea"/>
                    <a:sym typeface="Wingdings" panose="05000000000000000000" pitchFamily="2" charset="2"/>
                  </a:rPr>
                  <a:t>- </a:t>
                </a:r>
                <a:r>
                  <a:rPr lang="zh-TW" altLang="en-US" b="0">
                    <a:latin typeface="+mn-ea"/>
                    <a:ea typeface="+mn-ea"/>
                    <a:sym typeface="Wingdings" panose="05000000000000000000" pitchFamily="2" charset="2"/>
                  </a:rPr>
                  <a:t>呈報最新學生資料</a:t>
                </a:r>
                <a:endParaRPr lang="en-US" altLang="zh-TW" b="0">
                  <a:latin typeface="+mn-ea"/>
                  <a:ea typeface="+mn-ea"/>
                  <a:sym typeface="Wingdings" panose="05000000000000000000" pitchFamily="2" charset="2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zh-HK" altLang="en-US" b="0">
                    <a:latin typeface="+mn-ea"/>
                    <a:ea typeface="+mn-ea"/>
                    <a:sym typeface="Wingdings" panose="05000000000000000000" pitchFamily="2" charset="2"/>
                  </a:rPr>
                  <a:t></a:t>
                </a:r>
                <a:r>
                  <a:rPr lang="zh-TW" altLang="en-US" b="0">
                    <a:latin typeface="+mn-ea"/>
                    <a:ea typeface="+mn-ea"/>
                    <a:sym typeface="Wingdings" panose="05000000000000000000" pitchFamily="2" charset="2"/>
                  </a:rPr>
                  <a:t>接收及匯入「中四學位安排限額」資料檔</a:t>
                </a:r>
                <a:endParaRPr lang="en-US" altLang="zh-TW" b="0">
                  <a:latin typeface="+mn-ea"/>
                  <a:ea typeface="+mn-ea"/>
                  <a:sym typeface="Wingdings" panose="05000000000000000000" pitchFamily="2" charset="2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zh-TW" altLang="en-US" b="0">
                    <a:latin typeface="+mn-ea"/>
                    <a:ea typeface="+mn-ea"/>
                    <a:sym typeface="Wingdings" panose="05000000000000000000" pitchFamily="2" charset="2"/>
                  </a:rPr>
                  <a:t>學生成績模組 </a:t>
                </a:r>
                <a:r>
                  <a:rPr lang="en-US" altLang="zh-TW" b="0">
                    <a:latin typeface="+mn-ea"/>
                    <a:ea typeface="+mn-ea"/>
                    <a:sym typeface="Wingdings" panose="05000000000000000000" pitchFamily="2" charset="2"/>
                  </a:rPr>
                  <a:t>- </a:t>
                </a:r>
                <a:r>
                  <a:rPr lang="zh-TW" altLang="en-US" b="0">
                    <a:latin typeface="+mn-ea"/>
                    <a:ea typeface="+mn-ea"/>
                    <a:sym typeface="Wingdings" panose="05000000000000000000" pitchFamily="2" charset="2"/>
                  </a:rPr>
                  <a:t>整合年終考績</a:t>
                </a:r>
                <a:endParaRPr lang="zh-HK" altLang="en-US" b="0">
                  <a:latin typeface="+mn-ea"/>
                  <a:ea typeface="+mn-ea"/>
                </a:endParaRPr>
              </a:p>
            </p:txBody>
          </p:sp>
          <p:grpSp>
            <p:nvGrpSpPr>
              <p:cNvPr id="3099" name="群組 4"/>
              <p:cNvGrpSpPr>
                <a:grpSpLocks/>
              </p:cNvGrpSpPr>
              <p:nvPr/>
            </p:nvGrpSpPr>
            <p:grpSpPr bwMode="auto">
              <a:xfrm>
                <a:off x="315913" y="6146800"/>
                <a:ext cx="1117600" cy="436563"/>
                <a:chOff x="-261581" y="2831468"/>
                <a:chExt cx="1117988" cy="436562"/>
              </a:xfrm>
            </p:grpSpPr>
            <p:sp>
              <p:nvSpPr>
                <p:cNvPr id="3105" name="WordArt 12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1685" y="2884852"/>
                  <a:ext cx="724722" cy="266700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32056"/>
                    </a:avLst>
                  </a:prstTxWarp>
                </a:bodyPr>
                <a:lstStyle/>
                <a:p>
                  <a:pPr algn="ctr"/>
                  <a:r>
                    <a:rPr lang="zh-HK" altLang="en-US" sz="1400" kern="10">
                      <a:ln w="9525">
                        <a:solidFill>
                          <a:srgbClr val="660066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6600CC"/>
                          </a:gs>
                          <a:gs pos="100000">
                            <a:srgbClr val="CC00CC"/>
                          </a:gs>
                        </a:gsLst>
                        <a:lin ang="5400000" scaled="1"/>
                      </a:gradFill>
                      <a:latin typeface="+mn-ea"/>
                      <a:ea typeface="+mn-ea"/>
                    </a:rPr>
                    <a:t>使用系統</a:t>
                  </a:r>
                </a:p>
              </p:txBody>
            </p:sp>
            <p:graphicFrame>
              <p:nvGraphicFramePr>
                <p:cNvPr id="3106" name="Object 136"/>
                <p:cNvGraphicFramePr>
                  <a:graphicFrameLocks noChangeAspect="1"/>
                </p:cNvGraphicFramePr>
                <p:nvPr/>
              </p:nvGraphicFramePr>
              <p:xfrm>
                <a:off x="-261581" y="2831468"/>
                <a:ext cx="403683" cy="4365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0" name="Clip" r:id="rId11" imgW="1700543" imgH="1831818" progId="MS_ClipArt_Gallery.5">
                        <p:embed/>
                      </p:oleObj>
                    </mc:Choice>
                    <mc:Fallback>
                      <p:oleObj name="Clip" r:id="rId11" imgW="1700543" imgH="1831818" progId="MS_ClipArt_Gallery.5">
                        <p:embed/>
                        <p:pic>
                          <p:nvPicPr>
                            <p:cNvPr id="0" name="Object 1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261581" y="2831468"/>
                              <a:ext cx="403683" cy="4365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100" name="文字方塊 103"/>
              <p:cNvSpPr txBox="1">
                <a:spLocks noChangeArrowheads="1"/>
              </p:cNvSpPr>
              <p:nvPr/>
            </p:nvSpPr>
            <p:spPr bwMode="auto">
              <a:xfrm>
                <a:off x="373683" y="6772866"/>
                <a:ext cx="3743325" cy="1023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spcAft>
                    <a:spcPts val="500"/>
                  </a:spcAft>
                </a:pPr>
                <a:r>
                  <a:rPr lang="zh-HK" altLang="en-US" b="0">
                    <a:latin typeface="+mn-ea"/>
                    <a:ea typeface="+mn-ea"/>
                    <a:sym typeface="Wingdings" panose="05000000000000000000" pitchFamily="2" charset="2"/>
                  </a:rPr>
                  <a:t></a:t>
                </a:r>
                <a:r>
                  <a:rPr lang="zh-TW" altLang="en-US" b="0">
                    <a:latin typeface="+mn-ea"/>
                    <a:ea typeface="+mn-ea"/>
                    <a:sym typeface="Wingdings" panose="05000000000000000000" pitchFamily="2" charset="2"/>
                  </a:rPr>
                  <a:t>準備中四學位安排報名紀錄</a:t>
                </a:r>
                <a:endParaRPr lang="en-US" altLang="zh-TW" b="0">
                  <a:latin typeface="+mn-ea"/>
                  <a:ea typeface="+mn-ea"/>
                  <a:sym typeface="Wingdings" panose="05000000000000000000" pitchFamily="2" charset="2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zh-HK" altLang="en-US" b="0">
                    <a:latin typeface="+mn-ea"/>
                    <a:ea typeface="+mn-ea"/>
                    <a:sym typeface="Wingdings" panose="05000000000000000000" pitchFamily="2" charset="2"/>
                  </a:rPr>
                  <a:t></a:t>
                </a:r>
                <a:r>
                  <a:rPr lang="zh-TW" altLang="en-US" b="0">
                    <a:latin typeface="+mn-ea"/>
                    <a:ea typeface="+mn-ea"/>
                    <a:sym typeface="Wingdings" panose="05000000000000000000" pitchFamily="2" charset="2"/>
                  </a:rPr>
                  <a:t>編修學生名次</a:t>
                </a:r>
                <a:endParaRPr lang="en-US" altLang="zh-TW" b="0">
                  <a:latin typeface="+mn-ea"/>
                  <a:ea typeface="+mn-ea"/>
                  <a:sym typeface="Wingdings" panose="05000000000000000000" pitchFamily="2" charset="2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zh-TW" altLang="en-US" b="0">
                    <a:latin typeface="+mn-ea"/>
                    <a:ea typeface="+mn-ea"/>
                    <a:sym typeface="Wingdings" panose="05000000000000000000" pitchFamily="2" charset="2"/>
                  </a:rPr>
                  <a:t>編修中四學位安排評核示標</a:t>
                </a:r>
                <a:endParaRPr lang="en-US" altLang="zh-TW" b="0">
                  <a:latin typeface="+mn-ea"/>
                  <a:ea typeface="+mn-ea"/>
                  <a:sym typeface="Wingdings" panose="05000000000000000000" pitchFamily="2" charset="2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zh-HK" altLang="en-US" b="0">
                    <a:latin typeface="+mn-ea"/>
                    <a:ea typeface="+mn-ea"/>
                    <a:sym typeface="Wingdings" panose="05000000000000000000" pitchFamily="2" charset="2"/>
                  </a:rPr>
                  <a:t></a:t>
                </a:r>
                <a:r>
                  <a:rPr lang="zh-TW" altLang="en-US" b="0">
                    <a:latin typeface="+mn-ea"/>
                    <a:ea typeface="+mn-ea"/>
                    <a:sym typeface="Wingdings" panose="05000000000000000000" pitchFamily="2" charset="2"/>
                  </a:rPr>
                  <a:t>呈交「中四學位安排學生紀錄及全年名次」資料檔</a:t>
                </a:r>
                <a:endParaRPr lang="en-US" altLang="zh-TW" b="0">
                  <a:latin typeface="+mn-ea"/>
                  <a:ea typeface="+mn-ea"/>
                  <a:sym typeface="Wingdings" panose="05000000000000000000" pitchFamily="2" charset="2"/>
                </a:endParaRPr>
              </a:p>
            </p:txBody>
          </p:sp>
          <p:sp>
            <p:nvSpPr>
              <p:cNvPr id="3101" name="WordArt 1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87388" y="8218488"/>
                <a:ext cx="723900" cy="26670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zh-HK" altLang="en-US" sz="1400" kern="10" dirty="0">
                    <a:ln w="9525">
                      <a:solidFill>
                        <a:srgbClr val="660066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+mn-ea"/>
                    <a:ea typeface="+mn-ea"/>
                  </a:rPr>
                  <a:t>後期工作</a:t>
                </a:r>
              </a:p>
            </p:txBody>
          </p:sp>
          <p:graphicFrame>
            <p:nvGraphicFramePr>
              <p:cNvPr id="3102" name="Object 132"/>
              <p:cNvGraphicFramePr>
                <a:graphicFrameLocks noChangeAspect="1"/>
              </p:cNvGraphicFramePr>
              <p:nvPr/>
            </p:nvGraphicFramePr>
            <p:xfrm>
              <a:off x="319088" y="8180388"/>
              <a:ext cx="457200" cy="347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1" name="Clip" r:id="rId12" imgW="1814170" imgH="1376172" progId="MS_ClipArt_Gallery.5">
                      <p:embed/>
                    </p:oleObj>
                  </mc:Choice>
                  <mc:Fallback>
                    <p:oleObj name="Clip" r:id="rId12" imgW="1814170" imgH="1376172" progId="MS_ClipArt_Gallery.5">
                      <p:embed/>
                      <p:pic>
                        <p:nvPicPr>
                          <p:cNvPr id="0" name="Object 1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088" y="8180388"/>
                            <a:ext cx="457200" cy="347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3" name="Rectangle 5"/>
              <p:cNvSpPr>
                <a:spLocks noChangeArrowheads="1"/>
              </p:cNvSpPr>
              <p:nvPr/>
            </p:nvSpPr>
            <p:spPr bwMode="auto">
              <a:xfrm>
                <a:off x="425450" y="8602663"/>
                <a:ext cx="3691557" cy="346077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104" name="文字方塊 1"/>
              <p:cNvSpPr txBox="1">
                <a:spLocks noChangeArrowheads="1"/>
              </p:cNvSpPr>
              <p:nvPr/>
            </p:nvSpPr>
            <p:spPr bwMode="auto">
              <a:xfrm>
                <a:off x="425449" y="8627276"/>
                <a:ext cx="366039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b="0" dirty="0">
                    <a:latin typeface="+mn-ea"/>
                    <a:ea typeface="+mn-ea"/>
                  </a:rPr>
                  <a:t>接收及列印報名和名次資料核對表 </a:t>
                </a:r>
                <a:r>
                  <a:rPr lang="en-US" altLang="zh-TW" b="0" dirty="0">
                    <a:latin typeface="+mn-ea"/>
                    <a:ea typeface="+mn-ea"/>
                  </a:rPr>
                  <a:t>(</a:t>
                </a:r>
                <a:r>
                  <a:rPr lang="zh-TW" altLang="en-US" b="0" dirty="0">
                    <a:latin typeface="+mn-ea"/>
                    <a:ea typeface="+mn-ea"/>
                  </a:rPr>
                  <a:t>經學校通訊模組</a:t>
                </a:r>
                <a:r>
                  <a:rPr lang="en-US" altLang="zh-TW" b="0" dirty="0">
                    <a:latin typeface="+mn-ea"/>
                    <a:ea typeface="+mn-ea"/>
                  </a:rPr>
                  <a:t>)</a:t>
                </a:r>
                <a:endParaRPr lang="zh-TW" altLang="en-US" b="0" dirty="0">
                  <a:latin typeface="+mn-ea"/>
                  <a:ea typeface="+mn-ea"/>
                </a:endParaRPr>
              </a:p>
              <a:p>
                <a:endParaRPr lang="en-US" altLang="zh-TW" b="0" dirty="0">
                  <a:solidFill>
                    <a:srgbClr val="CC00CC"/>
                  </a:solidFill>
                  <a:latin typeface="+mn-ea"/>
                  <a:ea typeface="+mn-ea"/>
                  <a:sym typeface="Wingdings" panose="05000000000000000000" pitchFamily="2" charset="2"/>
                </a:endParaRPr>
              </a:p>
              <a:p>
                <a:endParaRPr lang="zh-HK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3093" name="Rectangle 5"/>
            <p:cNvSpPr>
              <a:spLocks noChangeArrowheads="1"/>
            </p:cNvSpPr>
            <p:nvPr/>
          </p:nvSpPr>
          <p:spPr bwMode="auto">
            <a:xfrm>
              <a:off x="384195" y="7091382"/>
              <a:ext cx="3701653" cy="1191623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20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242</Words>
  <Application>Microsoft Office PowerPoint</Application>
  <PresentationFormat>自訂</PresentationFormat>
  <Paragraphs>35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PMingLiU</vt:lpstr>
      <vt:lpstr>PMingLiU</vt:lpstr>
      <vt:lpstr>Times New Roman</vt:lpstr>
      <vt:lpstr>Wingdings</vt:lpstr>
      <vt:lpstr>Wingdings 2</vt:lpstr>
      <vt:lpstr>預設簡報設計</vt:lpstr>
      <vt:lpstr>Clip</vt:lpstr>
      <vt:lpstr>PowerPoint 簡報</vt:lpstr>
    </vt:vector>
  </TitlesOfParts>
  <Company>Education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Thomas CHU</dc:creator>
  <cp:lastModifiedBy>Yip Wing-yan, Jasmine</cp:lastModifiedBy>
  <cp:revision>335</cp:revision>
  <cp:lastPrinted>2019-02-08T03:12:24Z</cp:lastPrinted>
  <dcterms:created xsi:type="dcterms:W3CDTF">2003-03-14T04:14:17Z</dcterms:created>
  <dcterms:modified xsi:type="dcterms:W3CDTF">2024-11-19T02:28:57Z</dcterms:modified>
</cp:coreProperties>
</file>