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7620000" cy="10287000"/>
  <p:notesSz cx="6781800" cy="99187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24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0099"/>
    <a:srgbClr val="FFDA65"/>
    <a:srgbClr val="6600CC"/>
    <a:srgbClr val="9900CC"/>
    <a:srgbClr val="009900"/>
    <a:srgbClr val="990099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5979" autoAdjust="0"/>
  </p:normalViewPr>
  <p:slideViewPr>
    <p:cSldViewPr>
      <p:cViewPr>
        <p:scale>
          <a:sx n="125" d="100"/>
          <a:sy n="125" d="100"/>
        </p:scale>
        <p:origin x="1662" y="90"/>
      </p:cViewPr>
      <p:guideLst>
        <p:guide orient="horz" pos="3240"/>
        <p:guide pos="24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e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846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340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23400"/>
            <a:ext cx="293846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5E7858D-BCDA-45C4-B857-D096AC8A92F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52500" y="1684338"/>
            <a:ext cx="5715000" cy="35814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952500" y="5403850"/>
            <a:ext cx="5715000" cy="24828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295EB-3DD6-4449-A66A-8D11E8C4030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74315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AF7CF-8EDC-443C-B9ED-FF92A1EF0BA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4753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5429250" y="914400"/>
            <a:ext cx="1619250" cy="82296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71500" y="914400"/>
            <a:ext cx="4705350" cy="82296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23682-BA39-4C8D-A15A-BE5B0EB792A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24188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1AC15-F969-4FEB-A52C-E0FDCA2570E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35077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0700" y="2565400"/>
            <a:ext cx="6572250" cy="427831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20700" y="6884988"/>
            <a:ext cx="6572250" cy="22494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DB269C-A422-4593-8541-972807E858B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87463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71500" y="2971800"/>
            <a:ext cx="3162300" cy="6172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886200" y="2971800"/>
            <a:ext cx="3162300" cy="6172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DAD7A9-8D17-4ACA-A17D-AF981F0535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24205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5463" y="547688"/>
            <a:ext cx="6572250" cy="198913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25463" y="2522538"/>
            <a:ext cx="3222625" cy="1235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5463" y="3757613"/>
            <a:ext cx="3222625" cy="55276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857625" y="2522538"/>
            <a:ext cx="3240088" cy="1235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857625" y="3757613"/>
            <a:ext cx="3240088" cy="55276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EE6416-BA06-4A13-94AE-36C18E7469E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87452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B285B0-BA8A-45D8-B604-0DD2B27A09C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75327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EFBFE5-ADC6-4FCE-A9D5-F804AB1711C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42545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5463" y="685800"/>
            <a:ext cx="2457450" cy="2400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40088" y="1481138"/>
            <a:ext cx="3857625" cy="7310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25463" y="3086100"/>
            <a:ext cx="2457450" cy="5718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5AF07-49E1-4C0A-9FEF-BA0FD40A6A9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24623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5463" y="685800"/>
            <a:ext cx="2457450" cy="2400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240088" y="1481138"/>
            <a:ext cx="3857625" cy="73104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25463" y="3086100"/>
            <a:ext cx="2457450" cy="5718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4F257-EA7B-49C4-A855-4FB7E24DCE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95268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914400"/>
            <a:ext cx="64770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2971800"/>
            <a:ext cx="6477000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71500" y="9372600"/>
            <a:ext cx="15875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defTabSz="1044575" eaLnBrk="1" hangingPunct="1">
              <a:defRPr sz="16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03500" y="9372600"/>
            <a:ext cx="2413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ctr" defTabSz="1044575" eaLnBrk="1" hangingPunct="1">
              <a:defRPr sz="16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61000" y="9372600"/>
            <a:ext cx="15875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r" defTabSz="1044575" eaLnBrk="1" hangingPunct="1">
              <a:defRPr sz="1600"/>
            </a:lvl1pPr>
          </a:lstStyle>
          <a:p>
            <a:pPr>
              <a:defRPr/>
            </a:pPr>
            <a:fld id="{455B829C-D860-4038-91D3-CD3CD568863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4575" rtl="0" eaLnBrk="0" fontAlgn="base" hangingPunct="0">
        <a:spcBef>
          <a:spcPct val="0"/>
        </a:spcBef>
        <a:spcAft>
          <a:spcPct val="0"/>
        </a:spcAft>
        <a:defRPr kumimoji="1"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2pPr>
      <a:lvl3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3pPr>
      <a:lvl4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4pPr>
      <a:lvl5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5pPr>
      <a:lvl6pPr marL="4572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6pPr>
      <a:lvl7pPr marL="9144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7pPr>
      <a:lvl8pPr marL="13716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8pPr>
      <a:lvl9pPr marL="18288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9pPr>
    </p:titleStyle>
    <p:bodyStyle>
      <a:lvl1pPr marL="392113" indent="-392113" algn="l" defTabSz="1044575" rtl="0" eaLnBrk="0" fontAlgn="base" hangingPunct="0">
        <a:spcBef>
          <a:spcPct val="20000"/>
        </a:spcBef>
        <a:spcAft>
          <a:spcPct val="0"/>
        </a:spcAft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9313" indent="-327025" algn="l" defTabSz="1044575" rtl="0" eaLnBrk="0" fontAlgn="base" hangingPunct="0">
        <a:spcBef>
          <a:spcPct val="20000"/>
        </a:spcBef>
        <a:spcAft>
          <a:spcPct val="0"/>
        </a:spcAft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513" indent="-261938" algn="l" defTabSz="1044575" rtl="0" eaLnBrk="0" fontAlgn="base" hangingPunct="0">
        <a:spcBef>
          <a:spcPct val="20000"/>
        </a:spcBef>
        <a:spcAft>
          <a:spcPct val="0"/>
        </a:spcAft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261938" algn="l" defTabSz="1044575" rtl="0" eaLnBrk="0" fontAlgn="base" hangingPunct="0">
        <a:spcBef>
          <a:spcPct val="20000"/>
        </a:spcBef>
        <a:spcAft>
          <a:spcPct val="0"/>
        </a:spcAft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088" indent="-260350" algn="l" defTabSz="1044575" rtl="0" eaLnBrk="0" fontAlgn="base" hangingPunct="0">
        <a:spcBef>
          <a:spcPct val="20000"/>
        </a:spcBef>
        <a:spcAft>
          <a:spcPct val="0"/>
        </a:spcAft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18" Type="http://schemas.openxmlformats.org/officeDocument/2006/relationships/image" Target="../media/image11.wmf"/><Relationship Id="rId3" Type="http://schemas.openxmlformats.org/officeDocument/2006/relationships/oleObject" Target="../embeddings/oleObject1.bin"/><Relationship Id="rId21" Type="http://schemas.openxmlformats.org/officeDocument/2006/relationships/image" Target="../media/image14.wmf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9.wmf"/><Relationship Id="rId20" Type="http://schemas.openxmlformats.org/officeDocument/2006/relationships/image" Target="../media/image13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6.png"/><Relationship Id="rId15" Type="http://schemas.openxmlformats.org/officeDocument/2006/relationships/image" Target="../media/image8.wmf"/><Relationship Id="rId23" Type="http://schemas.openxmlformats.org/officeDocument/2006/relationships/image" Target="../media/image16.png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2.wmf"/><Relationship Id="rId4" Type="http://schemas.openxmlformats.org/officeDocument/2006/relationships/image" Target="../media/image1.emf"/><Relationship Id="rId9" Type="http://schemas.openxmlformats.org/officeDocument/2006/relationships/image" Target="../media/image3.wmf"/><Relationship Id="rId14" Type="http://schemas.openxmlformats.org/officeDocument/2006/relationships/image" Target="../media/image7.wmf"/><Relationship Id="rId22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600200" y="254000"/>
          <a:ext cx="5257800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Clip" r:id="rId3" imgW="6240719" imgH="3398544" progId="MS_ClipArt_Gallery.5">
                  <p:embed/>
                </p:oleObj>
              </mc:Choice>
              <mc:Fallback>
                <p:oleObj name="Clip" r:id="rId3" imgW="6240719" imgH="3398544" progId="MS_ClipArt_Gallery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54000"/>
                        <a:ext cx="5257800" cy="97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835150" y="352425"/>
            <a:ext cx="4672013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4498" tIns="52249" rIns="104498" bIns="52249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1800" b="1" dirty="0" smtClean="0">
                <a:solidFill>
                  <a:srgbClr val="6600CC"/>
                </a:solidFill>
                <a:latin typeface="+mj-lt"/>
                <a:ea typeface="標楷體" panose="03000509000000000000" pitchFamily="65" charset="-120"/>
              </a:rPr>
              <a:t>學生學習概覽 </a:t>
            </a:r>
            <a:endParaRPr lang="en-US" altLang="zh-TW" sz="1800" b="1" dirty="0" smtClean="0">
              <a:solidFill>
                <a:srgbClr val="6600CC"/>
              </a:solidFill>
              <a:latin typeface="+mj-lt"/>
              <a:ea typeface="標楷體" panose="03000509000000000000" pitchFamily="65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TW" sz="1800" b="1" dirty="0" smtClean="0">
                <a:solidFill>
                  <a:srgbClr val="6600CC"/>
                </a:solidFill>
                <a:latin typeface="+mj-lt"/>
                <a:ea typeface="標楷體" panose="03000509000000000000" pitchFamily="65" charset="-120"/>
              </a:rPr>
              <a:t>Student Learning Profile</a:t>
            </a:r>
            <a:endParaRPr lang="en-US" altLang="zh-TW" sz="2700" dirty="0" smtClean="0">
              <a:solidFill>
                <a:srgbClr val="6600CC"/>
              </a:solidFill>
              <a:latin typeface="+mj-lt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304800" y="1676400"/>
            <a:ext cx="7086600" cy="289560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3078" name="Rectangle 51"/>
          <p:cNvSpPr>
            <a:spLocks noChangeArrowheads="1"/>
          </p:cNvSpPr>
          <p:nvPr/>
        </p:nvSpPr>
        <p:spPr bwMode="auto">
          <a:xfrm>
            <a:off x="304800" y="5181600"/>
            <a:ext cx="7026275" cy="220980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3079" name="Rectangle 64"/>
          <p:cNvSpPr>
            <a:spLocks noChangeArrowheads="1"/>
          </p:cNvSpPr>
          <p:nvPr/>
        </p:nvSpPr>
        <p:spPr bwMode="auto">
          <a:xfrm>
            <a:off x="304800" y="7905750"/>
            <a:ext cx="7026275" cy="184785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3080" name="Text Box 68"/>
          <p:cNvSpPr txBox="1">
            <a:spLocks noChangeArrowheads="1"/>
          </p:cNvSpPr>
          <p:nvPr/>
        </p:nvSpPr>
        <p:spPr bwMode="auto">
          <a:xfrm>
            <a:off x="2590800" y="8199438"/>
            <a:ext cx="1724025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zh-TW" sz="18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2" panose="05020102010507070707" pitchFamily="18" charset="2"/>
              </a:rPr>
              <a:t></a:t>
            </a:r>
            <a:r>
              <a:rPr lang="en-US" altLang="zh-TW" sz="14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zh-TW" altLang="en-US" sz="14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其他功能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zh-TW" altLang="en-US" sz="1100" dirty="0" smtClean="0">
                <a:solidFill>
                  <a:srgbClr val="6600CC"/>
                </a:solidFill>
                <a:sym typeface="Wingdings 2" panose="05020102010507070707" pitchFamily="18" charset="2"/>
              </a:rPr>
              <a:t>匯出主要作品</a:t>
            </a:r>
            <a:endParaRPr lang="zh-TW" altLang="en-US" sz="1100" dirty="0" smtClean="0">
              <a:solidFill>
                <a:srgbClr val="6600CC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zh-TW" altLang="en-US" sz="1100" dirty="0" smtClean="0">
                <a:solidFill>
                  <a:srgbClr val="6600CC"/>
                </a:solidFill>
                <a:sym typeface="Wingdings 2" panose="05020102010507070707" pitchFamily="18" charset="2"/>
              </a:rPr>
              <a:t>各項報告</a:t>
            </a:r>
            <a:endParaRPr lang="zh-TW" altLang="en-US" sz="1100" dirty="0">
              <a:solidFill>
                <a:srgbClr val="6600CC"/>
              </a:solidFill>
              <a:sym typeface="Wingdings 2" panose="05020102010507070707" pitchFamily="18" charset="2"/>
            </a:endParaRPr>
          </a:p>
          <a:p>
            <a:pPr eaLnBrk="1" hangingPunct="1">
              <a:spcBef>
                <a:spcPct val="50000"/>
              </a:spcBef>
              <a:buFont typeface="Wingdings 2" panose="05020102010507070707" pitchFamily="18" charset="2"/>
              <a:buChar char="1"/>
              <a:defRPr/>
            </a:pPr>
            <a:r>
              <a:rPr lang="zh-TW" altLang="en-US" sz="1100" dirty="0" smtClean="0">
                <a:solidFill>
                  <a:srgbClr val="6600CC"/>
                </a:solidFill>
                <a:sym typeface="Wingdings 2" panose="05020102010507070707" pitchFamily="18" charset="2"/>
              </a:rPr>
              <a:t>查詢報告資料</a:t>
            </a:r>
            <a:endParaRPr lang="en-US" altLang="zh-TW" sz="1100" dirty="0">
              <a:solidFill>
                <a:srgbClr val="6600CC"/>
              </a:solidFill>
              <a:sym typeface="Wingdings" panose="05000000000000000000" pitchFamily="2" charset="2"/>
            </a:endParaRPr>
          </a:p>
          <a:p>
            <a:pPr eaLnBrk="1" hangingPunct="1">
              <a:spcBef>
                <a:spcPct val="50000"/>
              </a:spcBef>
              <a:buFont typeface="Wingdings 2" panose="05020102010507070707" pitchFamily="18" charset="2"/>
              <a:buChar char="1"/>
              <a:defRPr/>
            </a:pPr>
            <a:endParaRPr lang="en-US" altLang="zh-TW" sz="1100" dirty="0">
              <a:solidFill>
                <a:srgbClr val="6600CC"/>
              </a:solidFill>
              <a:sym typeface="Wingdings" panose="05000000000000000000" pitchFamily="2" charset="2"/>
            </a:endParaRPr>
          </a:p>
        </p:txBody>
      </p:sp>
      <p:pic>
        <p:nvPicPr>
          <p:cNvPr id="3081" name="Picture 83" descr="D:\Data Conversion chart\thumb2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371600"/>
            <a:ext cx="390525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WordArt 84"/>
          <p:cNvSpPr>
            <a:spLocks noChangeArrowheads="1" noChangeShapeType="1" noTextEdit="1"/>
          </p:cNvSpPr>
          <p:nvPr/>
        </p:nvSpPr>
        <p:spPr bwMode="auto">
          <a:xfrm>
            <a:off x="990600" y="1333500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預備工作</a:t>
            </a:r>
          </a:p>
        </p:txBody>
      </p:sp>
      <p:sp>
        <p:nvSpPr>
          <p:cNvPr id="3083" name="AutoShape 86"/>
          <p:cNvSpPr>
            <a:spLocks noChangeArrowheads="1"/>
          </p:cNvSpPr>
          <p:nvPr/>
        </p:nvSpPr>
        <p:spPr bwMode="auto">
          <a:xfrm>
            <a:off x="3411538" y="1285875"/>
            <a:ext cx="2514600" cy="609600"/>
          </a:xfrm>
          <a:prstGeom prst="wedgeRoundRectCallout">
            <a:avLst>
              <a:gd name="adj1" fmla="val -62880"/>
              <a:gd name="adj2" fmla="val 2606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1200">
                <a:solidFill>
                  <a:srgbClr val="FF0000"/>
                </a:solidFill>
              </a:rPr>
              <a:t>只覆蓋中四至中六級別的學生</a:t>
            </a:r>
            <a:endParaRPr lang="en-US" altLang="zh-TW" sz="1200">
              <a:solidFill>
                <a:srgbClr val="FF0000"/>
              </a:solidFill>
            </a:endParaRPr>
          </a:p>
        </p:txBody>
      </p:sp>
      <p:sp>
        <p:nvSpPr>
          <p:cNvPr id="3084" name="Text Box 88"/>
          <p:cNvSpPr txBox="1">
            <a:spLocks noChangeArrowheads="1"/>
          </p:cNvSpPr>
          <p:nvPr/>
        </p:nvSpPr>
        <p:spPr bwMode="auto">
          <a:xfrm>
            <a:off x="2347913" y="2093913"/>
            <a:ext cx="24606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zh-TW" altLang="en-US" sz="14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確定其他模組資料已經</a:t>
            </a:r>
            <a:r>
              <a:rPr lang="zh-TW" altLang="en-US" sz="1400" b="1" dirty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備</a:t>
            </a:r>
            <a:r>
              <a:rPr lang="zh-TW" altLang="en-US" sz="14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妥</a:t>
            </a:r>
            <a:endParaRPr lang="zh-TW" altLang="en-US" sz="1400" b="1" dirty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endParaRPr>
          </a:p>
        </p:txBody>
      </p:sp>
      <p:sp>
        <p:nvSpPr>
          <p:cNvPr id="3085" name="Text Box 93"/>
          <p:cNvSpPr txBox="1">
            <a:spLocks noChangeArrowheads="1"/>
          </p:cNvSpPr>
          <p:nvPr/>
        </p:nvSpPr>
        <p:spPr bwMode="auto">
          <a:xfrm>
            <a:off x="3762375" y="2584450"/>
            <a:ext cx="2468563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400">
                <a:solidFill>
                  <a:srgbClr val="00B0F0"/>
                </a:solidFill>
                <a:sym typeface="Wingdings" panose="05000000000000000000" pitchFamily="2" charset="2"/>
              </a:rPr>
              <a:t>學生成績 </a:t>
            </a:r>
            <a:r>
              <a:rPr lang="en-US" altLang="zh-TW" sz="1400">
                <a:solidFill>
                  <a:srgbClr val="00B0F0"/>
                </a:solidFill>
                <a:sym typeface="Wingdings" panose="05000000000000000000" pitchFamily="2" charset="2"/>
              </a:rPr>
              <a:t>(ASR)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400">
                <a:solidFill>
                  <a:srgbClr val="009900"/>
                </a:solidFill>
                <a:sym typeface="Wingdings" panose="05000000000000000000" pitchFamily="2" charset="2"/>
              </a:rPr>
              <a:t>學生資料 </a:t>
            </a:r>
            <a:r>
              <a:rPr lang="en-US" altLang="zh-TW" sz="1400">
                <a:solidFill>
                  <a:srgbClr val="009900"/>
                </a:solidFill>
                <a:sym typeface="Wingdings" panose="05000000000000000000" pitchFamily="2" charset="2"/>
              </a:rPr>
              <a:t>(STU)</a:t>
            </a:r>
            <a:endParaRPr lang="zh-TW" altLang="en-US" sz="1400">
              <a:solidFill>
                <a:srgbClr val="009900"/>
              </a:solidFill>
              <a:sym typeface="Wingdings" panose="05000000000000000000" pitchFamily="2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400">
                <a:solidFill>
                  <a:srgbClr val="CC0099"/>
                </a:solidFill>
                <a:sym typeface="Wingdings" panose="05000000000000000000" pitchFamily="2" charset="2"/>
              </a:rPr>
              <a:t>課外活動 </a:t>
            </a:r>
            <a:r>
              <a:rPr lang="en-US" altLang="zh-TW" sz="1400">
                <a:solidFill>
                  <a:srgbClr val="CC0099"/>
                </a:solidFill>
                <a:sym typeface="Wingdings" panose="05000000000000000000" pitchFamily="2" charset="2"/>
              </a:rPr>
              <a:t>(STA)</a:t>
            </a:r>
            <a:endParaRPr lang="zh-TW" altLang="en-US" sz="1400">
              <a:solidFill>
                <a:srgbClr val="CC0099"/>
              </a:solidFill>
              <a:sym typeface="Wingdings" panose="05000000000000000000" pitchFamily="2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400">
                <a:solidFill>
                  <a:srgbClr val="0000FF"/>
                </a:solidFill>
                <a:sym typeface="Wingdings" panose="05000000000000000000" pitchFamily="2" charset="2"/>
              </a:rPr>
              <a:t>獎懲資料 </a:t>
            </a:r>
            <a:r>
              <a:rPr lang="en-US" altLang="zh-TW" sz="1400">
                <a:solidFill>
                  <a:srgbClr val="0000FF"/>
                </a:solidFill>
                <a:sym typeface="Wingdings" panose="05000000000000000000" pitchFamily="2" charset="2"/>
              </a:rPr>
              <a:t>(ANP)</a:t>
            </a:r>
            <a:endParaRPr lang="zh-TW" altLang="en-US" sz="1400">
              <a:solidFill>
                <a:srgbClr val="0000FF"/>
              </a:solidFill>
              <a:sym typeface="Wingdings" panose="05000000000000000000" pitchFamily="2" charset="2"/>
            </a:endParaRPr>
          </a:p>
        </p:txBody>
      </p:sp>
      <p:sp>
        <p:nvSpPr>
          <p:cNvPr id="3086" name="Text Box 100"/>
          <p:cNvSpPr txBox="1">
            <a:spLocks noChangeArrowheads="1"/>
          </p:cNvSpPr>
          <p:nvPr/>
        </p:nvSpPr>
        <p:spPr bwMode="auto">
          <a:xfrm>
            <a:off x="4562475" y="5564188"/>
            <a:ext cx="1643063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400">
                <a:solidFill>
                  <a:schemeClr val="accent2"/>
                </a:solidFill>
                <a:sym typeface="Wingdings" panose="05000000000000000000" pitchFamily="2" charset="2"/>
              </a:rPr>
              <a:t>製成報告及報名表</a:t>
            </a:r>
          </a:p>
        </p:txBody>
      </p:sp>
      <p:sp>
        <p:nvSpPr>
          <p:cNvPr id="3087" name="Text Box 108"/>
          <p:cNvSpPr txBox="1">
            <a:spLocks noChangeArrowheads="1"/>
          </p:cNvSpPr>
          <p:nvPr/>
        </p:nvSpPr>
        <p:spPr bwMode="auto">
          <a:xfrm>
            <a:off x="4575175" y="6291263"/>
            <a:ext cx="179546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000">
                <a:solidFill>
                  <a:srgbClr val="0000FF"/>
                </a:solidFill>
                <a:sym typeface="Wingdings" panose="05000000000000000000" pitchFamily="2" charset="2"/>
              </a:rPr>
              <a:t>報告：</a:t>
            </a:r>
            <a:endParaRPr lang="en-US" altLang="zh-TW" sz="1000">
              <a:solidFill>
                <a:srgbClr val="0000FF"/>
              </a:solidFill>
              <a:sym typeface="Wingdings" panose="05000000000000000000" pitchFamily="2" charset="2"/>
            </a:endParaRP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zh-TW" altLang="en-US" sz="1000">
                <a:solidFill>
                  <a:srgbClr val="0000FF"/>
                </a:solidFill>
                <a:sym typeface="Wingdings" panose="05000000000000000000" pitchFamily="2" charset="2"/>
              </a:rPr>
              <a:t> 學生學習概覽</a:t>
            </a:r>
            <a:endParaRPr lang="en-US" altLang="zh-TW" sz="1000">
              <a:solidFill>
                <a:srgbClr val="0000FF"/>
              </a:solidFill>
              <a:sym typeface="Wingdings" panose="05000000000000000000" pitchFamily="2" charset="2"/>
            </a:endParaRPr>
          </a:p>
        </p:txBody>
      </p:sp>
      <p:sp>
        <p:nvSpPr>
          <p:cNvPr id="3088" name="Text Box 110"/>
          <p:cNvSpPr txBox="1">
            <a:spLocks noChangeArrowheads="1"/>
          </p:cNvSpPr>
          <p:nvPr/>
        </p:nvSpPr>
        <p:spPr bwMode="auto">
          <a:xfrm>
            <a:off x="1562133" y="5664733"/>
            <a:ext cx="2360546" cy="204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45000"/>
              </a:lnSpc>
              <a:spcBef>
                <a:spcPct val="50000"/>
              </a:spcBef>
              <a:buFontTx/>
              <a:buNone/>
            </a:pPr>
            <a:r>
              <a:rPr lang="zh-TW" altLang="en-US" sz="1400" dirty="0">
                <a:solidFill>
                  <a:srgbClr val="990099"/>
                </a:solidFill>
                <a:sym typeface="Wingdings" panose="05000000000000000000" pitchFamily="2" charset="2"/>
              </a:rPr>
              <a:t>從其他模</a:t>
            </a:r>
            <a:r>
              <a:rPr lang="zh-TW" altLang="en-US" sz="1400" dirty="0" smtClean="0">
                <a:solidFill>
                  <a:srgbClr val="990099"/>
                </a:solidFill>
                <a:sym typeface="Wingdings" panose="05000000000000000000" pitchFamily="2" charset="2"/>
              </a:rPr>
              <a:t>組</a:t>
            </a:r>
            <a:r>
              <a:rPr lang="en-US" altLang="zh-TW" sz="1400" dirty="0" smtClean="0">
                <a:solidFill>
                  <a:srgbClr val="990099"/>
                </a:solidFill>
                <a:sym typeface="Wingdings" panose="05000000000000000000" pitchFamily="2" charset="2"/>
              </a:rPr>
              <a:t>/</a:t>
            </a:r>
            <a:r>
              <a:rPr lang="zh-TW" altLang="en-US" sz="1400" dirty="0" smtClean="0">
                <a:solidFill>
                  <a:srgbClr val="990099"/>
                </a:solidFill>
                <a:sym typeface="Wingdings" panose="05000000000000000000" pitchFamily="2" charset="2"/>
              </a:rPr>
              <a:t>直接匯</a:t>
            </a:r>
            <a:r>
              <a:rPr lang="zh-TW" altLang="en-US" sz="1400" dirty="0">
                <a:solidFill>
                  <a:srgbClr val="990099"/>
                </a:solidFill>
                <a:sym typeface="Wingdings" panose="05000000000000000000" pitchFamily="2" charset="2"/>
              </a:rPr>
              <a:t>入到</a:t>
            </a:r>
            <a:r>
              <a:rPr lang="en-US" altLang="zh-TW" sz="1400" dirty="0">
                <a:solidFill>
                  <a:srgbClr val="990099"/>
                </a:solidFill>
                <a:sym typeface="Wingdings" panose="05000000000000000000" pitchFamily="2" charset="2"/>
              </a:rPr>
              <a:t>SLP</a:t>
            </a:r>
            <a:endParaRPr lang="zh-TW" altLang="en-US" sz="1400" dirty="0">
              <a:solidFill>
                <a:srgbClr val="990099"/>
              </a:solidFill>
              <a:sym typeface="Wingdings" panose="05000000000000000000" pitchFamily="2" charset="2"/>
            </a:endParaRPr>
          </a:p>
        </p:txBody>
      </p:sp>
      <p:sp>
        <p:nvSpPr>
          <p:cNvPr id="3089" name="WordArt 120"/>
          <p:cNvSpPr>
            <a:spLocks noChangeArrowheads="1" noChangeShapeType="1" noTextEdit="1"/>
          </p:cNvSpPr>
          <p:nvPr/>
        </p:nvSpPr>
        <p:spPr bwMode="auto">
          <a:xfrm>
            <a:off x="914400" y="4838700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使用系統</a:t>
            </a:r>
          </a:p>
        </p:txBody>
      </p:sp>
      <p:sp>
        <p:nvSpPr>
          <p:cNvPr id="3090" name="WordArt 130"/>
          <p:cNvSpPr>
            <a:spLocks noChangeArrowheads="1" noChangeShapeType="1" noTextEdit="1"/>
          </p:cNvSpPr>
          <p:nvPr/>
        </p:nvSpPr>
        <p:spPr bwMode="auto">
          <a:xfrm>
            <a:off x="990600" y="7600950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後期工作</a:t>
            </a:r>
          </a:p>
        </p:txBody>
      </p:sp>
      <p:graphicFrame>
        <p:nvGraphicFramePr>
          <p:cNvPr id="3091" name="Object 132"/>
          <p:cNvGraphicFramePr>
            <a:graphicFrameLocks noChangeAspect="1"/>
          </p:cNvGraphicFramePr>
          <p:nvPr/>
        </p:nvGraphicFramePr>
        <p:xfrm>
          <a:off x="533400" y="7634288"/>
          <a:ext cx="457200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Clip" r:id="rId6" imgW="1814170" imgH="1376172" progId="MS_ClipArt_Gallery.5">
                  <p:embed/>
                </p:oleObj>
              </mc:Choice>
              <mc:Fallback>
                <p:oleObj name="Clip" r:id="rId6" imgW="1814170" imgH="1376172" progId="MS_ClipArt_Gallery.5">
                  <p:embed/>
                  <p:pic>
                    <p:nvPicPr>
                      <p:cNvPr id="0" name="Object 1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7634288"/>
                        <a:ext cx="457200" cy="347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2" name="Object 133"/>
          <p:cNvGraphicFramePr>
            <a:graphicFrameLocks noChangeAspect="1"/>
          </p:cNvGraphicFramePr>
          <p:nvPr/>
        </p:nvGraphicFramePr>
        <p:xfrm>
          <a:off x="5554663" y="8077200"/>
          <a:ext cx="1303337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Clip" r:id="rId8" imgW="1190531" imgH="1243343" progId="MS_ClipArt_Gallery.5">
                  <p:embed/>
                </p:oleObj>
              </mc:Choice>
              <mc:Fallback>
                <p:oleObj name="Clip" r:id="rId8" imgW="1190531" imgH="1243343" progId="MS_ClipArt_Gallery.5">
                  <p:embed/>
                  <p:pic>
                    <p:nvPicPr>
                      <p:cNvPr id="0" name="Object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4663" y="8077200"/>
                        <a:ext cx="1303337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3" name="Object 136"/>
          <p:cNvGraphicFramePr>
            <a:graphicFrameLocks noChangeAspect="1"/>
          </p:cNvGraphicFramePr>
          <p:nvPr/>
        </p:nvGraphicFramePr>
        <p:xfrm>
          <a:off x="457200" y="4897438"/>
          <a:ext cx="403225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name="Clip" r:id="rId10" imgW="1700543" imgH="1831818" progId="MS_ClipArt_Gallery.5">
                  <p:embed/>
                </p:oleObj>
              </mc:Choice>
              <mc:Fallback>
                <p:oleObj name="Clip" r:id="rId10" imgW="1700543" imgH="1831818" progId="MS_ClipArt_Gallery.5">
                  <p:embed/>
                  <p:pic>
                    <p:nvPicPr>
                      <p:cNvPr id="0" name="Object 1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897438"/>
                        <a:ext cx="403225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4" name="Object 140"/>
          <p:cNvGraphicFramePr>
            <a:graphicFrameLocks noChangeAspect="1"/>
          </p:cNvGraphicFramePr>
          <p:nvPr/>
        </p:nvGraphicFramePr>
        <p:xfrm>
          <a:off x="2466975" y="1328738"/>
          <a:ext cx="55086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name="Clip" r:id="rId12" imgW="1585570" imgH="1759306" progId="MS_ClipArt_Gallery.5">
                  <p:embed/>
                </p:oleObj>
              </mc:Choice>
              <mc:Fallback>
                <p:oleObj name="Clip" r:id="rId12" imgW="1585570" imgH="1759306" progId="MS_ClipArt_Gallery.5">
                  <p:embed/>
                  <p:pic>
                    <p:nvPicPr>
                      <p:cNvPr id="0" name="Object 1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6975" y="1328738"/>
                        <a:ext cx="55086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5" name="Text Box 152"/>
          <p:cNvSpPr txBox="1">
            <a:spLocks noChangeArrowheads="1"/>
          </p:cNvSpPr>
          <p:nvPr/>
        </p:nvSpPr>
        <p:spPr bwMode="auto">
          <a:xfrm>
            <a:off x="2276475" y="5851520"/>
            <a:ext cx="1422400" cy="1416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000" dirty="0" smtClean="0">
                <a:solidFill>
                  <a:srgbClr val="CC0099"/>
                </a:solidFill>
                <a:sym typeface="Wingdings" panose="05000000000000000000" pitchFamily="2" charset="2"/>
              </a:rPr>
              <a:t>- </a:t>
            </a:r>
            <a:r>
              <a:rPr lang="zh-TW" altLang="en-US" sz="1000" dirty="0" smtClean="0">
                <a:solidFill>
                  <a:srgbClr val="CC0099"/>
                </a:solidFill>
                <a:sym typeface="Wingdings" panose="05000000000000000000" pitchFamily="2" charset="2"/>
              </a:rPr>
              <a:t>主</a:t>
            </a:r>
            <a:r>
              <a:rPr lang="zh-TW" altLang="en-US" sz="1000" dirty="0">
                <a:solidFill>
                  <a:srgbClr val="CC0099"/>
                </a:solidFill>
                <a:sym typeface="Wingdings" panose="05000000000000000000" pitchFamily="2" charset="2"/>
              </a:rPr>
              <a:t>要作</a:t>
            </a:r>
            <a:r>
              <a:rPr lang="zh-TW" altLang="en-US" sz="1000" dirty="0" smtClean="0">
                <a:solidFill>
                  <a:srgbClr val="CC0099"/>
                </a:solidFill>
                <a:sym typeface="Wingdings" panose="05000000000000000000" pitchFamily="2" charset="2"/>
              </a:rPr>
              <a:t>品</a:t>
            </a:r>
            <a:endParaRPr lang="en-US" altLang="zh-TW" sz="1000" dirty="0" smtClean="0">
              <a:solidFill>
                <a:srgbClr val="CC0099"/>
              </a:solidFill>
              <a:sym typeface="Wingdings" panose="05000000000000000000" pitchFamily="2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000" dirty="0" smtClean="0">
                <a:solidFill>
                  <a:srgbClr val="CC0099"/>
                </a:solidFill>
                <a:sym typeface="Wingdings" panose="05000000000000000000" pitchFamily="2" charset="2"/>
              </a:rPr>
              <a:t>- </a:t>
            </a:r>
            <a:r>
              <a:rPr lang="zh-TW" altLang="en-US" sz="1000" dirty="0" smtClean="0">
                <a:solidFill>
                  <a:srgbClr val="CC0099"/>
                </a:solidFill>
                <a:sym typeface="Wingdings" panose="05000000000000000000" pitchFamily="2" charset="2"/>
              </a:rPr>
              <a:t>內地考察</a:t>
            </a:r>
            <a:endParaRPr lang="zh-TW" altLang="en-US" sz="1000" dirty="0">
              <a:solidFill>
                <a:srgbClr val="CC0099"/>
              </a:solidFill>
              <a:sym typeface="Wingdings" panose="05000000000000000000" pitchFamily="2" charset="2"/>
            </a:endParaRP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zh-TW" altLang="en-US" sz="1000" dirty="0">
                <a:solidFill>
                  <a:srgbClr val="CC0099"/>
                </a:solidFill>
                <a:sym typeface="Wingdings" panose="05000000000000000000" pitchFamily="2" charset="2"/>
              </a:rPr>
              <a:t> 其他學習經歷 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zh-TW" altLang="en-US" sz="1000" dirty="0">
                <a:solidFill>
                  <a:srgbClr val="CC0099"/>
                </a:solidFill>
                <a:sym typeface="Wingdings" panose="05000000000000000000" pitchFamily="2" charset="2"/>
              </a:rPr>
              <a:t> 校外的表現／獎項</a:t>
            </a:r>
            <a:endParaRPr lang="en-US" altLang="zh-TW" sz="1000" dirty="0">
              <a:solidFill>
                <a:srgbClr val="CC0099"/>
              </a:solidFill>
              <a:sym typeface="Wingdings" panose="05000000000000000000" pitchFamily="2" charset="2"/>
            </a:endParaRP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zh-TW" altLang="en-US" sz="1000" dirty="0">
                <a:solidFill>
                  <a:srgbClr val="CC0099"/>
                </a:solidFill>
                <a:sym typeface="Wingdings" panose="05000000000000000000" pitchFamily="2" charset="2"/>
              </a:rPr>
              <a:t> 學生的自述</a:t>
            </a:r>
            <a:endParaRPr lang="en-US" altLang="zh-TW" sz="1000" dirty="0">
              <a:solidFill>
                <a:srgbClr val="CC0099"/>
              </a:solidFill>
              <a:sym typeface="Wingdings" panose="05000000000000000000" pitchFamily="2" charset="2"/>
            </a:endParaRP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zh-TW" altLang="en-US" sz="1000" dirty="0">
                <a:solidFill>
                  <a:srgbClr val="CC0099"/>
                </a:solidFill>
                <a:sym typeface="Wingdings" panose="05000000000000000000" pitchFamily="2" charset="2"/>
              </a:rPr>
              <a:t> 匯入列印次序</a:t>
            </a:r>
          </a:p>
        </p:txBody>
      </p:sp>
      <p:pic>
        <p:nvPicPr>
          <p:cNvPr id="3096" name="Picture 184" descr="C:\Documents and Settings\administrator\Application Data\Microsoft\Media Catalog\Downloaded Clips\cl0\BS01871_.wmf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0075" y="8637588"/>
            <a:ext cx="847725" cy="88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7" name="Picture 185" descr="C:\Documents and Settings\administrator\Application Data\Microsoft\Media Catalog\Downloaded Clips\cl76\j0296235.wmf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1905000"/>
            <a:ext cx="10525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8" name="Picture 186" descr="C:\Documents and Settings\administrator\Application Data\Microsoft\Media Catalog\Downloaded Clips\cl7a\j0305657.wmf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473325"/>
            <a:ext cx="11430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9" name="Picture 187" descr="C:\Documents and Settings\administrator\Application Data\Microsoft\Media Catalog\Downloaded Clips\cl7a\j0305655.wmf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63" y="3124200"/>
            <a:ext cx="101123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02" name="Text Box 189"/>
          <p:cNvSpPr txBox="1">
            <a:spLocks noChangeArrowheads="1"/>
          </p:cNvSpPr>
          <p:nvPr/>
        </p:nvSpPr>
        <p:spPr bwMode="auto">
          <a:xfrm>
            <a:off x="3487738" y="5275263"/>
            <a:ext cx="1114425" cy="307975"/>
          </a:xfrm>
          <a:prstGeom prst="rect">
            <a:avLst/>
          </a:prstGeom>
          <a:solidFill>
            <a:srgbClr val="FFFF99"/>
          </a:solidFill>
          <a:ln w="19050">
            <a:solidFill>
              <a:srgbClr val="0099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zh-TW" sz="13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</a:t>
            </a:r>
            <a:r>
              <a:rPr lang="zh-TW" altLang="en-US" sz="13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 作業程序</a:t>
            </a:r>
            <a:r>
              <a:rPr lang="zh-TW" altLang="en-US" sz="1300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  </a:t>
            </a:r>
            <a:endParaRPr lang="zh-TW" altLang="en-US" sz="1300" b="1" dirty="0">
              <a:solidFill>
                <a:srgbClr val="FF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endParaRPr>
          </a:p>
        </p:txBody>
      </p:sp>
      <p:grpSp>
        <p:nvGrpSpPr>
          <p:cNvPr id="3101" name="群組 1"/>
          <p:cNvGrpSpPr>
            <a:grpSpLocks/>
          </p:cNvGrpSpPr>
          <p:nvPr/>
        </p:nvGrpSpPr>
        <p:grpSpPr bwMode="auto">
          <a:xfrm>
            <a:off x="381000" y="6323013"/>
            <a:ext cx="1600200" cy="914400"/>
            <a:chOff x="457200" y="6324600"/>
            <a:chExt cx="1600200" cy="914400"/>
          </a:xfrm>
        </p:grpSpPr>
        <p:pic>
          <p:nvPicPr>
            <p:cNvPr id="3107" name="Picture 202" descr="C:\Documents and Settings\administrator\Application Data\Microsoft\Media Catalog\Downloaded Clips\cl7a\j0305665.wmf"/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00" y="6324600"/>
              <a:ext cx="1219200" cy="909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08" name="Line 203"/>
            <p:cNvSpPr>
              <a:spLocks noChangeShapeType="1"/>
            </p:cNvSpPr>
            <p:nvPr/>
          </p:nvSpPr>
          <p:spPr bwMode="auto">
            <a:xfrm>
              <a:off x="457200" y="7162800"/>
              <a:ext cx="381000" cy="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endParaRPr lang="zh-HK" altLang="en-US"/>
            </a:p>
          </p:txBody>
        </p:sp>
        <p:sp>
          <p:nvSpPr>
            <p:cNvPr id="3109" name="Line 204"/>
            <p:cNvSpPr>
              <a:spLocks noChangeShapeType="1"/>
            </p:cNvSpPr>
            <p:nvPr/>
          </p:nvSpPr>
          <p:spPr bwMode="auto">
            <a:xfrm>
              <a:off x="685800" y="7239000"/>
              <a:ext cx="304800" cy="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endParaRPr lang="zh-HK" altLang="en-US"/>
            </a:p>
          </p:txBody>
        </p:sp>
      </p:grpSp>
      <p:pic>
        <p:nvPicPr>
          <p:cNvPr id="2" name="Picture 206" descr="C:\Documents and Settings\administrator\Application Data\Microsoft\Media Catalog\Downloaded Clips\cl98\j0382412.wmf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00" y="8077200"/>
            <a:ext cx="14224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3" name="Picture 209" descr="C:\Documents and Settings\administrator\Application Data\Microsoft\Media Catalog\Downloaded Clips\cl54\j0212171.wmf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0450" y="1987550"/>
            <a:ext cx="741363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4" name="Picture 246" descr="C:\Documents and Settings\administrator\Application Data\Microsoft\Media Catalog\Downloaded Clips\cl0\SL00101_.wmf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657600"/>
            <a:ext cx="1331913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5" name="Picture 201" descr="C:\Documents and Settings\administrator\Application Data\Microsoft\Media Catalog\Downloaded Clips\cl0\SL00712_.wmf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557713"/>
            <a:ext cx="12192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06" name="向右箭號 1"/>
          <p:cNvSpPr>
            <a:spLocks noChangeArrowheads="1"/>
          </p:cNvSpPr>
          <p:nvPr/>
        </p:nvSpPr>
        <p:spPr bwMode="auto">
          <a:xfrm>
            <a:off x="3817938" y="6080125"/>
            <a:ext cx="496887" cy="5762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CFF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pic>
        <p:nvPicPr>
          <p:cNvPr id="38" name="Picture 37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7354" y="373356"/>
            <a:ext cx="974246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1272</TotalTime>
  <Words>171</Words>
  <Application>Microsoft Office PowerPoint</Application>
  <PresentationFormat>Custom</PresentationFormat>
  <Paragraphs>26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標楷體</vt:lpstr>
      <vt:lpstr>新細明體</vt:lpstr>
      <vt:lpstr>Arial</vt:lpstr>
      <vt:lpstr>Times New Roman</vt:lpstr>
      <vt:lpstr>Wingdings</vt:lpstr>
      <vt:lpstr>Wingdings 2</vt:lpstr>
      <vt:lpstr>預設簡報設計</vt:lpstr>
      <vt:lpstr>Clip</vt:lpstr>
      <vt:lpstr>PowerPoint Presentation</vt:lpstr>
    </vt:vector>
  </TitlesOfParts>
  <Company>Education 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無投影片標題</dc:title>
  <dc:creator>Thomas CHU</dc:creator>
  <cp:lastModifiedBy>LI, Siu-hong</cp:lastModifiedBy>
  <cp:revision>88</cp:revision>
  <cp:lastPrinted>2003-03-18T09:11:00Z</cp:lastPrinted>
  <dcterms:created xsi:type="dcterms:W3CDTF">2003-03-14T04:14:17Z</dcterms:created>
  <dcterms:modified xsi:type="dcterms:W3CDTF">2024-10-30T01:23:01Z</dcterms:modified>
</cp:coreProperties>
</file>