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620000" cy="10352088"/>
  <p:notesSz cx="6858000" cy="9979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" y="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94197"/>
            <a:ext cx="6477000" cy="3604060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5437243"/>
            <a:ext cx="5715000" cy="2499358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8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8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551153"/>
            <a:ext cx="1643063" cy="877291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551153"/>
            <a:ext cx="4833938" cy="8772916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7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7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7" y="2580836"/>
            <a:ext cx="6572250" cy="4306180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7" y="6927755"/>
            <a:ext cx="6572250" cy="22645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2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2755764"/>
            <a:ext cx="3238500" cy="656830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2755764"/>
            <a:ext cx="3238500" cy="656830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2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551155"/>
            <a:ext cx="6572250" cy="20009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2537700"/>
            <a:ext cx="3223617" cy="12436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3781388"/>
            <a:ext cx="3223617" cy="556185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2537700"/>
            <a:ext cx="3239493" cy="12436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3781388"/>
            <a:ext cx="3239493" cy="556185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5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7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2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690139"/>
            <a:ext cx="2457648" cy="2415487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1490511"/>
            <a:ext cx="3857625" cy="7356692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3105626"/>
            <a:ext cx="2457648" cy="5753557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9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690139"/>
            <a:ext cx="2457648" cy="2415487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1490511"/>
            <a:ext cx="3857625" cy="7356692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3105626"/>
            <a:ext cx="2457648" cy="5753557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551155"/>
            <a:ext cx="6572250" cy="200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2755764"/>
            <a:ext cx="6572250" cy="656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9594854"/>
            <a:ext cx="1714500" cy="551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9594854"/>
            <a:ext cx="2571750" cy="551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9594854"/>
            <a:ext cx="1714500" cy="551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9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2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489317"/>
              </p:ext>
            </p:extLst>
          </p:nvPr>
        </p:nvGraphicFramePr>
        <p:xfrm>
          <a:off x="1600200" y="189533"/>
          <a:ext cx="5257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Clip" r:id="rId3" imgW="6240719" imgH="3398544" progId="MS_ClipArt_Gallery.5">
                  <p:embed/>
                </p:oleObj>
              </mc:Choice>
              <mc:Fallback>
                <p:oleObj name="Clip" r:id="rId3" imgW="6240719" imgH="3398544" progId="MS_ClipArt_Gallery.5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89533"/>
                        <a:ext cx="525780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63164" y="341593"/>
            <a:ext cx="3770227" cy="659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498" tIns="52249" rIns="104498" bIns="52249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en-US" b="1" dirty="0">
                <a:solidFill>
                  <a:srgbClr val="6600CC"/>
                </a:solidFill>
                <a:latin typeface="Calibri Light" panose="020F03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中一派位</a:t>
            </a:r>
            <a:r>
              <a:rPr lang="en-US" altLang="zh-TW" b="1" dirty="0">
                <a:solidFill>
                  <a:srgbClr val="6600CC"/>
                </a:solidFill>
                <a:latin typeface="Calibri Light" panose="020F03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6600CC"/>
                </a:solidFill>
                <a:latin typeface="Calibri Light" panose="020F03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小學</a:t>
            </a:r>
            <a:r>
              <a:rPr lang="en-US" altLang="zh-TW" b="1" dirty="0">
                <a:solidFill>
                  <a:srgbClr val="6600CC"/>
                </a:solidFill>
                <a:latin typeface="Calibri Light" panose="020F03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</a:p>
          <a:p>
            <a:pPr algn="ctr">
              <a:spcAft>
                <a:spcPts val="0"/>
              </a:spcAft>
            </a:pPr>
            <a:r>
              <a:rPr lang="en-US" altLang="zh-TW" b="1" dirty="0">
                <a:solidFill>
                  <a:srgbClr val="66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Secondary One Allocation (Primary) </a:t>
            </a:r>
          </a:p>
        </p:txBody>
      </p:sp>
      <p:pic>
        <p:nvPicPr>
          <p:cNvPr id="8" name="Picture 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031" y="254000"/>
            <a:ext cx="1412537" cy="9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群組 4"/>
          <p:cNvGrpSpPr/>
          <p:nvPr/>
        </p:nvGrpSpPr>
        <p:grpSpPr>
          <a:xfrm>
            <a:off x="533400" y="1198199"/>
            <a:ext cx="1297393" cy="385763"/>
            <a:chOff x="533400" y="1157255"/>
            <a:chExt cx="1297393" cy="385763"/>
          </a:xfrm>
        </p:grpSpPr>
        <p:pic>
          <p:nvPicPr>
            <p:cNvPr id="9" name="Picture 83" descr="D:\Data Conversion chart\thumb2.gif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157255"/>
              <a:ext cx="390525" cy="385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WordArt 84"/>
            <p:cNvSpPr>
              <a:spLocks noChangeArrowheads="1" noChangeShapeType="1" noTextEdit="1"/>
            </p:cNvSpPr>
            <p:nvPr/>
          </p:nvSpPr>
          <p:spPr bwMode="auto">
            <a:xfrm>
              <a:off x="936713" y="1199830"/>
              <a:ext cx="894080" cy="266065"/>
            </a:xfrm>
            <a:prstGeom prst="rect">
              <a:avLst/>
            </a:prstGeom>
          </p:spPr>
          <p:txBody>
            <a:bodyPr wrap="none" numCol="1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400" dirty="0">
                  <a:ln w="9525" cap="flat" cmpd="sng" algn="ctr">
                    <a:solidFill>
                      <a:srgbClr val="660066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預備工作</a:t>
              </a:r>
              <a:endParaRPr lang="en-US" sz="12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876300" y="1600653"/>
            <a:ext cx="5868670" cy="277765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76300" y="4942826"/>
            <a:ext cx="5868670" cy="3206446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829411" y="8609227"/>
            <a:ext cx="5921909" cy="1449173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群組 14"/>
          <p:cNvGrpSpPr/>
          <p:nvPr/>
        </p:nvGrpSpPr>
        <p:grpSpPr bwMode="auto">
          <a:xfrm>
            <a:off x="543649" y="4478762"/>
            <a:ext cx="1287144" cy="436244"/>
            <a:chOff x="220663" y="3476543"/>
            <a:chExt cx="1288326" cy="436562"/>
          </a:xfrm>
        </p:grpSpPr>
        <p:sp>
          <p:nvSpPr>
            <p:cNvPr id="16" name="WordArt 120"/>
            <p:cNvSpPr>
              <a:spLocks noChangeArrowheads="1" noChangeShapeType="1" noTextEdit="1"/>
            </p:cNvSpPr>
            <p:nvPr/>
          </p:nvSpPr>
          <p:spPr bwMode="auto">
            <a:xfrm>
              <a:off x="613784" y="3529897"/>
              <a:ext cx="895205" cy="266742"/>
            </a:xfrm>
            <a:prstGeom prst="rect">
              <a:avLst/>
            </a:prstGeom>
          </p:spPr>
          <p:txBody>
            <a:bodyPr wrap="none" numCol="1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400" dirty="0">
                  <a:ln w="9525" cap="flat" cmpd="sng" algn="ctr">
                    <a:solidFill>
                      <a:srgbClr val="660066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使用系統</a:t>
              </a:r>
              <a:endParaRPr lang="en-US" sz="12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pic>
          <p:nvPicPr>
            <p:cNvPr id="17" name="圖片 16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663" y="3476543"/>
              <a:ext cx="403683" cy="436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群組 9"/>
          <p:cNvGrpSpPr/>
          <p:nvPr/>
        </p:nvGrpSpPr>
        <p:grpSpPr>
          <a:xfrm>
            <a:off x="356466" y="8224378"/>
            <a:ext cx="1263015" cy="373380"/>
            <a:chOff x="696557" y="7558673"/>
            <a:chExt cx="1263015" cy="373380"/>
          </a:xfrm>
        </p:grpSpPr>
        <p:sp>
          <p:nvSpPr>
            <p:cNvPr id="18" name="WordArt 130"/>
            <p:cNvSpPr>
              <a:spLocks noChangeArrowheads="1" noChangeShapeType="1" noTextEdit="1"/>
            </p:cNvSpPr>
            <p:nvPr/>
          </p:nvSpPr>
          <p:spPr bwMode="auto">
            <a:xfrm>
              <a:off x="1064857" y="7599948"/>
              <a:ext cx="894715" cy="286385"/>
            </a:xfrm>
            <a:prstGeom prst="rect">
              <a:avLst/>
            </a:prstGeom>
          </p:spPr>
          <p:txBody>
            <a:bodyPr wrap="none" numCol="1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400" dirty="0">
                  <a:ln w="9525" cap="flat" cmpd="sng" algn="ctr">
                    <a:solidFill>
                      <a:srgbClr val="660066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後期工作</a:t>
              </a:r>
              <a:endParaRPr lang="en-US" sz="12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pic>
          <p:nvPicPr>
            <p:cNvPr id="19" name="圖片 18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557" y="7558673"/>
              <a:ext cx="456565" cy="373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" name="文字方塊 1"/>
          <p:cNvSpPr txBox="1"/>
          <p:nvPr/>
        </p:nvSpPr>
        <p:spPr>
          <a:xfrm>
            <a:off x="1237107" y="1717533"/>
            <a:ext cx="5983986" cy="255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</a:t>
            </a:r>
            <a:r>
              <a:rPr kumimoji="1" lang="zh-TW" altLang="en-US" sz="1200" b="1" dirty="0">
                <a:solidFill>
                  <a:schemeClr val="accent6">
                    <a:lumMod val="50000"/>
                  </a:schemeClr>
                </a:solidFill>
              </a:rPr>
              <a:t>學校管理模組</a:t>
            </a:r>
            <a:endParaRPr lang="en-US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2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kumimoji="1" lang="en-US" altLang="zh-TW" sz="1100" dirty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設定班別和科目資料</a:t>
            </a: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100" dirty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設定呈分科目為必修科目</a:t>
            </a:r>
            <a:r>
              <a:rPr kumimoji="1" lang="en-US" altLang="zh-TW" sz="11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中文、英文、數學、常識、音樂和視覺藝術</a:t>
            </a:r>
            <a:r>
              <a:rPr kumimoji="1" lang="en-US" altLang="zh-HK" sz="1100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</a:t>
            </a:r>
            <a:r>
              <a:rPr kumimoji="1" lang="zh-TW" altLang="en-US" sz="1200" b="1" dirty="0">
                <a:solidFill>
                  <a:schemeClr val="accent6">
                    <a:lumMod val="50000"/>
                  </a:schemeClr>
                </a:solidFill>
              </a:rPr>
              <a:t>學生資料模組</a:t>
            </a:r>
            <a:endParaRPr lang="en-US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2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kumimoji="1" lang="en-US" altLang="zh-TW" sz="1100" dirty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檢視及更新學生資料</a:t>
            </a: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100" dirty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呈交表格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、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、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、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、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Ds(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如適用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</a:t>
            </a:r>
            <a:r>
              <a:rPr kumimoji="1" lang="zh-TW" altLang="en-US" sz="1200" b="1" dirty="0">
                <a:solidFill>
                  <a:schemeClr val="accent6">
                    <a:lumMod val="50000"/>
                  </a:schemeClr>
                </a:solidFill>
              </a:rPr>
              <a:t>學生成績模組</a:t>
            </a:r>
            <a:endParaRPr kumimoji="1" lang="en-US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100" dirty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設定考績綱要</a:t>
            </a: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100" dirty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輸入積分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音樂和視覺藝術的評分必須是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的倍數</a:t>
            </a:r>
            <a:r>
              <a:rPr kumimoji="1" lang="en-US" sz="1100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100" dirty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kumimoji="1" lang="zh-TW" altLang="en-US" sz="1100" dirty="0">
                <a:solidFill>
                  <a:schemeClr val="accent6">
                    <a:lumMod val="50000"/>
                  </a:schemeClr>
                </a:solidFill>
              </a:rPr>
              <a:t>整合考績</a:t>
            </a: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</a:t>
            </a:r>
            <a:r>
              <a:rPr kumimoji="1" lang="zh-TW" altLang="en-US" sz="1200" dirty="0">
                <a:solidFill>
                  <a:schemeClr val="accent6">
                    <a:lumMod val="50000"/>
                  </a:schemeClr>
                </a:solidFill>
              </a:rPr>
              <a:t>結束上個中一派位年度</a:t>
            </a:r>
            <a:endParaRPr kumimoji="1"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237107" y="8691946"/>
            <a:ext cx="5444223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zh-TW" altLang="en-US" sz="1400" b="1" dirty="0">
                <a:solidFill>
                  <a:schemeClr val="accent2">
                    <a:lumMod val="50000"/>
                  </a:schemeClr>
                </a:solidFill>
              </a:rPr>
              <a:t>呈交學生成績後</a:t>
            </a:r>
            <a:endParaRPr kumimoji="1" lang="en-US" altLang="zh-HK" sz="1400" b="1" dirty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2">
                    <a:lumMod val="50000"/>
                  </a:schemeClr>
                </a:solidFill>
                <a:latin typeface="+mn-ea"/>
                <a:sym typeface="Wingdings" panose="05000000000000000000" pitchFamily="2" charset="2"/>
              </a:rPr>
              <a:t></a:t>
            </a:r>
            <a:r>
              <a:rPr kumimoji="1" lang="zh-TW" altLang="en-US" sz="12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檢視呈分紀錄和中一派位資料</a:t>
            </a:r>
            <a:endParaRPr lang="en-US" sz="12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2">
                    <a:lumMod val="50000"/>
                  </a:schemeClr>
                </a:solidFill>
                <a:latin typeface="+mn-ea"/>
                <a:sym typeface="Wingdings" panose="05000000000000000000" pitchFamily="2" charset="2"/>
              </a:rPr>
              <a:t></a:t>
            </a:r>
            <a:r>
              <a:rPr kumimoji="1" lang="zh-TW" altLang="en-US" sz="12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產生「模擬中一派位校內排名表」</a:t>
            </a:r>
            <a:endParaRPr kumimoji="1" lang="en-US" altLang="zh-TW" sz="12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zh-TW" altLang="en-US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中一派位公布後</a:t>
            </a:r>
            <a:endParaRPr kumimoji="1" lang="en-US" altLang="zh-TW" sz="14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altLang="zh-HK" sz="1200" dirty="0">
                <a:solidFill>
                  <a:srgbClr val="FF0000"/>
                </a:solidFill>
                <a:latin typeface="+mn-ea"/>
                <a:sym typeface="Wingdings" panose="05000000000000000000" pitchFamily="2" charset="2"/>
              </a:rPr>
              <a:t></a:t>
            </a:r>
            <a:r>
              <a:rPr kumimoji="1" lang="zh-TW" altLang="en-US" sz="1200" dirty="0">
                <a:solidFill>
                  <a:srgbClr val="FF0000"/>
                </a:solidFill>
                <a:latin typeface="+mn-ea"/>
              </a:rPr>
              <a:t>匯入「統一分配學額結果」資料檔</a:t>
            </a:r>
            <a:endParaRPr kumimoji="1" lang="en-US" altLang="zh-TW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237107" y="5077249"/>
            <a:ext cx="5444223" cy="2887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zh-TW" altLang="en-US" sz="1400" b="1" dirty="0">
                <a:solidFill>
                  <a:schemeClr val="accent5">
                    <a:lumMod val="50000"/>
                  </a:schemeClr>
                </a:solidFill>
              </a:rPr>
              <a:t>呈交學生成績</a:t>
            </a:r>
            <a:endParaRPr kumimoji="1" lang="en-US" sz="1400" b="1" dirty="0">
              <a:solidFill>
                <a:schemeClr val="accent5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</a:t>
            </a:r>
            <a:r>
              <a:rPr kumimoji="1" lang="zh-TW" altLang="en-US" sz="1200" dirty="0">
                <a:solidFill>
                  <a:schemeClr val="accent5">
                    <a:lumMod val="50000"/>
                  </a:schemeClr>
                </a:solidFill>
              </a:rPr>
              <a:t>設定中一派位年度</a:t>
            </a:r>
            <a:r>
              <a:rPr kumimoji="1" lang="en-US" sz="1200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kumimoji="1" lang="zh-TW" altLang="en-US" sz="1200" dirty="0">
                <a:solidFill>
                  <a:schemeClr val="accent5">
                    <a:lumMod val="50000"/>
                  </a:schemeClr>
                </a:solidFill>
              </a:rPr>
              <a:t>評核學期</a:t>
            </a:r>
            <a:endParaRPr lang="en-US" sz="1200" dirty="0">
              <a:solidFill>
                <a:schemeClr val="accent5">
                  <a:lumMod val="50000"/>
                </a:schemeClr>
              </a:solidFill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</a:t>
            </a:r>
            <a:r>
              <a:rPr kumimoji="1" lang="zh-TW" altLang="en-US" sz="1200" dirty="0">
                <a:solidFill>
                  <a:schemeClr val="accent5">
                    <a:lumMod val="50000"/>
                  </a:schemeClr>
                </a:solidFill>
              </a:rPr>
              <a:t>編修學校組別資料和學生組別資料</a:t>
            </a:r>
            <a:r>
              <a:rPr kumimoji="1" lang="en-US" altLang="zh-TW" sz="12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kumimoji="1" lang="zh-TW" altLang="en-US" sz="1200" dirty="0">
                <a:solidFill>
                  <a:schemeClr val="accent5">
                    <a:lumMod val="50000"/>
                  </a:schemeClr>
                </a:solidFill>
              </a:rPr>
              <a:t>可複製去年中一派位資料到現時評核學期</a:t>
            </a:r>
            <a:r>
              <a:rPr kumimoji="1" lang="en-US" altLang="zh-TW" sz="1200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kumimoji="1" lang="en-US" sz="1200" dirty="0">
              <a:solidFill>
                <a:schemeClr val="accent5">
                  <a:lumMod val="50000"/>
                </a:schemeClr>
              </a:solidFill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</a:t>
            </a:r>
            <a:r>
              <a:rPr kumimoji="1" lang="zh-TW" altLang="en-US" sz="1200" dirty="0">
                <a:solidFill>
                  <a:schemeClr val="accent5">
                    <a:lumMod val="50000"/>
                  </a:schemeClr>
                </a:solidFill>
              </a:rPr>
              <a:t>提取校內成績</a:t>
            </a:r>
            <a:endParaRPr lang="en-US" sz="1200" dirty="0">
              <a:solidFill>
                <a:schemeClr val="accent5">
                  <a:lumMod val="50000"/>
                </a:schemeClr>
              </a:solidFill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</a:t>
            </a:r>
            <a:r>
              <a:rPr kumimoji="1" lang="zh-TW" altLang="en-US" sz="1200" dirty="0">
                <a:solidFill>
                  <a:schemeClr val="accent5">
                    <a:lumMod val="50000"/>
                  </a:schemeClr>
                </a:solidFill>
              </a:rPr>
              <a:t>編修個別學生成績、免修科目和缺席示標</a:t>
            </a:r>
            <a:r>
              <a:rPr kumimoji="1" lang="en-US" altLang="zh-TW" sz="12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kumimoji="1" lang="zh-TW" altLang="en-US" sz="1200" dirty="0">
                <a:solidFill>
                  <a:schemeClr val="accent5">
                    <a:lumMod val="50000"/>
                  </a:schemeClr>
                </a:solidFill>
              </a:rPr>
              <a:t>如有需要</a:t>
            </a:r>
            <a:r>
              <a:rPr kumimoji="1" lang="en-US" altLang="zh-TW" sz="1200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1200" dirty="0">
              <a:solidFill>
                <a:schemeClr val="accent5">
                  <a:lumMod val="50000"/>
                </a:schemeClr>
              </a:solidFill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sz="12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</a:t>
            </a:r>
            <a:r>
              <a:rPr kumimoji="1" lang="zh-TW" altLang="en-US" sz="1200" dirty="0">
                <a:solidFill>
                  <a:schemeClr val="accent5">
                    <a:lumMod val="50000"/>
                  </a:schemeClr>
                </a:solidFill>
              </a:rPr>
              <a:t>產生、核對及呈交「 中一派位校內成績積分」資料檔 </a:t>
            </a:r>
            <a:endParaRPr kumimoji="1" lang="en-US" altLang="zh-TW" sz="1200" dirty="0">
              <a:solidFill>
                <a:schemeClr val="accent5">
                  <a:lumMod val="50000"/>
                </a:schemeClr>
              </a:solidFill>
            </a:endParaRPr>
          </a:p>
          <a:p>
            <a:pPr marL="538163"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100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kumimoji="1" lang="zh-TW" altLang="en-US" sz="11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七         月：小五下學期</a:t>
            </a:r>
            <a:r>
              <a:rPr kumimoji="1" lang="zh-TW" altLang="en-US" sz="1100" dirty="0">
                <a:solidFill>
                  <a:schemeClr val="accent5">
                    <a:lumMod val="50000"/>
                  </a:schemeClr>
                </a:solidFill>
              </a:rPr>
              <a:t>成績</a:t>
            </a:r>
            <a:endParaRPr kumimoji="1" lang="en-US" altLang="zh-TW" sz="1100" dirty="0">
              <a:solidFill>
                <a:schemeClr val="accent5">
                  <a:lumMod val="50000"/>
                </a:schemeClr>
              </a:solidFill>
            </a:endParaRPr>
          </a:p>
          <a:p>
            <a:pPr marL="538163"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100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kumimoji="1" lang="zh-TW" altLang="en-US" sz="11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翌年一月：小六上學期</a:t>
            </a:r>
            <a:r>
              <a:rPr kumimoji="1" lang="zh-TW" altLang="en-US" sz="1100" dirty="0">
                <a:solidFill>
                  <a:schemeClr val="accent5">
                    <a:lumMod val="50000"/>
                  </a:schemeClr>
                </a:solidFill>
              </a:rPr>
              <a:t>成績</a:t>
            </a:r>
            <a:endParaRPr kumimoji="1" lang="en-US" altLang="zh-TW" sz="1100" dirty="0">
              <a:solidFill>
                <a:schemeClr val="accent5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538163"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altLang="zh-TW" sz="1100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kumimoji="1" lang="zh-TW" altLang="en-US" sz="1100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翌年四月：小六下學期</a:t>
            </a:r>
            <a:r>
              <a:rPr kumimoji="1" lang="zh-TW" altLang="en-US" sz="1100" dirty="0">
                <a:solidFill>
                  <a:schemeClr val="accent5">
                    <a:lumMod val="50000"/>
                  </a:schemeClr>
                </a:solidFill>
              </a:rPr>
              <a:t>成績</a:t>
            </a:r>
            <a:endParaRPr kumimoji="1" lang="en-US" altLang="zh-TW" sz="1100" dirty="0">
              <a:solidFill>
                <a:schemeClr val="accent5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zh-TW" altLang="en-US" sz="1400" b="1" dirty="0">
                <a:solidFill>
                  <a:srgbClr val="7030A0"/>
                </a:solidFill>
                <a:sym typeface="Wingdings" panose="05000000000000000000" pitchFamily="2" charset="2"/>
              </a:rPr>
              <a:t>中一派位公布</a:t>
            </a:r>
            <a:endParaRPr kumimoji="1" lang="en-US" altLang="zh-TW" sz="1400" b="1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altLang="zh-HK" sz="1200" dirty="0">
                <a:solidFill>
                  <a:srgbClr val="7030A0"/>
                </a:solidFill>
                <a:sym typeface="Wingdings" panose="05000000000000000000" pitchFamily="2" charset="2"/>
              </a:rPr>
              <a:t></a:t>
            </a:r>
            <a:r>
              <a:rPr kumimoji="1" lang="zh-TW" altLang="en-US" sz="1200" dirty="0">
                <a:solidFill>
                  <a:srgbClr val="7030A0"/>
                </a:solidFill>
                <a:sym typeface="Wingdings" panose="05000000000000000000" pitchFamily="2" charset="2"/>
              </a:rPr>
              <a:t>接收中一派位資料檔</a:t>
            </a:r>
            <a:r>
              <a:rPr kumimoji="1" lang="en-US" altLang="zh-TW" sz="1200" dirty="0">
                <a:solidFill>
                  <a:srgbClr val="7030A0"/>
                </a:solidFill>
                <a:sym typeface="Wingdings" panose="05000000000000000000" pitchFamily="2" charset="2"/>
              </a:rPr>
              <a:t>(</a:t>
            </a:r>
            <a:r>
              <a:rPr kumimoji="1" lang="zh-TW" altLang="en-US" sz="1200" dirty="0">
                <a:solidFill>
                  <a:srgbClr val="7030A0"/>
                </a:solidFill>
                <a:sym typeface="Wingdings" panose="05000000000000000000" pitchFamily="2" charset="2"/>
              </a:rPr>
              <a:t>七月</a:t>
            </a:r>
            <a:r>
              <a:rPr kumimoji="1" lang="en-US" altLang="zh-TW" sz="1200" dirty="0">
                <a:solidFill>
                  <a:srgbClr val="7030A0"/>
                </a:solidFill>
                <a:sym typeface="Wingdings" panose="05000000000000000000" pitchFamily="2" charset="2"/>
              </a:rPr>
              <a:t>)</a:t>
            </a: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kumimoji="1" lang="en-US" altLang="zh-HK" sz="1200" dirty="0">
                <a:solidFill>
                  <a:srgbClr val="7030A0"/>
                </a:solidFill>
                <a:sym typeface="Wingdings" panose="05000000000000000000" pitchFamily="2" charset="2"/>
              </a:rPr>
              <a:t></a:t>
            </a:r>
            <a:r>
              <a:rPr kumimoji="1" lang="zh-TW" altLang="en-US" sz="1200" dirty="0">
                <a:solidFill>
                  <a:srgbClr val="7030A0"/>
                </a:solidFill>
                <a:sym typeface="Wingdings" panose="05000000000000000000" pitchFamily="2" charset="2"/>
              </a:rPr>
              <a:t>查詢中一派位結果</a:t>
            </a:r>
            <a:endParaRPr kumimoji="1" lang="en-US" altLang="zh-TW" sz="1200" dirty="0">
              <a:solidFill>
                <a:srgbClr val="7030A0"/>
              </a:solidFill>
            </a:endParaRPr>
          </a:p>
        </p:txBody>
      </p:sp>
      <p:pic>
        <p:nvPicPr>
          <p:cNvPr id="20" name="Picture 206" descr="C:\Documents and Settings\administrator\Application Data\Microsoft\Media Catalog\Downloaded Clips\cl98\j0382412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853" y="2592618"/>
            <a:ext cx="1311376" cy="1475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" name="Object 1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73913"/>
              </p:ext>
            </p:extLst>
          </p:nvPr>
        </p:nvGraphicFramePr>
        <p:xfrm>
          <a:off x="5331692" y="8952685"/>
          <a:ext cx="901699" cy="100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Clip" r:id="rId10" imgW="1190531" imgH="1243343" progId="MS_ClipArt_Gallery.5">
                  <p:embed/>
                </p:oleObj>
              </mc:Choice>
              <mc:Fallback>
                <p:oleObj name="Clip" r:id="rId10" imgW="1190531" imgH="1243343" progId="MS_ClipArt_Gallery.5">
                  <p:embed/>
                  <p:pic>
                    <p:nvPicPr>
                      <p:cNvPr id="309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1692" y="8952685"/>
                        <a:ext cx="901699" cy="1001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70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555</TotalTime>
  <Words>282</Words>
  <Application>Microsoft Office PowerPoint</Application>
  <PresentationFormat>自訂</PresentationFormat>
  <Paragraphs>33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Clip</vt:lpstr>
      <vt:lpstr>PowerPoint 簡報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CHAN, Tak-ki Tom</dc:creator>
  <cp:lastModifiedBy>Yip Wing-yan, Jasmine</cp:lastModifiedBy>
  <cp:revision>53</cp:revision>
  <cp:lastPrinted>2019-03-04T07:28:18Z</cp:lastPrinted>
  <dcterms:created xsi:type="dcterms:W3CDTF">2019-03-01T06:37:13Z</dcterms:created>
  <dcterms:modified xsi:type="dcterms:W3CDTF">2024-08-23T07:41:47Z</dcterms:modified>
</cp:coreProperties>
</file>