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81800" cy="99187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900"/>
    <a:srgbClr val="FF3300"/>
    <a:srgbClr val="0000FF"/>
    <a:srgbClr val="CC00CC"/>
    <a:srgbClr val="FF9900"/>
    <a:srgbClr val="99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44" autoAdjust="0"/>
    <p:restoredTop sz="90929"/>
  </p:normalViewPr>
  <p:slideViewPr>
    <p:cSldViewPr>
      <p:cViewPr varScale="1">
        <p:scale>
          <a:sx n="63" d="100"/>
          <a:sy n="63" d="100"/>
        </p:scale>
        <p:origin x="2526" y="78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D48B65A-B2F1-4F83-A370-CCAA78937B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0D985-C959-46E0-B202-04C39E3771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430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11721-C055-4748-9536-0CEC86D304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621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FC626-864B-49EE-8F36-4B733BE771B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15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5112C-58E6-4B01-8B33-17D9E9A94C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251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AD6D9-A831-44FB-B5C2-2BFCEBD209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117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74017-1B96-4B77-A32B-6C172A188E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566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E062C-46C2-46EA-B163-6F495CC047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600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09388-B023-4220-9AF7-71B419E68C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914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49459-BE64-4DF1-A7EE-D12AF44410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969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4DA19-7BE6-48D4-B624-FC96493E47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517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0497E-057F-4113-8BC7-C506F70B5A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6790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7EFD6111-CC91-47AD-BDC9-62C6B2276F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6.wmf"/><Relationship Id="rId5" Type="http://schemas.openxmlformats.org/officeDocument/2006/relationships/image" Target="../media/image4.png"/><Relationship Id="rId15" Type="http://schemas.openxmlformats.org/officeDocument/2006/relationships/image" Target="../media/image10.wmf"/><Relationship Id="rId10" Type="http://schemas.openxmlformats.org/officeDocument/2006/relationships/image" Target="../media/image3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17663" y="211138"/>
          <a:ext cx="518795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Clip" r:id="rId3" imgW="6248306" imgH="3406203" progId="MS_ClipArt_Gallery.5">
                  <p:embed/>
                </p:oleObj>
              </mc:Choice>
              <mc:Fallback>
                <p:oleObj name="Clip" r:id="rId3" imgW="6248306" imgH="340620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211138"/>
                        <a:ext cx="5187950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 descr="D:\Data Conversion chart\logo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7163"/>
            <a:ext cx="14478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828800" y="284163"/>
            <a:ext cx="4608513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solidFill>
                  <a:srgbClr val="6600CC"/>
                </a:solidFill>
                <a:ea typeface="標楷體" panose="03000509000000000000" pitchFamily="65" charset="-120"/>
              </a:rPr>
              <a:t>中一派位 </a:t>
            </a:r>
            <a:endParaRPr lang="en-US" altLang="zh-TW" sz="1800" b="1">
              <a:solidFill>
                <a:srgbClr val="6600CC"/>
              </a:solidFill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6600CC"/>
                </a:solidFill>
                <a:ea typeface="標楷體" panose="03000509000000000000" pitchFamily="65" charset="-120"/>
              </a:rPr>
              <a:t>School Places Allocation for Secondary One</a:t>
            </a:r>
            <a:endParaRPr lang="en-US" altLang="zh-TW" sz="2700">
              <a:solidFill>
                <a:srgbClr val="6600CC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219200"/>
            <a:ext cx="7010400" cy="19050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3352800"/>
            <a:ext cx="7026275" cy="45720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GB" altLang="zh-HK"/>
          </a:p>
        </p:txBody>
      </p:sp>
      <p:sp>
        <p:nvSpPr>
          <p:cNvPr id="3079" name="Rectangle 64"/>
          <p:cNvSpPr>
            <a:spLocks noChangeArrowheads="1"/>
          </p:cNvSpPr>
          <p:nvPr/>
        </p:nvSpPr>
        <p:spPr bwMode="auto">
          <a:xfrm>
            <a:off x="304800" y="8153400"/>
            <a:ext cx="7026275" cy="16764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pic>
        <p:nvPicPr>
          <p:cNvPr id="3080" name="Picture 83" descr="D:\Data Conversion chart\thumb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12192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WordArt 84"/>
          <p:cNvSpPr>
            <a:spLocks noChangeArrowheads="1" noChangeShapeType="1" noTextEdit="1"/>
          </p:cNvSpPr>
          <p:nvPr/>
        </p:nvSpPr>
        <p:spPr bwMode="auto">
          <a:xfrm>
            <a:off x="1028700" y="12573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2" name="Text Box 88"/>
          <p:cNvSpPr txBox="1">
            <a:spLocks noChangeArrowheads="1"/>
          </p:cNvSpPr>
          <p:nvPr/>
        </p:nvSpPr>
        <p:spPr bwMode="auto">
          <a:xfrm>
            <a:off x="304800" y="1614488"/>
            <a:ext cx="2209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0000FF"/>
                </a:solidFill>
                <a:sym typeface="Wingdings" panose="05000000000000000000" pitchFamily="2" charset="2"/>
              </a:rPr>
              <a:t> </a:t>
            </a:r>
            <a:r>
              <a:rPr lang="zh-TW" altLang="en-US" sz="1400" b="1">
                <a:solidFill>
                  <a:srgbClr val="0000FF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招收下學年中一學生</a:t>
            </a:r>
          </a:p>
        </p:txBody>
      </p:sp>
      <p:sp>
        <p:nvSpPr>
          <p:cNvPr id="3083" name="WordArt 120"/>
          <p:cNvSpPr>
            <a:spLocks noChangeArrowheads="1" noChangeShapeType="1" noTextEdit="1"/>
          </p:cNvSpPr>
          <p:nvPr/>
        </p:nvSpPr>
        <p:spPr bwMode="auto">
          <a:xfrm>
            <a:off x="1066800" y="33909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84" name="WordArt 130"/>
          <p:cNvSpPr>
            <a:spLocks noChangeArrowheads="1" noChangeShapeType="1" noTextEdit="1"/>
          </p:cNvSpPr>
          <p:nvPr/>
        </p:nvSpPr>
        <p:spPr bwMode="auto">
          <a:xfrm>
            <a:off x="914400" y="82296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85" name="Object 132"/>
          <p:cNvGraphicFramePr>
            <a:graphicFrameLocks noChangeAspect="1"/>
          </p:cNvGraphicFramePr>
          <p:nvPr/>
        </p:nvGraphicFramePr>
        <p:xfrm>
          <a:off x="457200" y="8186738"/>
          <a:ext cx="4572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Clip" r:id="rId7" imgW="1814170" imgH="1376172" progId="MS_ClipArt_Gallery.5">
                  <p:embed/>
                </p:oleObj>
              </mc:Choice>
              <mc:Fallback>
                <p:oleObj name="Clip" r:id="rId7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8186738"/>
                        <a:ext cx="4572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36"/>
          <p:cNvGraphicFramePr>
            <a:graphicFrameLocks noChangeAspect="1"/>
          </p:cNvGraphicFramePr>
          <p:nvPr/>
        </p:nvGraphicFramePr>
        <p:xfrm>
          <a:off x="533400" y="3449638"/>
          <a:ext cx="4032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Clip" r:id="rId9" imgW="1700543" imgH="1831818" progId="MS_ClipArt_Gallery.5">
                  <p:embed/>
                </p:oleObj>
              </mc:Choice>
              <mc:Fallback>
                <p:oleObj name="Clip" r:id="rId9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49638"/>
                        <a:ext cx="4032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Text Box 185"/>
          <p:cNvSpPr txBox="1">
            <a:spLocks noChangeArrowheads="1"/>
          </p:cNvSpPr>
          <p:nvPr/>
        </p:nvSpPr>
        <p:spPr bwMode="auto">
          <a:xfrm>
            <a:off x="762000" y="2209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zh-HK"/>
          </a:p>
        </p:txBody>
      </p:sp>
      <p:sp>
        <p:nvSpPr>
          <p:cNvPr id="3088" name="Text Box 189"/>
          <p:cNvSpPr txBox="1">
            <a:spLocks noChangeArrowheads="1"/>
          </p:cNvSpPr>
          <p:nvPr/>
        </p:nvSpPr>
        <p:spPr bwMode="auto">
          <a:xfrm>
            <a:off x="2790825" y="1676400"/>
            <a:ext cx="27765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 sz="1100">
                <a:solidFill>
                  <a:srgbClr val="008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</a:t>
            </a:r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經</a:t>
            </a:r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聯遞系統接收下列檔案：</a:t>
            </a:r>
            <a:endParaRPr kumimoji="0" lang="en-US" altLang="zh-TW" sz="1100">
              <a:solidFill>
                <a:srgbClr val="008000"/>
              </a:solidFill>
              <a:ea typeface="標楷體" panose="03000509000000000000" pitchFamily="65" charset="-120"/>
            </a:endParaRP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中一自行分配學位申請人（資料）</a:t>
            </a:r>
            <a:endParaRPr kumimoji="0" lang="en-US" altLang="zh-TW" sz="1100">
              <a:solidFill>
                <a:srgbClr val="008000"/>
              </a:solidFill>
              <a:ea typeface="標楷體" panose="03000509000000000000" pitchFamily="65" charset="-120"/>
            </a:endParaRP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中一派位自行分配學額排列次序表   </a:t>
            </a: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</a:t>
            </a:r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將檔案解密</a:t>
            </a: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</a:t>
            </a:r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列印報表</a:t>
            </a:r>
          </a:p>
          <a:p>
            <a:endParaRPr kumimoji="0" lang="en-US" altLang="zh-TW" sz="1100">
              <a:solidFill>
                <a:srgbClr val="008000"/>
              </a:solidFill>
              <a:ea typeface="標楷體" panose="03000509000000000000" pitchFamily="65" charset="-120"/>
            </a:endParaRPr>
          </a:p>
        </p:txBody>
      </p:sp>
      <p:sp>
        <p:nvSpPr>
          <p:cNvPr id="3089" name="Rectangle 191"/>
          <p:cNvSpPr>
            <a:spLocks noChangeArrowheads="1"/>
          </p:cNvSpPr>
          <p:nvPr/>
        </p:nvSpPr>
        <p:spPr bwMode="auto">
          <a:xfrm>
            <a:off x="1066800" y="4114800"/>
            <a:ext cx="7620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pic>
        <p:nvPicPr>
          <p:cNvPr id="3090" name="Picture 190" descr="j023352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633913"/>
            <a:ext cx="1447800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1" name="Text Box 192"/>
          <p:cNvSpPr txBox="1">
            <a:spLocks noChangeArrowheads="1"/>
          </p:cNvSpPr>
          <p:nvPr/>
        </p:nvSpPr>
        <p:spPr bwMode="auto">
          <a:xfrm>
            <a:off x="2667000" y="1311275"/>
            <a:ext cx="23622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b="1">
                <a:solidFill>
                  <a:srgbClr val="0099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</a:t>
            </a:r>
            <a:r>
              <a:rPr lang="zh-TW" altLang="en-US" sz="1400" b="1">
                <a:solidFill>
                  <a:srgbClr val="009900"/>
                </a:solidFill>
                <a:ea typeface="標楷體" panose="03000509000000000000" pitchFamily="65" charset="-120"/>
              </a:rPr>
              <a:t>接收報表</a:t>
            </a:r>
            <a:endParaRPr lang="zh-TW" altLang="en-US" sz="1400" b="1">
              <a:solidFill>
                <a:srgbClr val="009900"/>
              </a:solidFill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  <p:sp>
        <p:nvSpPr>
          <p:cNvPr id="3092" name="Rectangle 203"/>
          <p:cNvSpPr>
            <a:spLocks noChangeArrowheads="1"/>
          </p:cNvSpPr>
          <p:nvPr/>
        </p:nvSpPr>
        <p:spPr bwMode="auto">
          <a:xfrm>
            <a:off x="3176588" y="4548188"/>
            <a:ext cx="7620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pic>
        <p:nvPicPr>
          <p:cNvPr id="3093" name="Picture 205" descr="C:\WINDOWS\Application Data\Microsoft\Media Catalog\Downloaded Clips\cl5d\j0234432.wm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86200"/>
            <a:ext cx="112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4" name="Rectangle 208"/>
          <p:cNvSpPr>
            <a:spLocks noChangeArrowheads="1"/>
          </p:cNvSpPr>
          <p:nvPr/>
        </p:nvSpPr>
        <p:spPr bwMode="auto">
          <a:xfrm>
            <a:off x="2547938" y="4462463"/>
            <a:ext cx="7620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95" name="AutoShape 210"/>
          <p:cNvSpPr>
            <a:spLocks noChangeArrowheads="1"/>
          </p:cNvSpPr>
          <p:nvPr/>
        </p:nvSpPr>
        <p:spPr bwMode="auto">
          <a:xfrm>
            <a:off x="457200" y="6146800"/>
            <a:ext cx="1600200" cy="1295400"/>
          </a:xfrm>
          <a:prstGeom prst="cloudCallout">
            <a:avLst>
              <a:gd name="adj1" fmla="val 82421"/>
              <a:gd name="adj2" fmla="val -28926"/>
            </a:avLst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1100">
                <a:solidFill>
                  <a:srgbClr val="FFFFFF"/>
                </a:solidFill>
                <a:ea typeface="標楷體" panose="03000509000000000000" pitchFamily="65" charset="-120"/>
              </a:rPr>
              <a:t>必須輸入：</a:t>
            </a:r>
          </a:p>
          <a:p>
            <a:r>
              <a:rPr kumimoji="0" lang="zh-TW" altLang="en-US" sz="1100">
                <a:solidFill>
                  <a:srgbClr val="FFFFFF"/>
                </a:solidFill>
                <a:ea typeface="標楷體" panose="03000509000000000000" pitchFamily="65" charset="-120"/>
              </a:rPr>
              <a:t>學生註冊編號 </a:t>
            </a:r>
          </a:p>
          <a:p>
            <a:r>
              <a:rPr kumimoji="0" lang="zh-TW" altLang="en-US" sz="1100">
                <a:solidFill>
                  <a:srgbClr val="FFFFFF"/>
                </a:solidFill>
                <a:ea typeface="標楷體" panose="03000509000000000000" pitchFamily="65" charset="-120"/>
              </a:rPr>
              <a:t>首次出席日期</a:t>
            </a:r>
          </a:p>
          <a:p>
            <a:r>
              <a:rPr kumimoji="0" lang="zh-TW" altLang="en-US" sz="1100">
                <a:solidFill>
                  <a:srgbClr val="FFFFFF"/>
                </a:solidFill>
                <a:ea typeface="標楷體" panose="03000509000000000000" pitchFamily="65" charset="-120"/>
              </a:rPr>
              <a:t>區議會分區</a:t>
            </a:r>
            <a:endParaRPr kumimoji="0" lang="zh-TW" altLang="en-US" sz="1200">
              <a:solidFill>
                <a:srgbClr val="FFFFFF"/>
              </a:solidFill>
            </a:endParaRPr>
          </a:p>
          <a:p>
            <a:endParaRPr kumimoji="0" lang="en-US" altLang="zh-TW" sz="1100">
              <a:solidFill>
                <a:srgbClr val="FFFFFF"/>
              </a:solidFill>
              <a:ea typeface="標楷體" panose="03000509000000000000" pitchFamily="65" charset="-120"/>
            </a:endParaRPr>
          </a:p>
        </p:txBody>
      </p:sp>
      <p:sp>
        <p:nvSpPr>
          <p:cNvPr id="3096" name="Text Box 211"/>
          <p:cNvSpPr txBox="1">
            <a:spLocks noChangeArrowheads="1"/>
          </p:cNvSpPr>
          <p:nvPr/>
        </p:nvSpPr>
        <p:spPr bwMode="auto">
          <a:xfrm>
            <a:off x="2438400" y="8229600"/>
            <a:ext cx="1676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 b="1">
                <a:solidFill>
                  <a:srgbClr val="990099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查詢</a:t>
            </a:r>
            <a:endParaRPr lang="zh-TW" altLang="en-US" sz="1400" b="1">
              <a:solidFill>
                <a:srgbClr val="000000"/>
              </a:solidFill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  <p:pic>
        <p:nvPicPr>
          <p:cNvPr id="3097" name="Picture 212" descr="C:\WINDOWS\Application Data\Microsoft\Media Catalog\Downloaded Clips\cl64\j0250653.wm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8229600"/>
            <a:ext cx="13128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8" name="Text Box 215"/>
          <p:cNvSpPr txBox="1">
            <a:spLocks noChangeArrowheads="1"/>
          </p:cNvSpPr>
          <p:nvPr/>
        </p:nvSpPr>
        <p:spPr bwMode="auto">
          <a:xfrm>
            <a:off x="2486025" y="8534400"/>
            <a:ext cx="1981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/>
            <a:r>
              <a:rPr lang="zh-TW" altLang="en-US" sz="1100">
                <a:solidFill>
                  <a:srgbClr val="990099"/>
                </a:solidFill>
                <a:ea typeface="標楷體" panose="03000509000000000000" pitchFamily="65" charset="-120"/>
              </a:rPr>
              <a:t>學生入學及註冊資料</a:t>
            </a:r>
            <a:endParaRPr lang="zh-TW" altLang="en-US" sz="1200">
              <a:solidFill>
                <a:srgbClr val="CC00CC"/>
              </a:solidFill>
              <a:ea typeface="標楷體" panose="03000509000000000000" pitchFamily="65" charset="-120"/>
            </a:endParaRPr>
          </a:p>
        </p:txBody>
      </p:sp>
      <p:sp>
        <p:nvSpPr>
          <p:cNvPr id="3099" name="Text Box 218"/>
          <p:cNvSpPr txBox="1">
            <a:spLocks noChangeArrowheads="1"/>
          </p:cNvSpPr>
          <p:nvPr/>
        </p:nvSpPr>
        <p:spPr bwMode="auto">
          <a:xfrm>
            <a:off x="1770063" y="5503863"/>
            <a:ext cx="19050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b="1">
                <a:solidFill>
                  <a:srgbClr val="0099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</a:t>
            </a:r>
            <a:r>
              <a:rPr lang="zh-TW" altLang="en-US" sz="1400" b="1">
                <a:solidFill>
                  <a:srgbClr val="008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整批註冊中一學生</a:t>
            </a:r>
            <a:endParaRPr lang="zh-TW" altLang="en-US" sz="1400" b="1">
              <a:solidFill>
                <a:srgbClr val="009900"/>
              </a:solidFill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  <p:pic>
        <p:nvPicPr>
          <p:cNvPr id="3100" name="Picture 220" descr="C:\WINDOWS\Application Data\Microsoft\Media Catalog\Downloaded Clips\cl5d\j0234432.wm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2101850"/>
            <a:ext cx="74295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1" name="Text Box 223"/>
          <p:cNvSpPr txBox="1">
            <a:spLocks noChangeArrowheads="1"/>
          </p:cNvSpPr>
          <p:nvPr/>
        </p:nvSpPr>
        <p:spPr bwMode="auto">
          <a:xfrm>
            <a:off x="406400" y="2049463"/>
            <a:ext cx="1724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100">
                <a:solidFill>
                  <a:srgbClr val="0000FF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</a:t>
            </a:r>
            <a:r>
              <a:rPr lang="zh-TW" altLang="en-US" sz="1100">
                <a:solidFill>
                  <a:srgbClr val="0000FF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呈交中一自行分配學位申請表至教育局</a:t>
            </a:r>
            <a:endParaRPr lang="en-US" altLang="zh-TW" sz="1100">
              <a:solidFill>
                <a:srgbClr val="0000FF"/>
              </a:solidFill>
              <a:ea typeface="標楷體" panose="03000509000000000000" pitchFamily="65" charset="-120"/>
            </a:endParaRPr>
          </a:p>
        </p:txBody>
      </p:sp>
      <p:sp>
        <p:nvSpPr>
          <p:cNvPr id="3102" name="Text Box 225"/>
          <p:cNvSpPr txBox="1">
            <a:spLocks noChangeArrowheads="1"/>
          </p:cNvSpPr>
          <p:nvPr/>
        </p:nvSpPr>
        <p:spPr bwMode="auto">
          <a:xfrm>
            <a:off x="5081588" y="1820863"/>
            <a:ext cx="19050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0000FF"/>
                </a:solidFill>
                <a:sym typeface="Wingdings" panose="05000000000000000000" pitchFamily="2" charset="2"/>
              </a:rPr>
              <a:t></a:t>
            </a:r>
            <a:r>
              <a:rPr lang="zh-TW" altLang="en-US" sz="1400" b="1">
                <a:solidFill>
                  <a:srgbClr val="0000FF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交回報表</a:t>
            </a:r>
            <a:endParaRPr lang="zh-TW" altLang="en-US" sz="1400" b="1">
              <a:solidFill>
                <a:schemeClr val="accent2"/>
              </a:solidFill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  <p:sp>
        <p:nvSpPr>
          <p:cNvPr id="3103" name="Text Box 226"/>
          <p:cNvSpPr txBox="1">
            <a:spLocks noChangeArrowheads="1"/>
          </p:cNvSpPr>
          <p:nvPr/>
        </p:nvSpPr>
        <p:spPr bwMode="auto">
          <a:xfrm>
            <a:off x="5076825" y="2316163"/>
            <a:ext cx="243681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/>
            <a:r>
              <a:rPr kumimoji="0" lang="en-US" altLang="zh-TW" sz="11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</a:t>
            </a:r>
            <a:r>
              <a:rPr kumimoji="0" lang="zh-TW" altLang="en-US" sz="11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將下列報表交回教育局：</a:t>
            </a:r>
          </a:p>
          <a:p>
            <a:pPr algn="just"/>
            <a:r>
              <a:rPr kumimoji="0" lang="zh-TW" altLang="en-US" sz="11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自行分配學位正取／備取學生名單</a:t>
            </a:r>
            <a:endParaRPr kumimoji="0" lang="en-US" altLang="zh-TW" sz="1200"/>
          </a:p>
        </p:txBody>
      </p:sp>
      <p:pic>
        <p:nvPicPr>
          <p:cNvPr id="3104" name="Picture 227" descr="C:\Documents and Settings\Administrator\Application Data\Microsoft\Media Catalog\Downloaded Clips\cl0\PE01644_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863" y="2505075"/>
            <a:ext cx="9144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228" descr="C:\Documents and Settings\Administrator\Application Data\Microsoft\Media Catalog\Downloaded Clips\cl0\pe01058_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447800"/>
            <a:ext cx="8207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6" name="Text Box 229"/>
          <p:cNvSpPr txBox="1">
            <a:spLocks noChangeArrowheads="1"/>
          </p:cNvSpPr>
          <p:nvPr/>
        </p:nvSpPr>
        <p:spPr bwMode="auto">
          <a:xfrm>
            <a:off x="2819400" y="3733800"/>
            <a:ext cx="2209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b="1">
                <a:solidFill>
                  <a:srgbClr val="0099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 </a:t>
            </a:r>
            <a:r>
              <a:rPr lang="zh-TW" altLang="en-US" sz="1400" b="1">
                <a:solidFill>
                  <a:srgbClr val="0099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接收中一派位結果</a:t>
            </a:r>
          </a:p>
        </p:txBody>
      </p:sp>
      <p:sp>
        <p:nvSpPr>
          <p:cNvPr id="3107" name="Text Box 230"/>
          <p:cNvSpPr txBox="1">
            <a:spLocks noChangeArrowheads="1"/>
          </p:cNvSpPr>
          <p:nvPr/>
        </p:nvSpPr>
        <p:spPr bwMode="auto">
          <a:xfrm>
            <a:off x="3101975" y="4019550"/>
            <a:ext cx="32004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 sz="1100">
                <a:solidFill>
                  <a:srgbClr val="008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</a:t>
            </a:r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經</a:t>
            </a:r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聯遞系統接收下列檔案：</a:t>
            </a:r>
            <a:endParaRPr kumimoji="0" lang="en-US" altLang="zh-TW" sz="1100">
              <a:solidFill>
                <a:srgbClr val="008000"/>
              </a:solidFill>
              <a:ea typeface="標楷體" panose="03000509000000000000" pitchFamily="65" charset="-120"/>
            </a:endParaRP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自行分配學位錄取名單核對表</a:t>
            </a: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中一派位分配結果表</a:t>
            </a:r>
            <a:endParaRPr kumimoji="0" lang="en-US" altLang="zh-TW" sz="1100">
              <a:solidFill>
                <a:srgbClr val="008000"/>
              </a:solidFill>
              <a:ea typeface="標楷體" panose="03000509000000000000" pitchFamily="65" charset="-120"/>
            </a:endParaRP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網內分組概況</a:t>
            </a:r>
            <a:r>
              <a:rPr kumimoji="0" lang="en-US" altLang="zh-TW" sz="1100">
                <a:solidFill>
                  <a:srgbClr val="008000"/>
                </a:solidFill>
                <a:ea typeface="標楷體" panose="03000509000000000000" pitchFamily="65" charset="-120"/>
              </a:rPr>
              <a:t>–</a:t>
            </a:r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中學</a:t>
            </a:r>
            <a:endParaRPr kumimoji="0" lang="en-US" altLang="zh-TW" sz="1100">
              <a:solidFill>
                <a:srgbClr val="008000"/>
              </a:solidFill>
              <a:ea typeface="標楷體" panose="03000509000000000000" pitchFamily="65" charset="-120"/>
            </a:endParaRP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全港分組概況</a:t>
            </a:r>
            <a:r>
              <a:rPr kumimoji="0" lang="en-US" altLang="zh-TW" sz="1100">
                <a:solidFill>
                  <a:srgbClr val="008000"/>
                </a:solidFill>
                <a:ea typeface="標楷體" panose="03000509000000000000" pitchFamily="65" charset="-120"/>
              </a:rPr>
              <a:t>–</a:t>
            </a:r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中學</a:t>
            </a:r>
            <a:endParaRPr kumimoji="0" lang="en-US" altLang="zh-TW" sz="1100">
              <a:solidFill>
                <a:srgbClr val="008000"/>
              </a:solidFill>
              <a:ea typeface="標楷體" panose="03000509000000000000" pitchFamily="65" charset="-120"/>
            </a:endParaRP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中一學生全港百份位數分組概況</a:t>
            </a: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中一派位分配結果數據檔   </a:t>
            </a:r>
          </a:p>
          <a:p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匯入已</a:t>
            </a:r>
            <a:r>
              <a:rPr kumimoji="0" lang="zh-TW" altLang="en-US" sz="1100">
                <a:solidFill>
                  <a:srgbClr val="008000"/>
                </a:solidFill>
                <a:ea typeface="標楷體" panose="03000509000000000000" pitchFamily="65" charset="-120"/>
              </a:rPr>
              <a:t>解密的數據檔</a:t>
            </a:r>
          </a:p>
          <a:p>
            <a:endParaRPr kumimoji="0" lang="en-US" altLang="zh-TW" sz="1100">
              <a:solidFill>
                <a:srgbClr val="008000"/>
              </a:solidFill>
              <a:ea typeface="標楷體" panose="03000509000000000000" pitchFamily="65" charset="-120"/>
            </a:endParaRPr>
          </a:p>
        </p:txBody>
      </p:sp>
      <p:pic>
        <p:nvPicPr>
          <p:cNvPr id="3108" name="圖片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6107113"/>
            <a:ext cx="4344988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182</Words>
  <Application>Microsoft Office PowerPoint</Application>
  <PresentationFormat>自訂</PresentationFormat>
  <Paragraphs>32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Times New Roman</vt:lpstr>
      <vt:lpstr>新細明體</vt:lpstr>
      <vt:lpstr>Arial</vt:lpstr>
      <vt:lpstr>Calibri</vt:lpstr>
      <vt:lpstr>標楷體</vt:lpstr>
      <vt:lpstr>Wingdings</vt:lpstr>
      <vt:lpstr>預設簡報設計</vt:lpstr>
      <vt:lpstr>Microsoft Clip Gallery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LAW, Yuen-sum Jenny</cp:lastModifiedBy>
  <cp:revision>280</cp:revision>
  <cp:lastPrinted>2003-03-18T09:11:00Z</cp:lastPrinted>
  <dcterms:created xsi:type="dcterms:W3CDTF">2003-03-14T04:14:17Z</dcterms:created>
  <dcterms:modified xsi:type="dcterms:W3CDTF">2023-01-19T03:11:34Z</dcterms:modified>
</cp:coreProperties>
</file>