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65"/>
    <a:srgbClr val="6600CC"/>
    <a:srgbClr val="9900CC"/>
    <a:srgbClr val="009900"/>
    <a:srgbClr val="0000FF"/>
    <a:srgbClr val="CC0099"/>
    <a:srgbClr val="99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5979" autoAdjust="0"/>
  </p:normalViewPr>
  <p:slideViewPr>
    <p:cSldViewPr>
      <p:cViewPr varScale="1">
        <p:scale>
          <a:sx n="74" d="100"/>
          <a:sy n="74" d="100"/>
        </p:scale>
        <p:origin x="3450" y="66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32891A-9EDD-46A3-9AC1-64DB7B1D34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2CB7D-D13A-41CB-9A1E-0DF8B2F329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33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B6B5-1C9F-4E86-92D5-A517473D32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334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193B-F5C4-47AA-BE51-1645C290B1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18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B7BF-1C56-46EC-8AAA-685EE7F6FD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707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D6F84-F74F-4B22-A994-53CCA7B70C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22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97782-4C17-4EFC-8B9D-8F4C4A39DB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859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6927D-2A26-4F5E-A23B-F997AB4262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641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9B8B8-A787-47CE-A785-5C24535C5C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476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27196-10F8-4374-AB79-3F21A451F8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68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83366-6116-4F2B-B427-B26791BC83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022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BCC2-D975-4842-A111-0A6FA5897F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833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7C71DAEF-8D4B-46E2-80A3-3F5FC0F54B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4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6.png"/><Relationship Id="rId15" Type="http://schemas.openxmlformats.org/officeDocument/2006/relationships/image" Target="../media/image8.wmf"/><Relationship Id="rId23" Type="http://schemas.openxmlformats.org/officeDocument/2006/relationships/image" Target="../media/image16.jp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73025"/>
          <a:ext cx="42672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73025"/>
                        <a:ext cx="42672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27263" y="134938"/>
            <a:ext cx="3784600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ea typeface="標楷體" panose="03000509000000000000" pitchFamily="65" charset="-120"/>
              </a:rPr>
              <a:t>課外活動 </a:t>
            </a:r>
            <a:endParaRPr lang="en-US" altLang="zh-TW" sz="1800" b="1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ea typeface="標楷體" panose="03000509000000000000" pitchFamily="65" charset="-120"/>
              </a:rPr>
              <a:t>Student Activities</a:t>
            </a:r>
            <a:endParaRPr lang="en-US" altLang="zh-TW" sz="270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895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5181600"/>
            <a:ext cx="7026275" cy="2209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7905750"/>
            <a:ext cx="7026275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80" name="Text Box 68"/>
          <p:cNvSpPr txBox="1">
            <a:spLocks noChangeArrowheads="1"/>
          </p:cNvSpPr>
          <p:nvPr/>
        </p:nvSpPr>
        <p:spPr bwMode="auto">
          <a:xfrm>
            <a:off x="2590800" y="8072438"/>
            <a:ext cx="197643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>
                <a:solidFill>
                  <a:srgbClr val="6600CC"/>
                </a:solidFill>
                <a:sym typeface="Wingdings 2" panose="05020102010507070707" pitchFamily="18" charset="2"/>
              </a:rPr>
              <a:t></a:t>
            </a:r>
            <a:r>
              <a:rPr lang="en-US" altLang="zh-TW" sz="1400">
                <a:solidFill>
                  <a:srgbClr val="6600CC"/>
                </a:solidFill>
              </a:rPr>
              <a:t> </a:t>
            </a:r>
            <a:r>
              <a:rPr lang="zh-TW" altLang="en-US" sz="1400">
                <a:solidFill>
                  <a:srgbClr val="6600CC"/>
                </a:solidFill>
              </a:rPr>
              <a:t>列 印 報 告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</a:t>
            </a:r>
            <a:r>
              <a:rPr lang="zh-TW" altLang="en-US" sz="1000">
                <a:solidFill>
                  <a:srgbClr val="6600CC"/>
                </a:solidFill>
                <a:sym typeface="Wingdings 2" panose="05020102010507070707" pitchFamily="18" charset="2"/>
              </a:rPr>
              <a:t>  </a:t>
            </a: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課外活動</a:t>
            </a:r>
            <a:r>
              <a:rPr lang="en-US" altLang="zh-TW" sz="1100">
                <a:solidFill>
                  <a:srgbClr val="6600CC"/>
                </a:solidFill>
                <a:sym typeface="Wingdings 2" panose="05020102010507070707" pitchFamily="18" charset="2"/>
              </a:rPr>
              <a:t>/</a:t>
            </a: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活動項目</a:t>
            </a:r>
            <a:r>
              <a:rPr lang="zh-TW" altLang="en-US" sz="1100">
                <a:solidFill>
                  <a:srgbClr val="6600CC"/>
                </a:solidFill>
                <a:sym typeface="Wingdings" panose="05000000000000000000" pitchFamily="2" charset="2"/>
              </a:rPr>
              <a:t>點名紙</a:t>
            </a:r>
            <a:endParaRPr lang="zh-TW" altLang="en-US" sz="1100">
              <a:solidFill>
                <a:srgbClr val="6600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  </a:t>
            </a:r>
            <a:r>
              <a:rPr lang="zh-TW" altLang="en-US" sz="1100">
                <a:solidFill>
                  <a:srgbClr val="6600CC"/>
                </a:solidFill>
                <a:sym typeface="Wingdings" panose="05000000000000000000" pitchFamily="2" charset="2"/>
              </a:rPr>
              <a:t>學生課外活動個人概覽</a:t>
            </a: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  課外活動</a:t>
            </a:r>
            <a:r>
              <a:rPr lang="en-US" altLang="zh-TW" sz="1100">
                <a:solidFill>
                  <a:srgbClr val="6600CC"/>
                </a:solidFill>
                <a:sym typeface="Wingdings 2" panose="05020102010507070707" pitchFamily="18" charset="2"/>
              </a:rPr>
              <a:t>/</a:t>
            </a: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活動項目列表</a:t>
            </a: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>
                <a:solidFill>
                  <a:srgbClr val="6600CC"/>
                </a:solidFill>
                <a:sym typeface="Wingdings 2" panose="05020102010507070707" pitchFamily="18" charset="2"/>
              </a:rPr>
              <a:t>  統計及其他</a:t>
            </a:r>
            <a:r>
              <a:rPr lang="en-US" altLang="zh-TW" sz="1100">
                <a:solidFill>
                  <a:srgbClr val="6600CC"/>
                </a:solidFill>
                <a:sym typeface="Wingdings 2" panose="05020102010507070707" pitchFamily="18" charset="2"/>
              </a:rPr>
              <a:t>….</a:t>
            </a:r>
            <a:endParaRPr lang="en-US" altLang="zh-TW" sz="110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endParaRPr lang="en-US" altLang="zh-TW" sz="1100">
              <a:solidFill>
                <a:srgbClr val="6600CC"/>
              </a:solidFill>
              <a:sym typeface="Wingdings" panose="05000000000000000000" pitchFamily="2" charset="2"/>
            </a:endParaRPr>
          </a:p>
        </p:txBody>
      </p:sp>
      <p:pic>
        <p:nvPicPr>
          <p:cNvPr id="3081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84"/>
          <p:cNvSpPr>
            <a:spLocks noChangeArrowheads="1" noChangeShapeType="1" noTextEdit="1"/>
          </p:cNvSpPr>
          <p:nvPr/>
        </p:nvSpPr>
        <p:spPr bwMode="auto">
          <a:xfrm>
            <a:off x="990600" y="13335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3" name="AutoShape 86"/>
          <p:cNvSpPr>
            <a:spLocks noChangeArrowheads="1"/>
          </p:cNvSpPr>
          <p:nvPr/>
        </p:nvSpPr>
        <p:spPr bwMode="auto">
          <a:xfrm>
            <a:off x="3276600" y="990600"/>
            <a:ext cx="2514600" cy="609600"/>
          </a:xfrm>
          <a:prstGeom prst="wedgeRoundRectCallout">
            <a:avLst>
              <a:gd name="adj1" fmla="val -62880"/>
              <a:gd name="adj2" fmla="val 26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>
                <a:solidFill>
                  <a:srgbClr val="FF0000"/>
                </a:solidFill>
              </a:rPr>
              <a:t>首次使用雲端校</a:t>
            </a:r>
            <a:r>
              <a:rPr lang="zh-TW" altLang="en-US" sz="1200" dirty="0">
                <a:solidFill>
                  <a:srgbClr val="FF0000"/>
                </a:solidFill>
              </a:rPr>
              <a:t>管系統 </a:t>
            </a:r>
            <a:r>
              <a:rPr lang="en-US" altLang="zh-TW" sz="1200" dirty="0">
                <a:solidFill>
                  <a:srgbClr val="FF0000"/>
                </a:solidFill>
              </a:rPr>
              <a:t>(</a:t>
            </a:r>
            <a:r>
              <a:rPr lang="en-US" altLang="zh-TW" sz="1200" dirty="0" err="1">
                <a:solidFill>
                  <a:srgbClr val="FF0000"/>
                </a:solidFill>
              </a:rPr>
              <a:t>CloudSAMS</a:t>
            </a:r>
            <a:r>
              <a:rPr lang="en-US" altLang="zh-TW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084" name="Text Box 88"/>
          <p:cNvSpPr txBox="1">
            <a:spLocks noChangeArrowheads="1"/>
          </p:cNvSpPr>
          <p:nvPr/>
        </p:nvSpPr>
        <p:spPr bwMode="auto">
          <a:xfrm>
            <a:off x="2286000" y="1828800"/>
            <a:ext cx="2286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9900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>
                <a:solidFill>
                  <a:srgbClr val="009900"/>
                </a:solidFill>
                <a:sym typeface="Wingdings" panose="05000000000000000000" pitchFamily="2" charset="2"/>
              </a:rPr>
              <a:t>確定學校資料已經備妥</a:t>
            </a:r>
          </a:p>
        </p:txBody>
      </p:sp>
      <p:sp>
        <p:nvSpPr>
          <p:cNvPr id="3085" name="Text Box 93"/>
          <p:cNvSpPr txBox="1">
            <a:spLocks noChangeArrowheads="1"/>
          </p:cNvSpPr>
          <p:nvPr/>
        </p:nvSpPr>
        <p:spPr bwMode="auto">
          <a:xfrm>
            <a:off x="2438400" y="2147888"/>
            <a:ext cx="1752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課外活動項目及配額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 設定課外活動參數 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/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時段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 活動表現 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/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服務職位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 選取成績表讀取示標</a:t>
            </a:r>
          </a:p>
        </p:txBody>
      </p:sp>
      <p:sp>
        <p:nvSpPr>
          <p:cNvPr id="3086" name="Text Box 100"/>
          <p:cNvSpPr txBox="1">
            <a:spLocks noChangeArrowheads="1"/>
          </p:cNvSpPr>
          <p:nvPr/>
        </p:nvSpPr>
        <p:spPr bwMode="auto">
          <a:xfrm>
            <a:off x="5407025" y="3260725"/>
            <a:ext cx="1831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chemeClr val="accent2"/>
                </a:solidFill>
                <a:sym typeface="Wingdings" panose="05000000000000000000" pitchFamily="2" charset="2"/>
              </a:rPr>
              <a:t> </a:t>
            </a:r>
            <a:r>
              <a:rPr lang="zh-TW" altLang="en-US" sz="1400">
                <a:solidFill>
                  <a:schemeClr val="accent2"/>
                </a:solidFill>
                <a:sym typeface="Wingdings" panose="05000000000000000000" pitchFamily="2" charset="2"/>
              </a:rPr>
              <a:t>開放網上報名功能</a:t>
            </a:r>
          </a:p>
        </p:txBody>
      </p:sp>
      <p:sp>
        <p:nvSpPr>
          <p:cNvPr id="3087" name="Text Box 108"/>
          <p:cNvSpPr txBox="1">
            <a:spLocks noChangeArrowheads="1"/>
          </p:cNvSpPr>
          <p:nvPr/>
        </p:nvSpPr>
        <p:spPr bwMode="auto">
          <a:xfrm>
            <a:off x="5635625" y="3625850"/>
            <a:ext cx="13747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網上報名功能包括：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 學生報名及查詢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 家長查詢取錄結果 </a:t>
            </a:r>
            <a:endParaRPr lang="zh-TW" altLang="en-US" sz="14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088" name="Text Box 110"/>
          <p:cNvSpPr txBox="1">
            <a:spLocks noChangeArrowheads="1"/>
          </p:cNvSpPr>
          <p:nvPr/>
        </p:nvSpPr>
        <p:spPr bwMode="auto">
          <a:xfrm>
            <a:off x="4035425" y="2490788"/>
            <a:ext cx="165417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45000"/>
              </a:lnSpc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99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990099"/>
                </a:solidFill>
                <a:sym typeface="Wingdings" panose="05000000000000000000" pitchFamily="2" charset="2"/>
              </a:rPr>
              <a:t>新增或重設用戶</a:t>
            </a:r>
          </a:p>
          <a:p>
            <a:pPr eaLnBrk="1" hangingPunct="1">
              <a:lnSpc>
                <a:spcPct val="45000"/>
              </a:lnSpc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990099"/>
                </a:solidFill>
                <a:sym typeface="Wingdings" panose="05000000000000000000" pitchFamily="2" charset="2"/>
              </a:rPr>
              <a:t>    戶口及組別</a:t>
            </a:r>
          </a:p>
        </p:txBody>
      </p:sp>
      <p:sp>
        <p:nvSpPr>
          <p:cNvPr id="3089" name="WordArt 120"/>
          <p:cNvSpPr>
            <a:spLocks noChangeArrowheads="1" noChangeShapeType="1" noTextEdit="1"/>
          </p:cNvSpPr>
          <p:nvPr/>
        </p:nvSpPr>
        <p:spPr bwMode="auto">
          <a:xfrm>
            <a:off x="914400" y="48387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90" name="WordArt 130"/>
          <p:cNvSpPr>
            <a:spLocks noChangeArrowheads="1" noChangeShapeType="1" noTextEdit="1"/>
          </p:cNvSpPr>
          <p:nvPr/>
        </p:nvSpPr>
        <p:spPr bwMode="auto">
          <a:xfrm>
            <a:off x="990600" y="76009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91" name="Object 132"/>
          <p:cNvGraphicFramePr>
            <a:graphicFrameLocks noChangeAspect="1"/>
          </p:cNvGraphicFramePr>
          <p:nvPr/>
        </p:nvGraphicFramePr>
        <p:xfrm>
          <a:off x="533400" y="763428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Clip" r:id="rId6" imgW="1814170" imgH="1376172" progId="MS_ClipArt_Gallery.5">
                  <p:embed/>
                </p:oleObj>
              </mc:Choice>
              <mc:Fallback>
                <p:oleObj name="Clip" r:id="rId6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3428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133"/>
          <p:cNvGraphicFramePr>
            <a:graphicFrameLocks noChangeAspect="1"/>
          </p:cNvGraphicFramePr>
          <p:nvPr/>
        </p:nvGraphicFramePr>
        <p:xfrm>
          <a:off x="5554663" y="8077200"/>
          <a:ext cx="130333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lip" r:id="rId8" imgW="1190531" imgH="1243343" progId="MS_ClipArt_Gallery.5">
                  <p:embed/>
                </p:oleObj>
              </mc:Choice>
              <mc:Fallback>
                <p:oleObj name="Clip" r:id="rId8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8077200"/>
                        <a:ext cx="130333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136"/>
          <p:cNvGraphicFramePr>
            <a:graphicFrameLocks noChangeAspect="1"/>
          </p:cNvGraphicFramePr>
          <p:nvPr/>
        </p:nvGraphicFramePr>
        <p:xfrm>
          <a:off x="457200" y="4897438"/>
          <a:ext cx="40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Clip" r:id="rId10" imgW="1700543" imgH="1831818" progId="MS_ClipArt_Gallery.5">
                  <p:embed/>
                </p:oleObj>
              </mc:Choice>
              <mc:Fallback>
                <p:oleObj name="Clip" r:id="rId10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97438"/>
                        <a:ext cx="40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140"/>
          <p:cNvGraphicFramePr>
            <a:graphicFrameLocks noChangeAspect="1"/>
          </p:cNvGraphicFramePr>
          <p:nvPr/>
        </p:nvGraphicFramePr>
        <p:xfrm>
          <a:off x="2362200" y="990600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lip" r:id="rId12" imgW="1585570" imgH="1759306" progId="MS_ClipArt_Gallery.5">
                  <p:embed/>
                </p:oleObj>
              </mc:Choice>
              <mc:Fallback>
                <p:oleObj name="Clip" r:id="rId12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 Box 152"/>
          <p:cNvSpPr txBox="1">
            <a:spLocks noChangeArrowheads="1"/>
          </p:cNvSpPr>
          <p:nvPr/>
        </p:nvSpPr>
        <p:spPr bwMode="auto">
          <a:xfrm>
            <a:off x="4267200" y="2940050"/>
            <a:ext cx="12954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>
                <a:solidFill>
                  <a:srgbClr val="CC0099"/>
                </a:solidFill>
                <a:sym typeface="Wingdings" panose="05000000000000000000" pitchFamily="2" charset="2"/>
              </a:rPr>
              <a:t>- </a:t>
            </a:r>
            <a:r>
              <a:rPr lang="zh-TW" altLang="en-US" sz="1000">
                <a:solidFill>
                  <a:srgbClr val="CC0099"/>
                </a:solidFill>
                <a:sym typeface="Wingdings" panose="05000000000000000000" pitchFamily="2" charset="2"/>
              </a:rPr>
              <a:t>學生</a:t>
            </a:r>
            <a:r>
              <a:rPr lang="en-US" altLang="zh-TW" sz="1000">
                <a:solidFill>
                  <a:srgbClr val="CC0099"/>
                </a:solidFill>
                <a:sym typeface="Wingdings" panose="05000000000000000000" pitchFamily="2" charset="2"/>
              </a:rPr>
              <a:t>/ </a:t>
            </a:r>
            <a:r>
              <a:rPr lang="zh-TW" altLang="en-US" sz="1000">
                <a:solidFill>
                  <a:srgbClr val="CC0099"/>
                </a:solidFill>
                <a:sym typeface="Wingdings" panose="05000000000000000000" pitchFamily="2" charset="2"/>
              </a:rPr>
              <a:t>家長戶口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CC0099"/>
                </a:solidFill>
                <a:sym typeface="Wingdings" panose="05000000000000000000" pitchFamily="2" charset="2"/>
              </a:rPr>
              <a:t> 教職員戶口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CC0099"/>
                </a:solidFill>
                <a:sym typeface="Wingdings" panose="05000000000000000000" pitchFamily="2" charset="2"/>
              </a:rPr>
              <a:t> 學生助理員戶口</a:t>
            </a:r>
          </a:p>
        </p:txBody>
      </p:sp>
      <p:sp>
        <p:nvSpPr>
          <p:cNvPr id="3096" name="Text Box 171"/>
          <p:cNvSpPr txBox="1">
            <a:spLocks noChangeArrowheads="1"/>
          </p:cNvSpPr>
          <p:nvPr/>
        </p:nvSpPr>
        <p:spPr bwMode="auto">
          <a:xfrm>
            <a:off x="2590800" y="5748338"/>
            <a:ext cx="914400" cy="309562"/>
          </a:xfrm>
          <a:prstGeom prst="rect">
            <a:avLst/>
          </a:prstGeom>
          <a:solidFill>
            <a:srgbClr val="FFCC99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300">
                <a:solidFill>
                  <a:srgbClr val="0000FF"/>
                </a:solidFill>
                <a:sym typeface="Wingdings" panose="05000000000000000000" pitchFamily="2" charset="2"/>
              </a:rPr>
              <a:t>報名</a:t>
            </a:r>
          </a:p>
        </p:txBody>
      </p:sp>
      <p:pic>
        <p:nvPicPr>
          <p:cNvPr id="3097" name="Picture 184" descr="C:\Documents and Settings\administrator\Application Data\Microsoft\Media Catalog\Downloaded Clips\cl0\BS01871_.wm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8637588"/>
            <a:ext cx="84772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185" descr="C:\Documents and Settings\administrator\Application Data\Microsoft\Media Catalog\Downloaded Clips\cl76\j0296235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905000"/>
            <a:ext cx="1052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186" descr="C:\Documents and Settings\administrator\Application Data\Microsoft\Media Catalog\Downloaded Clips\cl7a\j0305657.wm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73325"/>
            <a:ext cx="1143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187" descr="C:\Documents and Settings\administrator\Application Data\Microsoft\Media Catalog\Downloaded Clips\cl7a\j0305655.wm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3124200"/>
            <a:ext cx="10112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1" name="Text Box 188"/>
          <p:cNvSpPr txBox="1">
            <a:spLocks noChangeArrowheads="1"/>
          </p:cNvSpPr>
          <p:nvPr/>
        </p:nvSpPr>
        <p:spPr bwMode="auto">
          <a:xfrm>
            <a:off x="6172200" y="5665788"/>
            <a:ext cx="9906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察看取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錄結果</a:t>
            </a:r>
          </a:p>
        </p:txBody>
      </p:sp>
      <p:sp>
        <p:nvSpPr>
          <p:cNvPr id="3102" name="Text Box 189"/>
          <p:cNvSpPr txBox="1">
            <a:spLocks noChangeArrowheads="1"/>
          </p:cNvSpPr>
          <p:nvPr/>
        </p:nvSpPr>
        <p:spPr bwMode="auto">
          <a:xfrm>
            <a:off x="3017838" y="5262563"/>
            <a:ext cx="1219200" cy="327025"/>
          </a:xfrm>
          <a:prstGeom prst="rect">
            <a:avLst/>
          </a:prstGeom>
          <a:solidFill>
            <a:srgbClr val="FFFF99"/>
          </a:solidFill>
          <a:ln w="19050">
            <a:solidFill>
              <a:srgbClr val="0099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300">
                <a:solidFill>
                  <a:srgbClr val="990099"/>
                </a:solidFill>
                <a:sym typeface="Wingdings" panose="05000000000000000000" pitchFamily="2" charset="2"/>
              </a:rPr>
              <a:t> </a:t>
            </a: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網上報名  </a:t>
            </a:r>
          </a:p>
        </p:txBody>
      </p:sp>
      <p:sp>
        <p:nvSpPr>
          <p:cNvPr id="3103" name="Text Box 190"/>
          <p:cNvSpPr txBox="1">
            <a:spLocks noChangeArrowheads="1"/>
          </p:cNvSpPr>
          <p:nvPr/>
        </p:nvSpPr>
        <p:spPr bwMode="auto">
          <a:xfrm>
            <a:off x="4410075" y="5681663"/>
            <a:ext cx="1524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編修學生活動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FF3399"/>
                </a:solidFill>
                <a:sym typeface="Wingdings" panose="05000000000000000000" pitchFamily="2" charset="2"/>
              </a:rPr>
              <a:t>職位及表現 </a:t>
            </a:r>
          </a:p>
        </p:txBody>
      </p:sp>
      <p:sp>
        <p:nvSpPr>
          <p:cNvPr id="3104" name="AutoShape 194"/>
          <p:cNvSpPr>
            <a:spLocks noChangeArrowheads="1"/>
          </p:cNvSpPr>
          <p:nvPr/>
        </p:nvSpPr>
        <p:spPr bwMode="auto">
          <a:xfrm>
            <a:off x="1943100" y="5789613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05" name="AutoShape 196"/>
          <p:cNvSpPr>
            <a:spLocks noChangeArrowheads="1"/>
          </p:cNvSpPr>
          <p:nvPr/>
        </p:nvSpPr>
        <p:spPr bwMode="auto">
          <a:xfrm>
            <a:off x="3806825" y="5799138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06" name="AutoShape 197"/>
          <p:cNvSpPr>
            <a:spLocks noChangeArrowheads="1"/>
          </p:cNvSpPr>
          <p:nvPr/>
        </p:nvSpPr>
        <p:spPr bwMode="auto">
          <a:xfrm>
            <a:off x="5715000" y="5799138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07" name="Line 199"/>
          <p:cNvSpPr>
            <a:spLocks noChangeShapeType="1"/>
          </p:cNvSpPr>
          <p:nvPr/>
        </p:nvSpPr>
        <p:spPr bwMode="auto">
          <a:xfrm flipV="1">
            <a:off x="3017838" y="5588000"/>
            <a:ext cx="525462" cy="111125"/>
          </a:xfrm>
          <a:prstGeom prst="line">
            <a:avLst/>
          </a:prstGeom>
          <a:noFill/>
          <a:ln w="38100" cap="rnd">
            <a:solidFill>
              <a:srgbClr val="3399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grpSp>
        <p:nvGrpSpPr>
          <p:cNvPr id="3108" name="群組 1"/>
          <p:cNvGrpSpPr>
            <a:grpSpLocks/>
          </p:cNvGrpSpPr>
          <p:nvPr/>
        </p:nvGrpSpPr>
        <p:grpSpPr bwMode="auto">
          <a:xfrm>
            <a:off x="381000" y="6323013"/>
            <a:ext cx="1600200" cy="914400"/>
            <a:chOff x="457200" y="6324600"/>
            <a:chExt cx="1600200" cy="914400"/>
          </a:xfrm>
        </p:grpSpPr>
        <p:pic>
          <p:nvPicPr>
            <p:cNvPr id="3120" name="Picture 202" descr="C:\Documents and Settings\administrator\Application Data\Microsoft\Media Catalog\Downloaded Clips\cl7a\j0305665.wmf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6324600"/>
              <a:ext cx="1219200" cy="909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1" name="Line 203"/>
            <p:cNvSpPr>
              <a:spLocks noChangeShapeType="1"/>
            </p:cNvSpPr>
            <p:nvPr/>
          </p:nvSpPr>
          <p:spPr bwMode="auto">
            <a:xfrm>
              <a:off x="457200" y="7162800"/>
              <a:ext cx="3810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  <p:sp>
          <p:nvSpPr>
            <p:cNvPr id="3122" name="Line 204"/>
            <p:cNvSpPr>
              <a:spLocks noChangeShapeType="1"/>
            </p:cNvSpPr>
            <p:nvPr/>
          </p:nvSpPr>
          <p:spPr bwMode="auto">
            <a:xfrm>
              <a:off x="685800" y="7239000"/>
              <a:ext cx="3048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</p:grpSp>
      <p:pic>
        <p:nvPicPr>
          <p:cNvPr id="3109" name="Picture 206" descr="C:\Documents and Settings\administrator\Application Data\Microsoft\Media Catalog\Downloaded Clips\cl98\j0382412.wmf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8077200"/>
            <a:ext cx="142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209" descr="C:\Documents and Settings\administrator\Application Data\Microsoft\Media Catalog\Downloaded Clips\cl54\j0212171.wmf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1042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246" descr="C:\Documents and Settings\administrator\Application Data\Microsoft\Media Catalog\Downloaded Clips\cl0\SL00101_.wmf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133191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2" name="Text Box 247"/>
          <p:cNvSpPr txBox="1">
            <a:spLocks noChangeArrowheads="1"/>
          </p:cNvSpPr>
          <p:nvPr/>
        </p:nvSpPr>
        <p:spPr bwMode="auto">
          <a:xfrm>
            <a:off x="457200" y="5688013"/>
            <a:ext cx="17526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zh-TW" altLang="en-US" sz="1300">
                <a:solidFill>
                  <a:srgbClr val="FF3399"/>
                </a:solidFill>
              </a:rPr>
              <a:t>各課外活動負責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FF3399"/>
                </a:solidFill>
              </a:rPr>
              <a:t>   老師輸入組員</a:t>
            </a:r>
          </a:p>
        </p:txBody>
      </p:sp>
      <p:pic>
        <p:nvPicPr>
          <p:cNvPr id="3113" name="Picture 201" descr="C:\Documents and Settings\administrator\Application Data\Microsoft\Media Catalog\Downloaded Clips\cl0\SL00712_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57713"/>
            <a:ext cx="12192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4" name="Text Box 247"/>
          <p:cNvSpPr txBox="1">
            <a:spLocks noChangeArrowheads="1"/>
          </p:cNvSpPr>
          <p:nvPr/>
        </p:nvSpPr>
        <p:spPr bwMode="auto">
          <a:xfrm>
            <a:off x="2090738" y="6653213"/>
            <a:ext cx="1536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zh-TW" altLang="en-US" sz="1300">
                <a:solidFill>
                  <a:srgbClr val="00B050"/>
                </a:solidFill>
              </a:rPr>
              <a:t>各活動項目負責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00B050"/>
                </a:solidFill>
              </a:rPr>
              <a:t>老師輸入組員</a:t>
            </a:r>
          </a:p>
        </p:txBody>
      </p:sp>
      <p:sp>
        <p:nvSpPr>
          <p:cNvPr id="3115" name="AutoShape 196"/>
          <p:cNvSpPr>
            <a:spLocks noChangeArrowheads="1"/>
          </p:cNvSpPr>
          <p:nvPr/>
        </p:nvSpPr>
        <p:spPr bwMode="auto">
          <a:xfrm>
            <a:off x="3471863" y="6765925"/>
            <a:ext cx="457200" cy="228600"/>
          </a:xfrm>
          <a:prstGeom prst="chevron">
            <a:avLst>
              <a:gd name="adj" fmla="val 50000"/>
            </a:avLst>
          </a:prstGeom>
          <a:solidFill>
            <a:srgbClr val="FFDA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16" name="Text Box 190"/>
          <p:cNvSpPr txBox="1">
            <a:spLocks noChangeArrowheads="1"/>
          </p:cNvSpPr>
          <p:nvPr/>
        </p:nvSpPr>
        <p:spPr bwMode="auto">
          <a:xfrm>
            <a:off x="4049713" y="6613525"/>
            <a:ext cx="1803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zh-TW" altLang="en-US" sz="1300">
                <a:solidFill>
                  <a:srgbClr val="00B050"/>
                </a:solidFill>
                <a:sym typeface="Wingdings" panose="05000000000000000000" pitchFamily="2" charset="2"/>
              </a:rPr>
              <a:t>編修學生活動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zh-TW" altLang="en-US" sz="1300">
                <a:solidFill>
                  <a:srgbClr val="00B050"/>
                </a:solidFill>
                <a:sym typeface="Wingdings" panose="05000000000000000000" pitchFamily="2" charset="2"/>
              </a:rPr>
              <a:t>職位，表現及成就 </a:t>
            </a:r>
          </a:p>
        </p:txBody>
      </p:sp>
      <p:sp>
        <p:nvSpPr>
          <p:cNvPr id="3117" name="AutoShape 196"/>
          <p:cNvSpPr>
            <a:spLocks noChangeArrowheads="1"/>
          </p:cNvSpPr>
          <p:nvPr/>
        </p:nvSpPr>
        <p:spPr bwMode="auto">
          <a:xfrm>
            <a:off x="5576888" y="6765925"/>
            <a:ext cx="457200" cy="228600"/>
          </a:xfrm>
          <a:prstGeom prst="chevron">
            <a:avLst>
              <a:gd name="adj" fmla="val 50000"/>
            </a:avLst>
          </a:prstGeom>
          <a:solidFill>
            <a:srgbClr val="FFDA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18" name="AutoShape 197"/>
          <p:cNvSpPr>
            <a:spLocks noChangeArrowheads="1"/>
          </p:cNvSpPr>
          <p:nvPr/>
        </p:nvSpPr>
        <p:spPr bwMode="auto">
          <a:xfrm rot="5400000">
            <a:off x="6538913" y="6251575"/>
            <a:ext cx="457200" cy="228600"/>
          </a:xfrm>
          <a:prstGeom prst="chevron">
            <a:avLst>
              <a:gd name="adj" fmla="val 5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" name="Text Box 190"/>
          <p:cNvSpPr txBox="1">
            <a:spLocks noChangeArrowheads="1"/>
          </p:cNvSpPr>
          <p:nvPr/>
        </p:nvSpPr>
        <p:spPr bwMode="auto">
          <a:xfrm>
            <a:off x="6043613" y="6580188"/>
            <a:ext cx="11191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zh-TW"/>
            </a:defPPr>
            <a:lvl1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Char char="8"/>
              <a:defRPr sz="1300">
                <a:solidFill>
                  <a:srgbClr val="00B05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編修成績     表列印次序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0FBB22A-3A4B-4095-81A9-45A0F620FFEA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3" y="107649"/>
            <a:ext cx="916698" cy="5479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169</Words>
  <Application>Microsoft Office PowerPoint</Application>
  <PresentationFormat>自訂</PresentationFormat>
  <Paragraphs>38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標楷體</vt:lpstr>
      <vt:lpstr>新細明體</vt:lpstr>
      <vt:lpstr>Arial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LEUNG, Sai-hong</cp:lastModifiedBy>
  <cp:revision>76</cp:revision>
  <cp:lastPrinted>2003-03-18T09:11:00Z</cp:lastPrinted>
  <dcterms:created xsi:type="dcterms:W3CDTF">2003-03-14T04:14:17Z</dcterms:created>
  <dcterms:modified xsi:type="dcterms:W3CDTF">2024-10-18T02:08:35Z</dcterms:modified>
</cp:coreProperties>
</file>