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7620000" cy="10287000"/>
  <p:notesSz cx="6781800" cy="99187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24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A65"/>
    <a:srgbClr val="6600CC"/>
    <a:srgbClr val="9900CC"/>
    <a:srgbClr val="009900"/>
    <a:srgbClr val="0000FF"/>
    <a:srgbClr val="CC0099"/>
    <a:srgbClr val="990099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61" autoAdjust="0"/>
    <p:restoredTop sz="95979" autoAdjust="0"/>
  </p:normalViewPr>
  <p:slideViewPr>
    <p:cSldViewPr>
      <p:cViewPr varScale="1">
        <p:scale>
          <a:sx n="74" d="100"/>
          <a:sy n="74" d="100"/>
        </p:scale>
        <p:origin x="3450" y="66"/>
      </p:cViewPr>
      <p:guideLst>
        <p:guide orient="horz" pos="3240"/>
        <p:guide pos="2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e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340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632891A-9EDD-46A3-9AC1-64DB7B1D34B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52500" y="1684338"/>
            <a:ext cx="5715000" cy="35814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52500" y="5403850"/>
            <a:ext cx="5715000" cy="24828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2CB7D-D13A-41CB-9A1E-0DF8B2F3293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7336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FB6B5-1C9F-4E86-92D5-A517473D324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63349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429250" y="914400"/>
            <a:ext cx="1619250" cy="82296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71500" y="914400"/>
            <a:ext cx="4705350" cy="82296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2193B-F5C4-47AA-BE51-1645C290B1F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52185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9B7BF-1C56-46EC-8AAA-685EE7F6FDA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47072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0700" y="2565400"/>
            <a:ext cx="6572250" cy="427831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20700" y="6884988"/>
            <a:ext cx="6572250" cy="22494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D6F84-F74F-4B22-A994-53CCA7B70CE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4222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71500" y="2971800"/>
            <a:ext cx="3162300" cy="6172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886200" y="2971800"/>
            <a:ext cx="3162300" cy="6172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97782-4C17-4EFC-8B9D-8F4C4A39DB2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18598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547688"/>
            <a:ext cx="6572250" cy="198913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25463" y="2522538"/>
            <a:ext cx="3222625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5463" y="3757613"/>
            <a:ext cx="3222625" cy="55276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857625" y="2522538"/>
            <a:ext cx="3240088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857625" y="3757613"/>
            <a:ext cx="3240088" cy="55276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6927D-2A26-4F5E-A23B-F997AB42626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4641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9B8B8-A787-47CE-A785-5C24535C5CE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24762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27196-10F8-4374-AB79-3F21A451F83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45684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685800"/>
            <a:ext cx="2457450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40088" y="1481138"/>
            <a:ext cx="3857625" cy="7310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25463" y="3086100"/>
            <a:ext cx="2457450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83366-6116-4F2B-B427-B26791BC833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30221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685800"/>
            <a:ext cx="2457450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240088" y="1481138"/>
            <a:ext cx="3857625" cy="73104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25463" y="3086100"/>
            <a:ext cx="2457450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DBCC2-D975-4842-A111-0A6FA5897F6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8334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914400"/>
            <a:ext cx="6477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971800"/>
            <a:ext cx="64770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15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defTabSz="1044575" eaLnBrk="1" hangingPunct="1">
              <a:defRPr sz="16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03500" y="9372600"/>
            <a:ext cx="2413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ctr" defTabSz="1044575" eaLnBrk="1" hangingPunct="1">
              <a:defRPr sz="16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610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r" defTabSz="1044575" eaLnBrk="1" hangingPunct="1">
              <a:defRPr sz="1600"/>
            </a:lvl1pPr>
          </a:lstStyle>
          <a:p>
            <a:pPr>
              <a:defRPr/>
            </a:pPr>
            <a:fld id="{7C71DAEF-8D4B-46E2-80A3-3F5FC0F54B8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4575" rtl="0" eaLnBrk="0" fontAlgn="base" hangingPunct="0">
        <a:spcBef>
          <a:spcPct val="0"/>
        </a:spcBef>
        <a:spcAft>
          <a:spcPct val="0"/>
        </a:spcAft>
        <a:defRPr kumimoji="1"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2pPr>
      <a:lvl3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3pPr>
      <a:lvl4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4pPr>
      <a:lvl5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5pPr>
      <a:lvl6pPr marL="4572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6pPr>
      <a:lvl7pPr marL="9144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7pPr>
      <a:lvl8pPr marL="13716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8pPr>
      <a:lvl9pPr marL="18288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9pPr>
    </p:titleStyle>
    <p:bodyStyle>
      <a:lvl1pPr marL="392113" indent="-392113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9313" indent="-327025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513" indent="-261938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261938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088" indent="-260350" algn="l" defTabSz="1044575" rtl="0" eaLnBrk="0" fontAlgn="base" hangingPunct="0">
        <a:spcBef>
          <a:spcPct val="20000"/>
        </a:spcBef>
        <a:spcAft>
          <a:spcPct val="0"/>
        </a:spcAft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18" Type="http://schemas.openxmlformats.org/officeDocument/2006/relationships/image" Target="../media/image11.wmf"/><Relationship Id="rId3" Type="http://schemas.openxmlformats.org/officeDocument/2006/relationships/oleObject" Target="../embeddings/oleObject1.bin"/><Relationship Id="rId21" Type="http://schemas.openxmlformats.org/officeDocument/2006/relationships/image" Target="../media/image14.wmf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.wmf"/><Relationship Id="rId20" Type="http://schemas.openxmlformats.org/officeDocument/2006/relationships/image" Target="../media/image13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6.png"/><Relationship Id="rId15" Type="http://schemas.openxmlformats.org/officeDocument/2006/relationships/image" Target="../media/image8.wmf"/><Relationship Id="rId23" Type="http://schemas.openxmlformats.org/officeDocument/2006/relationships/image" Target="../media/image16.jpg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2.wmf"/><Relationship Id="rId4" Type="http://schemas.openxmlformats.org/officeDocument/2006/relationships/image" Target="../media/image1.emf"/><Relationship Id="rId9" Type="http://schemas.openxmlformats.org/officeDocument/2006/relationships/image" Target="../media/image3.wmf"/><Relationship Id="rId14" Type="http://schemas.openxmlformats.org/officeDocument/2006/relationships/image" Target="../media/image7.wmf"/><Relationship Id="rId22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905000" y="73025"/>
          <a:ext cx="426720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Clip" r:id="rId3" imgW="6240719" imgH="3398544" progId="MS_ClipArt_Gallery.5">
                  <p:embed/>
                </p:oleObj>
              </mc:Choice>
              <mc:Fallback>
                <p:oleObj name="Clip" r:id="rId3" imgW="6240719" imgH="3398544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73025"/>
                        <a:ext cx="4267200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227263" y="134938"/>
            <a:ext cx="3784600" cy="65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498" tIns="52249" rIns="104498" bIns="52249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 b="1">
                <a:solidFill>
                  <a:srgbClr val="6600CC"/>
                </a:solidFill>
                <a:ea typeface="標楷體" panose="03000509000000000000" pitchFamily="65" charset="-120"/>
              </a:rPr>
              <a:t>課外活動 </a:t>
            </a:r>
            <a:endParaRPr lang="en-US" altLang="zh-TW" sz="1800" b="1">
              <a:solidFill>
                <a:srgbClr val="6600CC"/>
              </a:solidFill>
              <a:ea typeface="標楷體" panose="03000509000000000000" pitchFamily="65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 b="1">
                <a:solidFill>
                  <a:srgbClr val="6600CC"/>
                </a:solidFill>
                <a:ea typeface="標楷體" panose="03000509000000000000" pitchFamily="65" charset="-120"/>
              </a:rPr>
              <a:t>Student Activities</a:t>
            </a:r>
            <a:endParaRPr lang="en-US" altLang="zh-TW" sz="2700">
              <a:solidFill>
                <a:srgbClr val="6600CC"/>
              </a:solidFill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04800" y="1676400"/>
            <a:ext cx="7086600" cy="28956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078" name="Rectangle 51"/>
          <p:cNvSpPr>
            <a:spLocks noChangeArrowheads="1"/>
          </p:cNvSpPr>
          <p:nvPr/>
        </p:nvSpPr>
        <p:spPr bwMode="auto">
          <a:xfrm>
            <a:off x="304800" y="5181600"/>
            <a:ext cx="7026275" cy="22098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079" name="Rectangle 64"/>
          <p:cNvSpPr>
            <a:spLocks noChangeArrowheads="1"/>
          </p:cNvSpPr>
          <p:nvPr/>
        </p:nvSpPr>
        <p:spPr bwMode="auto">
          <a:xfrm>
            <a:off x="304800" y="7905750"/>
            <a:ext cx="7026275" cy="184785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080" name="Text Box 68"/>
          <p:cNvSpPr txBox="1">
            <a:spLocks noChangeArrowheads="1"/>
          </p:cNvSpPr>
          <p:nvPr/>
        </p:nvSpPr>
        <p:spPr bwMode="auto">
          <a:xfrm>
            <a:off x="2590800" y="8072438"/>
            <a:ext cx="1976438" cy="165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800">
                <a:solidFill>
                  <a:srgbClr val="6600CC"/>
                </a:solidFill>
                <a:sym typeface="Wingdings 2" panose="05020102010507070707" pitchFamily="18" charset="2"/>
              </a:rPr>
              <a:t></a:t>
            </a:r>
            <a:r>
              <a:rPr lang="en-US" altLang="zh-TW" sz="1400">
                <a:solidFill>
                  <a:srgbClr val="6600CC"/>
                </a:solidFill>
              </a:rPr>
              <a:t> </a:t>
            </a:r>
            <a:r>
              <a:rPr lang="zh-TW" altLang="en-US" sz="1400">
                <a:solidFill>
                  <a:srgbClr val="6600CC"/>
                </a:solidFill>
              </a:rPr>
              <a:t>列 印 報 告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100">
                <a:solidFill>
                  <a:srgbClr val="6600CC"/>
                </a:solidFill>
                <a:sym typeface="Wingdings 2" panose="05020102010507070707" pitchFamily="18" charset="2"/>
              </a:rPr>
              <a:t></a:t>
            </a:r>
            <a:r>
              <a:rPr lang="zh-TW" altLang="en-US" sz="1000">
                <a:solidFill>
                  <a:srgbClr val="6600CC"/>
                </a:solidFill>
                <a:sym typeface="Wingdings 2" panose="05020102010507070707" pitchFamily="18" charset="2"/>
              </a:rPr>
              <a:t>  </a:t>
            </a:r>
            <a:r>
              <a:rPr lang="zh-TW" altLang="en-US" sz="1100">
                <a:solidFill>
                  <a:srgbClr val="6600CC"/>
                </a:solidFill>
                <a:sym typeface="Wingdings 2" panose="05020102010507070707" pitchFamily="18" charset="2"/>
              </a:rPr>
              <a:t>課外活動</a:t>
            </a:r>
            <a:r>
              <a:rPr lang="en-US" altLang="zh-TW" sz="1100">
                <a:solidFill>
                  <a:srgbClr val="6600CC"/>
                </a:solidFill>
                <a:sym typeface="Wingdings 2" panose="05020102010507070707" pitchFamily="18" charset="2"/>
              </a:rPr>
              <a:t>/</a:t>
            </a:r>
            <a:r>
              <a:rPr lang="zh-TW" altLang="en-US" sz="1100">
                <a:solidFill>
                  <a:srgbClr val="6600CC"/>
                </a:solidFill>
                <a:sym typeface="Wingdings 2" panose="05020102010507070707" pitchFamily="18" charset="2"/>
              </a:rPr>
              <a:t>活動項目</a:t>
            </a:r>
            <a:r>
              <a:rPr lang="zh-TW" altLang="en-US" sz="1100">
                <a:solidFill>
                  <a:srgbClr val="6600CC"/>
                </a:solidFill>
                <a:sym typeface="Wingdings" panose="05000000000000000000" pitchFamily="2" charset="2"/>
              </a:rPr>
              <a:t>點名紙</a:t>
            </a:r>
            <a:endParaRPr lang="zh-TW" altLang="en-US" sz="1100">
              <a:solidFill>
                <a:srgbClr val="6600CC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100">
                <a:solidFill>
                  <a:srgbClr val="6600CC"/>
                </a:solidFill>
                <a:sym typeface="Wingdings 2" panose="05020102010507070707" pitchFamily="18" charset="2"/>
              </a:rPr>
              <a:t>  </a:t>
            </a:r>
            <a:r>
              <a:rPr lang="zh-TW" altLang="en-US" sz="1100">
                <a:solidFill>
                  <a:srgbClr val="6600CC"/>
                </a:solidFill>
                <a:sym typeface="Wingdings" panose="05000000000000000000" pitchFamily="2" charset="2"/>
              </a:rPr>
              <a:t>學生課外活動個人概覽</a:t>
            </a:r>
          </a:p>
          <a:p>
            <a:pPr eaLnBrk="1" hangingPunct="1">
              <a:spcBef>
                <a:spcPct val="50000"/>
              </a:spcBef>
              <a:buFont typeface="Wingdings 2" panose="05020102010507070707" pitchFamily="18" charset="2"/>
              <a:buChar char="1"/>
            </a:pPr>
            <a:r>
              <a:rPr lang="zh-TW" altLang="en-US" sz="1100">
                <a:solidFill>
                  <a:srgbClr val="6600CC"/>
                </a:solidFill>
                <a:sym typeface="Wingdings 2" panose="05020102010507070707" pitchFamily="18" charset="2"/>
              </a:rPr>
              <a:t>  課外活動</a:t>
            </a:r>
            <a:r>
              <a:rPr lang="en-US" altLang="zh-TW" sz="1100">
                <a:solidFill>
                  <a:srgbClr val="6600CC"/>
                </a:solidFill>
                <a:sym typeface="Wingdings 2" panose="05020102010507070707" pitchFamily="18" charset="2"/>
              </a:rPr>
              <a:t>/</a:t>
            </a:r>
            <a:r>
              <a:rPr lang="zh-TW" altLang="en-US" sz="1100">
                <a:solidFill>
                  <a:srgbClr val="6600CC"/>
                </a:solidFill>
                <a:sym typeface="Wingdings 2" panose="05020102010507070707" pitchFamily="18" charset="2"/>
              </a:rPr>
              <a:t>活動項目列表</a:t>
            </a:r>
          </a:p>
          <a:p>
            <a:pPr eaLnBrk="1" hangingPunct="1">
              <a:spcBef>
                <a:spcPct val="50000"/>
              </a:spcBef>
              <a:buFont typeface="Wingdings 2" panose="05020102010507070707" pitchFamily="18" charset="2"/>
              <a:buChar char="1"/>
            </a:pPr>
            <a:r>
              <a:rPr lang="zh-TW" altLang="en-US" sz="1100">
                <a:solidFill>
                  <a:srgbClr val="6600CC"/>
                </a:solidFill>
                <a:sym typeface="Wingdings 2" panose="05020102010507070707" pitchFamily="18" charset="2"/>
              </a:rPr>
              <a:t>  統計及其他</a:t>
            </a:r>
            <a:r>
              <a:rPr lang="en-US" altLang="zh-TW" sz="1100">
                <a:solidFill>
                  <a:srgbClr val="6600CC"/>
                </a:solidFill>
                <a:sym typeface="Wingdings 2" panose="05020102010507070707" pitchFamily="18" charset="2"/>
              </a:rPr>
              <a:t>….</a:t>
            </a:r>
            <a:endParaRPr lang="en-US" altLang="zh-TW" sz="1100">
              <a:solidFill>
                <a:srgbClr val="6600CC"/>
              </a:solidFill>
              <a:sym typeface="Wingdings" panose="05000000000000000000" pitchFamily="2" charset="2"/>
            </a:endParaRPr>
          </a:p>
          <a:p>
            <a:pPr eaLnBrk="1" hangingPunct="1">
              <a:spcBef>
                <a:spcPct val="50000"/>
              </a:spcBef>
              <a:buFont typeface="Wingdings 2" panose="05020102010507070707" pitchFamily="18" charset="2"/>
              <a:buChar char="1"/>
            </a:pPr>
            <a:endParaRPr lang="en-US" altLang="zh-TW" sz="1100">
              <a:solidFill>
                <a:srgbClr val="6600CC"/>
              </a:solidFill>
              <a:sym typeface="Wingdings" panose="05000000000000000000" pitchFamily="2" charset="2"/>
            </a:endParaRPr>
          </a:p>
        </p:txBody>
      </p:sp>
      <p:pic>
        <p:nvPicPr>
          <p:cNvPr id="3081" name="Picture 83" descr="D:\Data Conversion chart\thumb2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71600"/>
            <a:ext cx="390525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WordArt 84"/>
          <p:cNvSpPr>
            <a:spLocks noChangeArrowheads="1" noChangeShapeType="1" noTextEdit="1"/>
          </p:cNvSpPr>
          <p:nvPr/>
        </p:nvSpPr>
        <p:spPr bwMode="auto">
          <a:xfrm>
            <a:off x="990600" y="133350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預備工作</a:t>
            </a:r>
          </a:p>
        </p:txBody>
      </p:sp>
      <p:sp>
        <p:nvSpPr>
          <p:cNvPr id="3083" name="AutoShape 86"/>
          <p:cNvSpPr>
            <a:spLocks noChangeArrowheads="1"/>
          </p:cNvSpPr>
          <p:nvPr/>
        </p:nvSpPr>
        <p:spPr bwMode="auto">
          <a:xfrm>
            <a:off x="3276600" y="990600"/>
            <a:ext cx="2514600" cy="609600"/>
          </a:xfrm>
          <a:prstGeom prst="wedgeRoundRectCallout">
            <a:avLst>
              <a:gd name="adj1" fmla="val -62880"/>
              <a:gd name="adj2" fmla="val 260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200">
                <a:solidFill>
                  <a:srgbClr val="FF0000"/>
                </a:solidFill>
              </a:rPr>
              <a:t>首次使用雲端校</a:t>
            </a:r>
            <a:r>
              <a:rPr lang="zh-TW" altLang="en-US" sz="1200" dirty="0">
                <a:solidFill>
                  <a:srgbClr val="FF0000"/>
                </a:solidFill>
              </a:rPr>
              <a:t>管系統 </a:t>
            </a:r>
            <a:r>
              <a:rPr lang="en-US" altLang="zh-TW" sz="1200" dirty="0">
                <a:solidFill>
                  <a:srgbClr val="FF0000"/>
                </a:solidFill>
              </a:rPr>
              <a:t>(</a:t>
            </a:r>
            <a:r>
              <a:rPr lang="en-US" altLang="zh-TW" sz="1200" dirty="0" err="1">
                <a:solidFill>
                  <a:srgbClr val="FF0000"/>
                </a:solidFill>
              </a:rPr>
              <a:t>CloudSAMS</a:t>
            </a:r>
            <a:r>
              <a:rPr lang="en-US" altLang="zh-TW" sz="12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084" name="Text Box 88"/>
          <p:cNvSpPr txBox="1">
            <a:spLocks noChangeArrowheads="1"/>
          </p:cNvSpPr>
          <p:nvPr/>
        </p:nvSpPr>
        <p:spPr bwMode="auto">
          <a:xfrm>
            <a:off x="2286000" y="1828800"/>
            <a:ext cx="22860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rgbClr val="009900"/>
                </a:solidFill>
                <a:sym typeface="Wingdings" panose="05000000000000000000" pitchFamily="2" charset="2"/>
              </a:rPr>
              <a:t> </a:t>
            </a:r>
            <a:r>
              <a:rPr lang="zh-TW" altLang="en-US" sz="1400">
                <a:solidFill>
                  <a:srgbClr val="009900"/>
                </a:solidFill>
                <a:sym typeface="Wingdings" panose="05000000000000000000" pitchFamily="2" charset="2"/>
              </a:rPr>
              <a:t>確定學校資料已經備妥</a:t>
            </a:r>
          </a:p>
        </p:txBody>
      </p:sp>
      <p:sp>
        <p:nvSpPr>
          <p:cNvPr id="3085" name="Text Box 93"/>
          <p:cNvSpPr txBox="1">
            <a:spLocks noChangeArrowheads="1"/>
          </p:cNvSpPr>
          <p:nvPr/>
        </p:nvSpPr>
        <p:spPr bwMode="auto">
          <a:xfrm>
            <a:off x="2438400" y="2147888"/>
            <a:ext cx="1752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zh-TW" sz="1000">
                <a:solidFill>
                  <a:srgbClr val="009900"/>
                </a:solidFill>
                <a:sym typeface="Wingdings" panose="05000000000000000000" pitchFamily="2" charset="2"/>
              </a:rPr>
              <a:t> </a:t>
            </a:r>
            <a:r>
              <a:rPr lang="zh-TW" altLang="en-US" sz="1000">
                <a:solidFill>
                  <a:srgbClr val="009900"/>
                </a:solidFill>
                <a:sym typeface="Wingdings" panose="05000000000000000000" pitchFamily="2" charset="2"/>
              </a:rPr>
              <a:t>課外活動項目及配額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zh-TW" altLang="en-US" sz="1000">
                <a:solidFill>
                  <a:srgbClr val="009900"/>
                </a:solidFill>
                <a:sym typeface="Wingdings" panose="05000000000000000000" pitchFamily="2" charset="2"/>
              </a:rPr>
              <a:t> 設定課外活動參數 </a:t>
            </a:r>
            <a:r>
              <a:rPr lang="en-US" altLang="zh-TW" sz="1000">
                <a:solidFill>
                  <a:srgbClr val="009900"/>
                </a:solidFill>
                <a:sym typeface="Wingdings" panose="05000000000000000000" pitchFamily="2" charset="2"/>
              </a:rPr>
              <a:t>/ </a:t>
            </a:r>
            <a:r>
              <a:rPr lang="zh-TW" altLang="en-US" sz="1000">
                <a:solidFill>
                  <a:srgbClr val="009900"/>
                </a:solidFill>
                <a:sym typeface="Wingdings" panose="05000000000000000000" pitchFamily="2" charset="2"/>
              </a:rPr>
              <a:t>時段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zh-TW" altLang="en-US" sz="1000">
                <a:solidFill>
                  <a:srgbClr val="009900"/>
                </a:solidFill>
                <a:sym typeface="Wingdings" panose="05000000000000000000" pitchFamily="2" charset="2"/>
              </a:rPr>
              <a:t> 活動表現 </a:t>
            </a:r>
            <a:r>
              <a:rPr lang="en-US" altLang="zh-TW" sz="1000">
                <a:solidFill>
                  <a:srgbClr val="009900"/>
                </a:solidFill>
                <a:sym typeface="Wingdings" panose="05000000000000000000" pitchFamily="2" charset="2"/>
              </a:rPr>
              <a:t>/ </a:t>
            </a:r>
            <a:r>
              <a:rPr lang="zh-TW" altLang="en-US" sz="1000">
                <a:solidFill>
                  <a:srgbClr val="009900"/>
                </a:solidFill>
                <a:sym typeface="Wingdings" panose="05000000000000000000" pitchFamily="2" charset="2"/>
              </a:rPr>
              <a:t>服務職位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zh-TW" altLang="en-US" sz="1000">
                <a:solidFill>
                  <a:srgbClr val="009900"/>
                </a:solidFill>
                <a:sym typeface="Wingdings" panose="05000000000000000000" pitchFamily="2" charset="2"/>
              </a:rPr>
              <a:t> 選取成績表讀取示標</a:t>
            </a:r>
          </a:p>
        </p:txBody>
      </p:sp>
      <p:sp>
        <p:nvSpPr>
          <p:cNvPr id="3086" name="Text Box 100"/>
          <p:cNvSpPr txBox="1">
            <a:spLocks noChangeArrowheads="1"/>
          </p:cNvSpPr>
          <p:nvPr/>
        </p:nvSpPr>
        <p:spPr bwMode="auto">
          <a:xfrm>
            <a:off x="5407025" y="3260725"/>
            <a:ext cx="183197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chemeClr val="accent2"/>
                </a:solidFill>
                <a:sym typeface="Wingdings" panose="05000000000000000000" pitchFamily="2" charset="2"/>
              </a:rPr>
              <a:t> </a:t>
            </a:r>
            <a:r>
              <a:rPr lang="zh-TW" altLang="en-US" sz="1400">
                <a:solidFill>
                  <a:schemeClr val="accent2"/>
                </a:solidFill>
                <a:sym typeface="Wingdings" panose="05000000000000000000" pitchFamily="2" charset="2"/>
              </a:rPr>
              <a:t>開放網上報名功能</a:t>
            </a:r>
          </a:p>
        </p:txBody>
      </p:sp>
      <p:sp>
        <p:nvSpPr>
          <p:cNvPr id="3087" name="Text Box 108"/>
          <p:cNvSpPr txBox="1">
            <a:spLocks noChangeArrowheads="1"/>
          </p:cNvSpPr>
          <p:nvPr/>
        </p:nvSpPr>
        <p:spPr bwMode="auto">
          <a:xfrm>
            <a:off x="5635625" y="3625850"/>
            <a:ext cx="1374775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000">
                <a:solidFill>
                  <a:srgbClr val="0000FF"/>
                </a:solidFill>
                <a:sym typeface="Wingdings" panose="05000000000000000000" pitchFamily="2" charset="2"/>
              </a:rPr>
              <a:t>網上報名功能包括：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zh-TW" altLang="en-US" sz="1000">
                <a:solidFill>
                  <a:srgbClr val="0000FF"/>
                </a:solidFill>
                <a:sym typeface="Wingdings" panose="05000000000000000000" pitchFamily="2" charset="2"/>
              </a:rPr>
              <a:t> 學生報名及查詢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zh-TW" altLang="en-US" sz="1000">
                <a:solidFill>
                  <a:srgbClr val="0000FF"/>
                </a:solidFill>
                <a:sym typeface="Wingdings" panose="05000000000000000000" pitchFamily="2" charset="2"/>
              </a:rPr>
              <a:t> 家長查詢取錄結果 </a:t>
            </a:r>
            <a:endParaRPr lang="zh-TW" altLang="en-US" sz="1400">
              <a:solidFill>
                <a:srgbClr val="0000FF"/>
              </a:solidFill>
              <a:sym typeface="Wingdings" panose="05000000000000000000" pitchFamily="2" charset="2"/>
            </a:endParaRPr>
          </a:p>
        </p:txBody>
      </p:sp>
      <p:sp>
        <p:nvSpPr>
          <p:cNvPr id="3088" name="Text Box 110"/>
          <p:cNvSpPr txBox="1">
            <a:spLocks noChangeArrowheads="1"/>
          </p:cNvSpPr>
          <p:nvPr/>
        </p:nvSpPr>
        <p:spPr bwMode="auto">
          <a:xfrm>
            <a:off x="4035425" y="2490788"/>
            <a:ext cx="1654175" cy="40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45000"/>
              </a:lnSpc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rgbClr val="990099"/>
                </a:solidFill>
                <a:sym typeface="Wingdings" panose="05000000000000000000" pitchFamily="2" charset="2"/>
              </a:rPr>
              <a:t> </a:t>
            </a:r>
            <a:r>
              <a:rPr lang="zh-TW" altLang="en-US" sz="1400">
                <a:solidFill>
                  <a:srgbClr val="990099"/>
                </a:solidFill>
                <a:sym typeface="Wingdings" panose="05000000000000000000" pitchFamily="2" charset="2"/>
              </a:rPr>
              <a:t>新增或重設用戶</a:t>
            </a:r>
          </a:p>
          <a:p>
            <a:pPr eaLnBrk="1" hangingPunct="1">
              <a:lnSpc>
                <a:spcPct val="45000"/>
              </a:lnSpc>
              <a:spcBef>
                <a:spcPct val="50000"/>
              </a:spcBef>
              <a:buFontTx/>
              <a:buNone/>
            </a:pPr>
            <a:r>
              <a:rPr lang="zh-TW" altLang="en-US" sz="1400">
                <a:solidFill>
                  <a:srgbClr val="990099"/>
                </a:solidFill>
                <a:sym typeface="Wingdings" panose="05000000000000000000" pitchFamily="2" charset="2"/>
              </a:rPr>
              <a:t>    戶口及組別</a:t>
            </a:r>
          </a:p>
        </p:txBody>
      </p:sp>
      <p:sp>
        <p:nvSpPr>
          <p:cNvPr id="3089" name="WordArt 120"/>
          <p:cNvSpPr>
            <a:spLocks noChangeArrowheads="1" noChangeShapeType="1" noTextEdit="1"/>
          </p:cNvSpPr>
          <p:nvPr/>
        </p:nvSpPr>
        <p:spPr bwMode="auto">
          <a:xfrm>
            <a:off x="914400" y="483870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使用系統</a:t>
            </a:r>
          </a:p>
        </p:txBody>
      </p:sp>
      <p:sp>
        <p:nvSpPr>
          <p:cNvPr id="3090" name="WordArt 130"/>
          <p:cNvSpPr>
            <a:spLocks noChangeArrowheads="1" noChangeShapeType="1" noTextEdit="1"/>
          </p:cNvSpPr>
          <p:nvPr/>
        </p:nvSpPr>
        <p:spPr bwMode="auto">
          <a:xfrm>
            <a:off x="990600" y="760095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後期工作</a:t>
            </a:r>
          </a:p>
        </p:txBody>
      </p:sp>
      <p:graphicFrame>
        <p:nvGraphicFramePr>
          <p:cNvPr id="3091" name="Object 132"/>
          <p:cNvGraphicFramePr>
            <a:graphicFrameLocks noChangeAspect="1"/>
          </p:cNvGraphicFramePr>
          <p:nvPr/>
        </p:nvGraphicFramePr>
        <p:xfrm>
          <a:off x="533400" y="7634288"/>
          <a:ext cx="457200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Clip" r:id="rId6" imgW="1814170" imgH="1376172" progId="MS_ClipArt_Gallery.5">
                  <p:embed/>
                </p:oleObj>
              </mc:Choice>
              <mc:Fallback>
                <p:oleObj name="Clip" r:id="rId6" imgW="1814170" imgH="1376172" progId="MS_ClipArt_Gallery.5">
                  <p:embed/>
                  <p:pic>
                    <p:nvPicPr>
                      <p:cNvPr id="0" name="Object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7634288"/>
                        <a:ext cx="457200" cy="347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2" name="Object 133"/>
          <p:cNvGraphicFramePr>
            <a:graphicFrameLocks noChangeAspect="1"/>
          </p:cNvGraphicFramePr>
          <p:nvPr/>
        </p:nvGraphicFramePr>
        <p:xfrm>
          <a:off x="5554663" y="8077200"/>
          <a:ext cx="1303337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Clip" r:id="rId8" imgW="1190531" imgH="1243343" progId="MS_ClipArt_Gallery.5">
                  <p:embed/>
                </p:oleObj>
              </mc:Choice>
              <mc:Fallback>
                <p:oleObj name="Clip" r:id="rId8" imgW="1190531" imgH="1243343" progId="MS_ClipArt_Gallery.5">
                  <p:embed/>
                  <p:pic>
                    <p:nvPicPr>
                      <p:cNvPr id="0" name="Object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4663" y="8077200"/>
                        <a:ext cx="1303337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3" name="Object 136"/>
          <p:cNvGraphicFramePr>
            <a:graphicFrameLocks noChangeAspect="1"/>
          </p:cNvGraphicFramePr>
          <p:nvPr/>
        </p:nvGraphicFramePr>
        <p:xfrm>
          <a:off x="457200" y="4897438"/>
          <a:ext cx="403225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" name="Clip" r:id="rId10" imgW="1700543" imgH="1831818" progId="MS_ClipArt_Gallery.5">
                  <p:embed/>
                </p:oleObj>
              </mc:Choice>
              <mc:Fallback>
                <p:oleObj name="Clip" r:id="rId10" imgW="1700543" imgH="1831818" progId="MS_ClipArt_Gallery.5">
                  <p:embed/>
                  <p:pic>
                    <p:nvPicPr>
                      <p:cNvPr id="0" name="Object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897438"/>
                        <a:ext cx="403225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4" name="Object 140"/>
          <p:cNvGraphicFramePr>
            <a:graphicFrameLocks noChangeAspect="1"/>
          </p:cNvGraphicFramePr>
          <p:nvPr/>
        </p:nvGraphicFramePr>
        <p:xfrm>
          <a:off x="2362200" y="990600"/>
          <a:ext cx="5508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name="Clip" r:id="rId12" imgW="1585570" imgH="1759306" progId="MS_ClipArt_Gallery.5">
                  <p:embed/>
                </p:oleObj>
              </mc:Choice>
              <mc:Fallback>
                <p:oleObj name="Clip" r:id="rId12" imgW="1585570" imgH="1759306" progId="MS_ClipArt_Gallery.5">
                  <p:embed/>
                  <p:pic>
                    <p:nvPicPr>
                      <p:cNvPr id="0" name="Object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990600"/>
                        <a:ext cx="55086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5" name="Text Box 152"/>
          <p:cNvSpPr txBox="1">
            <a:spLocks noChangeArrowheads="1"/>
          </p:cNvSpPr>
          <p:nvPr/>
        </p:nvSpPr>
        <p:spPr bwMode="auto">
          <a:xfrm>
            <a:off x="4267200" y="2940050"/>
            <a:ext cx="1295400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000">
                <a:solidFill>
                  <a:srgbClr val="CC0099"/>
                </a:solidFill>
                <a:sym typeface="Wingdings" panose="05000000000000000000" pitchFamily="2" charset="2"/>
              </a:rPr>
              <a:t>- </a:t>
            </a:r>
            <a:r>
              <a:rPr lang="zh-TW" altLang="en-US" sz="1000">
                <a:solidFill>
                  <a:srgbClr val="CC0099"/>
                </a:solidFill>
                <a:sym typeface="Wingdings" panose="05000000000000000000" pitchFamily="2" charset="2"/>
              </a:rPr>
              <a:t>學生</a:t>
            </a:r>
            <a:r>
              <a:rPr lang="en-US" altLang="zh-TW" sz="1000">
                <a:solidFill>
                  <a:srgbClr val="CC0099"/>
                </a:solidFill>
                <a:sym typeface="Wingdings" panose="05000000000000000000" pitchFamily="2" charset="2"/>
              </a:rPr>
              <a:t>/ </a:t>
            </a:r>
            <a:r>
              <a:rPr lang="zh-TW" altLang="en-US" sz="1000">
                <a:solidFill>
                  <a:srgbClr val="CC0099"/>
                </a:solidFill>
                <a:sym typeface="Wingdings" panose="05000000000000000000" pitchFamily="2" charset="2"/>
              </a:rPr>
              <a:t>家長戶口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zh-TW" altLang="en-US" sz="1000">
                <a:solidFill>
                  <a:srgbClr val="CC0099"/>
                </a:solidFill>
                <a:sym typeface="Wingdings" panose="05000000000000000000" pitchFamily="2" charset="2"/>
              </a:rPr>
              <a:t> 教職員戶口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zh-TW" altLang="en-US" sz="1000">
                <a:solidFill>
                  <a:srgbClr val="CC0099"/>
                </a:solidFill>
                <a:sym typeface="Wingdings" panose="05000000000000000000" pitchFamily="2" charset="2"/>
              </a:rPr>
              <a:t> 學生助理員戶口</a:t>
            </a:r>
          </a:p>
        </p:txBody>
      </p:sp>
      <p:sp>
        <p:nvSpPr>
          <p:cNvPr id="3096" name="Text Box 171"/>
          <p:cNvSpPr txBox="1">
            <a:spLocks noChangeArrowheads="1"/>
          </p:cNvSpPr>
          <p:nvPr/>
        </p:nvSpPr>
        <p:spPr bwMode="auto">
          <a:xfrm>
            <a:off x="2590800" y="5748338"/>
            <a:ext cx="914400" cy="309562"/>
          </a:xfrm>
          <a:prstGeom prst="rect">
            <a:avLst/>
          </a:prstGeom>
          <a:solidFill>
            <a:srgbClr val="FFCC99"/>
          </a:solidFill>
          <a:ln w="38100" cmpd="dbl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300">
                <a:solidFill>
                  <a:srgbClr val="0000FF"/>
                </a:solidFill>
                <a:sym typeface="Wingdings" panose="05000000000000000000" pitchFamily="2" charset="2"/>
              </a:rPr>
              <a:t>報名</a:t>
            </a:r>
          </a:p>
        </p:txBody>
      </p:sp>
      <p:pic>
        <p:nvPicPr>
          <p:cNvPr id="3097" name="Picture 184" descr="C:\Documents and Settings\administrator\Application Data\Microsoft\Media Catalog\Downloaded Clips\cl0\BS01871_.wmf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075" y="8637588"/>
            <a:ext cx="847725" cy="88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8" name="Picture 185" descr="C:\Documents and Settings\administrator\Application Data\Microsoft\Media Catalog\Downloaded Clips\cl76\j0296235.wm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1905000"/>
            <a:ext cx="10525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9" name="Picture 186" descr="C:\Documents and Settings\administrator\Application Data\Microsoft\Media Catalog\Downloaded Clips\cl7a\j0305657.wmf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473325"/>
            <a:ext cx="11430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0" name="Picture 187" descr="C:\Documents and Settings\administrator\Application Data\Microsoft\Media Catalog\Downloaded Clips\cl7a\j0305655.wmf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63" y="3124200"/>
            <a:ext cx="101123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1" name="Text Box 188"/>
          <p:cNvSpPr txBox="1">
            <a:spLocks noChangeArrowheads="1"/>
          </p:cNvSpPr>
          <p:nvPr/>
        </p:nvSpPr>
        <p:spPr bwMode="auto">
          <a:xfrm>
            <a:off x="6172200" y="5665788"/>
            <a:ext cx="9906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TW" altLang="en-US" sz="1300">
                <a:solidFill>
                  <a:srgbClr val="FF3399"/>
                </a:solidFill>
                <a:sym typeface="Wingdings" panose="05000000000000000000" pitchFamily="2" charset="2"/>
              </a:rPr>
              <a:t>察看取</a:t>
            </a:r>
          </a:p>
          <a:p>
            <a:pPr eaLnBrk="1" hangingPunct="1">
              <a:lnSpc>
                <a:spcPct val="65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TW" altLang="en-US" sz="1300">
                <a:solidFill>
                  <a:srgbClr val="FF3399"/>
                </a:solidFill>
                <a:sym typeface="Wingdings" panose="05000000000000000000" pitchFamily="2" charset="2"/>
              </a:rPr>
              <a:t>錄結果</a:t>
            </a:r>
          </a:p>
        </p:txBody>
      </p:sp>
      <p:sp>
        <p:nvSpPr>
          <p:cNvPr id="3102" name="Text Box 189"/>
          <p:cNvSpPr txBox="1">
            <a:spLocks noChangeArrowheads="1"/>
          </p:cNvSpPr>
          <p:nvPr/>
        </p:nvSpPr>
        <p:spPr bwMode="auto">
          <a:xfrm>
            <a:off x="3017838" y="5262563"/>
            <a:ext cx="1219200" cy="327025"/>
          </a:xfrm>
          <a:prstGeom prst="rect">
            <a:avLst/>
          </a:prstGeom>
          <a:solidFill>
            <a:srgbClr val="FFFF99"/>
          </a:solidFill>
          <a:ln w="19050">
            <a:solidFill>
              <a:srgbClr val="0099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300">
                <a:solidFill>
                  <a:srgbClr val="990099"/>
                </a:solidFill>
                <a:sym typeface="Wingdings" panose="05000000000000000000" pitchFamily="2" charset="2"/>
              </a:rPr>
              <a:t> </a:t>
            </a:r>
            <a:r>
              <a:rPr lang="zh-TW" altLang="en-US" sz="1300">
                <a:solidFill>
                  <a:srgbClr val="FF3399"/>
                </a:solidFill>
                <a:sym typeface="Wingdings" panose="05000000000000000000" pitchFamily="2" charset="2"/>
              </a:rPr>
              <a:t>網上報名  </a:t>
            </a:r>
          </a:p>
        </p:txBody>
      </p:sp>
      <p:sp>
        <p:nvSpPr>
          <p:cNvPr id="3103" name="Text Box 190"/>
          <p:cNvSpPr txBox="1">
            <a:spLocks noChangeArrowheads="1"/>
          </p:cNvSpPr>
          <p:nvPr/>
        </p:nvSpPr>
        <p:spPr bwMode="auto">
          <a:xfrm>
            <a:off x="4410075" y="5681663"/>
            <a:ext cx="1524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TW" altLang="en-US" sz="1300">
                <a:solidFill>
                  <a:srgbClr val="FF3399"/>
                </a:solidFill>
                <a:sym typeface="Wingdings" panose="05000000000000000000" pitchFamily="2" charset="2"/>
              </a:rPr>
              <a:t>編修學生活動</a:t>
            </a:r>
          </a:p>
          <a:p>
            <a:pPr eaLnBrk="1" hangingPunct="1">
              <a:lnSpc>
                <a:spcPct val="65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TW" altLang="en-US" sz="1300">
                <a:solidFill>
                  <a:srgbClr val="FF3399"/>
                </a:solidFill>
                <a:sym typeface="Wingdings" panose="05000000000000000000" pitchFamily="2" charset="2"/>
              </a:rPr>
              <a:t>職位及表現 </a:t>
            </a:r>
          </a:p>
        </p:txBody>
      </p:sp>
      <p:sp>
        <p:nvSpPr>
          <p:cNvPr id="3104" name="AutoShape 194"/>
          <p:cNvSpPr>
            <a:spLocks noChangeArrowheads="1"/>
          </p:cNvSpPr>
          <p:nvPr/>
        </p:nvSpPr>
        <p:spPr bwMode="auto">
          <a:xfrm>
            <a:off x="1943100" y="5789613"/>
            <a:ext cx="457200" cy="228600"/>
          </a:xfrm>
          <a:prstGeom prst="chevron">
            <a:avLst>
              <a:gd name="adj" fmla="val 50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105" name="AutoShape 196"/>
          <p:cNvSpPr>
            <a:spLocks noChangeArrowheads="1"/>
          </p:cNvSpPr>
          <p:nvPr/>
        </p:nvSpPr>
        <p:spPr bwMode="auto">
          <a:xfrm>
            <a:off x="3806825" y="5799138"/>
            <a:ext cx="457200" cy="228600"/>
          </a:xfrm>
          <a:prstGeom prst="chevron">
            <a:avLst>
              <a:gd name="adj" fmla="val 50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106" name="AutoShape 197"/>
          <p:cNvSpPr>
            <a:spLocks noChangeArrowheads="1"/>
          </p:cNvSpPr>
          <p:nvPr/>
        </p:nvSpPr>
        <p:spPr bwMode="auto">
          <a:xfrm>
            <a:off x="5715000" y="5799138"/>
            <a:ext cx="457200" cy="228600"/>
          </a:xfrm>
          <a:prstGeom prst="chevron">
            <a:avLst>
              <a:gd name="adj" fmla="val 50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107" name="Line 199"/>
          <p:cNvSpPr>
            <a:spLocks noChangeShapeType="1"/>
          </p:cNvSpPr>
          <p:nvPr/>
        </p:nvSpPr>
        <p:spPr bwMode="auto">
          <a:xfrm flipV="1">
            <a:off x="3017838" y="5588000"/>
            <a:ext cx="525462" cy="111125"/>
          </a:xfrm>
          <a:prstGeom prst="line">
            <a:avLst/>
          </a:prstGeom>
          <a:noFill/>
          <a:ln w="38100" cap="rnd">
            <a:solidFill>
              <a:srgbClr val="3399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HK" altLang="en-US"/>
          </a:p>
        </p:txBody>
      </p:sp>
      <p:grpSp>
        <p:nvGrpSpPr>
          <p:cNvPr id="3108" name="群組 1"/>
          <p:cNvGrpSpPr>
            <a:grpSpLocks/>
          </p:cNvGrpSpPr>
          <p:nvPr/>
        </p:nvGrpSpPr>
        <p:grpSpPr bwMode="auto">
          <a:xfrm>
            <a:off x="381000" y="6323013"/>
            <a:ext cx="1600200" cy="914400"/>
            <a:chOff x="457200" y="6324600"/>
            <a:chExt cx="1600200" cy="914400"/>
          </a:xfrm>
        </p:grpSpPr>
        <p:pic>
          <p:nvPicPr>
            <p:cNvPr id="3120" name="Picture 202" descr="C:\Documents and Settings\administrator\Application Data\Microsoft\Media Catalog\Downloaded Clips\cl7a\j0305665.wmf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324600"/>
              <a:ext cx="1219200" cy="909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21" name="Line 203"/>
            <p:cNvSpPr>
              <a:spLocks noChangeShapeType="1"/>
            </p:cNvSpPr>
            <p:nvPr/>
          </p:nvSpPr>
          <p:spPr bwMode="auto">
            <a:xfrm>
              <a:off x="457200" y="7162800"/>
              <a:ext cx="381000" cy="0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zh-HK" altLang="en-US"/>
            </a:p>
          </p:txBody>
        </p:sp>
        <p:sp>
          <p:nvSpPr>
            <p:cNvPr id="3122" name="Line 204"/>
            <p:cNvSpPr>
              <a:spLocks noChangeShapeType="1"/>
            </p:cNvSpPr>
            <p:nvPr/>
          </p:nvSpPr>
          <p:spPr bwMode="auto">
            <a:xfrm>
              <a:off x="685800" y="7239000"/>
              <a:ext cx="304800" cy="0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zh-HK" altLang="en-US"/>
            </a:p>
          </p:txBody>
        </p:sp>
      </p:grpSp>
      <p:pic>
        <p:nvPicPr>
          <p:cNvPr id="3109" name="Picture 206" descr="C:\Documents and Settings\administrator\Application Data\Microsoft\Media Catalog\Downloaded Clips\cl98\j0382412.wmf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" y="8077200"/>
            <a:ext cx="1422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0" name="Picture 209" descr="C:\Documents and Settings\administrator\Application Data\Microsoft\Media Catalog\Downloaded Clips\cl54\j0212171.wmf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905000"/>
            <a:ext cx="10429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1" name="Picture 246" descr="C:\Documents and Settings\administrator\Application Data\Microsoft\Media Catalog\Downloaded Clips\cl0\SL00101_.wmf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657600"/>
            <a:ext cx="1331913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2" name="Text Box 247"/>
          <p:cNvSpPr txBox="1">
            <a:spLocks noChangeArrowheads="1"/>
          </p:cNvSpPr>
          <p:nvPr/>
        </p:nvSpPr>
        <p:spPr bwMode="auto">
          <a:xfrm>
            <a:off x="457200" y="5688013"/>
            <a:ext cx="17526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99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50000"/>
              </a:spcBef>
            </a:pPr>
            <a:r>
              <a:rPr lang="zh-TW" altLang="en-US" sz="1300">
                <a:solidFill>
                  <a:srgbClr val="FF3399"/>
                </a:solidFill>
              </a:rPr>
              <a:t>各課外活動負責</a:t>
            </a:r>
          </a:p>
          <a:p>
            <a:pPr eaLnBrk="1" hangingPunct="1">
              <a:lnSpc>
                <a:spcPct val="65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TW" altLang="en-US" sz="1300">
                <a:solidFill>
                  <a:srgbClr val="FF3399"/>
                </a:solidFill>
              </a:rPr>
              <a:t>   老師輸入組員</a:t>
            </a:r>
          </a:p>
        </p:txBody>
      </p:sp>
      <p:pic>
        <p:nvPicPr>
          <p:cNvPr id="3113" name="Picture 201" descr="C:\Documents and Settings\administrator\Application Data\Microsoft\Media Catalog\Downloaded Clips\cl0\SL00712_.wmf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557713"/>
            <a:ext cx="12192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4" name="Text Box 247"/>
          <p:cNvSpPr txBox="1">
            <a:spLocks noChangeArrowheads="1"/>
          </p:cNvSpPr>
          <p:nvPr/>
        </p:nvSpPr>
        <p:spPr bwMode="auto">
          <a:xfrm>
            <a:off x="2090738" y="6653213"/>
            <a:ext cx="15367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99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50000"/>
              </a:spcBef>
            </a:pPr>
            <a:r>
              <a:rPr lang="zh-TW" altLang="en-US" sz="1300">
                <a:solidFill>
                  <a:srgbClr val="00B050"/>
                </a:solidFill>
              </a:rPr>
              <a:t>各活動項目負責</a:t>
            </a:r>
          </a:p>
          <a:p>
            <a:pPr eaLnBrk="1" hangingPunct="1">
              <a:lnSpc>
                <a:spcPct val="65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TW" altLang="en-US" sz="1300">
                <a:solidFill>
                  <a:srgbClr val="00B050"/>
                </a:solidFill>
              </a:rPr>
              <a:t>老師輸入組員</a:t>
            </a:r>
          </a:p>
        </p:txBody>
      </p:sp>
      <p:sp>
        <p:nvSpPr>
          <p:cNvPr id="3115" name="AutoShape 196"/>
          <p:cNvSpPr>
            <a:spLocks noChangeArrowheads="1"/>
          </p:cNvSpPr>
          <p:nvPr/>
        </p:nvSpPr>
        <p:spPr bwMode="auto">
          <a:xfrm>
            <a:off x="3471863" y="6765925"/>
            <a:ext cx="457200" cy="228600"/>
          </a:xfrm>
          <a:prstGeom prst="chevron">
            <a:avLst>
              <a:gd name="adj" fmla="val 50000"/>
            </a:avLst>
          </a:prstGeom>
          <a:solidFill>
            <a:srgbClr val="FFDA6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116" name="Text Box 190"/>
          <p:cNvSpPr txBox="1">
            <a:spLocks noChangeArrowheads="1"/>
          </p:cNvSpPr>
          <p:nvPr/>
        </p:nvSpPr>
        <p:spPr bwMode="auto">
          <a:xfrm>
            <a:off x="4049713" y="6613525"/>
            <a:ext cx="18034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99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50000"/>
              </a:spcBef>
            </a:pPr>
            <a:r>
              <a:rPr lang="zh-TW" altLang="en-US" sz="1300">
                <a:solidFill>
                  <a:srgbClr val="00B050"/>
                </a:solidFill>
                <a:sym typeface="Wingdings" panose="05000000000000000000" pitchFamily="2" charset="2"/>
              </a:rPr>
              <a:t>編修學生活動</a:t>
            </a:r>
          </a:p>
          <a:p>
            <a:pPr eaLnBrk="1" hangingPunct="1">
              <a:lnSpc>
                <a:spcPct val="65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TW" altLang="en-US" sz="1300">
                <a:solidFill>
                  <a:srgbClr val="00B050"/>
                </a:solidFill>
                <a:sym typeface="Wingdings" panose="05000000000000000000" pitchFamily="2" charset="2"/>
              </a:rPr>
              <a:t>職位，表現及成就 </a:t>
            </a:r>
          </a:p>
        </p:txBody>
      </p:sp>
      <p:sp>
        <p:nvSpPr>
          <p:cNvPr id="3117" name="AutoShape 196"/>
          <p:cNvSpPr>
            <a:spLocks noChangeArrowheads="1"/>
          </p:cNvSpPr>
          <p:nvPr/>
        </p:nvSpPr>
        <p:spPr bwMode="auto">
          <a:xfrm>
            <a:off x="5576888" y="6765925"/>
            <a:ext cx="457200" cy="228600"/>
          </a:xfrm>
          <a:prstGeom prst="chevron">
            <a:avLst>
              <a:gd name="adj" fmla="val 50000"/>
            </a:avLst>
          </a:prstGeom>
          <a:solidFill>
            <a:srgbClr val="FFDA6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118" name="AutoShape 197"/>
          <p:cNvSpPr>
            <a:spLocks noChangeArrowheads="1"/>
          </p:cNvSpPr>
          <p:nvPr/>
        </p:nvSpPr>
        <p:spPr bwMode="auto">
          <a:xfrm rot="5400000">
            <a:off x="6538913" y="6251575"/>
            <a:ext cx="457200" cy="228600"/>
          </a:xfrm>
          <a:prstGeom prst="chevron">
            <a:avLst>
              <a:gd name="adj" fmla="val 50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0" name="Text Box 190"/>
          <p:cNvSpPr txBox="1">
            <a:spLocks noChangeArrowheads="1"/>
          </p:cNvSpPr>
          <p:nvPr/>
        </p:nvSpPr>
        <p:spPr bwMode="auto">
          <a:xfrm>
            <a:off x="6043613" y="6580188"/>
            <a:ext cx="111918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99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defPPr>
              <a:defRPr lang="zh-TW"/>
            </a:defPPr>
            <a:lvl1pPr eaLnBrk="1" hangingPunct="1">
              <a:lnSpc>
                <a:spcPct val="65000"/>
              </a:lnSpc>
              <a:spcBef>
                <a:spcPct val="50000"/>
              </a:spcBef>
              <a:buFont typeface="Wingdings" panose="05000000000000000000" pitchFamily="2" charset="2"/>
              <a:buChar char="8"/>
              <a:defRPr sz="1300">
                <a:solidFill>
                  <a:srgbClr val="00B050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zh-TW" altLang="en-US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編修成績     表列印次序</a:t>
            </a: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70FBB22A-3A4B-4095-81A9-45A0F620FFEA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33" y="107649"/>
            <a:ext cx="916698" cy="54798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1216</TotalTime>
  <Words>169</Words>
  <Application>Microsoft Office PowerPoint</Application>
  <PresentationFormat>自訂</PresentationFormat>
  <Paragraphs>38</Paragraphs>
  <Slides>1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標楷體</vt:lpstr>
      <vt:lpstr>新細明體</vt:lpstr>
      <vt:lpstr>Arial</vt:lpstr>
      <vt:lpstr>Times New Roman</vt:lpstr>
      <vt:lpstr>Wingdings</vt:lpstr>
      <vt:lpstr>Wingdings 2</vt:lpstr>
      <vt:lpstr>預設簡報設計</vt:lpstr>
      <vt:lpstr>Clip</vt:lpstr>
      <vt:lpstr>PowerPoint 簡報</vt:lpstr>
    </vt:vector>
  </TitlesOfParts>
  <Company>Education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無投影片標題</dc:title>
  <dc:creator>Thomas CHU</dc:creator>
  <cp:lastModifiedBy>LEUNG, Sai-hong</cp:lastModifiedBy>
  <cp:revision>76</cp:revision>
  <cp:lastPrinted>2003-03-18T09:11:00Z</cp:lastPrinted>
  <dcterms:created xsi:type="dcterms:W3CDTF">2003-03-14T04:14:17Z</dcterms:created>
  <dcterms:modified xsi:type="dcterms:W3CDTF">2024-10-18T02:08:35Z</dcterms:modified>
</cp:coreProperties>
</file>