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81800" cy="99187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9900CC"/>
    <a:srgbClr val="009900"/>
    <a:srgbClr val="0000FF"/>
    <a:srgbClr val="CC0099"/>
    <a:srgbClr val="990099"/>
    <a:srgbClr val="FF3399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1" autoAdjust="0"/>
    <p:restoredTop sz="90929"/>
  </p:normalViewPr>
  <p:slideViewPr>
    <p:cSldViewPr>
      <p:cViewPr varScale="1">
        <p:scale>
          <a:sx n="63" d="100"/>
          <a:sy n="63" d="100"/>
        </p:scale>
        <p:origin x="2364" y="78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AFA029F-ED05-4D50-A754-0D32DFF745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68A0-E2EC-4308-B86A-C424852BB9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964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0BC3E-240B-4621-9A0E-3CF234029D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4848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C08F9-E13D-4077-9FEC-B1D7F47BBE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750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2BF0B-B364-4172-A4EF-95CD94AD74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138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CE8A4-97AE-4A37-890B-241C60CF1E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7563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1FB8E-7CEB-4691-B300-2F20E96F14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384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3B300-9DCF-4A46-AD36-A7C6622BDB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926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8F650-4FCA-4521-895E-127B4BC9B3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33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0F423-68D7-4384-B7DD-0B6959933F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947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1EC10-F52D-4FDE-8285-47C918DAB7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841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5821C-093B-468A-AEBC-704C0AB68F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192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B531234F-E65B-4F7A-BC93-C329AC9707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1.wmf"/><Relationship Id="rId26" Type="http://schemas.openxmlformats.org/officeDocument/2006/relationships/image" Target="../media/image17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4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image" Target="../media/image10.jpeg"/><Relationship Id="rId25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5.wmf"/><Relationship Id="rId5" Type="http://schemas.openxmlformats.org/officeDocument/2006/relationships/image" Target="../media/image8.png"/><Relationship Id="rId15" Type="http://schemas.openxmlformats.org/officeDocument/2006/relationships/oleObject" Target="../embeddings/oleObject6.bin"/><Relationship Id="rId23" Type="http://schemas.openxmlformats.org/officeDocument/2006/relationships/image" Target="../media/image7.wmf"/><Relationship Id="rId28" Type="http://schemas.openxmlformats.org/officeDocument/2006/relationships/image" Target="../media/image19.png"/><Relationship Id="rId10" Type="http://schemas.openxmlformats.org/officeDocument/2006/relationships/image" Target="../media/image3.wmf"/><Relationship Id="rId19" Type="http://schemas.openxmlformats.org/officeDocument/2006/relationships/image" Target="../media/image12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oleObject" Target="../embeddings/oleObject7.bin"/><Relationship Id="rId27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05000" y="400050"/>
          <a:ext cx="42672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Clip" r:id="rId3" imgW="6248306" imgH="3406203" progId="MS_ClipArt_Gallery.5">
                  <p:embed/>
                </p:oleObj>
              </mc:Choice>
              <mc:Fallback>
                <p:oleObj name="Clip" r:id="rId3" imgW="6248306" imgH="340620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00050"/>
                        <a:ext cx="42672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 descr="D:\Data Conversion chart\logo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6075"/>
            <a:ext cx="1447800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082800" y="523875"/>
            <a:ext cx="378460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solidFill>
                  <a:srgbClr val="6600CC"/>
                </a:solidFill>
                <a:ea typeface="標楷體" panose="03000509000000000000" pitchFamily="65" charset="-120"/>
              </a:rPr>
              <a:t>教職員調配  </a:t>
            </a:r>
            <a:endParaRPr lang="en-US" altLang="zh-TW" sz="1800" b="1">
              <a:solidFill>
                <a:srgbClr val="6600CC"/>
              </a:solidFill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6600CC"/>
                </a:solidFill>
                <a:ea typeface="標楷體" panose="03000509000000000000" pitchFamily="65" charset="-120"/>
              </a:rPr>
              <a:t>Staff Deployment</a:t>
            </a:r>
            <a:endParaRPr lang="en-US" altLang="zh-TW" sz="2700">
              <a:solidFill>
                <a:srgbClr val="6600CC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676400"/>
            <a:ext cx="7086600" cy="29718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5181600"/>
            <a:ext cx="7026275" cy="16002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9" name="Rectangle 64"/>
          <p:cNvSpPr>
            <a:spLocks noChangeArrowheads="1"/>
          </p:cNvSpPr>
          <p:nvPr/>
        </p:nvSpPr>
        <p:spPr bwMode="auto">
          <a:xfrm>
            <a:off x="304800" y="7315200"/>
            <a:ext cx="7026275" cy="20764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80" name="Text Box 68"/>
          <p:cNvSpPr txBox="1">
            <a:spLocks noChangeArrowheads="1"/>
          </p:cNvSpPr>
          <p:nvPr/>
        </p:nvSpPr>
        <p:spPr bwMode="auto">
          <a:xfrm>
            <a:off x="3200400" y="7456488"/>
            <a:ext cx="16335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CC0099"/>
                </a:solidFill>
                <a:sym typeface="Wingdings" panose="05000000000000000000" pitchFamily="2" charset="2"/>
              </a:rPr>
              <a:t> </a:t>
            </a:r>
            <a:r>
              <a:rPr lang="en-US" altLang="zh-TW" sz="1400">
                <a:solidFill>
                  <a:srgbClr val="6600CC"/>
                </a:solidFill>
              </a:rPr>
              <a:t> </a:t>
            </a:r>
            <a:r>
              <a:rPr lang="zh-TW" altLang="en-US" sz="1400">
                <a:solidFill>
                  <a:srgbClr val="6600CC"/>
                </a:solidFill>
              </a:rPr>
              <a:t>列印報告</a:t>
            </a:r>
          </a:p>
        </p:txBody>
      </p:sp>
      <p:pic>
        <p:nvPicPr>
          <p:cNvPr id="3081" name="Picture 83" descr="D:\Data Conversion chart\thumb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WordArt 84"/>
          <p:cNvSpPr>
            <a:spLocks noChangeArrowheads="1" noChangeShapeType="1" noTextEdit="1"/>
          </p:cNvSpPr>
          <p:nvPr/>
        </p:nvSpPr>
        <p:spPr bwMode="auto">
          <a:xfrm>
            <a:off x="990600" y="15240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3" name="Text Box 88"/>
          <p:cNvSpPr txBox="1">
            <a:spLocks noChangeArrowheads="1"/>
          </p:cNvSpPr>
          <p:nvPr/>
        </p:nvSpPr>
        <p:spPr bwMode="auto">
          <a:xfrm>
            <a:off x="838200" y="1949450"/>
            <a:ext cx="2971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009900"/>
                </a:solidFill>
                <a:sym typeface="Wingdings" panose="05000000000000000000" pitchFamily="2" charset="2"/>
              </a:rPr>
              <a:t> </a:t>
            </a:r>
            <a:r>
              <a:rPr lang="zh-TW" altLang="en-US" sz="1400">
                <a:solidFill>
                  <a:srgbClr val="009900"/>
                </a:solidFill>
                <a:sym typeface="Wingdings" panose="05000000000000000000" pitchFamily="2" charset="2"/>
              </a:rPr>
              <a:t>確定時間表已經備妥</a:t>
            </a:r>
          </a:p>
        </p:txBody>
      </p:sp>
      <p:sp>
        <p:nvSpPr>
          <p:cNvPr id="3084" name="Text Box 93"/>
          <p:cNvSpPr txBox="1">
            <a:spLocks noChangeArrowheads="1"/>
          </p:cNvSpPr>
          <p:nvPr/>
        </p:nvSpPr>
        <p:spPr bwMode="auto">
          <a:xfrm>
            <a:off x="1901825" y="2330450"/>
            <a:ext cx="211137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時間表可以用以下兩種方法編修：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TTL 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時間表編排 </a:t>
            </a: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(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網上版</a:t>
            </a: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 STT 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時間表編排 </a:t>
            </a: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(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獨立版</a:t>
            </a: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)</a:t>
            </a:r>
          </a:p>
        </p:txBody>
      </p:sp>
      <p:graphicFrame>
        <p:nvGraphicFramePr>
          <p:cNvPr id="3085" name="Object 94"/>
          <p:cNvGraphicFramePr>
            <a:graphicFrameLocks noChangeAspect="1"/>
          </p:cNvGraphicFramePr>
          <p:nvPr/>
        </p:nvGraphicFramePr>
        <p:xfrm>
          <a:off x="6553200" y="8686800"/>
          <a:ext cx="6858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Clip" r:id="rId7" imgW="1768450" imgH="1099109" progId="MS_ClipArt_Gallery.5">
                  <p:embed/>
                </p:oleObj>
              </mc:Choice>
              <mc:Fallback>
                <p:oleObj name="Clip" r:id="rId7" imgW="1768450" imgH="1099109" progId="MS_ClipArt_Gallery.5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8686800"/>
                        <a:ext cx="68580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Text Box 100"/>
          <p:cNvSpPr txBox="1">
            <a:spLocks noChangeArrowheads="1"/>
          </p:cNvSpPr>
          <p:nvPr/>
        </p:nvSpPr>
        <p:spPr bwMode="auto">
          <a:xfrm>
            <a:off x="809625" y="3200400"/>
            <a:ext cx="30765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chemeClr val="accent2"/>
                </a:solidFill>
                <a:sym typeface="Wingdings" panose="05000000000000000000" pitchFamily="2" charset="2"/>
              </a:rPr>
              <a:t> </a:t>
            </a:r>
            <a:r>
              <a:rPr lang="zh-TW" altLang="en-US" sz="1400">
                <a:solidFill>
                  <a:schemeClr val="accent2"/>
                </a:solidFill>
                <a:sym typeface="Wingdings" panose="05000000000000000000" pitchFamily="2" charset="2"/>
              </a:rPr>
              <a:t>確定教職員紀錄配合時間表的資料</a:t>
            </a:r>
          </a:p>
        </p:txBody>
      </p:sp>
      <p:graphicFrame>
        <p:nvGraphicFramePr>
          <p:cNvPr id="3087" name="Object 103"/>
          <p:cNvGraphicFramePr>
            <a:graphicFrameLocks noChangeAspect="1"/>
          </p:cNvGraphicFramePr>
          <p:nvPr/>
        </p:nvGraphicFramePr>
        <p:xfrm>
          <a:off x="5334000" y="4191000"/>
          <a:ext cx="5334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Clip" r:id="rId9" imgW="1732230" imgH="1350475" progId="MS_ClipArt_Gallery.5">
                  <p:embed/>
                </p:oleObj>
              </mc:Choice>
              <mc:Fallback>
                <p:oleObj name="Clip" r:id="rId9" imgW="1732230" imgH="1350475" progId="MS_ClipArt_Gallery.5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91000"/>
                        <a:ext cx="53340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8" name="Text Box 108"/>
          <p:cNvSpPr txBox="1">
            <a:spLocks noChangeArrowheads="1"/>
          </p:cNvSpPr>
          <p:nvPr/>
        </p:nvSpPr>
        <p:spPr bwMode="auto">
          <a:xfrm>
            <a:off x="1981200" y="3625850"/>
            <a:ext cx="1222375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教職員資料包括：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 新聘任的教職員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 外來代課教師 </a:t>
            </a:r>
            <a:endParaRPr lang="zh-TW" altLang="en-US" sz="140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3089" name="Text Box 110"/>
          <p:cNvSpPr txBox="1">
            <a:spLocks noChangeArrowheads="1"/>
          </p:cNvSpPr>
          <p:nvPr/>
        </p:nvSpPr>
        <p:spPr bwMode="auto">
          <a:xfrm>
            <a:off x="4114800" y="1905000"/>
            <a:ext cx="30765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990099"/>
                </a:solidFill>
                <a:sym typeface="Wingdings" panose="05000000000000000000" pitchFamily="2" charset="2"/>
              </a:rPr>
              <a:t> </a:t>
            </a:r>
            <a:r>
              <a:rPr lang="zh-TW" altLang="en-US" sz="1400">
                <a:solidFill>
                  <a:srgbClr val="990099"/>
                </a:solidFill>
                <a:sym typeface="Wingdings" panose="05000000000000000000" pitchFamily="2" charset="2"/>
              </a:rPr>
              <a:t>學校須先行議定教職員代課的設定</a:t>
            </a:r>
          </a:p>
        </p:txBody>
      </p:sp>
      <p:sp>
        <p:nvSpPr>
          <p:cNvPr id="3090" name="Text Box 116"/>
          <p:cNvSpPr txBox="1">
            <a:spLocks noChangeArrowheads="1"/>
          </p:cNvSpPr>
          <p:nvPr/>
        </p:nvSpPr>
        <p:spPr bwMode="auto">
          <a:xfrm>
            <a:off x="4191000" y="3657600"/>
            <a:ext cx="240982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FF0000"/>
                </a:solidFill>
                <a:sym typeface="Wingdings" panose="05000000000000000000" pitchFamily="2" charset="2"/>
              </a:rPr>
              <a:t>  </a:t>
            </a:r>
            <a:r>
              <a:rPr lang="zh-TW" altLang="en-US" sz="1400">
                <a:solidFill>
                  <a:srgbClr val="FF0000"/>
                </a:solidFill>
                <a:sym typeface="Wingdings" panose="05000000000000000000" pitchFamily="2" charset="2"/>
              </a:rPr>
              <a:t>為各教職員開設電郵戶口</a:t>
            </a:r>
            <a:endParaRPr lang="zh-TW" altLang="en-US" sz="120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3091" name="WordArt 120"/>
          <p:cNvSpPr>
            <a:spLocks noChangeArrowheads="1" noChangeShapeType="1" noTextEdit="1"/>
          </p:cNvSpPr>
          <p:nvPr/>
        </p:nvSpPr>
        <p:spPr bwMode="auto">
          <a:xfrm>
            <a:off x="914400" y="48768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92" name="Text Box 125"/>
          <p:cNvSpPr txBox="1">
            <a:spLocks noChangeArrowheads="1"/>
          </p:cNvSpPr>
          <p:nvPr/>
        </p:nvSpPr>
        <p:spPr bwMode="auto">
          <a:xfrm>
            <a:off x="533400" y="5410200"/>
            <a:ext cx="1371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 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教職員假期</a:t>
            </a:r>
            <a:r>
              <a:rPr lang="en-US" altLang="zh-TW" sz="1000">
                <a:solidFill>
                  <a:srgbClr val="009900"/>
                </a:solidFill>
                <a:sym typeface="Wingdings" panose="05000000000000000000" pitchFamily="2" charset="2"/>
              </a:rPr>
              <a:t>/</a:t>
            </a:r>
            <a:r>
              <a:rPr lang="zh-TW" altLang="en-US" sz="1000">
                <a:solidFill>
                  <a:srgbClr val="009900"/>
                </a:solidFill>
                <a:sym typeface="Wingdings" panose="05000000000000000000" pitchFamily="2" charset="2"/>
              </a:rPr>
              <a:t>缺席</a:t>
            </a:r>
            <a:endParaRPr lang="zh-TW" altLang="en-US" sz="1400">
              <a:solidFill>
                <a:srgbClr val="009900"/>
              </a:solidFill>
              <a:sym typeface="Wingdings" panose="05000000000000000000" pitchFamily="2" charset="2"/>
            </a:endParaRPr>
          </a:p>
        </p:txBody>
      </p:sp>
      <p:sp>
        <p:nvSpPr>
          <p:cNvPr id="3093" name="Text Box 126"/>
          <p:cNvSpPr txBox="1">
            <a:spLocks noChangeArrowheads="1"/>
          </p:cNvSpPr>
          <p:nvPr/>
        </p:nvSpPr>
        <p:spPr bwMode="auto">
          <a:xfrm>
            <a:off x="3810000" y="5226050"/>
            <a:ext cx="12192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>
                <a:solidFill>
                  <a:srgbClr val="FF3399"/>
                </a:solidFill>
                <a:sym typeface="Wingdings" panose="05000000000000000000" pitchFamily="2" charset="2"/>
              </a:rPr>
              <a:t> </a:t>
            </a:r>
            <a:r>
              <a:rPr lang="zh-TW" altLang="en-US" sz="1000">
                <a:solidFill>
                  <a:srgbClr val="FF3399"/>
                </a:solidFill>
                <a:sym typeface="Wingdings" panose="05000000000000000000" pitchFamily="2" charset="2"/>
              </a:rPr>
              <a:t>代課結餘調整</a:t>
            </a:r>
            <a:endParaRPr lang="zh-TW" altLang="en-US" sz="1400">
              <a:solidFill>
                <a:srgbClr val="FF3399"/>
              </a:solidFill>
              <a:sym typeface="Wingdings" panose="05000000000000000000" pitchFamily="2" charset="2"/>
            </a:endParaRPr>
          </a:p>
        </p:txBody>
      </p:sp>
      <p:sp>
        <p:nvSpPr>
          <p:cNvPr id="3094" name="Text Box 127"/>
          <p:cNvSpPr txBox="1">
            <a:spLocks noChangeArrowheads="1"/>
          </p:cNvSpPr>
          <p:nvPr/>
        </p:nvSpPr>
        <p:spPr bwMode="auto">
          <a:xfrm>
            <a:off x="2209800" y="6445250"/>
            <a:ext cx="990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>
                <a:solidFill>
                  <a:srgbClr val="990099"/>
                </a:solidFill>
                <a:sym typeface="Wingdings" panose="05000000000000000000" pitchFamily="2" charset="2"/>
              </a:rPr>
              <a:t> </a:t>
            </a:r>
            <a:r>
              <a:rPr lang="zh-TW" altLang="en-US" sz="1000">
                <a:solidFill>
                  <a:srgbClr val="990099"/>
                </a:solidFill>
                <a:sym typeface="Wingdings" panose="05000000000000000000" pitchFamily="2" charset="2"/>
              </a:rPr>
              <a:t>代課安排</a:t>
            </a:r>
            <a:endParaRPr lang="zh-TW" altLang="en-US" sz="1400">
              <a:solidFill>
                <a:srgbClr val="990099"/>
              </a:solidFill>
              <a:sym typeface="Wingdings" panose="05000000000000000000" pitchFamily="2" charset="2"/>
            </a:endParaRPr>
          </a:p>
        </p:txBody>
      </p:sp>
      <p:sp>
        <p:nvSpPr>
          <p:cNvPr id="3095" name="WordArt 130"/>
          <p:cNvSpPr>
            <a:spLocks noChangeArrowheads="1" noChangeShapeType="1" noTextEdit="1"/>
          </p:cNvSpPr>
          <p:nvPr/>
        </p:nvSpPr>
        <p:spPr bwMode="auto">
          <a:xfrm>
            <a:off x="990600" y="71628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96" name="Object 132"/>
          <p:cNvGraphicFramePr>
            <a:graphicFrameLocks noChangeAspect="1"/>
          </p:cNvGraphicFramePr>
          <p:nvPr/>
        </p:nvGraphicFramePr>
        <p:xfrm>
          <a:off x="533400" y="7086600"/>
          <a:ext cx="45720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Clip" r:id="rId11" imgW="1814170" imgH="1376172" progId="MS_ClipArt_Gallery.5">
                  <p:embed/>
                </p:oleObj>
              </mc:Choice>
              <mc:Fallback>
                <p:oleObj name="Clip" r:id="rId11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086600"/>
                        <a:ext cx="45720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7" name="Object 133"/>
          <p:cNvGraphicFramePr>
            <a:graphicFrameLocks noChangeAspect="1"/>
          </p:cNvGraphicFramePr>
          <p:nvPr/>
        </p:nvGraphicFramePr>
        <p:xfrm>
          <a:off x="5167313" y="7818438"/>
          <a:ext cx="9461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Clip" r:id="rId13" imgW="1190531" imgH="1243343" progId="MS_ClipArt_Gallery.5">
                  <p:embed/>
                </p:oleObj>
              </mc:Choice>
              <mc:Fallback>
                <p:oleObj name="Clip" r:id="rId13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7818438"/>
                        <a:ext cx="94615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8" name="Text Box 134"/>
          <p:cNvSpPr txBox="1">
            <a:spLocks noChangeArrowheads="1"/>
          </p:cNvSpPr>
          <p:nvPr/>
        </p:nvSpPr>
        <p:spPr bwMode="auto">
          <a:xfrm>
            <a:off x="658813" y="7569200"/>
            <a:ext cx="189388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olidFill>
                  <a:srgbClr val="6600CC"/>
                </a:solidFill>
                <a:sym typeface="Wingdings" panose="05000000000000000000" pitchFamily="2" charset="2"/>
              </a:rPr>
              <a:t> </a:t>
            </a:r>
            <a:r>
              <a:rPr lang="en-US" altLang="zh-TW" sz="1400">
                <a:solidFill>
                  <a:srgbClr val="CC0099"/>
                </a:solidFill>
              </a:rPr>
              <a:t> </a:t>
            </a:r>
            <a:r>
              <a:rPr lang="zh-TW" altLang="en-US" sz="1400">
                <a:solidFill>
                  <a:srgbClr val="CC0099"/>
                </a:solidFill>
              </a:rPr>
              <a:t>核對已輸入的資料</a:t>
            </a:r>
          </a:p>
        </p:txBody>
      </p:sp>
      <p:graphicFrame>
        <p:nvGraphicFramePr>
          <p:cNvPr id="3099" name="Object 136"/>
          <p:cNvGraphicFramePr>
            <a:graphicFrameLocks noChangeAspect="1"/>
          </p:cNvGraphicFramePr>
          <p:nvPr/>
        </p:nvGraphicFramePr>
        <p:xfrm>
          <a:off x="457200" y="4953000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Clip" r:id="rId15" imgW="1700543" imgH="1831818" progId="MS_ClipArt_Gallery.5">
                  <p:embed/>
                </p:oleObj>
              </mc:Choice>
              <mc:Fallback>
                <p:oleObj name="Clip" r:id="rId15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53000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00" name="Picture 147" descr="D:\Data Conversion chart\tick7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50" y="802005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1" name="AutoShape 151"/>
          <p:cNvSpPr>
            <a:spLocks noChangeArrowheads="1"/>
          </p:cNvSpPr>
          <p:nvPr/>
        </p:nvSpPr>
        <p:spPr bwMode="auto">
          <a:xfrm>
            <a:off x="5791200" y="2209800"/>
            <a:ext cx="1447800" cy="1447800"/>
          </a:xfrm>
          <a:prstGeom prst="wedgeEllipseCallout">
            <a:avLst>
              <a:gd name="adj1" fmla="val -68421"/>
              <a:gd name="adj2" fmla="val -592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GB" altLang="zh-HK"/>
          </a:p>
        </p:txBody>
      </p:sp>
      <p:sp>
        <p:nvSpPr>
          <p:cNvPr id="3102" name="Text Box 152"/>
          <p:cNvSpPr txBox="1">
            <a:spLocks noChangeArrowheads="1"/>
          </p:cNvSpPr>
          <p:nvPr/>
        </p:nvSpPr>
        <p:spPr bwMode="auto">
          <a:xfrm>
            <a:off x="6019800" y="2354263"/>
            <a:ext cx="1600200" cy="115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800">
                <a:solidFill>
                  <a:srgbClr val="CC0099"/>
                </a:solidFill>
                <a:sym typeface="Wingdings" panose="05000000000000000000" pitchFamily="2" charset="2"/>
              </a:rPr>
              <a:t>代課設定包括：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800">
                <a:solidFill>
                  <a:srgbClr val="CC0099"/>
                </a:solidFill>
                <a:sym typeface="Wingdings" panose="05000000000000000000" pitchFamily="2" charset="2"/>
              </a:rPr>
              <a:t> 代課條件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800">
                <a:solidFill>
                  <a:srgbClr val="CC0099"/>
                </a:solidFill>
                <a:sym typeface="Wingdings" panose="05000000000000000000" pitchFamily="2" charset="2"/>
              </a:rPr>
              <a:t> 教職員代課遴選次序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800">
                <a:solidFill>
                  <a:srgbClr val="CC0099"/>
                </a:solidFill>
                <a:sym typeface="Wingdings" panose="05000000000000000000" pitchFamily="2" charset="2"/>
              </a:rPr>
              <a:t> 可代課教職員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800">
                <a:solidFill>
                  <a:srgbClr val="CC0099"/>
                </a:solidFill>
                <a:sym typeface="Wingdings" panose="05000000000000000000" pitchFamily="2" charset="2"/>
              </a:rPr>
              <a:t> 代課結餘計算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zh-TW" altLang="en-US" sz="800">
                <a:solidFill>
                  <a:srgbClr val="CC0099"/>
                </a:solidFill>
                <a:sym typeface="Wingdings" panose="05000000000000000000" pitchFamily="2" charset="2"/>
              </a:rPr>
              <a:t> 代課結餘累進</a:t>
            </a:r>
          </a:p>
        </p:txBody>
      </p:sp>
      <p:pic>
        <p:nvPicPr>
          <p:cNvPr id="3103" name="Picture 162" descr="C:\Program Files\Common Files\Microsoft Shared\Clipart\cagcat50\BD04956_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362200"/>
            <a:ext cx="11430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163" descr="C:\Program Files\Common Files\Microsoft Shared\Clipart\cagcat50\BD05515_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63" y="3505200"/>
            <a:ext cx="922337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164" descr="C:\Program Files\Common Files\Microsoft Shared\Clipart\cagcat50\PE01561_.wmf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106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165" descr="C:\Program Files\Common Files\Microsoft Shared\Clipart\cagcat50\BS00580_.wmf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62400"/>
            <a:ext cx="762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7" name="Text Box 171"/>
          <p:cNvSpPr txBox="1">
            <a:spLocks noChangeArrowheads="1"/>
          </p:cNvSpPr>
          <p:nvPr/>
        </p:nvSpPr>
        <p:spPr bwMode="auto">
          <a:xfrm>
            <a:off x="5715000" y="6445250"/>
            <a:ext cx="12192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000">
                <a:solidFill>
                  <a:srgbClr val="0000FF"/>
                </a:solidFill>
                <a:sym typeface="Wingdings" panose="05000000000000000000" pitchFamily="2" charset="2"/>
              </a:rPr>
              <a:t> </a:t>
            </a:r>
            <a:r>
              <a:rPr lang="zh-TW" altLang="en-US" sz="1000">
                <a:solidFill>
                  <a:srgbClr val="0000FF"/>
                </a:solidFill>
                <a:sym typeface="Wingdings" panose="05000000000000000000" pitchFamily="2" charset="2"/>
              </a:rPr>
              <a:t>病假結餘調整</a:t>
            </a:r>
            <a:endParaRPr lang="zh-TW" altLang="en-US" sz="140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3108" name="Object 172"/>
          <p:cNvGraphicFramePr>
            <a:graphicFrameLocks noChangeAspect="1"/>
          </p:cNvGraphicFramePr>
          <p:nvPr/>
        </p:nvGraphicFramePr>
        <p:xfrm>
          <a:off x="6407150" y="6858000"/>
          <a:ext cx="7286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Clip" r:id="rId22" imgW="1751990" imgH="1831543" progId="MS_ClipArt_Gallery.5">
                  <p:embed/>
                </p:oleObj>
              </mc:Choice>
              <mc:Fallback>
                <p:oleObj name="Clip" r:id="rId22" imgW="1751990" imgH="1831543" progId="MS_ClipArt_Gallery.5">
                  <p:embed/>
                  <p:pic>
                    <p:nvPicPr>
                      <p:cNvPr id="0" name="Object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7150" y="6858000"/>
                        <a:ext cx="7286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9" name="Text Box 173"/>
          <p:cNvSpPr txBox="1">
            <a:spLocks noChangeArrowheads="1"/>
          </p:cNvSpPr>
          <p:nvPr/>
        </p:nvSpPr>
        <p:spPr bwMode="auto">
          <a:xfrm>
            <a:off x="5715000" y="40386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zh-TW" sz="1000">
                <a:solidFill>
                  <a:srgbClr val="FF0000"/>
                </a:solidFill>
              </a:rPr>
              <a:t> </a:t>
            </a:r>
            <a:r>
              <a:rPr lang="zh-TW" altLang="en-US" sz="1000">
                <a:solidFill>
                  <a:srgbClr val="FF0000"/>
                </a:solidFill>
              </a:rPr>
              <a:t>藉電郵通知教職員有關的代課安排</a:t>
            </a:r>
          </a:p>
        </p:txBody>
      </p:sp>
      <p:pic>
        <p:nvPicPr>
          <p:cNvPr id="3110" name="Picture 174" descr="C:\Program Files\Common Files\Microsoft Shared\Clipart\cagcat50\PE02484_.wmf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638800"/>
            <a:ext cx="8604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175" descr="C:\Program Files\Common Files\Microsoft Shared\Clipart\cagcat50\BD05584_.WMF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388" y="5257800"/>
            <a:ext cx="98901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176" descr="C:\Program Files\Common Files\Microsoft Shared\Clipart\cagcat50\BD06639_.WMF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486400"/>
            <a:ext cx="99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177" descr="C:\Program Files\Common Files\Microsoft Shared\Clipart\cagcat50\BS02064_.WMF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334000"/>
            <a:ext cx="1165225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圖片 1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5488" y="7872413"/>
            <a:ext cx="1690687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138</Words>
  <Application>Microsoft Office PowerPoint</Application>
  <PresentationFormat>自訂</PresentationFormat>
  <Paragraphs>28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Times New Roman</vt:lpstr>
      <vt:lpstr>新細明體</vt:lpstr>
      <vt:lpstr>Arial</vt:lpstr>
      <vt:lpstr>Calibri</vt:lpstr>
      <vt:lpstr>標楷體</vt:lpstr>
      <vt:lpstr>Wingdings</vt:lpstr>
      <vt:lpstr>預設簡報設計</vt:lpstr>
      <vt:lpstr>Microsoft Clip Gallery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LAW, Yuen-sum Jenny</cp:lastModifiedBy>
  <cp:revision>47</cp:revision>
  <cp:lastPrinted>2003-03-18T09:11:00Z</cp:lastPrinted>
  <dcterms:created xsi:type="dcterms:W3CDTF">2003-03-14T04:14:17Z</dcterms:created>
  <dcterms:modified xsi:type="dcterms:W3CDTF">2023-01-19T03:09:36Z</dcterms:modified>
</cp:coreProperties>
</file>