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3A0074"/>
    <a:srgbClr val="CC6600"/>
    <a:srgbClr val="C8C412"/>
    <a:srgbClr val="336600"/>
    <a:srgbClr val="FF538C"/>
    <a:srgbClr val="4B0096"/>
    <a:srgbClr val="DBD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150" d="100"/>
          <a:sy n="150" d="100"/>
        </p:scale>
        <p:origin x="1194" y="-4584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F4DDF0E-35B4-4CB9-A90F-5759469858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3195638"/>
            <a:ext cx="6477000" cy="2205037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829300"/>
            <a:ext cx="5334000" cy="26289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483AF-D9E9-422C-8248-94C9E9C990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736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E7A88-224E-492C-AF4E-CF3AEB6D20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609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7A14A-4D20-40AC-8BCE-3938E138F5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010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8CA57-9516-4C05-B323-F217FC22FA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509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3" y="6610350"/>
            <a:ext cx="6477000" cy="20431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63" y="4360863"/>
            <a:ext cx="6477000" cy="22494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63713-797D-48B5-8DAD-4CFCAB46D3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864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12E4E-101F-4B61-B929-7A7237F77C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28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2750"/>
            <a:ext cx="68580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303463"/>
            <a:ext cx="3367088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262313"/>
            <a:ext cx="3367088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0325" y="2303463"/>
            <a:ext cx="3368675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70325" y="3262313"/>
            <a:ext cx="3368675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B7D8E-DDCE-478B-BB40-E9881CF686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565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03728-D46D-460F-BDBE-A7CA8B60EF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096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D5B10-75B4-48DC-8F54-B6C055A9F0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088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09575"/>
            <a:ext cx="2506663" cy="174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9738" y="409575"/>
            <a:ext cx="4259262" cy="8780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152650"/>
            <a:ext cx="2506663" cy="70373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145F9-A70A-4CE7-B4A6-ACB391E350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613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838" y="7200900"/>
            <a:ext cx="4572000" cy="850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93838" y="919163"/>
            <a:ext cx="4572000" cy="6172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838" y="8051800"/>
            <a:ext cx="4572000" cy="1206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17C90-C92F-490F-AEB8-38C84B8F7F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665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E5E4B35E-BD40-4083-9CF7-291E81549A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>
          <a:solidFill>
            <a:schemeClr val="tx1"/>
          </a:solidFill>
          <a:latin typeface="+mn-lt"/>
          <a:ea typeface="+mn-ea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5pPr>
      <a:lvl6pPr marL="28082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6pPr>
      <a:lvl7pPr marL="32654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7pPr>
      <a:lvl8pPr marL="37226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8pPr>
      <a:lvl9pPr marL="41798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18" Type="http://schemas.openxmlformats.org/officeDocument/2006/relationships/image" Target="../media/image12.png"/><Relationship Id="rId26" Type="http://schemas.openxmlformats.org/officeDocument/2006/relationships/image" Target="../media/image6.emf"/><Relationship Id="rId3" Type="http://schemas.openxmlformats.org/officeDocument/2006/relationships/image" Target="../media/image7.png"/><Relationship Id="rId21" Type="http://schemas.openxmlformats.org/officeDocument/2006/relationships/image" Target="../media/image15.png"/><Relationship Id="rId7" Type="http://schemas.openxmlformats.org/officeDocument/2006/relationships/image" Target="../media/image2.wmf"/><Relationship Id="rId12" Type="http://schemas.openxmlformats.org/officeDocument/2006/relationships/image" Target="../media/image4.wmf"/><Relationship Id="rId17" Type="http://schemas.openxmlformats.org/officeDocument/2006/relationships/image" Target="../media/image11.png"/><Relationship Id="rId25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8.jpeg"/><Relationship Id="rId5" Type="http://schemas.openxmlformats.org/officeDocument/2006/relationships/image" Target="../media/image1.wmf"/><Relationship Id="rId15" Type="http://schemas.openxmlformats.org/officeDocument/2006/relationships/oleObject" Target="../embeddings/oleObject5.bin"/><Relationship Id="rId23" Type="http://schemas.openxmlformats.org/officeDocument/2006/relationships/image" Target="../media/image17.jpeg"/><Relationship Id="rId10" Type="http://schemas.openxmlformats.org/officeDocument/2006/relationships/image" Target="../media/image8.jpeg"/><Relationship Id="rId19" Type="http://schemas.openxmlformats.org/officeDocument/2006/relationships/image" Target="../media/image13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10.jpeg"/><Relationship Id="rId22" Type="http://schemas.openxmlformats.org/officeDocument/2006/relationships/image" Target="../media/image16.jpeg"/><Relationship Id="rId27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63525" y="817563"/>
            <a:ext cx="4524375" cy="3513137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77" name="Rectangle 51"/>
          <p:cNvSpPr>
            <a:spLocks noChangeArrowheads="1"/>
          </p:cNvSpPr>
          <p:nvPr/>
        </p:nvSpPr>
        <p:spPr bwMode="auto">
          <a:xfrm>
            <a:off x="268288" y="4689475"/>
            <a:ext cx="7086600" cy="30480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78" name="Rectangle 64"/>
          <p:cNvSpPr>
            <a:spLocks noChangeArrowheads="1"/>
          </p:cNvSpPr>
          <p:nvPr/>
        </p:nvSpPr>
        <p:spPr bwMode="auto">
          <a:xfrm>
            <a:off x="304800" y="8382000"/>
            <a:ext cx="3024188" cy="16764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079" name="Text Box 68"/>
          <p:cNvSpPr txBox="1">
            <a:spLocks noChangeArrowheads="1"/>
          </p:cNvSpPr>
          <p:nvPr/>
        </p:nvSpPr>
        <p:spPr bwMode="auto">
          <a:xfrm>
            <a:off x="263525" y="8507413"/>
            <a:ext cx="26654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3A0074"/>
                </a:solidFill>
                <a:sym typeface="Wingdings" panose="05000000000000000000" pitchFamily="2" charset="2"/>
              </a:rPr>
              <a:t> </a:t>
            </a:r>
            <a:r>
              <a:rPr lang="zh-TW" altLang="en-US" sz="14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核對所輸入的數據策劃資料</a:t>
            </a:r>
            <a:endParaRPr lang="zh-TW" altLang="en-US" sz="1400" b="1">
              <a:solidFill>
                <a:srgbClr val="3A007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3080" name="Picture 83" descr="thumb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790575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WordArt 84"/>
          <p:cNvSpPr>
            <a:spLocks noChangeArrowheads="1" noChangeShapeType="1" noTextEdit="1"/>
          </p:cNvSpPr>
          <p:nvPr/>
        </p:nvSpPr>
        <p:spPr bwMode="auto">
          <a:xfrm>
            <a:off x="738188" y="828675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2" name="WordArt 120"/>
          <p:cNvSpPr>
            <a:spLocks noChangeArrowheads="1" noChangeShapeType="1" noTextEdit="1"/>
          </p:cNvSpPr>
          <p:nvPr/>
        </p:nvSpPr>
        <p:spPr bwMode="auto">
          <a:xfrm>
            <a:off x="911225" y="445135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83" name="WordArt 130"/>
          <p:cNvSpPr>
            <a:spLocks noChangeArrowheads="1" noChangeShapeType="1" noTextEdit="1"/>
          </p:cNvSpPr>
          <p:nvPr/>
        </p:nvSpPr>
        <p:spPr bwMode="auto">
          <a:xfrm>
            <a:off x="990600" y="80772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84" name="Object 132"/>
          <p:cNvGraphicFramePr>
            <a:graphicFrameLocks noChangeAspect="1"/>
          </p:cNvGraphicFramePr>
          <p:nvPr/>
        </p:nvGraphicFramePr>
        <p:xfrm>
          <a:off x="533400" y="8153400"/>
          <a:ext cx="4572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Clip" r:id="rId4" imgW="1814170" imgH="1376172" progId="MS_ClipArt_Gallery.5">
                  <p:embed/>
                </p:oleObj>
              </mc:Choice>
              <mc:Fallback>
                <p:oleObj name="Clip" r:id="rId4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153400"/>
                        <a:ext cx="4572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3"/>
          <p:cNvGraphicFramePr>
            <a:graphicFrameLocks noChangeAspect="1"/>
          </p:cNvGraphicFramePr>
          <p:nvPr/>
        </p:nvGraphicFramePr>
        <p:xfrm>
          <a:off x="5432425" y="9267825"/>
          <a:ext cx="801688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Clip" r:id="rId6" imgW="1190531" imgH="1243343" progId="MS_ClipArt_Gallery.5">
                  <p:embed/>
                </p:oleObj>
              </mc:Choice>
              <mc:Fallback>
                <p:oleObj name="Clip" r:id="rId6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425" y="9267825"/>
                        <a:ext cx="801688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Text Box 134"/>
          <p:cNvSpPr txBox="1">
            <a:spLocks noChangeArrowheads="1"/>
          </p:cNvSpPr>
          <p:nvPr/>
        </p:nvSpPr>
        <p:spPr bwMode="auto">
          <a:xfrm>
            <a:off x="1528763" y="8891588"/>
            <a:ext cx="131127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 </a:t>
            </a:r>
            <a:r>
              <a:rPr lang="zh-TW" altLang="en-US" sz="14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列印時間表</a:t>
            </a:r>
          </a:p>
        </p:txBody>
      </p:sp>
      <p:graphicFrame>
        <p:nvGraphicFramePr>
          <p:cNvPr id="3087" name="Object 136"/>
          <p:cNvGraphicFramePr>
            <a:graphicFrameLocks noChangeAspect="1"/>
          </p:cNvGraphicFramePr>
          <p:nvPr/>
        </p:nvGraphicFramePr>
        <p:xfrm>
          <a:off x="438150" y="4451350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Clip" r:id="rId8" imgW="1700543" imgH="1831818" progId="MS_ClipArt_Gallery.5">
                  <p:embed/>
                </p:oleObj>
              </mc:Choice>
              <mc:Fallback>
                <p:oleObj name="Clip" r:id="rId8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4451350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8" name="Picture 147" descr="tick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8" y="458787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Text Box 171"/>
          <p:cNvSpPr txBox="1">
            <a:spLocks noChangeArrowheads="1"/>
          </p:cNvSpPr>
          <p:nvPr/>
        </p:nvSpPr>
        <p:spPr bwMode="auto">
          <a:xfrm>
            <a:off x="2943225" y="4951413"/>
            <a:ext cx="18494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 </a:t>
            </a:r>
            <a:r>
              <a:rPr lang="zh-TW" altLang="en-US" sz="11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新增或修改學校資料</a:t>
            </a:r>
          </a:p>
        </p:txBody>
      </p:sp>
      <p:grpSp>
        <p:nvGrpSpPr>
          <p:cNvPr id="3090" name="Group 257"/>
          <p:cNvGrpSpPr>
            <a:grpSpLocks/>
          </p:cNvGrpSpPr>
          <p:nvPr/>
        </p:nvGrpSpPr>
        <p:grpSpPr bwMode="auto">
          <a:xfrm>
            <a:off x="2633663" y="1265238"/>
            <a:ext cx="2392362" cy="2959100"/>
            <a:chOff x="1852" y="1259"/>
            <a:chExt cx="1507" cy="1864"/>
          </a:xfrm>
        </p:grpSpPr>
        <p:graphicFrame>
          <p:nvGraphicFramePr>
            <p:cNvPr id="3160" name="Object 103"/>
            <p:cNvGraphicFramePr>
              <a:graphicFrameLocks noChangeAspect="1"/>
            </p:cNvGraphicFramePr>
            <p:nvPr/>
          </p:nvGraphicFramePr>
          <p:xfrm>
            <a:off x="1972" y="2151"/>
            <a:ext cx="646" cy="5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2" name="Clip" r:id="rId11" imgW="1732230" imgH="1350475" progId="MS_ClipArt_Gallery.5">
                    <p:embed/>
                  </p:oleObj>
                </mc:Choice>
                <mc:Fallback>
                  <p:oleObj name="Clip" r:id="rId11" imgW="1732230" imgH="1350475" progId="MS_ClipArt_Gallery.5">
                    <p:embed/>
                    <p:pic>
                      <p:nvPicPr>
                        <p:cNvPr id="0" name="Object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2" y="2151"/>
                          <a:ext cx="646" cy="5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61" name="Text Box 188"/>
            <p:cNvSpPr txBox="1">
              <a:spLocks noChangeArrowheads="1"/>
            </p:cNvSpPr>
            <p:nvPr/>
          </p:nvSpPr>
          <p:spPr bwMode="auto">
            <a:xfrm>
              <a:off x="1865" y="1259"/>
              <a:ext cx="1494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2852" tIns="53483" rIns="102852" bIns="53483" anchor="ctr">
              <a:spAutoFit/>
            </a:bodyPr>
            <a:lstStyle>
              <a:lvl1pPr defTabSz="1044575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1400" b="1">
                  <a:solidFill>
                    <a:srgbClr val="CC6600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sym typeface="Wingdings" panose="05000000000000000000" pitchFamily="2" charset="2"/>
                </a:rPr>
                <a:t> </a:t>
              </a:r>
              <a:r>
                <a:rPr lang="zh-TW" altLang="en-US" sz="1400" b="1">
                  <a:solidFill>
                    <a:srgbClr val="CC6600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sym typeface="Wingdings" panose="05000000000000000000" pitchFamily="2" charset="2"/>
                </a:rPr>
                <a:t>確定輸入資料</a:t>
              </a:r>
            </a:p>
          </p:txBody>
        </p:sp>
        <p:pic>
          <p:nvPicPr>
            <p:cNvPr id="3162" name="Picture 191" descr="BS00975_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2" y="2747"/>
              <a:ext cx="607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91" name="Text Box 116"/>
          <p:cNvSpPr txBox="1">
            <a:spLocks noChangeArrowheads="1"/>
          </p:cNvSpPr>
          <p:nvPr/>
        </p:nvSpPr>
        <p:spPr bwMode="auto">
          <a:xfrm>
            <a:off x="5154613" y="930275"/>
            <a:ext cx="202406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w"/>
            </a:pPr>
            <a:r>
              <a:rPr lang="en-US" altLang="zh-TW" sz="140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zh-TW" altLang="en-US" sz="1400" b="1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匯出數據集    </a:t>
            </a:r>
          </a:p>
        </p:txBody>
      </p:sp>
      <p:sp>
        <p:nvSpPr>
          <p:cNvPr id="3092" name="Text Box 214"/>
          <p:cNvSpPr txBox="1">
            <a:spLocks noChangeArrowheads="1"/>
          </p:cNvSpPr>
          <p:nvPr/>
        </p:nvSpPr>
        <p:spPr bwMode="auto">
          <a:xfrm>
            <a:off x="3692525" y="8439150"/>
            <a:ext cx="28067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 </a:t>
            </a:r>
            <a:r>
              <a:rPr lang="zh-TW" altLang="en-US" sz="14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匯出至雲端校管系統</a:t>
            </a:r>
          </a:p>
        </p:txBody>
      </p:sp>
      <p:grpSp>
        <p:nvGrpSpPr>
          <p:cNvPr id="3093" name="Group 259"/>
          <p:cNvGrpSpPr>
            <a:grpSpLocks/>
          </p:cNvGrpSpPr>
          <p:nvPr/>
        </p:nvGrpSpPr>
        <p:grpSpPr bwMode="auto">
          <a:xfrm>
            <a:off x="339725" y="1103313"/>
            <a:ext cx="2359025" cy="2909887"/>
            <a:chOff x="504" y="1248"/>
            <a:chExt cx="1486" cy="1833"/>
          </a:xfrm>
        </p:grpSpPr>
        <p:pic>
          <p:nvPicPr>
            <p:cNvPr id="3155" name="Picture 254" descr="tip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" y="2042"/>
              <a:ext cx="15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56" name="Text Box 187"/>
            <p:cNvSpPr txBox="1">
              <a:spLocks noChangeArrowheads="1"/>
            </p:cNvSpPr>
            <p:nvPr/>
          </p:nvSpPr>
          <p:spPr bwMode="auto">
            <a:xfrm>
              <a:off x="576" y="2029"/>
              <a:ext cx="48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2852" tIns="53483" rIns="102852" bIns="53483" anchor="ctr">
              <a:spAutoFit/>
            </a:bodyPr>
            <a:lstStyle>
              <a:lvl1pPr defTabSz="1044575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endParaRPr lang="en-GB" altLang="zh-HK" sz="900">
                <a:solidFill>
                  <a:srgbClr val="FF3399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3157" name="Text Box 182"/>
            <p:cNvSpPr txBox="1">
              <a:spLocks noChangeArrowheads="1"/>
            </p:cNvSpPr>
            <p:nvPr/>
          </p:nvSpPr>
          <p:spPr bwMode="auto">
            <a:xfrm>
              <a:off x="504" y="1248"/>
              <a:ext cx="1391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2852" tIns="53483" rIns="102852" bIns="53483" anchor="ctr">
              <a:spAutoFit/>
            </a:bodyPr>
            <a:lstStyle>
              <a:lvl1pPr defTabSz="1044575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22288" indent="-327025" defTabSz="1044575">
                <a:spcBef>
                  <a:spcPct val="20000"/>
                </a:spcBef>
                <a:buChar char="–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044575" indent="-261938" defTabSz="1044575">
                <a:spcBef>
                  <a:spcPct val="20000"/>
                </a:spcBef>
                <a:buChar char="•"/>
                <a:defRPr kumimoji="1" sz="27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566863" indent="-261938" defTabSz="1044575">
                <a:spcBef>
                  <a:spcPct val="20000"/>
                </a:spcBef>
                <a:buChar char="–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90738" indent="-260350" defTabSz="1044575">
                <a:spcBef>
                  <a:spcPct val="20000"/>
                </a:spcBef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479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30051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623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919538" indent="-260350" defTabSz="1044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1400">
                  <a:solidFill>
                    <a:srgbClr val="6666FF"/>
                  </a:solidFill>
                  <a:sym typeface="Wingdings 2" panose="05020102010507070707" pitchFamily="18" charset="2"/>
                </a:rPr>
                <a:t></a:t>
              </a:r>
              <a:r>
                <a:rPr lang="en-US" altLang="zh-TW" sz="1400">
                  <a:solidFill>
                    <a:srgbClr val="0066FF"/>
                  </a:solidFill>
                  <a:sym typeface="Wingdings 2" panose="05020102010507070707" pitchFamily="18" charset="2"/>
                </a:rPr>
                <a:t> </a:t>
              </a:r>
              <a:r>
                <a:rPr lang="zh-TW" altLang="en-US" sz="1400" b="1">
                  <a:solidFill>
                    <a:srgbClr val="6666FF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sym typeface="Wingdings" panose="05000000000000000000" pitchFamily="2" charset="2"/>
                </a:rPr>
                <a:t>收集資料（文件工作）</a:t>
              </a:r>
            </a:p>
          </p:txBody>
        </p:sp>
        <p:graphicFrame>
          <p:nvGraphicFramePr>
            <p:cNvPr id="3158" name="Object 172"/>
            <p:cNvGraphicFramePr>
              <a:graphicFrameLocks noChangeAspect="1"/>
            </p:cNvGraphicFramePr>
            <p:nvPr/>
          </p:nvGraphicFramePr>
          <p:xfrm>
            <a:off x="708" y="1516"/>
            <a:ext cx="598" cy="6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3" name="Clip" r:id="rId15" imgW="1751990" imgH="1831543" progId="MS_ClipArt_Gallery.5">
                    <p:embed/>
                  </p:oleObj>
                </mc:Choice>
                <mc:Fallback>
                  <p:oleObj name="Clip" r:id="rId15" imgW="1751990" imgH="1831543" progId="MS_ClipArt_Gallery.5">
                    <p:embed/>
                    <p:pic>
                      <p:nvPicPr>
                        <p:cNvPr id="0" name="Object 1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8" y="1516"/>
                          <a:ext cx="598" cy="6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Rectangle 217"/>
            <p:cNvSpPr>
              <a:spLocks noChangeArrowheads="1"/>
            </p:cNvSpPr>
            <p:nvPr/>
          </p:nvSpPr>
          <p:spPr bwMode="auto">
            <a:xfrm>
              <a:off x="508" y="2307"/>
              <a:ext cx="1482" cy="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班別、科目與課節的分配表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班別、科目與教師的分配表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班別、課節與上課地點的分配表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其他課堂設定（例如：分班（同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  科或分科）、合併班、分組班和</a:t>
              </a:r>
              <a:endParaRPr lang="en-US" altLang="zh-TW" sz="1100" b="1" dirty="0">
                <a:solidFill>
                  <a:schemeClr val="accent1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zh-TW" altLang="en-US" sz="1100" b="1" dirty="0">
                  <a:solidFill>
                    <a:schemeClr val="accent1">
                      <a:lumMod val="50000"/>
                    </a:schemeClr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    交替課堂、單堂、雙連堂）</a:t>
              </a:r>
              <a:endParaRPr lang="zh-TW" altLang="en-US" sz="1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094" name="Text Box 220"/>
          <p:cNvSpPr txBox="1">
            <a:spLocks noChangeArrowheads="1"/>
          </p:cNvSpPr>
          <p:nvPr/>
        </p:nvSpPr>
        <p:spPr bwMode="auto">
          <a:xfrm>
            <a:off x="1487488" y="5022850"/>
            <a:ext cx="1204912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</a:t>
            </a:r>
            <a:r>
              <a:rPr lang="zh-TW" altLang="en-US" sz="11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 管理數據集</a:t>
            </a:r>
            <a:endParaRPr lang="zh-TW" altLang="en-US" sz="9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095" name="Text Box 224"/>
          <p:cNvSpPr txBox="1">
            <a:spLocks noChangeArrowheads="1"/>
          </p:cNvSpPr>
          <p:nvPr/>
        </p:nvSpPr>
        <p:spPr bwMode="auto">
          <a:xfrm>
            <a:off x="3187700" y="5213350"/>
            <a:ext cx="828675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en-US" altLang="zh-TW" sz="10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zh-TW" altLang="en-US" sz="10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教師  </a:t>
            </a:r>
            <a:endParaRPr lang="en-US" altLang="zh-TW" sz="1000" b="1">
              <a:solidFill>
                <a:srgbClr val="00CC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altLang="zh-TW" sz="10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zh-TW" altLang="en-US" sz="10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房間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班別</a:t>
            </a:r>
            <a:endParaRPr lang="en-US" altLang="zh-TW" sz="1000" b="1">
              <a:solidFill>
                <a:srgbClr val="00CC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科目</a:t>
            </a:r>
            <a:endParaRPr lang="en-US" altLang="zh-TW" sz="1000" b="1">
              <a:solidFill>
                <a:srgbClr val="00CC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班別科目  </a:t>
            </a:r>
            <a:endParaRPr lang="en-US" altLang="zh-TW" sz="1000" b="1">
              <a:solidFill>
                <a:srgbClr val="00CC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endParaRPr lang="zh-TW" altLang="en-US" sz="900" b="1">
              <a:solidFill>
                <a:srgbClr val="00CC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096" name="Text Box 242"/>
          <p:cNvSpPr txBox="1">
            <a:spLocks noChangeArrowheads="1"/>
          </p:cNvSpPr>
          <p:nvPr/>
        </p:nvSpPr>
        <p:spPr bwMode="auto">
          <a:xfrm>
            <a:off x="663575" y="5827713"/>
            <a:ext cx="129540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 b="1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結構設定</a:t>
            </a:r>
          </a:p>
        </p:txBody>
      </p:sp>
      <p:sp>
        <p:nvSpPr>
          <p:cNvPr id="3097" name="Text Box 246"/>
          <p:cNvSpPr txBox="1">
            <a:spLocks noChangeArrowheads="1"/>
          </p:cNvSpPr>
          <p:nvPr/>
        </p:nvSpPr>
        <p:spPr bwMode="auto">
          <a:xfrm>
            <a:off x="1238250" y="4778375"/>
            <a:ext cx="15636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CC6600"/>
                </a:solidFill>
                <a:sym typeface="Wingdings 2" panose="05020102010507070707" pitchFamily="18" charset="2"/>
              </a:rPr>
              <a:t> </a:t>
            </a:r>
            <a:r>
              <a:rPr lang="zh-TW" altLang="en-US" sz="1400" b="1">
                <a:solidFill>
                  <a:srgbClr val="CC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 2" panose="05020102010507070707" pitchFamily="18" charset="2"/>
              </a:rPr>
              <a:t>數據收集</a:t>
            </a:r>
            <a:endParaRPr lang="zh-TW" altLang="en-US" sz="1400" b="1">
              <a:solidFill>
                <a:srgbClr val="CC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087" name="Text Box 261"/>
          <p:cNvSpPr txBox="1">
            <a:spLocks noChangeArrowheads="1"/>
          </p:cNvSpPr>
          <p:nvPr/>
        </p:nvSpPr>
        <p:spPr bwMode="auto">
          <a:xfrm>
            <a:off x="3597275" y="1944688"/>
            <a:ext cx="838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校曆設定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學校設施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0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班別資料</a:t>
            </a:r>
          </a:p>
        </p:txBody>
      </p:sp>
      <p:sp>
        <p:nvSpPr>
          <p:cNvPr id="3099" name="Text Box 248"/>
          <p:cNvSpPr txBox="1">
            <a:spLocks noChangeArrowheads="1"/>
          </p:cNvSpPr>
          <p:nvPr/>
        </p:nvSpPr>
        <p:spPr bwMode="auto">
          <a:xfrm>
            <a:off x="442913" y="5837238"/>
            <a:ext cx="30480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C00000"/>
                </a:solidFill>
                <a:sym typeface="Wingdings 2" panose="05020102010507070707" pitchFamily="18" charset="2"/>
              </a:rPr>
              <a:t></a:t>
            </a:r>
            <a:endParaRPr lang="en-US" altLang="zh-TW" sz="1400">
              <a:solidFill>
                <a:srgbClr val="C00000"/>
              </a:solidFill>
            </a:endParaRPr>
          </a:p>
        </p:txBody>
      </p:sp>
      <p:pic>
        <p:nvPicPr>
          <p:cNvPr id="3100" name="Picture 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3" y="15875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59150" y="1670050"/>
            <a:ext cx="9779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100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itchFamily="2" charset="2"/>
              </a:rPr>
              <a:t></a:t>
            </a: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學校資料</a:t>
            </a:r>
            <a:endParaRPr lang="en-US" altLang="zh-TW" sz="1100" b="1" dirty="0">
              <a:solidFill>
                <a:schemeClr val="accent6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defRPr/>
            </a:pPr>
            <a:endParaRPr lang="zh-HK" altLang="en-US" sz="1100" b="1" dirty="0">
              <a:solidFill>
                <a:schemeClr val="accent6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73488" y="2727325"/>
            <a:ext cx="98901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100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itchFamily="2" charset="2"/>
              </a:rPr>
              <a:t></a:t>
            </a: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教師名冊</a:t>
            </a:r>
            <a:endParaRPr lang="zh-HK" altLang="en-US" sz="1100" b="1" dirty="0">
              <a:solidFill>
                <a:schemeClr val="accent6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79825" y="3860800"/>
            <a:ext cx="992188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往年時間表</a:t>
            </a:r>
            <a:endParaRPr lang="zh-HK" altLang="en-US" sz="1100" b="1" dirty="0">
              <a:solidFill>
                <a:schemeClr val="accent6">
                  <a:lumMod val="50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04" name="Text Box 180"/>
          <p:cNvSpPr txBox="1">
            <a:spLocks noChangeArrowheads="1"/>
          </p:cNvSpPr>
          <p:nvPr/>
        </p:nvSpPr>
        <p:spPr bwMode="auto">
          <a:xfrm>
            <a:off x="5154613" y="1638300"/>
            <a:ext cx="15922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9933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 2" panose="05020102010507070707" pitchFamily="18" charset="2"/>
              </a:rPr>
              <a:t></a:t>
            </a:r>
            <a:r>
              <a:rPr lang="en-US" altLang="zh-TW" sz="1400" b="1">
                <a:solidFill>
                  <a:srgbClr val="9933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zh-TW" altLang="en-US" sz="1400" b="1">
                <a:solidFill>
                  <a:srgbClr val="9933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匯入數據集</a:t>
            </a:r>
          </a:p>
        </p:txBody>
      </p:sp>
      <p:pic>
        <p:nvPicPr>
          <p:cNvPr id="3105" name="Picture 94" descr="C:\Users\mariawywoo\AppData\Local\Microsoft\Windows\Temporary Internet Files\Content.IE5\FYNBY549\Data_server[1]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675" y="1989138"/>
            <a:ext cx="7112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ent Arrow 4"/>
          <p:cNvSpPr/>
          <p:nvPr/>
        </p:nvSpPr>
        <p:spPr bwMode="auto">
          <a:xfrm rot="2314935">
            <a:off x="6284913" y="1839913"/>
            <a:ext cx="376237" cy="404812"/>
          </a:xfrm>
          <a:prstGeom prst="bentArrow">
            <a:avLst>
              <a:gd name="adj1" fmla="val 25000"/>
              <a:gd name="adj2" fmla="val 39767"/>
              <a:gd name="adj3" fmla="val 25000"/>
              <a:gd name="adj4" fmla="val 43750"/>
            </a:avLst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rgbClr val="765C4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zh-HK" altLang="en-US"/>
          </a:p>
        </p:txBody>
      </p:sp>
      <p:pic>
        <p:nvPicPr>
          <p:cNvPr id="3107" name="Picture 95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14" t="36636" r="56459" b="48701"/>
          <a:stretch>
            <a:fillRect/>
          </a:stretch>
        </p:blipFill>
        <p:spPr bwMode="auto">
          <a:xfrm>
            <a:off x="6727825" y="2063750"/>
            <a:ext cx="606425" cy="646113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</p:pic>
      <p:sp>
        <p:nvSpPr>
          <p:cNvPr id="75" name="Text Box 261"/>
          <p:cNvSpPr txBox="1">
            <a:spLocks noChangeArrowheads="1"/>
          </p:cNvSpPr>
          <p:nvPr/>
        </p:nvSpPr>
        <p:spPr bwMode="auto">
          <a:xfrm>
            <a:off x="3949700" y="3030538"/>
            <a:ext cx="838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9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基本資料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defRPr/>
            </a:pPr>
            <a:r>
              <a:rPr lang="en-US" altLang="zh-TW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1100" b="1" dirty="0">
                <a:solidFill>
                  <a:schemeClr val="accent6">
                    <a:lumMod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受聘資料</a:t>
            </a:r>
          </a:p>
        </p:txBody>
      </p:sp>
      <p:pic>
        <p:nvPicPr>
          <p:cNvPr id="3109" name="Picture 165" descr="BS00580_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238" y="3281363"/>
            <a:ext cx="6858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0" name="Rectangle 5"/>
          <p:cNvSpPr>
            <a:spLocks noChangeArrowheads="1"/>
          </p:cNvSpPr>
          <p:nvPr/>
        </p:nvSpPr>
        <p:spPr bwMode="auto">
          <a:xfrm>
            <a:off x="5056188" y="2987675"/>
            <a:ext cx="2360612" cy="134302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pic>
        <p:nvPicPr>
          <p:cNvPr id="3111" name="Picture 95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14" t="36636" r="56459" b="48701"/>
          <a:stretch>
            <a:fillRect/>
          </a:stretch>
        </p:blipFill>
        <p:spPr bwMode="auto">
          <a:xfrm>
            <a:off x="5646738" y="3286125"/>
            <a:ext cx="606425" cy="647700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</p:pic>
      <p:sp>
        <p:nvSpPr>
          <p:cNvPr id="3112" name="Text Box 116"/>
          <p:cNvSpPr txBox="1">
            <a:spLocks noChangeArrowheads="1"/>
          </p:cNvSpPr>
          <p:nvPr/>
        </p:nvSpPr>
        <p:spPr bwMode="auto">
          <a:xfrm>
            <a:off x="5175250" y="2989263"/>
            <a:ext cx="20240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w"/>
            </a:pPr>
            <a:r>
              <a:rPr lang="en-US" altLang="zh-TW" sz="140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zh-TW" altLang="en-US" sz="1400" b="1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確定資料收集方法    </a:t>
            </a:r>
          </a:p>
        </p:txBody>
      </p:sp>
      <p:sp>
        <p:nvSpPr>
          <p:cNvPr id="3113" name="Rectangle 5"/>
          <p:cNvSpPr>
            <a:spLocks noChangeArrowheads="1"/>
          </p:cNvSpPr>
          <p:nvPr/>
        </p:nvSpPr>
        <p:spPr bwMode="auto">
          <a:xfrm>
            <a:off x="5065713" y="804863"/>
            <a:ext cx="2351087" cy="207327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114" name="Right Arrow 7"/>
          <p:cNvSpPr>
            <a:spLocks noChangeArrowheads="1"/>
          </p:cNvSpPr>
          <p:nvPr/>
        </p:nvSpPr>
        <p:spPr bwMode="auto">
          <a:xfrm>
            <a:off x="4683125" y="1781175"/>
            <a:ext cx="412750" cy="314325"/>
          </a:xfrm>
          <a:prstGeom prst="rightArrow">
            <a:avLst>
              <a:gd name="adj1" fmla="val 50000"/>
              <a:gd name="adj2" fmla="val 50179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115" name="Right Arrow 84"/>
          <p:cNvSpPr>
            <a:spLocks noChangeArrowheads="1"/>
          </p:cNvSpPr>
          <p:nvPr/>
        </p:nvSpPr>
        <p:spPr bwMode="auto">
          <a:xfrm>
            <a:off x="4691063" y="3313113"/>
            <a:ext cx="411162" cy="314325"/>
          </a:xfrm>
          <a:prstGeom prst="rightArrow">
            <a:avLst>
              <a:gd name="adj1" fmla="val 50000"/>
              <a:gd name="adj2" fmla="val 49986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7" name="Rectangle 6"/>
          <p:cNvSpPr/>
          <p:nvPr/>
        </p:nvSpPr>
        <p:spPr>
          <a:xfrm>
            <a:off x="4875213" y="2670175"/>
            <a:ext cx="360362" cy="52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TW" altLang="en-US" sz="2800" b="1" dirty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或</a:t>
            </a:r>
            <a:endParaRPr lang="en-US" altLang="zh-HK" sz="2800" b="1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3117" name="Picture 95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14" t="36636" r="56459" b="48701"/>
          <a:stretch>
            <a:fillRect/>
          </a:stretch>
        </p:blipFill>
        <p:spPr bwMode="auto">
          <a:xfrm>
            <a:off x="485775" y="5003800"/>
            <a:ext cx="727075" cy="776288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</p:pic>
      <p:sp>
        <p:nvSpPr>
          <p:cNvPr id="3118" name="Text Box 180"/>
          <p:cNvSpPr txBox="1">
            <a:spLocks noChangeArrowheads="1"/>
          </p:cNvSpPr>
          <p:nvPr/>
        </p:nvSpPr>
        <p:spPr bwMode="auto">
          <a:xfrm>
            <a:off x="5208588" y="3963988"/>
            <a:ext cx="22447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9933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 2" panose="05020102010507070707" pitchFamily="18" charset="2"/>
              </a:rPr>
              <a:t></a:t>
            </a:r>
            <a:r>
              <a:rPr lang="en-US" altLang="zh-TW" sz="1400" b="1">
                <a:solidFill>
                  <a:srgbClr val="9933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zh-TW" altLang="en-US" sz="1400" b="1">
                <a:solidFill>
                  <a:srgbClr val="9933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新增數據集並輸入資料</a:t>
            </a:r>
          </a:p>
        </p:txBody>
      </p:sp>
      <p:pic>
        <p:nvPicPr>
          <p:cNvPr id="3119" name="Picture 165" descr="BS00580_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213" y="1265238"/>
            <a:ext cx="6858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0" name="Text Box 261"/>
          <p:cNvSpPr txBox="1">
            <a:spLocks noChangeArrowheads="1"/>
          </p:cNvSpPr>
          <p:nvPr/>
        </p:nvSpPr>
        <p:spPr bwMode="auto">
          <a:xfrm>
            <a:off x="1635125" y="5265738"/>
            <a:ext cx="9271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課節數目</a:t>
            </a:r>
            <a:endParaRPr lang="en-US" altLang="zh-TW" sz="10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開始日期</a:t>
            </a:r>
            <a:endParaRPr lang="en-US" altLang="zh-TW" sz="10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結束日期</a:t>
            </a:r>
          </a:p>
        </p:txBody>
      </p:sp>
      <p:sp>
        <p:nvSpPr>
          <p:cNvPr id="3121" name="Text Box 220"/>
          <p:cNvSpPr txBox="1">
            <a:spLocks noChangeArrowheads="1"/>
          </p:cNvSpPr>
          <p:nvPr/>
        </p:nvSpPr>
        <p:spPr bwMode="auto">
          <a:xfrm>
            <a:off x="635000" y="6069013"/>
            <a:ext cx="138588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 </a:t>
            </a:r>
            <a:r>
              <a:rPr lang="zh-TW" altLang="en-US" sz="11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基本時間表資料</a:t>
            </a:r>
            <a:endParaRPr lang="zh-TW" altLang="en-US" sz="9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22" name="Text Box 261"/>
          <p:cNvSpPr txBox="1">
            <a:spLocks noChangeArrowheads="1"/>
          </p:cNvSpPr>
          <p:nvPr/>
        </p:nvSpPr>
        <p:spPr bwMode="auto">
          <a:xfrm>
            <a:off x="815975" y="6296025"/>
            <a:ext cx="925513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開始日期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結束日期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開始時間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每節時間</a:t>
            </a:r>
          </a:p>
        </p:txBody>
      </p:sp>
      <p:sp>
        <p:nvSpPr>
          <p:cNvPr id="3123" name="TextBox 8"/>
          <p:cNvSpPr txBox="1">
            <a:spLocks noChangeArrowheads="1"/>
          </p:cNvSpPr>
          <p:nvPr/>
        </p:nvSpPr>
        <p:spPr bwMode="auto">
          <a:xfrm>
            <a:off x="2719388" y="4711700"/>
            <a:ext cx="16144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HK" altLang="en-US" sz="14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   </a:t>
            </a:r>
            <a:r>
              <a:rPr lang="zh-TW" altLang="en-US" sz="14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學校資料設定</a:t>
            </a:r>
            <a:endParaRPr lang="zh-HK" altLang="en-US" sz="1400" b="1">
              <a:solidFill>
                <a:srgbClr val="3A007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3124" name="Picture 132" descr="C:\Users\mariawywoo\AppData\Local\Microsoft\Windows\Temporary Internet Files\Content.IE5\Q4RPX2IB\qPzBM[1]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30498">
            <a:off x="149225" y="6989763"/>
            <a:ext cx="8921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 Box 224"/>
          <p:cNvSpPr txBox="1">
            <a:spLocks noChangeArrowheads="1"/>
          </p:cNvSpPr>
          <p:nvPr/>
        </p:nvSpPr>
        <p:spPr bwMode="auto">
          <a:xfrm>
            <a:off x="3840163" y="5214938"/>
            <a:ext cx="144938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房間組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班別組</a:t>
            </a:r>
            <a:endParaRPr lang="en-US" altLang="zh-TW" sz="1000" b="1" dirty="0">
              <a:solidFill>
                <a:srgbClr val="00CC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r>
              <a:rPr lang="zh-TW" altLang="en-US" sz="1000" b="1" dirty="0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非同一上課日科目組</a:t>
            </a:r>
            <a:endParaRPr lang="en-US" altLang="zh-TW" sz="1000" b="1" dirty="0">
              <a:solidFill>
                <a:srgbClr val="00CC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altLang="zh-TW" sz="1000" b="1" dirty="0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</a:t>
            </a:r>
            <a:r>
              <a:rPr lang="zh-TW" altLang="en-US" sz="1000" b="1" dirty="0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教師組</a:t>
            </a:r>
            <a:endParaRPr lang="en-US" altLang="zh-TW" sz="1000" b="1" dirty="0">
              <a:solidFill>
                <a:srgbClr val="00CC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171450" indent="-171450" eaLnBrk="1" hangingPunct="1">
              <a:lnSpc>
                <a:spcPct val="60000"/>
              </a:lnSpc>
              <a:spcBef>
                <a:spcPct val="50000"/>
              </a:spcBef>
              <a:buFontTx/>
              <a:buChar char="-"/>
              <a:defRPr/>
            </a:pPr>
            <a:endParaRPr lang="zh-TW" altLang="en-US" sz="900" b="1" dirty="0">
              <a:solidFill>
                <a:srgbClr val="00CC66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26" name="Text Box 246"/>
          <p:cNvSpPr txBox="1">
            <a:spLocks noChangeArrowheads="1"/>
          </p:cNvSpPr>
          <p:nvPr/>
        </p:nvSpPr>
        <p:spPr bwMode="auto">
          <a:xfrm>
            <a:off x="2405063" y="6040438"/>
            <a:ext cx="156368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7030A0"/>
                </a:solidFill>
                <a:sym typeface="Wingdings 2" panose="05020102010507070707" pitchFamily="18" charset="2"/>
              </a:rPr>
              <a:t> </a:t>
            </a:r>
            <a:r>
              <a:rPr lang="zh-TW" altLang="en-US" sz="1400" b="1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 2" panose="05020102010507070707" pitchFamily="18" charset="2"/>
              </a:rPr>
              <a:t>課堂設定</a:t>
            </a:r>
            <a:endParaRPr lang="zh-TW" altLang="en-US" sz="1400" b="1">
              <a:solidFill>
                <a:srgbClr val="7030A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27" name="Text Box 171"/>
          <p:cNvSpPr txBox="1">
            <a:spLocks noChangeArrowheads="1"/>
          </p:cNvSpPr>
          <p:nvPr/>
        </p:nvSpPr>
        <p:spPr bwMode="auto">
          <a:xfrm>
            <a:off x="2895600" y="6303963"/>
            <a:ext cx="16335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 </a:t>
            </a:r>
            <a:r>
              <a:rPr lang="zh-TW" altLang="en-US" sz="11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一般課堂</a:t>
            </a:r>
            <a:r>
              <a:rPr lang="en-US" altLang="zh-TW" sz="11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/</a:t>
            </a:r>
            <a:r>
              <a:rPr lang="zh-TW" altLang="en-US" sz="11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特別課堂</a:t>
            </a:r>
          </a:p>
        </p:txBody>
      </p:sp>
      <p:sp>
        <p:nvSpPr>
          <p:cNvPr id="3128" name="Text Box 261"/>
          <p:cNvSpPr txBox="1">
            <a:spLocks noChangeArrowheads="1"/>
          </p:cNvSpPr>
          <p:nvPr/>
        </p:nvSpPr>
        <p:spPr bwMode="auto">
          <a:xfrm>
            <a:off x="3205163" y="6564313"/>
            <a:ext cx="13589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新增共同備課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合併課堂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設定跨班別科目</a:t>
            </a:r>
          </a:p>
        </p:txBody>
      </p:sp>
      <p:sp>
        <p:nvSpPr>
          <p:cNvPr id="3129" name="Text Box 246"/>
          <p:cNvSpPr txBox="1">
            <a:spLocks noChangeArrowheads="1"/>
          </p:cNvSpPr>
          <p:nvPr/>
        </p:nvSpPr>
        <p:spPr bwMode="auto">
          <a:xfrm>
            <a:off x="2770188" y="7069138"/>
            <a:ext cx="1563687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CC6600"/>
                </a:solidFill>
                <a:sym typeface="Wingdings 2" panose="05020102010507070707" pitchFamily="18" charset="2"/>
              </a:rPr>
              <a:t> </a:t>
            </a:r>
            <a:r>
              <a:rPr lang="zh-TW" altLang="en-US" sz="1400" b="1">
                <a:solidFill>
                  <a:srgbClr val="CC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 2" panose="05020102010507070707" pitchFamily="18" charset="2"/>
              </a:rPr>
              <a:t>課堂細節</a:t>
            </a:r>
            <a:endParaRPr lang="zh-TW" altLang="en-US" sz="1400" b="1">
              <a:solidFill>
                <a:srgbClr val="CC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30" name="Text Box 220"/>
          <p:cNvSpPr txBox="1">
            <a:spLocks noChangeArrowheads="1"/>
          </p:cNvSpPr>
          <p:nvPr/>
        </p:nvSpPr>
        <p:spPr bwMode="auto">
          <a:xfrm>
            <a:off x="3216275" y="7310438"/>
            <a:ext cx="12049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 </a:t>
            </a:r>
            <a:r>
              <a:rPr lang="zh-TW" altLang="en-US" sz="11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設定限制組</a:t>
            </a:r>
            <a:endParaRPr lang="zh-TW" altLang="en-US" sz="9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2" name="Text Box 242"/>
          <p:cNvSpPr txBox="1">
            <a:spLocks noChangeArrowheads="1"/>
          </p:cNvSpPr>
          <p:nvPr/>
        </p:nvSpPr>
        <p:spPr bwMode="auto">
          <a:xfrm>
            <a:off x="5538788" y="4962525"/>
            <a:ext cx="129540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400" b="1" dirty="0">
                <a:solidFill>
                  <a:srgbClr val="C00000"/>
                </a:solidFill>
                <a:latin typeface="+mn-lt"/>
                <a:ea typeface="Microsoft JhengHei UI" pitchFamily="34" charset="-120"/>
                <a:sym typeface="Wingdings 2"/>
              </a:rPr>
              <a:t> </a:t>
            </a:r>
            <a:r>
              <a:rPr lang="zh-TW" altLang="en-US" sz="1400" b="1" dirty="0">
                <a:solidFill>
                  <a:srgbClr val="C00000"/>
                </a:solidFill>
                <a:latin typeface="Microsoft JhengHei UI" pitchFamily="34" charset="-120"/>
                <a:ea typeface="Microsoft JhengHei UI" pitchFamily="34" charset="-120"/>
                <a:sym typeface="Wingdings 2"/>
              </a:rPr>
              <a:t>資料核實</a:t>
            </a:r>
            <a:endParaRPr lang="zh-TW" altLang="en-US" sz="1400" b="1" dirty="0">
              <a:solidFill>
                <a:srgbClr val="C00000"/>
              </a:solidFill>
              <a:latin typeface="Microsoft JhengHei UI" pitchFamily="34" charset="-120"/>
              <a:ea typeface="Microsoft JhengHei UI" pitchFamily="34" charset="-120"/>
            </a:endParaRPr>
          </a:p>
        </p:txBody>
      </p:sp>
      <p:sp>
        <p:nvSpPr>
          <p:cNvPr id="3132" name="Text Box 261"/>
          <p:cNvSpPr txBox="1">
            <a:spLocks noChangeArrowheads="1"/>
          </p:cNvSpPr>
          <p:nvPr/>
        </p:nvSpPr>
        <p:spPr bwMode="auto">
          <a:xfrm>
            <a:off x="5840413" y="5365750"/>
            <a:ext cx="10922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檢查班別、教師、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zh-TW" altLang="en-US" sz="10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房間及課堂數目</a:t>
            </a:r>
            <a:endParaRPr lang="en-US" altLang="zh-TW" sz="1000" b="1">
              <a:solidFill>
                <a:srgbClr val="33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33" name="TextBox 8"/>
          <p:cNvSpPr txBox="1">
            <a:spLocks noChangeArrowheads="1"/>
          </p:cNvSpPr>
          <p:nvPr/>
        </p:nvSpPr>
        <p:spPr bwMode="auto">
          <a:xfrm>
            <a:off x="5622925" y="5915025"/>
            <a:ext cx="17938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HK" altLang="en-US" sz="1400" b="1" dirty="0">
                <a:solidFill>
                  <a:srgbClr val="CC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   </a:t>
            </a:r>
            <a:r>
              <a:rPr lang="zh-TW" altLang="en-US" sz="1400" b="1" dirty="0">
                <a:solidFill>
                  <a:srgbClr val="CC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預設時間表編製</a:t>
            </a:r>
            <a:endParaRPr lang="zh-HK" altLang="en-US" sz="1400" b="1" dirty="0">
              <a:solidFill>
                <a:srgbClr val="CC66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3134" name="Picture 93" descr="C:\Users\mariawywoo\AppData\Local\Microsoft\Windows\Temporary Internet Files\Content.IE5\BAQLGK8F\classroomCartoon[1].jp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88" y="6756400"/>
            <a:ext cx="99377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35" name="Text Box 171"/>
          <p:cNvSpPr txBox="1">
            <a:spLocks noChangeArrowheads="1"/>
          </p:cNvSpPr>
          <p:nvPr/>
        </p:nvSpPr>
        <p:spPr bwMode="auto">
          <a:xfrm>
            <a:off x="5754688" y="6191250"/>
            <a:ext cx="184943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1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       </a:t>
            </a:r>
            <a:r>
              <a:rPr lang="zh-TW" altLang="en-US" sz="1100" b="1">
                <a:solidFill>
                  <a:srgbClr val="00CC6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預設課堂到指定課節</a:t>
            </a:r>
          </a:p>
        </p:txBody>
      </p:sp>
      <p:pic>
        <p:nvPicPr>
          <p:cNvPr id="3136" name="Picture 95" descr="C:\Users\mariawywoo\AppData\Local\Microsoft\Windows\Temporary Internet Files\Content.IE5\K9XY5UDG\Schedule[1].jp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5973763"/>
            <a:ext cx="939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37" name="Text Box 246"/>
          <p:cNvSpPr txBox="1">
            <a:spLocks noChangeArrowheads="1"/>
          </p:cNvSpPr>
          <p:nvPr/>
        </p:nvSpPr>
        <p:spPr bwMode="auto">
          <a:xfrm>
            <a:off x="5240338" y="6627812"/>
            <a:ext cx="233997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olidFill>
                  <a:srgbClr val="7030A0"/>
                </a:solidFill>
                <a:sym typeface="Wingdings 2" panose="05020102010507070707" pitchFamily="18" charset="2"/>
              </a:rPr>
              <a:t> </a:t>
            </a:r>
            <a:r>
              <a:rPr lang="zh-TW" altLang="en-US" sz="1400" b="1" dirty="0">
                <a:solidFill>
                  <a:srgbClr val="7030A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 2" panose="05020102010507070707" pitchFamily="18" charset="2"/>
              </a:rPr>
              <a:t>自動及互動時間表編製</a:t>
            </a:r>
            <a:endParaRPr lang="zh-TW" altLang="en-US" sz="1400" b="1" dirty="0">
              <a:solidFill>
                <a:srgbClr val="7030A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38" name="Text Box 261"/>
          <p:cNvSpPr txBox="1">
            <a:spLocks noChangeArrowheads="1"/>
          </p:cNvSpPr>
          <p:nvPr/>
        </p:nvSpPr>
        <p:spPr bwMode="auto">
          <a:xfrm>
            <a:off x="5846763" y="6948488"/>
            <a:ext cx="1358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en-US" altLang="zh-TW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 </a:t>
            </a: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自動時間表編製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en-US" altLang="zh-TW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 </a:t>
            </a: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整批時間表編製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en-US" altLang="zh-TW" sz="10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 </a:t>
            </a: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互動調較</a:t>
            </a:r>
          </a:p>
        </p:txBody>
      </p:sp>
      <p:pic>
        <p:nvPicPr>
          <p:cNvPr id="3139" name="Picture 106" descr="C:\Users\mariawywoo\AppData\Local\Microsoft\Windows\Temporary Internet Files\Content.IE5\BAQLGK8F\status-report1[1].jp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8991600"/>
            <a:ext cx="103505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0" name="Picture 95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14" t="36636" r="56459" b="48701"/>
          <a:stretch>
            <a:fillRect/>
          </a:stretch>
        </p:blipFill>
        <p:spPr bwMode="auto">
          <a:xfrm>
            <a:off x="2787650" y="8405813"/>
            <a:ext cx="539750" cy="576262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</p:pic>
      <p:sp>
        <p:nvSpPr>
          <p:cNvPr id="3141" name="Right Arrow 84"/>
          <p:cNvSpPr>
            <a:spLocks noChangeArrowheads="1"/>
          </p:cNvSpPr>
          <p:nvPr/>
        </p:nvSpPr>
        <p:spPr bwMode="auto">
          <a:xfrm rot="9258960">
            <a:off x="3182938" y="7677150"/>
            <a:ext cx="2401887" cy="314325"/>
          </a:xfrm>
          <a:prstGeom prst="rightArrow">
            <a:avLst>
              <a:gd name="adj1" fmla="val 50000"/>
              <a:gd name="adj2" fmla="val 49988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142" name="Text Box 261"/>
          <p:cNvSpPr txBox="1">
            <a:spLocks noChangeArrowheads="1"/>
          </p:cNvSpPr>
          <p:nvPr/>
        </p:nvSpPr>
        <p:spPr bwMode="auto">
          <a:xfrm>
            <a:off x="1782763" y="9170988"/>
            <a:ext cx="13589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班別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教師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房間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科目</a:t>
            </a:r>
          </a:p>
        </p:txBody>
      </p:sp>
      <p:sp>
        <p:nvSpPr>
          <p:cNvPr id="3143" name="Right Arrow 84"/>
          <p:cNvSpPr>
            <a:spLocks noChangeArrowheads="1"/>
          </p:cNvSpPr>
          <p:nvPr/>
        </p:nvSpPr>
        <p:spPr bwMode="auto">
          <a:xfrm rot="6863347">
            <a:off x="5439569" y="7744619"/>
            <a:ext cx="1008063" cy="314325"/>
          </a:xfrm>
          <a:prstGeom prst="rightArrow">
            <a:avLst>
              <a:gd name="adj1" fmla="val 50000"/>
              <a:gd name="adj2" fmla="val 49992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144" name="Rectangle 64"/>
          <p:cNvSpPr>
            <a:spLocks noChangeArrowheads="1"/>
          </p:cNvSpPr>
          <p:nvPr/>
        </p:nvSpPr>
        <p:spPr bwMode="auto">
          <a:xfrm>
            <a:off x="3602038" y="8369300"/>
            <a:ext cx="3752850" cy="16764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145" name="Rectangle 144"/>
          <p:cNvSpPr/>
          <p:nvPr/>
        </p:nvSpPr>
        <p:spPr>
          <a:xfrm>
            <a:off x="3259138" y="9029700"/>
            <a:ext cx="360362" cy="52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TW" altLang="en-US" sz="2800" b="1" dirty="0">
                <a:ln w="11430"/>
                <a:solidFill>
                  <a:srgbClr val="3A0074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或</a:t>
            </a:r>
            <a:endParaRPr lang="en-US" altLang="zh-HK" sz="2800" b="1" dirty="0">
              <a:ln w="11430"/>
              <a:solidFill>
                <a:srgbClr val="3A0074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46" name="Text Box 134"/>
          <p:cNvSpPr txBox="1">
            <a:spLocks noChangeArrowheads="1"/>
          </p:cNvSpPr>
          <p:nvPr/>
        </p:nvSpPr>
        <p:spPr bwMode="auto">
          <a:xfrm>
            <a:off x="3897313" y="9269413"/>
            <a:ext cx="13112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 </a:t>
            </a:r>
            <a:r>
              <a:rPr lang="zh-TW" altLang="en-US" sz="1400" b="1">
                <a:solidFill>
                  <a:srgbClr val="3366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列印時間表</a:t>
            </a:r>
          </a:p>
        </p:txBody>
      </p:sp>
      <p:sp>
        <p:nvSpPr>
          <p:cNvPr id="3147" name="Text Box 261"/>
          <p:cNvSpPr txBox="1">
            <a:spLocks noChangeArrowheads="1"/>
          </p:cNvSpPr>
          <p:nvPr/>
        </p:nvSpPr>
        <p:spPr bwMode="auto">
          <a:xfrm>
            <a:off x="4168775" y="9553575"/>
            <a:ext cx="67945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班別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教師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48" name="Text Box 261"/>
          <p:cNvSpPr txBox="1">
            <a:spLocks noChangeArrowheads="1"/>
          </p:cNvSpPr>
          <p:nvPr/>
        </p:nvSpPr>
        <p:spPr bwMode="auto">
          <a:xfrm>
            <a:off x="4756150" y="9551988"/>
            <a:ext cx="6794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房間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zh-TW" altLang="en-US" sz="1000" b="1">
                <a:solidFill>
                  <a:srgbClr val="3366C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科目</a:t>
            </a:r>
            <a:endParaRPr lang="en-US" altLang="zh-TW" sz="1000" b="1">
              <a:solidFill>
                <a:srgbClr val="3366C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49" name="Text Box 220"/>
          <p:cNvSpPr txBox="1">
            <a:spLocks noChangeArrowheads="1"/>
          </p:cNvSpPr>
          <p:nvPr/>
        </p:nvSpPr>
        <p:spPr bwMode="auto">
          <a:xfrm>
            <a:off x="5727700" y="8683625"/>
            <a:ext cx="16827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</a:t>
            </a:r>
            <a:r>
              <a:rPr lang="zh-TW" altLang="en-US" sz="1400" b="1">
                <a:solidFill>
                  <a:srgbClr val="003399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輸出時間表資料</a:t>
            </a:r>
            <a:endParaRPr lang="en-US" altLang="zh-TW" sz="14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TW" sz="1400" b="1">
              <a:solidFill>
                <a:srgbClr val="003399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Wingdings" panose="05000000000000000000" pitchFamily="2" charset="2"/>
            </a:endParaRPr>
          </a:p>
        </p:txBody>
      </p:sp>
      <p:sp>
        <p:nvSpPr>
          <p:cNvPr id="3150" name="TextBox 13"/>
          <p:cNvSpPr txBox="1">
            <a:spLocks noChangeArrowheads="1"/>
          </p:cNvSpPr>
          <p:nvPr/>
        </p:nvSpPr>
        <p:spPr bwMode="auto">
          <a:xfrm>
            <a:off x="5984875" y="8978900"/>
            <a:ext cx="18970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0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-</a:t>
            </a:r>
            <a:r>
              <a:rPr lang="zh-TW" altLang="en-US" sz="10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  學校選科資料提取</a:t>
            </a:r>
            <a:endParaRPr lang="en-US" altLang="zh-TW" sz="1000" b="1">
              <a:solidFill>
                <a:srgbClr val="3A007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0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-</a:t>
            </a:r>
            <a:r>
              <a:rPr lang="zh-TW" altLang="en-US" sz="10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  檢視時間表</a:t>
            </a:r>
            <a:endParaRPr lang="en-US" altLang="zh-TW" sz="1000" b="1">
              <a:solidFill>
                <a:srgbClr val="3A007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0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-</a:t>
            </a:r>
            <a:r>
              <a:rPr lang="zh-TW" altLang="en-US" sz="1000" b="1">
                <a:solidFill>
                  <a:srgbClr val="3A007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  教職員調配之用</a:t>
            </a:r>
            <a:endParaRPr lang="zh-TW" altLang="en-US" sz="1000" b="1">
              <a:solidFill>
                <a:srgbClr val="3A007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/>
          </a:p>
        </p:txBody>
      </p:sp>
      <p:sp>
        <p:nvSpPr>
          <p:cNvPr id="3151" name="Text Box 116"/>
          <p:cNvSpPr txBox="1">
            <a:spLocks noChangeArrowheads="1"/>
          </p:cNvSpPr>
          <p:nvPr/>
        </p:nvSpPr>
        <p:spPr bwMode="auto">
          <a:xfrm>
            <a:off x="5095875" y="1260475"/>
            <a:ext cx="2024063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 b="1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時間表編排（介面）</a:t>
            </a:r>
          </a:p>
        </p:txBody>
      </p:sp>
      <p:sp>
        <p:nvSpPr>
          <p:cNvPr id="3152" name="Text Box 116"/>
          <p:cNvSpPr txBox="1">
            <a:spLocks noChangeArrowheads="1"/>
          </p:cNvSpPr>
          <p:nvPr/>
        </p:nvSpPr>
        <p:spPr bwMode="auto">
          <a:xfrm>
            <a:off x="4362450" y="8845550"/>
            <a:ext cx="20240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 b="1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Wingdings" panose="05000000000000000000" pitchFamily="2" charset="2"/>
              </a:rPr>
              <a:t>時間表編排（介面）</a:t>
            </a:r>
          </a:p>
        </p:txBody>
      </p:sp>
      <p:graphicFrame>
        <p:nvGraphicFramePr>
          <p:cNvPr id="3153" name="Object 2"/>
          <p:cNvGraphicFramePr>
            <a:graphicFrameLocks noChangeAspect="1"/>
          </p:cNvGraphicFramePr>
          <p:nvPr/>
        </p:nvGraphicFramePr>
        <p:xfrm>
          <a:off x="485775" y="74613"/>
          <a:ext cx="67198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Clip" r:id="rId25" imgW="6225592" imgH="3383208" progId="MS_ClipArt_Gallery.5">
                  <p:embed/>
                </p:oleObj>
              </mc:Choice>
              <mc:Fallback>
                <p:oleObj name="Clip" r:id="rId25" imgW="6225592" imgH="3383208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74613"/>
                        <a:ext cx="6719888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Text Box 4"/>
          <p:cNvSpPr txBox="1">
            <a:spLocks noChangeArrowheads="1"/>
          </p:cNvSpPr>
          <p:nvPr/>
        </p:nvSpPr>
        <p:spPr bwMode="auto">
          <a:xfrm>
            <a:off x="635000" y="141288"/>
            <a:ext cx="6472238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 eaLnBrk="0" hangingPunct="0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 eaLnBrk="0" hangingPunct="0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>
                <a:solidFill>
                  <a:srgbClr val="6600CC"/>
                </a:solidFill>
                <a:latin typeface="+mn-lt"/>
                <a:ea typeface="Microsoft JhengHei UI" panose="020B0604030504040204" pitchFamily="34" charset="-120"/>
              </a:rPr>
              <a:t>獨立版時間表編排</a:t>
            </a:r>
            <a:r>
              <a:rPr lang="zh-TW" altLang="en-US" sz="1800" b="1" dirty="0">
                <a:solidFill>
                  <a:srgbClr val="6600CC"/>
                </a:solidFill>
                <a:latin typeface="+mj-lt"/>
                <a:ea typeface="Microsoft JhengHei UI" panose="020B0604030504040204" pitchFamily="34" charset="-120"/>
              </a:rPr>
              <a:t>工具</a:t>
            </a:r>
            <a:r>
              <a:rPr lang="zh-TW" altLang="en-US" sz="1800" b="1" dirty="0">
                <a:solidFill>
                  <a:srgbClr val="6600CC"/>
                </a:solidFill>
                <a:latin typeface="+mn-lt"/>
                <a:ea typeface="Microsoft JhengHei UI" panose="020B0604030504040204" pitchFamily="34" charset="-120"/>
              </a:rPr>
              <a:t>  </a:t>
            </a:r>
            <a:endParaRPr lang="en-US" altLang="zh-TW" sz="1800" b="1" dirty="0">
              <a:solidFill>
                <a:srgbClr val="6600CC"/>
              </a:solidFill>
              <a:latin typeface="+mn-lt"/>
              <a:ea typeface="Microsoft JhengHei UI" panose="020B0604030504040204" pitchFamily="34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>
                <a:solidFill>
                  <a:srgbClr val="6600CC"/>
                </a:solidFill>
                <a:latin typeface="+mn-lt"/>
                <a:ea typeface="Microsoft JhengHei UI" panose="020B0604030504040204" pitchFamily="34" charset="-120"/>
              </a:rPr>
              <a:t>Standalone Timetabling Tool</a:t>
            </a:r>
            <a:endParaRPr lang="en-US" altLang="zh-TW" sz="2700" dirty="0">
              <a:solidFill>
                <a:srgbClr val="6600CC"/>
              </a:solidFill>
              <a:latin typeface="+mn-lt"/>
              <a:ea typeface="Microsoft JhengHei UI" panose="020B0604030504040204" pitchFamily="34" charset="-120"/>
            </a:endParaRPr>
          </a:p>
        </p:txBody>
      </p:sp>
      <p:pic>
        <p:nvPicPr>
          <p:cNvPr id="3169" name="Picture 1" descr="cid:image003.png@01DAF7A7.47F26D00">
            <a:extLst>
              <a:ext uri="{FF2B5EF4-FFF2-40B4-BE49-F238E27FC236}">
                <a16:creationId xmlns:a16="http://schemas.microsoft.com/office/drawing/2014/main" id="{B99F69D6-992F-4AA6-AF70-CDC0829B4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1" y="801116"/>
            <a:ext cx="825499" cy="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1" descr="cid:image003.png@01DAF7A7.47F26D00">
            <a:extLst>
              <a:ext uri="{FF2B5EF4-FFF2-40B4-BE49-F238E27FC236}">
                <a16:creationId xmlns:a16="http://schemas.microsoft.com/office/drawing/2014/main" id="{18D09A9A-FE88-4CBE-A95B-4DE12256A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854" y="8724876"/>
            <a:ext cx="775623" cy="495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</TotalTime>
  <Words>329</Words>
  <Application>Microsoft Office PowerPoint</Application>
  <PresentationFormat>自訂</PresentationFormat>
  <Paragraphs>84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Microsoft JhengHei UI</vt:lpstr>
      <vt:lpstr>新細明體</vt:lpstr>
      <vt:lpstr>Times New Roman</vt:lpstr>
      <vt:lpstr>Wingdings</vt:lpstr>
      <vt:lpstr>Wingdings 2</vt:lpstr>
      <vt:lpstr>預設簡報設計</vt:lpstr>
      <vt:lpstr>Clip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Leung Wai Shan</cp:lastModifiedBy>
  <cp:revision>108</cp:revision>
  <cp:lastPrinted>2003-03-18T09:11:00Z</cp:lastPrinted>
  <dcterms:created xsi:type="dcterms:W3CDTF">2003-03-14T04:14:17Z</dcterms:created>
  <dcterms:modified xsi:type="dcterms:W3CDTF">2024-10-14T04:55:37Z</dcterms:modified>
</cp:coreProperties>
</file>