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6600"/>
    <a:srgbClr val="9900CC"/>
    <a:srgbClr val="66FFFF"/>
    <a:srgbClr val="FFCCFF"/>
    <a:srgbClr val="FF0000"/>
    <a:srgbClr val="0033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44" autoAdjust="0"/>
    <p:restoredTop sz="90929"/>
  </p:normalViewPr>
  <p:slideViewPr>
    <p:cSldViewPr>
      <p:cViewPr varScale="1">
        <p:scale>
          <a:sx n="63" d="100"/>
          <a:sy n="63" d="100"/>
        </p:scale>
        <p:origin x="2526" y="7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3D7CC7-123E-4050-BCE3-90211B6A51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FF290-5EE1-4517-A771-AE9CE63E57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311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A5716-5E8E-4412-A679-8246F2E459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059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5C7D-56EF-4A6C-8662-DF17780844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837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B3CB8-8B7B-46A3-A8EF-0F1C55970C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933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BB35-B6CF-4F4C-872F-4E40E09A75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235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9A4CB-6565-4C1C-AEA9-0CD8B88044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578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6CA3B-1696-4060-9E3E-F7DF187D16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452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07125-2A2C-45CF-A672-F90A6238F3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664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04110-57FF-4BAC-8A4B-ECFDD6EC3F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295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44F5D-39CE-4588-A6E3-5379AC968A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8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70191-57A3-4D02-9F10-BB806FD6F1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638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AE4CE9C9-1B5B-42BE-9754-83FAECCF0A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3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7.png"/><Relationship Id="rId15" Type="http://schemas.openxmlformats.org/officeDocument/2006/relationships/image" Target="../media/image9.wmf"/><Relationship Id="rId10" Type="http://schemas.openxmlformats.org/officeDocument/2006/relationships/image" Target="../media/image3.wmf"/><Relationship Id="rId19" Type="http://schemas.openxmlformats.org/officeDocument/2006/relationships/image" Target="../media/image11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362200" y="211138"/>
          <a:ext cx="29718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Clip" r:id="rId3" imgW="6257936" imgH="3419638" progId="MS_ClipArt_Gallery.5">
                  <p:embed/>
                </p:oleObj>
              </mc:Choice>
              <mc:Fallback>
                <p:oleObj name="Clip" r:id="rId3" imgW="6257936" imgH="3419638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1138"/>
                        <a:ext cx="29718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 descr="D:\Data Conversion chart\logo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7163"/>
            <a:ext cx="14478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40000" y="382588"/>
            <a:ext cx="2641600" cy="658812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1800" b="1" dirty="0" smtClean="0">
                <a:solidFill>
                  <a:srgbClr val="6600CC"/>
                </a:solidFill>
                <a:latin typeface="+mj-lt"/>
                <a:ea typeface="標楷體" panose="03000509000000000000" pitchFamily="65" charset="-120"/>
              </a:rPr>
              <a:t>教職員資料  </a:t>
            </a:r>
            <a:endParaRPr lang="en-US" altLang="zh-TW" sz="1800" b="1" dirty="0" smtClean="0">
              <a:solidFill>
                <a:srgbClr val="6600CC"/>
              </a:solidFill>
              <a:latin typeface="+mj-lt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en-US" altLang="zh-TW" sz="1800" b="1" dirty="0" smtClean="0">
                <a:solidFill>
                  <a:srgbClr val="6600CC"/>
                </a:solidFill>
                <a:latin typeface="+mj-lt"/>
                <a:ea typeface="標楷體" panose="03000509000000000000" pitchFamily="65" charset="-120"/>
              </a:rPr>
              <a:t>Staff</a:t>
            </a:r>
            <a:endParaRPr lang="en-US" altLang="zh-TW" sz="2700" dirty="0" smtClean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863725"/>
            <a:ext cx="7010400" cy="15875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4167188"/>
            <a:ext cx="7026275" cy="16129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6438900"/>
            <a:ext cx="7026275" cy="3313113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pic>
        <p:nvPicPr>
          <p:cNvPr id="3080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WordArt 84"/>
          <p:cNvSpPr>
            <a:spLocks noChangeArrowheads="1" noChangeShapeType="1" noTextEdit="1"/>
          </p:cNvSpPr>
          <p:nvPr/>
        </p:nvSpPr>
        <p:spPr bwMode="auto">
          <a:xfrm>
            <a:off x="990600" y="15240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2" name="AutoShape 86"/>
          <p:cNvSpPr>
            <a:spLocks noChangeArrowheads="1"/>
          </p:cNvSpPr>
          <p:nvPr/>
        </p:nvSpPr>
        <p:spPr bwMode="auto">
          <a:xfrm>
            <a:off x="3182938" y="1260475"/>
            <a:ext cx="2514600" cy="412750"/>
          </a:xfrm>
          <a:prstGeom prst="wedgeRoundRectCallout">
            <a:avLst>
              <a:gd name="adj1" fmla="val -62880"/>
              <a:gd name="adj2" fmla="val 260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200" b="1">
                <a:solidFill>
                  <a:srgbClr val="0033CC"/>
                </a:solidFill>
                <a:ea typeface="標楷體" panose="03000509000000000000" pitchFamily="65" charset="-120"/>
              </a:rPr>
              <a:t>首次使用網上校管系統</a:t>
            </a:r>
            <a:endParaRPr lang="en-US" altLang="zh-TW" sz="1200" b="1">
              <a:solidFill>
                <a:srgbClr val="0033CC"/>
              </a:solidFill>
            </a:endParaRPr>
          </a:p>
        </p:txBody>
      </p:sp>
      <p:sp>
        <p:nvSpPr>
          <p:cNvPr id="3083" name="Text Box 88"/>
          <p:cNvSpPr txBox="1">
            <a:spLocks noChangeArrowheads="1"/>
          </p:cNvSpPr>
          <p:nvPr/>
        </p:nvSpPr>
        <p:spPr bwMode="auto">
          <a:xfrm>
            <a:off x="531813" y="1997075"/>
            <a:ext cx="3276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6600CC"/>
                </a:solidFill>
                <a:sym typeface="Wingdings" panose="05000000000000000000" pitchFamily="2" charset="2"/>
              </a:rPr>
              <a:t> </a:t>
            </a:r>
            <a:r>
              <a:rPr lang="zh-TW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收集教職員資料</a:t>
            </a:r>
            <a:r>
              <a:rPr lang="en-US" altLang="zh-TW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/</a:t>
            </a:r>
            <a:r>
              <a:rPr lang="zh-HK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文件副本</a:t>
            </a:r>
            <a:r>
              <a:rPr lang="en-US" altLang="zh-HK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紙本</a:t>
            </a:r>
            <a:r>
              <a:rPr lang="en-US" altLang="zh-TW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/</a:t>
            </a:r>
            <a:r>
              <a:rPr lang="zh-HK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掃描</a:t>
            </a:r>
            <a:r>
              <a:rPr lang="en-US" altLang="zh-TW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endParaRPr lang="zh-TW" altLang="en-US" sz="1400">
              <a:solidFill>
                <a:srgbClr val="6600CC"/>
              </a:solidFill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3084" name="Text Box 93"/>
          <p:cNvSpPr txBox="1">
            <a:spLocks noChangeArrowheads="1"/>
          </p:cNvSpPr>
          <p:nvPr/>
        </p:nvSpPr>
        <p:spPr bwMode="auto">
          <a:xfrm>
            <a:off x="1408113" y="2427288"/>
            <a:ext cx="2452687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包括：個人資料，履歷，相片，證書，</a:t>
            </a:r>
            <a:endParaRPr lang="en-US" altLang="zh-TW" sz="1000">
              <a:solidFill>
                <a:srgbClr val="66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推薦信以及病假結餘</a:t>
            </a:r>
            <a:r>
              <a:rPr lang="en-US" altLang="zh-TW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/</a:t>
            </a: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增薪日期</a:t>
            </a:r>
            <a:r>
              <a:rPr lang="en-US" altLang="zh-TW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如適用</a:t>
            </a:r>
            <a:r>
              <a:rPr lang="en-US" altLang="zh-TW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endParaRPr lang="zh-TW" altLang="en-US" sz="1000">
              <a:solidFill>
                <a:srgbClr val="66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en-US" altLang="zh-TW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一切資料須保密處理</a:t>
            </a:r>
            <a:r>
              <a:rPr lang="en-US" altLang="zh-TW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3085" name="Text Box 100"/>
          <p:cNvSpPr txBox="1">
            <a:spLocks noChangeArrowheads="1"/>
          </p:cNvSpPr>
          <p:nvPr/>
        </p:nvSpPr>
        <p:spPr bwMode="auto">
          <a:xfrm>
            <a:off x="357188" y="8097838"/>
            <a:ext cx="23876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8000"/>
                </a:solidFill>
                <a:sym typeface="Wingdings" panose="05000000000000000000" pitchFamily="2" charset="2"/>
              </a:rPr>
              <a:t> </a:t>
            </a:r>
            <a:r>
              <a:rPr lang="zh-TW" altLang="en-US" sz="1400">
                <a:solidFill>
                  <a:srgbClr val="008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為教職員開設使用者戶口</a:t>
            </a:r>
          </a:p>
        </p:txBody>
      </p:sp>
      <p:sp>
        <p:nvSpPr>
          <p:cNvPr id="3086" name="Text Box 108"/>
          <p:cNvSpPr txBox="1">
            <a:spLocks noChangeArrowheads="1"/>
          </p:cNvSpPr>
          <p:nvPr/>
        </p:nvSpPr>
        <p:spPr bwMode="auto">
          <a:xfrm>
            <a:off x="1146175" y="8572500"/>
            <a:ext cx="19939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包括：教職員的用戶類別，</a:t>
            </a:r>
            <a:endParaRPr lang="en-US" altLang="zh-TW" sz="1000">
              <a:solidFill>
                <a:srgbClr val="008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用戶組別，在各模組的使用權限</a:t>
            </a:r>
          </a:p>
        </p:txBody>
      </p:sp>
      <p:sp>
        <p:nvSpPr>
          <p:cNvPr id="3087" name="Text Box 110"/>
          <p:cNvSpPr txBox="1">
            <a:spLocks noChangeArrowheads="1"/>
          </p:cNvSpPr>
          <p:nvPr/>
        </p:nvSpPr>
        <p:spPr bwMode="auto">
          <a:xfrm>
            <a:off x="4243388" y="2009775"/>
            <a:ext cx="27463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0000"/>
                </a:solidFill>
                <a:sym typeface="Wingdings" panose="05000000000000000000" pitchFamily="2" charset="2"/>
              </a:rPr>
              <a:t> </a:t>
            </a:r>
            <a:r>
              <a:rPr lang="zh-TW" altLang="en-US" sz="1400">
                <a:solidFill>
                  <a:srgbClr val="99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編訂教職員的受聘資料及職務</a:t>
            </a:r>
          </a:p>
        </p:txBody>
      </p:sp>
      <p:sp>
        <p:nvSpPr>
          <p:cNvPr id="3088" name="WordArt 120"/>
          <p:cNvSpPr>
            <a:spLocks noChangeArrowheads="1" noChangeShapeType="1" noTextEdit="1"/>
          </p:cNvSpPr>
          <p:nvPr/>
        </p:nvSpPr>
        <p:spPr bwMode="auto">
          <a:xfrm>
            <a:off x="839788" y="3659188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9" name="WordArt 130"/>
          <p:cNvSpPr>
            <a:spLocks noChangeArrowheads="1" noChangeShapeType="1" noTextEdit="1"/>
          </p:cNvSpPr>
          <p:nvPr/>
        </p:nvSpPr>
        <p:spPr bwMode="auto">
          <a:xfrm>
            <a:off x="827088" y="5984875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90" name="Object 132"/>
          <p:cNvGraphicFramePr>
            <a:graphicFrameLocks noChangeAspect="1"/>
          </p:cNvGraphicFramePr>
          <p:nvPr/>
        </p:nvGraphicFramePr>
        <p:xfrm>
          <a:off x="396875" y="5972175"/>
          <a:ext cx="4572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Clip" r:id="rId7" imgW="1814170" imgH="1376172" progId="MS_ClipArt_Gallery.5">
                  <p:embed/>
                </p:oleObj>
              </mc:Choice>
              <mc:Fallback>
                <p:oleObj name="Clip" r:id="rId7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5972175"/>
                        <a:ext cx="4572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133"/>
          <p:cNvGraphicFramePr>
            <a:graphicFrameLocks noChangeAspect="1"/>
          </p:cNvGraphicFramePr>
          <p:nvPr/>
        </p:nvGraphicFramePr>
        <p:xfrm>
          <a:off x="484188" y="7002463"/>
          <a:ext cx="820737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Clip" r:id="rId9" imgW="1190531" imgH="1243343" progId="MS_ClipArt_Gallery.5">
                  <p:embed/>
                </p:oleObj>
              </mc:Choice>
              <mc:Fallback>
                <p:oleObj name="Clip" r:id="rId9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7002463"/>
                        <a:ext cx="820737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136"/>
          <p:cNvGraphicFramePr>
            <a:graphicFrameLocks noChangeAspect="1"/>
          </p:cNvGraphicFramePr>
          <p:nvPr/>
        </p:nvGraphicFramePr>
        <p:xfrm>
          <a:off x="357188" y="3603625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Clip" r:id="rId11" imgW="1700543" imgH="1831818" progId="MS_ClipArt_Gallery.5">
                  <p:embed/>
                </p:oleObj>
              </mc:Choice>
              <mc:Fallback>
                <p:oleObj name="Clip" r:id="rId11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603625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140"/>
          <p:cNvGraphicFramePr>
            <a:graphicFrameLocks noChangeAspect="1"/>
          </p:cNvGraphicFramePr>
          <p:nvPr/>
        </p:nvGraphicFramePr>
        <p:xfrm>
          <a:off x="2324100" y="1106488"/>
          <a:ext cx="5508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Clip" r:id="rId13" imgW="1585570" imgH="1759306" progId="MS_ClipArt_Gallery.5">
                  <p:embed/>
                </p:oleObj>
              </mc:Choice>
              <mc:Fallback>
                <p:oleObj name="Clip" r:id="rId13" imgW="1585570" imgH="1759306" progId="MS_ClipArt_Gallery.5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1106488"/>
                        <a:ext cx="5508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Text Box 152"/>
          <p:cNvSpPr txBox="1">
            <a:spLocks noChangeArrowheads="1"/>
          </p:cNvSpPr>
          <p:nvPr/>
        </p:nvSpPr>
        <p:spPr bwMode="auto">
          <a:xfrm>
            <a:off x="5465763" y="2484438"/>
            <a:ext cx="16002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包括：教職員代碼，</a:t>
            </a:r>
            <a:endParaRPr lang="en-US" altLang="zh-TW" sz="1000">
              <a:solidFill>
                <a:srgbClr val="99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職位職務，委員會職務 </a:t>
            </a:r>
          </a:p>
        </p:txBody>
      </p:sp>
      <p:pic>
        <p:nvPicPr>
          <p:cNvPr id="3095" name="Picture 164" descr="C:\Program Files\Common Files\Microsoft Shared\Clipart\cagcat50\PE01561_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3" y="2362200"/>
            <a:ext cx="116046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96" name="Object 172"/>
          <p:cNvGraphicFramePr>
            <a:graphicFrameLocks noChangeAspect="1"/>
          </p:cNvGraphicFramePr>
          <p:nvPr/>
        </p:nvGraphicFramePr>
        <p:xfrm>
          <a:off x="3817938" y="8478838"/>
          <a:ext cx="7286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Clip" r:id="rId16" imgW="1751990" imgH="1831543" progId="MS_ClipArt_Gallery.5">
                  <p:embed/>
                </p:oleObj>
              </mc:Choice>
              <mc:Fallback>
                <p:oleObj name="Clip" r:id="rId16" imgW="1751990" imgH="1831543" progId="MS_ClipArt_Gallery.5">
                  <p:embed/>
                  <p:pic>
                    <p:nvPicPr>
                      <p:cNvPr id="0" name="Object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8478838"/>
                        <a:ext cx="7286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97" name="Picture 178" descr="C:\Program Files\Common Files\Microsoft Shared\Clipart\cagcat50\BD07153_.WM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695825"/>
            <a:ext cx="6794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179" descr="C:\Program Files\Common Files\Microsoft Shared\Clipart\cagcat50\BD06517_.WMF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4835525"/>
            <a:ext cx="90805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180" descr="C:\Program Files\Common Files\Microsoft Shared\Clipart\cagcat50\BD06670_.WMF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6985000"/>
            <a:ext cx="8382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183" descr="C:\Program Files\Common Files\Microsoft Shared\Clipart\cagcat50\PE01476_.w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8475663"/>
            <a:ext cx="80327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184" descr="C:\Program Files\Common Files\Microsoft Shared\Clipart\cagcat50\PE01496_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2360613"/>
            <a:ext cx="66357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2" name="Text Box 88"/>
          <p:cNvSpPr txBox="1">
            <a:spLocks noChangeArrowheads="1"/>
          </p:cNvSpPr>
          <p:nvPr/>
        </p:nvSpPr>
        <p:spPr bwMode="auto">
          <a:xfrm>
            <a:off x="412750" y="4298950"/>
            <a:ext cx="28940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6600CC"/>
                </a:solidFill>
                <a:sym typeface="Wingdings" panose="05000000000000000000" pitchFamily="2" charset="2"/>
              </a:rPr>
              <a:t></a:t>
            </a:r>
            <a:r>
              <a:rPr lang="zh-TW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輸入資料</a:t>
            </a:r>
            <a:r>
              <a:rPr lang="en-US" altLang="zh-TW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/</a:t>
            </a:r>
            <a:r>
              <a:rPr lang="zh-TW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上載</a:t>
            </a:r>
            <a:r>
              <a:rPr lang="zh-HK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文件副本</a:t>
            </a:r>
            <a:r>
              <a:rPr lang="en-US" altLang="zh-HK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HK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掃描</a:t>
            </a:r>
            <a:r>
              <a:rPr lang="en-US" altLang="zh-TW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endParaRPr lang="zh-TW" altLang="en-US" sz="1400">
              <a:solidFill>
                <a:srgbClr val="6600CC"/>
              </a:solidFill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3103" name="Text Box 88"/>
          <p:cNvSpPr txBox="1">
            <a:spLocks noChangeArrowheads="1"/>
          </p:cNvSpPr>
          <p:nvPr/>
        </p:nvSpPr>
        <p:spPr bwMode="auto">
          <a:xfrm>
            <a:off x="1641475" y="3625850"/>
            <a:ext cx="5003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rgbClr val="FF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只有用戶組別</a:t>
            </a:r>
            <a:r>
              <a:rPr lang="en-US" altLang="zh-TW" sz="1400">
                <a:solidFill>
                  <a:srgbClr val="FF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400">
                <a:solidFill>
                  <a:srgbClr val="FF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校長，教職員管理</a:t>
            </a:r>
            <a:r>
              <a:rPr lang="en-US" altLang="zh-TW" sz="1400">
                <a:solidFill>
                  <a:srgbClr val="FF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r>
              <a:rPr lang="zh-TW" altLang="en-US" sz="1400">
                <a:solidFill>
                  <a:srgbClr val="FF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擁有存取此模組之權限。</a:t>
            </a:r>
          </a:p>
        </p:txBody>
      </p:sp>
      <p:sp>
        <p:nvSpPr>
          <p:cNvPr id="3104" name="Text Box 110"/>
          <p:cNvSpPr txBox="1">
            <a:spLocks noChangeArrowheads="1"/>
          </p:cNvSpPr>
          <p:nvPr/>
        </p:nvSpPr>
        <p:spPr bwMode="auto">
          <a:xfrm>
            <a:off x="3717925" y="4359275"/>
            <a:ext cx="16684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0000"/>
                </a:solidFill>
                <a:sym typeface="Wingdings" panose="05000000000000000000" pitchFamily="2" charset="2"/>
              </a:rPr>
              <a:t> </a:t>
            </a:r>
            <a:r>
              <a:rPr lang="zh-TW" altLang="en-US" sz="1400">
                <a:solidFill>
                  <a:srgbClr val="99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匯入教職員資料</a:t>
            </a:r>
          </a:p>
        </p:txBody>
      </p:sp>
      <p:sp>
        <p:nvSpPr>
          <p:cNvPr id="3105" name="Text Box 93"/>
          <p:cNvSpPr txBox="1">
            <a:spLocks noChangeArrowheads="1"/>
          </p:cNvSpPr>
          <p:nvPr/>
        </p:nvSpPr>
        <p:spPr bwMode="auto">
          <a:xfrm>
            <a:off x="1462088" y="4805363"/>
            <a:ext cx="13620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包括：教職員資料，</a:t>
            </a:r>
            <a:endParaRPr lang="en-US" altLang="zh-TW" sz="1000">
              <a:solidFill>
                <a:srgbClr val="66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受聘資料及職務</a:t>
            </a:r>
            <a:endParaRPr lang="en-US" altLang="zh-TW" sz="1000">
              <a:solidFill>
                <a:srgbClr val="66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3106" name="Text Box 152"/>
          <p:cNvSpPr txBox="1">
            <a:spLocks noChangeArrowheads="1"/>
          </p:cNvSpPr>
          <p:nvPr/>
        </p:nvSpPr>
        <p:spPr bwMode="auto">
          <a:xfrm>
            <a:off x="4360863" y="4887913"/>
            <a:ext cx="2536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包括：過去校外僱用資料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曾任職學校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、</a:t>
            </a:r>
            <a:endParaRPr lang="en-US" altLang="zh-TW" sz="1000">
              <a:solidFill>
                <a:srgbClr val="99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訓練以及資訊科技訓練資料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電子化服務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endParaRPr lang="zh-TW" altLang="en-US" sz="1000">
              <a:solidFill>
                <a:srgbClr val="99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3107" name="Text Box 88"/>
          <p:cNvSpPr txBox="1">
            <a:spLocks noChangeArrowheads="1"/>
          </p:cNvSpPr>
          <p:nvPr/>
        </p:nvSpPr>
        <p:spPr bwMode="auto">
          <a:xfrm>
            <a:off x="412750" y="6562725"/>
            <a:ext cx="23479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6600CC"/>
                </a:solidFill>
                <a:sym typeface="Wingdings" panose="05000000000000000000" pitchFamily="2" charset="2"/>
              </a:rPr>
              <a:t></a:t>
            </a:r>
            <a:r>
              <a:rPr lang="zh-TW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列印報告作存檔</a:t>
            </a:r>
            <a:r>
              <a:rPr lang="en-US" altLang="zh-TW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/</a:t>
            </a:r>
            <a:r>
              <a:rPr lang="zh-TW" altLang="en-US" sz="1400">
                <a:solidFill>
                  <a:srgbClr val="6600CC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核對</a:t>
            </a:r>
          </a:p>
        </p:txBody>
      </p:sp>
      <p:sp>
        <p:nvSpPr>
          <p:cNvPr id="3108" name="Text Box 93"/>
          <p:cNvSpPr txBox="1">
            <a:spLocks noChangeArrowheads="1"/>
          </p:cNvSpPr>
          <p:nvPr/>
        </p:nvSpPr>
        <p:spPr bwMode="auto">
          <a:xfrm>
            <a:off x="1389063" y="7002463"/>
            <a:ext cx="1617662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包括：個人及聘任資料，</a:t>
            </a:r>
            <a:endParaRPr lang="en-US" altLang="zh-TW" sz="1000">
              <a:solidFill>
                <a:srgbClr val="66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資訊科技訓練資料，</a:t>
            </a:r>
            <a:endParaRPr lang="en-US" altLang="zh-TW" sz="1000">
              <a:solidFill>
                <a:srgbClr val="66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職務資料，教職員名單</a:t>
            </a:r>
          </a:p>
        </p:txBody>
      </p:sp>
      <p:sp>
        <p:nvSpPr>
          <p:cNvPr id="3109" name="Text Box 110"/>
          <p:cNvSpPr txBox="1">
            <a:spLocks noChangeArrowheads="1"/>
          </p:cNvSpPr>
          <p:nvPr/>
        </p:nvSpPr>
        <p:spPr bwMode="auto">
          <a:xfrm>
            <a:off x="3629025" y="6553200"/>
            <a:ext cx="16684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0000"/>
                </a:solidFill>
                <a:sym typeface="Wingdings" panose="05000000000000000000" pitchFamily="2" charset="2"/>
              </a:rPr>
              <a:t> </a:t>
            </a:r>
            <a:r>
              <a:rPr lang="zh-TW" altLang="en-US" sz="1400">
                <a:solidFill>
                  <a:srgbClr val="99000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匯出教職員資料</a:t>
            </a:r>
          </a:p>
        </p:txBody>
      </p:sp>
      <p:sp>
        <p:nvSpPr>
          <p:cNvPr id="3110" name="Text Box 152"/>
          <p:cNvSpPr txBox="1">
            <a:spLocks noChangeArrowheads="1"/>
          </p:cNvSpPr>
          <p:nvPr/>
        </p:nvSpPr>
        <p:spPr bwMode="auto">
          <a:xfrm>
            <a:off x="4454525" y="6946900"/>
            <a:ext cx="2535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包括：教職員僱用資料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轉任其他學校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、</a:t>
            </a:r>
            <a:endParaRPr lang="en-US" altLang="zh-TW" sz="1000">
              <a:solidFill>
                <a:srgbClr val="99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提取教學節數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電子化服務</a:t>
            </a:r>
            <a:r>
              <a:rPr lang="en-US" altLang="zh-TW" sz="100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endParaRPr lang="zh-TW" altLang="en-US" sz="1000">
              <a:solidFill>
                <a:srgbClr val="99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3111" name="Text Box 100"/>
          <p:cNvSpPr txBox="1">
            <a:spLocks noChangeArrowheads="1"/>
          </p:cNvSpPr>
          <p:nvPr/>
        </p:nvSpPr>
        <p:spPr bwMode="auto">
          <a:xfrm>
            <a:off x="3629025" y="8085138"/>
            <a:ext cx="31051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70C0"/>
                </a:solidFill>
                <a:sym typeface="Wingdings" panose="05000000000000000000" pitchFamily="2" charset="2"/>
              </a:rPr>
              <a:t> </a:t>
            </a:r>
            <a:r>
              <a:rPr lang="zh-TW" altLang="en-US" sz="1400">
                <a:solidFill>
                  <a:srgbClr val="0070C0"/>
                </a:solidFill>
                <a:ea typeface="標楷體" panose="03000509000000000000" pitchFamily="65" charset="-120"/>
                <a:sym typeface="Wingdings" panose="05000000000000000000" pitchFamily="2" charset="2"/>
              </a:rPr>
              <a:t>設立虛置教職員以協助編排時間表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220</Words>
  <Application>Microsoft Office PowerPoint</Application>
  <PresentationFormat>自訂</PresentationFormat>
  <Paragraphs>31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Times New Roman</vt:lpstr>
      <vt:lpstr>新細明體</vt:lpstr>
      <vt:lpstr>Arial</vt:lpstr>
      <vt:lpstr>Calibri</vt:lpstr>
      <vt:lpstr>標楷體</vt:lpstr>
      <vt:lpstr>Wingdings</vt:lpstr>
      <vt:lpstr>預設簡報設計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61</cp:revision>
  <cp:lastPrinted>2019-02-13T04:44:54Z</cp:lastPrinted>
  <dcterms:created xsi:type="dcterms:W3CDTF">2003-03-14T04:14:17Z</dcterms:created>
  <dcterms:modified xsi:type="dcterms:W3CDTF">2023-01-19T03:08:15Z</dcterms:modified>
</cp:coreProperties>
</file>