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6600CC"/>
    <a:srgbClr val="9900CC"/>
    <a:srgbClr val="009900"/>
    <a:srgbClr val="0000FF"/>
    <a:srgbClr val="CC0099"/>
    <a:srgbClr val="9900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 varScale="1">
        <p:scale>
          <a:sx n="67" d="100"/>
          <a:sy n="67" d="100"/>
        </p:scale>
        <p:origin x="3624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6B04AA-8ECA-4704-916A-B6EAC1485F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71AE9-3AB1-4C8C-9ACD-6E7D50E7BA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970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702A-1579-4D78-8F00-169102E324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561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90E4-463A-47CF-9B9D-9955D6262A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711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C97E0-2B88-4483-9AE5-D3309E284D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984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B9A4F-17A8-41EC-A38E-48869E1EE9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23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FDA9-EC76-40B1-8807-8B49C2D2DE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76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0D381-854D-486F-949C-62B52AE35D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76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7270-074B-4F96-809F-D580C957EB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999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6C9B7-5CD2-4512-8971-032B013D4F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411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390AE-B07B-4EFE-A9ED-24F8CC78C7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071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31538-AE4A-4F97-9768-F8C45135E6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81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A5C903E9-3969-46EE-B5DD-C8B3B6A380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image" Target="../media/image13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image" Target="../media/image7.wmf"/><Relationship Id="rId17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4.png"/><Relationship Id="rId15" Type="http://schemas.openxmlformats.org/officeDocument/2006/relationships/image" Target="../media/image10.wmf"/><Relationship Id="rId10" Type="http://schemas.openxmlformats.org/officeDocument/2006/relationships/image" Target="../media/image5.wmf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86"/>
          <p:cNvSpPr>
            <a:spLocks noChangeArrowheads="1"/>
          </p:cNvSpPr>
          <p:nvPr/>
        </p:nvSpPr>
        <p:spPr bwMode="auto">
          <a:xfrm>
            <a:off x="3276600" y="1222375"/>
            <a:ext cx="2514600" cy="377825"/>
          </a:xfrm>
          <a:prstGeom prst="wedgeRoundRectCallout">
            <a:avLst>
              <a:gd name="adj1" fmla="val -62880"/>
              <a:gd name="adj2" fmla="val 26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FF0000"/>
                </a:solidFill>
              </a:rPr>
              <a:t>編修資料庫</a:t>
            </a:r>
            <a:endParaRPr lang="en-US" altLang="zh-TW" sz="1200">
              <a:solidFill>
                <a:srgbClr val="FF0000"/>
              </a:solidFill>
            </a:endParaRPr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1909763" y="123825"/>
          <a:ext cx="4267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lip" r:id="rId3" imgW="6179777" imgH="3337632" progId="MS_ClipArt_Gallery.5">
                  <p:embed/>
                </p:oleObj>
              </mc:Choice>
              <mc:Fallback>
                <p:oleObj name="Clip" r:id="rId3" imgW="6179777" imgH="3337632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123825"/>
                        <a:ext cx="42672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151063" y="261938"/>
            <a:ext cx="3784600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522288" indent="-327025" defTabSz="1044575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044575" indent="-261938" defTabSz="1044575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566863" indent="-261938" defTabSz="1044575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90738" indent="-260350" defTabSz="1044575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>
                <a:solidFill>
                  <a:srgbClr val="6600CC"/>
                </a:solidFill>
                <a:latin typeface="+mj-lt"/>
                <a:ea typeface="+mj-ea"/>
              </a:rPr>
              <a:t>人才資料庫</a:t>
            </a:r>
            <a:r>
              <a:rPr lang="en-US" altLang="zh-TW" sz="1800" b="1" dirty="0">
                <a:solidFill>
                  <a:srgbClr val="6600CC"/>
                </a:solidFill>
                <a:latin typeface="+mj-lt"/>
                <a:ea typeface="+mj-ea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>
                <a:solidFill>
                  <a:srgbClr val="6600CC"/>
                </a:solidFill>
                <a:latin typeface="+mj-lt"/>
                <a:ea typeface="+mj-ea"/>
              </a:rPr>
              <a:t>Talent Databank</a:t>
            </a:r>
            <a:endParaRPr lang="en-US" altLang="zh-TW" sz="2700" dirty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895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9" name="Rectangle 51"/>
          <p:cNvSpPr>
            <a:spLocks noChangeArrowheads="1"/>
          </p:cNvSpPr>
          <p:nvPr/>
        </p:nvSpPr>
        <p:spPr bwMode="auto">
          <a:xfrm>
            <a:off x="304800" y="5181600"/>
            <a:ext cx="7026275" cy="2209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80" name="Rectangle 64"/>
          <p:cNvSpPr>
            <a:spLocks noChangeArrowheads="1"/>
          </p:cNvSpPr>
          <p:nvPr/>
        </p:nvSpPr>
        <p:spPr bwMode="auto">
          <a:xfrm>
            <a:off x="304800" y="7905750"/>
            <a:ext cx="7026275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81" name="Text Box 68"/>
          <p:cNvSpPr txBox="1">
            <a:spLocks noChangeArrowheads="1"/>
          </p:cNvSpPr>
          <p:nvPr/>
        </p:nvSpPr>
        <p:spPr bwMode="auto">
          <a:xfrm>
            <a:off x="2876550" y="8405813"/>
            <a:ext cx="20859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171450" indent="-1714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200">
                <a:solidFill>
                  <a:srgbClr val="6600CC"/>
                </a:solidFill>
                <a:latin typeface="新細明體" panose="02020500000000000000" pitchFamily="18" charset="-120"/>
              </a:rPr>
              <a:t>列印報告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200">
                <a:solidFill>
                  <a:srgbClr val="6600CC"/>
                </a:solidFill>
                <a:latin typeface="新細明體" panose="02020500000000000000" pitchFamily="18" charset="-120"/>
                <a:sym typeface="Wingdings 2" panose="05020102010507070707" pitchFamily="18" charset="2"/>
              </a:rPr>
              <a:t>建立校本</a:t>
            </a:r>
            <a:r>
              <a:rPr lang="zh-TW" altLang="en-US" sz="1200">
                <a:solidFill>
                  <a:srgbClr val="6600CC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人材資料庫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200">
                <a:solidFill>
                  <a:srgbClr val="6600CC"/>
                </a:solidFill>
                <a:latin typeface="新細明體" panose="02020500000000000000" pitchFamily="18" charset="-120"/>
                <a:sym typeface="Wingdings 2" panose="05020102010507070707" pitchFamily="18" charset="2"/>
              </a:rPr>
              <a:t>協助策劃課校本質優課程</a:t>
            </a:r>
            <a:endParaRPr lang="en-US" altLang="zh-TW" sz="1200">
              <a:solidFill>
                <a:srgbClr val="6600CC"/>
              </a:solidFill>
              <a:latin typeface="新細明體" panose="02020500000000000000" pitchFamily="18" charset="-120"/>
              <a:sym typeface="Wingdings" panose="05000000000000000000" pitchFamily="2" charset="2"/>
            </a:endParaRPr>
          </a:p>
        </p:txBody>
      </p:sp>
      <p:pic>
        <p:nvPicPr>
          <p:cNvPr id="3082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144588"/>
            <a:ext cx="479425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WordArt 84"/>
          <p:cNvSpPr>
            <a:spLocks noChangeArrowheads="1" noChangeShapeType="1" noTextEdit="1"/>
          </p:cNvSpPr>
          <p:nvPr/>
        </p:nvSpPr>
        <p:spPr bwMode="auto">
          <a:xfrm>
            <a:off x="771525" y="128111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4" name="Text Box 88"/>
          <p:cNvSpPr txBox="1">
            <a:spLocks noChangeArrowheads="1"/>
          </p:cNvSpPr>
          <p:nvPr/>
        </p:nvSpPr>
        <p:spPr bwMode="auto">
          <a:xfrm>
            <a:off x="909638" y="5387975"/>
            <a:ext cx="2286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9900"/>
                </a:solidFill>
                <a:sym typeface="Wingdings" panose="05000000000000000000" pitchFamily="2" charset="2"/>
              </a:rPr>
              <a:t></a:t>
            </a:r>
            <a:r>
              <a:rPr lang="zh-TW" altLang="en-US" sz="1400">
                <a:solidFill>
                  <a:srgbClr val="009900"/>
                </a:solidFill>
                <a:sym typeface="Wingdings" panose="05000000000000000000" pitchFamily="2" charset="2"/>
              </a:rPr>
              <a:t>渠道一：學業成績</a:t>
            </a:r>
          </a:p>
        </p:txBody>
      </p:sp>
      <p:sp>
        <p:nvSpPr>
          <p:cNvPr id="3085" name="Text Box 93"/>
          <p:cNvSpPr txBox="1">
            <a:spLocks noChangeArrowheads="1"/>
          </p:cNvSpPr>
          <p:nvPr/>
        </p:nvSpPr>
        <p:spPr bwMode="auto">
          <a:xfrm>
            <a:off x="1373188" y="5740400"/>
            <a:ext cx="17526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依據學生的學業成績，按學校自訂的「提取百分比」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如：中國語文科成績最優異的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2%)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，甄選學生</a:t>
            </a:r>
          </a:p>
        </p:txBody>
      </p:sp>
      <p:sp>
        <p:nvSpPr>
          <p:cNvPr id="3086" name="Text Box 100"/>
          <p:cNvSpPr txBox="1">
            <a:spLocks noChangeArrowheads="1"/>
          </p:cNvSpPr>
          <p:nvPr/>
        </p:nvSpPr>
        <p:spPr bwMode="auto">
          <a:xfrm>
            <a:off x="5465763" y="6067425"/>
            <a:ext cx="1831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chemeClr val="accent2"/>
                </a:solidFill>
                <a:sym typeface="Wingdings" panose="05000000000000000000" pitchFamily="2" charset="2"/>
              </a:rPr>
              <a:t></a:t>
            </a:r>
            <a:r>
              <a:rPr lang="zh-TW" altLang="en-US" sz="1400">
                <a:solidFill>
                  <a:schemeClr val="accent2"/>
                </a:solidFill>
                <a:sym typeface="Wingdings" panose="05000000000000000000" pitchFamily="2" charset="2"/>
              </a:rPr>
              <a:t>渠道三：其他資料</a:t>
            </a:r>
          </a:p>
        </p:txBody>
      </p:sp>
      <p:sp>
        <p:nvSpPr>
          <p:cNvPr id="3087" name="Text Box 108"/>
          <p:cNvSpPr txBox="1">
            <a:spLocks noChangeArrowheads="1"/>
          </p:cNvSpPr>
          <p:nvPr/>
        </p:nvSpPr>
        <p:spPr bwMode="auto">
          <a:xfrm>
            <a:off x="5935663" y="6686550"/>
            <a:ext cx="137477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依據其他途徑</a:t>
            </a:r>
            <a:r>
              <a:rPr lang="en-US" altLang="zh-TW" sz="100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如：教師推薦、智力評估結果</a:t>
            </a:r>
            <a:r>
              <a:rPr lang="en-US" altLang="zh-TW" sz="100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，甄選學生</a:t>
            </a:r>
            <a:endParaRPr lang="zh-TW" altLang="en-US" sz="14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088" name="Text Box 110"/>
          <p:cNvSpPr txBox="1">
            <a:spLocks noChangeArrowheads="1"/>
          </p:cNvSpPr>
          <p:nvPr/>
        </p:nvSpPr>
        <p:spPr bwMode="auto">
          <a:xfrm>
            <a:off x="3221038" y="5810250"/>
            <a:ext cx="1804987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45000"/>
              </a:lnSpc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99"/>
                </a:solidFill>
                <a:sym typeface="Wingdings" panose="05000000000000000000" pitchFamily="2" charset="2"/>
              </a:rPr>
              <a:t></a:t>
            </a:r>
            <a:r>
              <a:rPr lang="zh-TW" altLang="en-US" sz="1400">
                <a:solidFill>
                  <a:srgbClr val="990099"/>
                </a:solidFill>
                <a:sym typeface="Wingdings" panose="05000000000000000000" pitchFamily="2" charset="2"/>
              </a:rPr>
              <a:t>渠道二：比賽成績</a:t>
            </a:r>
          </a:p>
        </p:txBody>
      </p:sp>
      <p:sp>
        <p:nvSpPr>
          <p:cNvPr id="3089" name="WordArt 120"/>
          <p:cNvSpPr>
            <a:spLocks noChangeArrowheads="1" noChangeShapeType="1" noTextEdit="1"/>
          </p:cNvSpPr>
          <p:nvPr/>
        </p:nvSpPr>
        <p:spPr bwMode="auto">
          <a:xfrm>
            <a:off x="892175" y="4773613"/>
            <a:ext cx="1160463" cy="3429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使用人才資料庫</a:t>
            </a:r>
            <a:endParaRPr lang="zh-HK" altLang="en-US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sp>
        <p:nvSpPr>
          <p:cNvPr id="3090" name="WordArt 130"/>
          <p:cNvSpPr>
            <a:spLocks noChangeArrowheads="1" noChangeShapeType="1" noTextEdit="1"/>
          </p:cNvSpPr>
          <p:nvPr/>
        </p:nvSpPr>
        <p:spPr bwMode="auto">
          <a:xfrm>
            <a:off x="990600" y="76009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91" name="Object 132"/>
          <p:cNvGraphicFramePr>
            <a:graphicFrameLocks noChangeAspect="1"/>
          </p:cNvGraphicFramePr>
          <p:nvPr/>
        </p:nvGraphicFramePr>
        <p:xfrm>
          <a:off x="533400" y="763428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lip" r:id="rId6" imgW="1814170" imgH="1376172" progId="MS_ClipArt_Gallery.5">
                  <p:embed/>
                </p:oleObj>
              </mc:Choice>
              <mc:Fallback>
                <p:oleObj name="Clip" r:id="rId6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3428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136"/>
          <p:cNvGraphicFramePr>
            <a:graphicFrameLocks noChangeAspect="1"/>
          </p:cNvGraphicFramePr>
          <p:nvPr/>
        </p:nvGraphicFramePr>
        <p:xfrm>
          <a:off x="304800" y="1176338"/>
          <a:ext cx="4032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lip" r:id="rId8" imgW="1700543" imgH="1831818" progId="MS_ClipArt_Gallery.5">
                  <p:embed/>
                </p:oleObj>
              </mc:Choice>
              <mc:Fallback>
                <p:oleObj name="Clip" r:id="rId8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76338"/>
                        <a:ext cx="4032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Text Box 152"/>
          <p:cNvSpPr txBox="1">
            <a:spLocks noChangeArrowheads="1"/>
          </p:cNvSpPr>
          <p:nvPr/>
        </p:nvSpPr>
        <p:spPr bwMode="auto">
          <a:xfrm>
            <a:off x="3876675" y="6264275"/>
            <a:ext cx="13414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CC0099"/>
                </a:solidFill>
                <a:sym typeface="Wingdings" panose="05000000000000000000" pitchFamily="2" charset="2"/>
              </a:rPr>
              <a:t>依據學生參與學校選定比賽的表現，甄選學生</a:t>
            </a:r>
          </a:p>
        </p:txBody>
      </p:sp>
      <p:sp>
        <p:nvSpPr>
          <p:cNvPr id="3094" name="Text Box 188"/>
          <p:cNvSpPr txBox="1">
            <a:spLocks noChangeArrowheads="1"/>
          </p:cNvSpPr>
          <p:nvPr/>
        </p:nvSpPr>
        <p:spPr bwMode="auto">
          <a:xfrm>
            <a:off x="3276600" y="2959100"/>
            <a:ext cx="39687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TW" altLang="en-US" sz="1300">
                <a:solidFill>
                  <a:srgbClr val="FF3399"/>
                </a:solidFill>
              </a:rPr>
              <a:t>渠道三：</a:t>
            </a: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於</a:t>
            </a:r>
            <a:r>
              <a:rPr lang="zh-TW" altLang="en-US" sz="1300" b="1">
                <a:solidFill>
                  <a:srgbClr val="FF3399"/>
                </a:solidFill>
                <a:sym typeface="Wingdings" panose="05000000000000000000" pitchFamily="2" charset="2"/>
              </a:rPr>
              <a:t>系統保安模組</a:t>
            </a: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將合適權限賦予相關用戶</a:t>
            </a:r>
          </a:p>
        </p:txBody>
      </p:sp>
      <p:sp>
        <p:nvSpPr>
          <p:cNvPr id="3095" name="AutoShape 194"/>
          <p:cNvSpPr>
            <a:spLocks noChangeArrowheads="1"/>
          </p:cNvSpPr>
          <p:nvPr/>
        </p:nvSpPr>
        <p:spPr bwMode="auto">
          <a:xfrm>
            <a:off x="1595438" y="2498725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96" name="AutoShape 196"/>
          <p:cNvSpPr>
            <a:spLocks noChangeArrowheads="1"/>
          </p:cNvSpPr>
          <p:nvPr/>
        </p:nvSpPr>
        <p:spPr bwMode="auto">
          <a:xfrm>
            <a:off x="2738438" y="3006725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97" name="AutoShape 197"/>
          <p:cNvSpPr>
            <a:spLocks noChangeArrowheads="1"/>
          </p:cNvSpPr>
          <p:nvPr/>
        </p:nvSpPr>
        <p:spPr bwMode="auto">
          <a:xfrm>
            <a:off x="449263" y="2038350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pic>
        <p:nvPicPr>
          <p:cNvPr id="3098" name="Picture 201" descr="C:\Documents and Settings\administrator\Application Data\Microsoft\Media Catalog\Downloaded Clips\cl0\SL00712_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463" y="3090863"/>
            <a:ext cx="1079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9" name="Line 203"/>
          <p:cNvSpPr>
            <a:spLocks noChangeShapeType="1"/>
          </p:cNvSpPr>
          <p:nvPr/>
        </p:nvSpPr>
        <p:spPr bwMode="auto">
          <a:xfrm>
            <a:off x="457200" y="7162800"/>
            <a:ext cx="381000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pic>
        <p:nvPicPr>
          <p:cNvPr id="3100" name="Picture 206" descr="C:\Documents and Settings\administrator\Application Data\Microsoft\Media Catalog\Downloaded Clips\cl98\j0382412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8107363"/>
            <a:ext cx="142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1" name="Text Box 247"/>
          <p:cNvSpPr txBox="1">
            <a:spLocks noChangeArrowheads="1"/>
          </p:cNvSpPr>
          <p:nvPr/>
        </p:nvSpPr>
        <p:spPr bwMode="auto">
          <a:xfrm>
            <a:off x="950913" y="2081213"/>
            <a:ext cx="41878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zh-TW" altLang="en-US" sz="1300">
                <a:solidFill>
                  <a:srgbClr val="FF3399"/>
                </a:solidFill>
              </a:rPr>
              <a:t>渠道一：於</a:t>
            </a:r>
            <a:r>
              <a:rPr lang="zh-TW" altLang="en-US" sz="1300" b="1">
                <a:solidFill>
                  <a:srgbClr val="FF3399"/>
                </a:solidFill>
              </a:rPr>
              <a:t>學生成績模組</a:t>
            </a:r>
            <a:r>
              <a:rPr lang="zh-TW" altLang="en-US" sz="1300">
                <a:solidFill>
                  <a:srgbClr val="FF3399"/>
                </a:solidFill>
              </a:rPr>
              <a:t>輸入分數及進行數據合併</a:t>
            </a:r>
          </a:p>
        </p:txBody>
      </p:sp>
      <p:pic>
        <p:nvPicPr>
          <p:cNvPr id="3102" name="Picture 184" descr="C:\Documents and Settings\administrator\Application Data\Microsoft\Media Catalog\Downloaded Clips\cl0\BS01871_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773613"/>
            <a:ext cx="373063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55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0" y="8243888"/>
            <a:ext cx="128905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56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6264275"/>
            <a:ext cx="6746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58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5646738"/>
            <a:ext cx="1139825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59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13000"/>
            <a:ext cx="985838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圖片 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88" y="6657975"/>
            <a:ext cx="5984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8" name="Text Box 247"/>
          <p:cNvSpPr txBox="1">
            <a:spLocks noChangeArrowheads="1"/>
          </p:cNvSpPr>
          <p:nvPr/>
        </p:nvSpPr>
        <p:spPr bwMode="auto">
          <a:xfrm>
            <a:off x="2108200" y="2503488"/>
            <a:ext cx="38703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zh-TW" altLang="en-US" sz="1300">
                <a:solidFill>
                  <a:srgbClr val="FF3399"/>
                </a:solidFill>
              </a:rPr>
              <a:t>渠道二：於</a:t>
            </a:r>
            <a:r>
              <a:rPr lang="zh-TW" altLang="en-US" sz="1300" b="1">
                <a:solidFill>
                  <a:srgbClr val="FF3399"/>
                </a:solidFill>
              </a:rPr>
              <a:t>課外活動模組</a:t>
            </a:r>
            <a:r>
              <a:rPr lang="zh-TW" altLang="en-US" sz="1300">
                <a:solidFill>
                  <a:srgbClr val="FF3399"/>
                </a:solidFill>
              </a:rPr>
              <a:t>編修活動項目</a:t>
            </a:r>
          </a:p>
        </p:txBody>
      </p:sp>
      <p:pic>
        <p:nvPicPr>
          <p:cNvPr id="37" name="圖片 36">
            <a:extLst>
              <a:ext uri="{FF2B5EF4-FFF2-40B4-BE49-F238E27FC236}">
                <a16:creationId xmlns:a16="http://schemas.microsoft.com/office/drawing/2014/main" id="{8C2A5F6F-52BC-4CFB-B0B6-2FAFF736AAB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08" y="196596"/>
            <a:ext cx="1206169" cy="7704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91240B29-F687-4F45-9708-019B960494DF}">
            <a14:hiddenLine xmlns:a14="http://schemas.microsoft.com/office/drawing/2010/main" w="38100" cmpd="dbl">
              <a:solidFill>
                <a:srgbClr val="990099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90000" tIns="46800" rIns="90000" bIns="46800">
        <a:spAutoFit/>
      </a:bodyPr>
      <a:lstStyle>
        <a:defPPr eaLnBrk="1" hangingPunct="1">
          <a:lnSpc>
            <a:spcPct val="65000"/>
          </a:lnSpc>
          <a:spcBef>
            <a:spcPct val="50000"/>
          </a:spcBef>
          <a:buNone/>
          <a:defRPr sz="1300" dirty="0" smtClean="0">
            <a:solidFill>
              <a:srgbClr val="990099"/>
            </a:solidFill>
            <a:latin typeface="新細明體" panose="02020500000000000000" pitchFamily="18" charset="-120"/>
            <a:ea typeface="新細明體" panose="02020500000000000000" pitchFamily="18" charset="-120"/>
            <a:sym typeface="Wingdings" pitchFamily="2" charset="2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137</Words>
  <Application>Microsoft Office PowerPoint</Application>
  <PresentationFormat>自訂</PresentationFormat>
  <Paragraphs>18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EDB User</cp:lastModifiedBy>
  <cp:revision>104</cp:revision>
  <cp:lastPrinted>2003-03-18T09:11:00Z</cp:lastPrinted>
  <dcterms:created xsi:type="dcterms:W3CDTF">2003-03-14T04:14:17Z</dcterms:created>
  <dcterms:modified xsi:type="dcterms:W3CDTF">2024-10-23T01:53:37Z</dcterms:modified>
</cp:coreProperties>
</file>