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3399"/>
    <a:srgbClr val="336600"/>
    <a:srgbClr val="3A0074"/>
    <a:srgbClr val="C8C412"/>
    <a:srgbClr val="FF538C"/>
    <a:srgbClr val="4B0096"/>
    <a:srgbClr val="DBD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150" d="100"/>
          <a:sy n="150" d="100"/>
        </p:scale>
        <p:origin x="1116" y="-2514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C6C9167-340F-442A-A01E-CFA8029D18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3195638"/>
            <a:ext cx="6477000" cy="2205037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829300"/>
            <a:ext cx="5334000" cy="26289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1E374-77FB-46F8-B5B2-E4126B3AB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239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0698F-7587-4109-BEB6-2481012FD9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093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A6E57-3BF4-4D73-B4C2-67D4020977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135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021B7-20F5-47C7-B0F2-31EFAB7DCE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248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3" y="6610350"/>
            <a:ext cx="6477000" cy="20431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63" y="4360863"/>
            <a:ext cx="6477000" cy="22494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9A3A2-3AC0-4DC3-9DEC-BE8F560330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02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202D9-3057-4434-A322-5A0C63BE1D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758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2750"/>
            <a:ext cx="68580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303463"/>
            <a:ext cx="3367088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262313"/>
            <a:ext cx="3367088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0325" y="2303463"/>
            <a:ext cx="3368675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70325" y="3262313"/>
            <a:ext cx="3368675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BCF79-EECB-473A-8E91-9110838FD7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48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60B0D-3DFF-4544-AFDA-C2070BFA5D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431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880-1358-47F9-81A4-80152B1470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325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09575"/>
            <a:ext cx="2506663" cy="174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9738" y="409575"/>
            <a:ext cx="4259262" cy="8780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152650"/>
            <a:ext cx="2506663" cy="70373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77AB-678C-4C78-BF0E-E27449B91B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868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838" y="7200900"/>
            <a:ext cx="4572000" cy="850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93838" y="919163"/>
            <a:ext cx="4572000" cy="6172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838" y="8051800"/>
            <a:ext cx="4572000" cy="1206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6832C-DA81-4819-92E0-739283A295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164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83179509-C9D2-44DC-98AD-3C9B7BFA8C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>
          <a:solidFill>
            <a:schemeClr val="tx1"/>
          </a:solidFill>
          <a:latin typeface="+mn-lt"/>
          <a:ea typeface="+mn-ea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5pPr>
      <a:lvl6pPr marL="28082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6pPr>
      <a:lvl7pPr marL="32654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7pPr>
      <a:lvl8pPr marL="37226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8pPr>
      <a:lvl9pPr marL="41798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jpeg"/><Relationship Id="rId18" Type="http://schemas.openxmlformats.org/officeDocument/2006/relationships/image" Target="../media/image12.png"/><Relationship Id="rId3" Type="http://schemas.openxmlformats.org/officeDocument/2006/relationships/image" Target="../media/image7.png"/><Relationship Id="rId21" Type="http://schemas.openxmlformats.org/officeDocument/2006/relationships/oleObject" Target="../embeddings/oleObject6.bin"/><Relationship Id="rId7" Type="http://schemas.openxmlformats.org/officeDocument/2006/relationships/image" Target="../media/image2.wmf"/><Relationship Id="rId12" Type="http://schemas.openxmlformats.org/officeDocument/2006/relationships/image" Target="../media/image8.wmf"/><Relationship Id="rId17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png"/><Relationship Id="rId20" Type="http://schemas.openxmlformats.org/officeDocument/2006/relationships/image" Target="../media/image14.jpe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5.wmf"/><Relationship Id="rId23" Type="http://schemas.openxmlformats.org/officeDocument/2006/relationships/image" Target="../media/image15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5.bin"/><Relationship Id="rId2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263525" y="817563"/>
            <a:ext cx="7091363" cy="3513137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76" name="Rectangle 51"/>
          <p:cNvSpPr>
            <a:spLocks noChangeArrowheads="1"/>
          </p:cNvSpPr>
          <p:nvPr/>
        </p:nvSpPr>
        <p:spPr bwMode="auto">
          <a:xfrm>
            <a:off x="268288" y="4689475"/>
            <a:ext cx="7086600" cy="30480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pic>
        <p:nvPicPr>
          <p:cNvPr id="3077" name="Picture 83" descr="thumb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731838"/>
            <a:ext cx="39052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WordArt 84"/>
          <p:cNvSpPr>
            <a:spLocks noChangeArrowheads="1" noChangeShapeType="1" noTextEdit="1"/>
          </p:cNvSpPr>
          <p:nvPr/>
        </p:nvSpPr>
        <p:spPr bwMode="auto">
          <a:xfrm>
            <a:off x="877888" y="773113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79" name="WordArt 120"/>
          <p:cNvSpPr>
            <a:spLocks noChangeArrowheads="1" noChangeShapeType="1" noTextEdit="1"/>
          </p:cNvSpPr>
          <p:nvPr/>
        </p:nvSpPr>
        <p:spPr bwMode="auto">
          <a:xfrm>
            <a:off x="911225" y="445135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80" name="WordArt 130"/>
          <p:cNvSpPr>
            <a:spLocks noChangeArrowheads="1" noChangeShapeType="1" noTextEdit="1"/>
          </p:cNvSpPr>
          <p:nvPr/>
        </p:nvSpPr>
        <p:spPr bwMode="auto">
          <a:xfrm>
            <a:off x="966788" y="7881938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81" name="Object 132"/>
          <p:cNvGraphicFramePr>
            <a:graphicFrameLocks noChangeAspect="1"/>
          </p:cNvGraphicFramePr>
          <p:nvPr/>
        </p:nvGraphicFramePr>
        <p:xfrm>
          <a:off x="458788" y="7858125"/>
          <a:ext cx="4572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Clip" r:id="rId4" imgW="1814170" imgH="1376172" progId="MS_ClipArt_Gallery.5">
                  <p:embed/>
                </p:oleObj>
              </mc:Choice>
              <mc:Fallback>
                <p:oleObj name="Clip" r:id="rId4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7858125"/>
                        <a:ext cx="4572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33"/>
          <p:cNvGraphicFramePr>
            <a:graphicFrameLocks noChangeAspect="1"/>
          </p:cNvGraphicFramePr>
          <p:nvPr/>
        </p:nvGraphicFramePr>
        <p:xfrm>
          <a:off x="5815013" y="8358188"/>
          <a:ext cx="1152525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Clip" r:id="rId6" imgW="1190531" imgH="1243343" progId="MS_ClipArt_Gallery.5">
                  <p:embed/>
                </p:oleObj>
              </mc:Choice>
              <mc:Fallback>
                <p:oleObj name="Clip" r:id="rId6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013" y="8358188"/>
                        <a:ext cx="1152525" cy="114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36"/>
          <p:cNvGraphicFramePr>
            <a:graphicFrameLocks noChangeAspect="1"/>
          </p:cNvGraphicFramePr>
          <p:nvPr/>
        </p:nvGraphicFramePr>
        <p:xfrm>
          <a:off x="438150" y="4451350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Clip" r:id="rId8" imgW="1700543" imgH="1831818" progId="MS_ClipArt_Gallery.5">
                  <p:embed/>
                </p:oleObj>
              </mc:Choice>
              <mc:Fallback>
                <p:oleObj name="Clip" r:id="rId8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4451350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Text Box 171"/>
          <p:cNvSpPr txBox="1">
            <a:spLocks noChangeArrowheads="1"/>
          </p:cNvSpPr>
          <p:nvPr/>
        </p:nvSpPr>
        <p:spPr bwMode="auto">
          <a:xfrm>
            <a:off x="5584825" y="5257800"/>
            <a:ext cx="18494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 </a:t>
            </a:r>
            <a:r>
              <a:rPr lang="zh-TW" altLang="en-US" sz="11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時間表編排報告</a:t>
            </a:r>
          </a:p>
        </p:txBody>
      </p:sp>
      <p:grpSp>
        <p:nvGrpSpPr>
          <p:cNvPr id="3085" name="Group 257"/>
          <p:cNvGrpSpPr>
            <a:grpSpLocks/>
          </p:cNvGrpSpPr>
          <p:nvPr/>
        </p:nvGrpSpPr>
        <p:grpSpPr bwMode="auto">
          <a:xfrm>
            <a:off x="2763838" y="1046163"/>
            <a:ext cx="4092575" cy="3095625"/>
            <a:chOff x="1928" y="1153"/>
            <a:chExt cx="2578" cy="1950"/>
          </a:xfrm>
        </p:grpSpPr>
        <p:graphicFrame>
          <p:nvGraphicFramePr>
            <p:cNvPr id="3123" name="Object 103"/>
            <p:cNvGraphicFramePr>
              <a:graphicFrameLocks noChangeAspect="1"/>
            </p:cNvGraphicFramePr>
            <p:nvPr/>
          </p:nvGraphicFramePr>
          <p:xfrm>
            <a:off x="3676" y="2032"/>
            <a:ext cx="830" cy="6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1" name="Clip" r:id="rId10" imgW="1732230" imgH="1350475" progId="MS_ClipArt_Gallery.5">
                    <p:embed/>
                  </p:oleObj>
                </mc:Choice>
                <mc:Fallback>
                  <p:oleObj name="Clip" r:id="rId10" imgW="1732230" imgH="1350475" progId="MS_ClipArt_Gallery.5">
                    <p:embed/>
                    <p:pic>
                      <p:nvPicPr>
                        <p:cNvPr id="0" name="Object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6" y="2032"/>
                          <a:ext cx="830" cy="6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24" name="Text Box 188"/>
            <p:cNvSpPr txBox="1">
              <a:spLocks noChangeArrowheads="1"/>
            </p:cNvSpPr>
            <p:nvPr/>
          </p:nvSpPr>
          <p:spPr bwMode="auto">
            <a:xfrm>
              <a:off x="1928" y="1153"/>
              <a:ext cx="1494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2852" tIns="53483" rIns="102852" bIns="53483" anchor="ctr">
              <a:spAutoFit/>
            </a:bodyPr>
            <a:lstStyle>
              <a:lvl1pPr defTabSz="1044575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1400" b="1">
                  <a:solidFill>
                    <a:srgbClr val="7030A0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sym typeface="Wingdings" panose="05000000000000000000" pitchFamily="2" charset="2"/>
                </a:rPr>
                <a:t> </a:t>
              </a:r>
              <a:r>
                <a:rPr lang="zh-TW" altLang="en-US" sz="1400" b="1">
                  <a:solidFill>
                    <a:srgbClr val="7030A0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sym typeface="Wingdings" panose="05000000000000000000" pitchFamily="2" charset="2"/>
                </a:rPr>
                <a:t>確定輸入資料</a:t>
              </a:r>
            </a:p>
          </p:txBody>
        </p:sp>
        <p:pic>
          <p:nvPicPr>
            <p:cNvPr id="3125" name="Picture 191" descr="BS00975_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3" y="2585"/>
              <a:ext cx="836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86" name="Group 259"/>
          <p:cNvGrpSpPr>
            <a:grpSpLocks/>
          </p:cNvGrpSpPr>
          <p:nvPr/>
        </p:nvGrpSpPr>
        <p:grpSpPr bwMode="auto">
          <a:xfrm>
            <a:off x="339725" y="1103313"/>
            <a:ext cx="2892425" cy="2982912"/>
            <a:chOff x="504" y="1248"/>
            <a:chExt cx="1822" cy="1879"/>
          </a:xfrm>
        </p:grpSpPr>
        <p:pic>
          <p:nvPicPr>
            <p:cNvPr id="3118" name="Picture 254" descr="tip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" y="2042"/>
              <a:ext cx="15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19" name="Text Box 187"/>
            <p:cNvSpPr txBox="1">
              <a:spLocks noChangeArrowheads="1"/>
            </p:cNvSpPr>
            <p:nvPr/>
          </p:nvSpPr>
          <p:spPr bwMode="auto">
            <a:xfrm>
              <a:off x="576" y="2029"/>
              <a:ext cx="48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2852" tIns="53483" rIns="102852" bIns="53483" anchor="ctr">
              <a:spAutoFit/>
            </a:bodyPr>
            <a:lstStyle>
              <a:lvl1pPr defTabSz="1044575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endParaRPr lang="en-GB" altLang="zh-HK" sz="900">
                <a:solidFill>
                  <a:srgbClr val="FF3399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3120" name="Text Box 182"/>
            <p:cNvSpPr txBox="1">
              <a:spLocks noChangeArrowheads="1"/>
            </p:cNvSpPr>
            <p:nvPr/>
          </p:nvSpPr>
          <p:spPr bwMode="auto">
            <a:xfrm>
              <a:off x="504" y="1248"/>
              <a:ext cx="1391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2852" tIns="53483" rIns="102852" bIns="53483" anchor="ctr">
              <a:spAutoFit/>
            </a:bodyPr>
            <a:lstStyle>
              <a:lvl1pPr defTabSz="1044575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1400">
                  <a:solidFill>
                    <a:srgbClr val="6666FF"/>
                  </a:solidFill>
                  <a:sym typeface="Wingdings 2" panose="05020102010507070707" pitchFamily="18" charset="2"/>
                </a:rPr>
                <a:t></a:t>
              </a:r>
              <a:r>
                <a:rPr lang="en-US" altLang="zh-TW" sz="1400">
                  <a:solidFill>
                    <a:srgbClr val="0066FF"/>
                  </a:solidFill>
                  <a:sym typeface="Wingdings 2" panose="05020102010507070707" pitchFamily="18" charset="2"/>
                </a:rPr>
                <a:t> </a:t>
              </a:r>
              <a:r>
                <a:rPr lang="zh-TW" altLang="en-US" sz="1400" b="1">
                  <a:solidFill>
                    <a:srgbClr val="6666FF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sym typeface="Wingdings" panose="05000000000000000000" pitchFamily="2" charset="2"/>
                </a:rPr>
                <a:t>收集資料（文件工作）</a:t>
              </a:r>
            </a:p>
          </p:txBody>
        </p:sp>
        <p:graphicFrame>
          <p:nvGraphicFramePr>
            <p:cNvPr id="3121" name="Object 172"/>
            <p:cNvGraphicFramePr>
              <a:graphicFrameLocks noChangeAspect="1"/>
            </p:cNvGraphicFramePr>
            <p:nvPr/>
          </p:nvGraphicFramePr>
          <p:xfrm>
            <a:off x="708" y="1516"/>
            <a:ext cx="731" cy="7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2" name="Clip" r:id="rId14" imgW="1751990" imgH="1831543" progId="MS_ClipArt_Gallery.5">
                    <p:embed/>
                  </p:oleObj>
                </mc:Choice>
                <mc:Fallback>
                  <p:oleObj name="Clip" r:id="rId14" imgW="1751990" imgH="1831543" progId="MS_ClipArt_Gallery.5">
                    <p:embed/>
                    <p:pic>
                      <p:nvPicPr>
                        <p:cNvPr id="0" name="Object 1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8" y="1516"/>
                          <a:ext cx="731" cy="7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Rectangle 217"/>
            <p:cNvSpPr>
              <a:spLocks noChangeArrowheads="1"/>
            </p:cNvSpPr>
            <p:nvPr/>
          </p:nvSpPr>
          <p:spPr bwMode="auto">
            <a:xfrm>
              <a:off x="844" y="2353"/>
              <a:ext cx="1482" cy="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班別、科目與課節的分配表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班別、科目與教師的分配表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班別、課節與上課地點的分配表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其他課堂設定（例如：分班（同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  科或分科）、合併班、分組班和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  交替課堂、單堂、雙連堂）</a:t>
              </a:r>
              <a:endParaRPr lang="zh-TW" altLang="en-US" sz="1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087" name="Text Box 220"/>
          <p:cNvSpPr txBox="1">
            <a:spLocks noChangeArrowheads="1"/>
          </p:cNvSpPr>
          <p:nvPr/>
        </p:nvSpPr>
        <p:spPr bwMode="auto">
          <a:xfrm>
            <a:off x="1352550" y="5178425"/>
            <a:ext cx="12033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</a:t>
            </a:r>
            <a:r>
              <a:rPr lang="zh-TW" altLang="en-US" sz="11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 匯出資料</a:t>
            </a:r>
            <a:endParaRPr lang="zh-TW" altLang="en-US" sz="9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072" name="Text Box 224"/>
          <p:cNvSpPr txBox="1">
            <a:spLocks noChangeArrowheads="1"/>
          </p:cNvSpPr>
          <p:nvPr/>
        </p:nvSpPr>
        <p:spPr bwMode="auto">
          <a:xfrm>
            <a:off x="5884863" y="5508625"/>
            <a:ext cx="1414462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Char char="-"/>
              <a:defRPr/>
            </a:pPr>
            <a:r>
              <a:rPr lang="en-US" altLang="zh-TW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</a:t>
            </a: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總班別時間表  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en-US" altLang="zh-TW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</a:t>
            </a: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總教師時間表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班別科目分佈表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教師時間表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班別及班主任時間表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房間時間表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en-US" altLang="zh-TW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</a:t>
            </a: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科目時間表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en-US" altLang="zh-TW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</a:t>
            </a: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空堂老師列表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未使用房間列表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00CC66"/>
                </a:solidFill>
                <a:latin typeface="Microsoft JhengHei UI" pitchFamily="34" charset="-120"/>
                <a:ea typeface="Microsoft JhengHei UI" pitchFamily="34" charset="-120"/>
              </a:rPr>
              <a:t> 共同備課節時間表</a:t>
            </a: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marL="171450" indent="-171450"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endParaRPr lang="en-US" altLang="zh-TW" sz="10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  <a:defRPr/>
            </a:pPr>
            <a:endParaRPr lang="zh-TW" altLang="en-US" sz="900" b="1" dirty="0">
              <a:solidFill>
                <a:srgbClr val="00CC66"/>
              </a:solidFill>
              <a:latin typeface="Microsoft JhengHei UI" pitchFamily="34" charset="-120"/>
              <a:ea typeface="Microsoft JhengHei UI" pitchFamily="34" charset="-120"/>
            </a:endParaRPr>
          </a:p>
        </p:txBody>
      </p:sp>
      <p:sp>
        <p:nvSpPr>
          <p:cNvPr id="3089" name="Text Box 242"/>
          <p:cNvSpPr txBox="1">
            <a:spLocks noChangeArrowheads="1"/>
          </p:cNvSpPr>
          <p:nvPr/>
        </p:nvSpPr>
        <p:spPr bwMode="auto">
          <a:xfrm>
            <a:off x="3730625" y="6097588"/>
            <a:ext cx="129540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 b="1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匯入  </a:t>
            </a:r>
            <a:r>
              <a:rPr lang="en-US" altLang="zh-TW" sz="1400" b="1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(TSI)</a:t>
            </a:r>
            <a:endParaRPr lang="zh-TW" altLang="en-US" sz="1400" b="1">
              <a:solidFill>
                <a:srgbClr val="C0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090" name="Text Box 246"/>
          <p:cNvSpPr txBox="1">
            <a:spLocks noChangeArrowheads="1"/>
          </p:cNvSpPr>
          <p:nvPr/>
        </p:nvSpPr>
        <p:spPr bwMode="auto">
          <a:xfrm>
            <a:off x="1273175" y="4967288"/>
            <a:ext cx="156527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CC6600"/>
                </a:solidFill>
                <a:sym typeface="Wingdings 2" panose="05020102010507070707" pitchFamily="18" charset="2"/>
              </a:rPr>
              <a:t> </a:t>
            </a:r>
            <a:r>
              <a:rPr lang="zh-TW" altLang="en-US" sz="1400" b="1">
                <a:solidFill>
                  <a:srgbClr val="CC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 2" panose="05020102010507070707" pitchFamily="18" charset="2"/>
              </a:rPr>
              <a:t>匯出</a:t>
            </a:r>
            <a:endParaRPr lang="zh-TW" altLang="en-US" sz="1400" b="1">
              <a:solidFill>
                <a:srgbClr val="CC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087" name="Text Box 261"/>
          <p:cNvSpPr txBox="1">
            <a:spLocks noChangeArrowheads="1"/>
          </p:cNvSpPr>
          <p:nvPr/>
        </p:nvSpPr>
        <p:spPr bwMode="auto">
          <a:xfrm>
            <a:off x="5554663" y="1560513"/>
            <a:ext cx="838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校曆設定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學校設施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班別資料</a:t>
            </a:r>
          </a:p>
        </p:txBody>
      </p:sp>
      <p:sp>
        <p:nvSpPr>
          <p:cNvPr id="3092" name="Text Box 248"/>
          <p:cNvSpPr txBox="1">
            <a:spLocks noChangeArrowheads="1"/>
          </p:cNvSpPr>
          <p:nvPr/>
        </p:nvSpPr>
        <p:spPr bwMode="auto">
          <a:xfrm>
            <a:off x="3460750" y="6080125"/>
            <a:ext cx="30480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C00000"/>
                </a:solidFill>
                <a:sym typeface="Wingdings 2" panose="05020102010507070707" pitchFamily="18" charset="2"/>
              </a:rPr>
              <a:t></a:t>
            </a:r>
            <a:endParaRPr lang="en-US" altLang="zh-TW" sz="1400">
              <a:solidFill>
                <a:srgbClr val="C00000"/>
              </a:solidFill>
            </a:endParaRPr>
          </a:p>
        </p:txBody>
      </p:sp>
      <p:pic>
        <p:nvPicPr>
          <p:cNvPr id="3093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113" y="1187450"/>
            <a:ext cx="1100137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67325" y="1265238"/>
            <a:ext cx="977900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100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itchFamily="2" charset="2"/>
              </a:rPr>
              <a:t></a:t>
            </a: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學校資料</a:t>
            </a:r>
            <a:endParaRPr lang="en-US" altLang="zh-TW" sz="1100" b="1" dirty="0">
              <a:solidFill>
                <a:schemeClr val="accent6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defRPr/>
            </a:pPr>
            <a:endParaRPr lang="zh-HK" altLang="en-US" sz="1100" b="1" dirty="0">
              <a:solidFill>
                <a:schemeClr val="accent6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354513" y="2466975"/>
            <a:ext cx="98901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100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itchFamily="2" charset="2"/>
              </a:rPr>
              <a:t></a:t>
            </a: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教師名冊</a:t>
            </a:r>
            <a:endParaRPr lang="zh-HK" altLang="en-US" sz="1100" b="1" dirty="0">
              <a:solidFill>
                <a:schemeClr val="accent6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00713" y="3703638"/>
            <a:ext cx="992187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往年時間表</a:t>
            </a:r>
            <a:endParaRPr lang="zh-HK" altLang="en-US" sz="1100" b="1" dirty="0">
              <a:solidFill>
                <a:schemeClr val="accent6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75" name="Text Box 261"/>
          <p:cNvSpPr txBox="1">
            <a:spLocks noChangeArrowheads="1"/>
          </p:cNvSpPr>
          <p:nvPr/>
        </p:nvSpPr>
        <p:spPr bwMode="auto">
          <a:xfrm>
            <a:off x="4487863" y="2767013"/>
            <a:ext cx="838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9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基本資料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受聘資料</a:t>
            </a:r>
          </a:p>
        </p:txBody>
      </p:sp>
      <p:sp>
        <p:nvSpPr>
          <p:cNvPr id="3098" name="Text Box 261"/>
          <p:cNvSpPr txBox="1">
            <a:spLocks noChangeArrowheads="1"/>
          </p:cNvSpPr>
          <p:nvPr/>
        </p:nvSpPr>
        <p:spPr bwMode="auto">
          <a:xfrm>
            <a:off x="1387475" y="5443538"/>
            <a:ext cx="1506538" cy="98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學校編號 </a:t>
            </a:r>
            <a:r>
              <a:rPr lang="en-US" altLang="zh-TW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(SUID)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學校級別及授課制</a:t>
            </a:r>
            <a:endParaRPr lang="en-US" altLang="zh-TW" sz="10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課室及設施</a:t>
            </a:r>
            <a:endParaRPr lang="en-US" altLang="zh-TW" sz="10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科目</a:t>
            </a:r>
            <a:endParaRPr lang="en-US" altLang="zh-TW" sz="10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教職員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endParaRPr lang="zh-TW" altLang="en-US" sz="10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099" name="Text Box 220"/>
          <p:cNvSpPr txBox="1">
            <a:spLocks noChangeArrowheads="1"/>
          </p:cNvSpPr>
          <p:nvPr/>
        </p:nvSpPr>
        <p:spPr bwMode="auto">
          <a:xfrm>
            <a:off x="3687763" y="6351588"/>
            <a:ext cx="138747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 </a:t>
            </a:r>
            <a:r>
              <a:rPr lang="zh-TW" altLang="en-US" sz="11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匯入資料</a:t>
            </a:r>
            <a:endParaRPr lang="zh-TW" altLang="en-US" sz="9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00" name="Text Box 261"/>
          <p:cNvSpPr txBox="1">
            <a:spLocks noChangeArrowheads="1"/>
          </p:cNvSpPr>
          <p:nvPr/>
        </p:nvSpPr>
        <p:spPr bwMode="auto">
          <a:xfrm>
            <a:off x="3840163" y="6619875"/>
            <a:ext cx="16176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載入</a:t>
            </a: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數據集及製成集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終結製成集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釋放終結製成集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刪除</a:t>
            </a: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數據集及製成集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匯入</a:t>
            </a: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數據集及製成集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01" name="TextBox 8"/>
          <p:cNvSpPr txBox="1">
            <a:spLocks noChangeArrowheads="1"/>
          </p:cNvSpPr>
          <p:nvPr/>
        </p:nvSpPr>
        <p:spPr bwMode="auto">
          <a:xfrm>
            <a:off x="5584825" y="4987925"/>
            <a:ext cx="16144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HK" altLang="en-US" sz="1400" b="1">
                <a:solidFill>
                  <a:srgbClr val="DBD613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   </a:t>
            </a:r>
            <a:r>
              <a:rPr lang="zh-TW" altLang="en-US" sz="1400" b="1">
                <a:solidFill>
                  <a:srgbClr val="DBD613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報告  </a:t>
            </a:r>
            <a:r>
              <a:rPr lang="en-US" altLang="zh-TW" sz="1400" b="1">
                <a:solidFill>
                  <a:srgbClr val="DBD613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(TSI)</a:t>
            </a:r>
            <a:endParaRPr lang="zh-HK" altLang="en-US" sz="1400" b="1">
              <a:solidFill>
                <a:srgbClr val="DBD613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3102" name="Picture 95" descr="C:\Users\mariawywoo\AppData\Local\Microsoft\Windows\Temporary Internet Files\Content.IE5\K9XY5UDG\Schedule[1]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5599113"/>
            <a:ext cx="95726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9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14" t="36636" r="56459" b="48701"/>
          <a:stretch>
            <a:fillRect/>
          </a:stretch>
        </p:blipFill>
        <p:spPr bwMode="auto">
          <a:xfrm>
            <a:off x="2370138" y="6127750"/>
            <a:ext cx="823912" cy="879475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</p:pic>
      <p:sp>
        <p:nvSpPr>
          <p:cNvPr id="3104" name="Rectangle 64"/>
          <p:cNvSpPr>
            <a:spLocks noChangeArrowheads="1"/>
          </p:cNvSpPr>
          <p:nvPr/>
        </p:nvSpPr>
        <p:spPr bwMode="auto">
          <a:xfrm>
            <a:off x="298450" y="8001000"/>
            <a:ext cx="7056438" cy="1598613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105" name="Text Box 220"/>
          <p:cNvSpPr txBox="1">
            <a:spLocks noChangeArrowheads="1"/>
          </p:cNvSpPr>
          <p:nvPr/>
        </p:nvSpPr>
        <p:spPr bwMode="auto">
          <a:xfrm>
            <a:off x="1690688" y="8267700"/>
            <a:ext cx="16827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輸出時間表資料</a:t>
            </a:r>
            <a:r>
              <a:rPr lang="en-US" altLang="zh-TW" sz="14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TW" sz="14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Wingdings" panose="05000000000000000000" pitchFamily="2" charset="2"/>
            </a:endParaRPr>
          </a:p>
        </p:txBody>
      </p:sp>
      <p:sp>
        <p:nvSpPr>
          <p:cNvPr id="2109" name="TextBox 13"/>
          <p:cNvSpPr txBox="1">
            <a:spLocks noChangeArrowheads="1"/>
          </p:cNvSpPr>
          <p:nvPr/>
        </p:nvSpPr>
        <p:spPr bwMode="auto">
          <a:xfrm>
            <a:off x="1714500" y="8621713"/>
            <a:ext cx="41957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-</a:t>
            </a: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    （</a:t>
            </a:r>
            <a:r>
              <a:rPr lang="en-US" altLang="zh-TW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TSI</a:t>
            </a: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  匯入數據集）資料管理模組：以 </a:t>
            </a:r>
            <a:r>
              <a:rPr lang="en-US" altLang="zh-TW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SQL</a:t>
            </a: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 句子抽取時間表</a:t>
            </a:r>
            <a:endParaRPr lang="en-US" altLang="zh-TW" sz="1000" b="1" dirty="0">
              <a:solidFill>
                <a:srgbClr val="3A0074"/>
              </a:solidFill>
              <a:latin typeface="Microsoft JhengHei UI" pitchFamily="34" charset="-120"/>
              <a:ea typeface="Microsoft JhengHei UI" pitchFamily="34" charset="-120"/>
              <a:sym typeface="Wingdings" pitchFamily="2" charset="2"/>
            </a:endParaRPr>
          </a:p>
          <a:p>
            <a:pPr marL="171450" indent="-171450" eaLnBrk="1" hangingPunct="1">
              <a:spcBef>
                <a:spcPct val="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（</a:t>
            </a:r>
            <a:r>
              <a:rPr lang="en-US" altLang="zh-TW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DAT</a:t>
            </a: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 提取）資料管理模組：提取學校選科資料</a:t>
            </a:r>
            <a:endParaRPr lang="en-US" altLang="zh-TW" sz="1000" b="1" dirty="0">
              <a:solidFill>
                <a:srgbClr val="3A0074"/>
              </a:solidFill>
              <a:latin typeface="Microsoft JhengHei UI" pitchFamily="34" charset="-120"/>
              <a:ea typeface="Microsoft JhengHei UI" pitchFamily="34" charset="-120"/>
              <a:sym typeface="Wingdings" pitchFamily="2" charset="2"/>
            </a:endParaRPr>
          </a:p>
          <a:p>
            <a:pPr marL="171450" indent="-171450" eaLnBrk="1" hangingPunct="1">
              <a:spcBef>
                <a:spcPct val="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（</a:t>
            </a:r>
            <a:r>
              <a:rPr lang="en-US" altLang="zh-TW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TSI</a:t>
            </a: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 終結製成集）學校管理模組：檢視時間表</a:t>
            </a:r>
            <a:endParaRPr lang="en-US" altLang="zh-TW" sz="1000" b="1" dirty="0">
              <a:solidFill>
                <a:srgbClr val="3A0074"/>
              </a:solidFill>
              <a:latin typeface="Microsoft JhengHei UI" pitchFamily="34" charset="-120"/>
              <a:ea typeface="Microsoft JhengHei UI" pitchFamily="34" charset="-120"/>
              <a:sym typeface="Wingdings" pitchFamily="2" charset="2"/>
            </a:endParaRPr>
          </a:p>
          <a:p>
            <a:pPr marL="171450" indent="-171450" eaLnBrk="1" hangingPunct="1">
              <a:spcBef>
                <a:spcPct val="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（</a:t>
            </a:r>
            <a:r>
              <a:rPr lang="en-US" altLang="zh-TW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STD</a:t>
            </a: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 數據收集）教職員調配模組：代課設定及結算代課</a:t>
            </a:r>
            <a:r>
              <a:rPr lang="en-US" altLang="zh-TW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/</a:t>
            </a: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病假結餘</a:t>
            </a:r>
            <a:endParaRPr lang="en-US" altLang="zh-TW" sz="1000" b="1" dirty="0">
              <a:solidFill>
                <a:srgbClr val="3A0074"/>
              </a:solidFill>
              <a:latin typeface="Microsoft JhengHei UI" pitchFamily="34" charset="-120"/>
              <a:ea typeface="Microsoft JhengHei UI" pitchFamily="34" charset="-120"/>
              <a:sym typeface="Wingdings" pitchFamily="2" charset="2"/>
            </a:endParaRPr>
          </a:p>
          <a:p>
            <a:pPr marL="171450" indent="-171450" eaLnBrk="1" hangingPunct="1">
              <a:spcBef>
                <a:spcPct val="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（</a:t>
            </a:r>
            <a:r>
              <a:rPr lang="en-US" altLang="zh-TW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STD</a:t>
            </a:r>
            <a:r>
              <a:rPr lang="zh-TW" altLang="en-US" sz="1000" b="1" dirty="0">
                <a:solidFill>
                  <a:srgbClr val="3A0074"/>
                </a:solidFill>
                <a:latin typeface="Microsoft JhengHei UI" pitchFamily="34" charset="-120"/>
                <a:ea typeface="Microsoft JhengHei UI" pitchFamily="34" charset="-120"/>
                <a:sym typeface="Wingdings" pitchFamily="2" charset="2"/>
              </a:rPr>
              <a:t> 數據收集及設定）教職員模組：查詢教職員的時間表課擔</a:t>
            </a:r>
            <a:endParaRPr lang="en-US" altLang="zh-TW" sz="1000" b="1" dirty="0">
              <a:solidFill>
                <a:srgbClr val="3A0074"/>
              </a:solidFill>
              <a:latin typeface="Microsoft JhengHei UI" pitchFamily="34" charset="-120"/>
              <a:ea typeface="Microsoft JhengHei UI" pitchFamily="34" charset="-120"/>
              <a:sym typeface="Wingdings" pitchFamily="2" charset="2"/>
            </a:endParaRPr>
          </a:p>
          <a:p>
            <a:pPr marL="171450" indent="-171450" eaLnBrk="1" hangingPunct="1">
              <a:spcBef>
                <a:spcPct val="0"/>
              </a:spcBef>
              <a:buFontTx/>
              <a:buChar char="-"/>
              <a:defRPr/>
            </a:pPr>
            <a:endParaRPr lang="zh-TW" altLang="en-US" sz="1000" b="1" dirty="0">
              <a:solidFill>
                <a:srgbClr val="3A0074"/>
              </a:solidFill>
              <a:latin typeface="Microsoft JhengHei UI" pitchFamily="34" charset="-120"/>
              <a:ea typeface="Microsoft JhengHei UI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HK" altLang="en-US" sz="2400" dirty="0"/>
          </a:p>
        </p:txBody>
      </p:sp>
      <p:pic>
        <p:nvPicPr>
          <p:cNvPr id="3107" name="Picture 93" descr="C:\Users\mariawywoo\Pictures\information.jp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238" y="5000625"/>
            <a:ext cx="1438275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94" descr="C:\Users\mariawywoo\AppData\Local\Microsoft\Windows\Temporary Internet Files\Content.IE5\91XRLD94\report[1].jp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5514975"/>
            <a:ext cx="989013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9" name="Right Arrow 84"/>
          <p:cNvSpPr>
            <a:spLocks noChangeArrowheads="1"/>
          </p:cNvSpPr>
          <p:nvPr/>
        </p:nvSpPr>
        <p:spPr bwMode="auto">
          <a:xfrm rot="3298811">
            <a:off x="2632076" y="5551487"/>
            <a:ext cx="609600" cy="314325"/>
          </a:xfrm>
          <a:prstGeom prst="rightArrow">
            <a:avLst>
              <a:gd name="adj1" fmla="val 50000"/>
              <a:gd name="adj2" fmla="val 49948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111" name="Text Box 261"/>
          <p:cNvSpPr txBox="1">
            <a:spLocks noChangeArrowheads="1"/>
          </p:cNvSpPr>
          <p:nvPr/>
        </p:nvSpPr>
        <p:spPr bwMode="auto">
          <a:xfrm>
            <a:off x="285750" y="6551613"/>
            <a:ext cx="1941513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zh-TW" altLang="en-US" sz="10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獨立版時間表編排工具</a:t>
            </a:r>
            <a:r>
              <a:rPr lang="en-US" altLang="zh-TW" sz="10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(STT)</a:t>
            </a:r>
            <a:r>
              <a:rPr lang="zh-TW" altLang="en-US" sz="10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是一個製作學校時間表的軟件。它可完全獨立運作，亦可與</a:t>
            </a:r>
            <a:r>
              <a:rPr lang="en-US" altLang="zh-TW" sz="10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TSI</a:t>
            </a:r>
            <a:r>
              <a:rPr lang="zh-TW" altLang="en-US" sz="10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交換資料。它所產生的時間表也可以匯出到 </a:t>
            </a:r>
            <a:r>
              <a:rPr lang="en-US" altLang="zh-TW" sz="1000" b="1" dirty="0" err="1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CloudSAMS</a:t>
            </a:r>
            <a:r>
              <a:rPr lang="zh-TW" altLang="en-US" sz="10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中</a:t>
            </a:r>
            <a:r>
              <a:rPr lang="zh-TW" altLang="en-US" sz="1000" b="1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於其他的</a:t>
            </a:r>
            <a:r>
              <a:rPr lang="zh-TW" altLang="en-US" sz="10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模組中使用</a:t>
            </a:r>
            <a:endParaRPr lang="en-US" altLang="zh-TW" sz="1000" b="1" dirty="0">
              <a:solidFill>
                <a:srgbClr val="7030A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12" name="Text Box 180"/>
          <p:cNvSpPr txBox="1">
            <a:spLocks noChangeArrowheads="1"/>
          </p:cNvSpPr>
          <p:nvPr/>
        </p:nvSpPr>
        <p:spPr bwMode="auto">
          <a:xfrm>
            <a:off x="2141538" y="7192963"/>
            <a:ext cx="1752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200" b="1" dirty="0">
                <a:solidFill>
                  <a:srgbClr val="9933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獨立版時間表編排工具  </a:t>
            </a:r>
            <a:r>
              <a:rPr lang="en-US" altLang="zh-TW" sz="1200" b="1">
                <a:solidFill>
                  <a:srgbClr val="9933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(STT)</a:t>
            </a:r>
            <a:endParaRPr lang="zh-TW" altLang="en-US" sz="1200" b="1">
              <a:solidFill>
                <a:srgbClr val="9933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Wingdings" panose="05000000000000000000" pitchFamily="2" charset="2"/>
            </a:endParaRPr>
          </a:p>
        </p:txBody>
      </p:sp>
      <p:sp>
        <p:nvSpPr>
          <p:cNvPr id="3113" name="Right Arrow 84"/>
          <p:cNvSpPr>
            <a:spLocks noChangeArrowheads="1"/>
          </p:cNvSpPr>
          <p:nvPr/>
        </p:nvSpPr>
        <p:spPr bwMode="auto">
          <a:xfrm rot="-236566">
            <a:off x="3306763" y="6640513"/>
            <a:ext cx="609600" cy="314325"/>
          </a:xfrm>
          <a:prstGeom prst="rightArrow">
            <a:avLst>
              <a:gd name="adj1" fmla="val 50000"/>
              <a:gd name="adj2" fmla="val 49948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114" name="Right Arrow 84"/>
          <p:cNvSpPr>
            <a:spLocks noChangeArrowheads="1"/>
          </p:cNvSpPr>
          <p:nvPr/>
        </p:nvSpPr>
        <p:spPr bwMode="auto">
          <a:xfrm rot="-1524879">
            <a:off x="5400675" y="6507163"/>
            <a:ext cx="611188" cy="314325"/>
          </a:xfrm>
          <a:prstGeom prst="rightArrow">
            <a:avLst>
              <a:gd name="adj1" fmla="val 50000"/>
              <a:gd name="adj2" fmla="val 50078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87" name="Rectangle 217"/>
          <p:cNvSpPr>
            <a:spLocks noChangeArrowheads="1"/>
          </p:cNvSpPr>
          <p:nvPr/>
        </p:nvSpPr>
        <p:spPr bwMode="auto">
          <a:xfrm>
            <a:off x="3063875" y="1390650"/>
            <a:ext cx="2352675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zh-TW" altLang="en-US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 </a:t>
            </a:r>
            <a:r>
              <a:rPr lang="zh-TW" altLang="en-US" sz="1100" b="1" dirty="0">
                <a:solidFill>
                  <a:srgbClr val="0070C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學校管理模組</a:t>
            </a:r>
            <a:endParaRPr lang="en-US" altLang="zh-TW" sz="1100" b="1" dirty="0">
              <a:solidFill>
                <a:srgbClr val="0070C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zh-TW" altLang="en-US" sz="1100" b="1" dirty="0">
                <a:solidFill>
                  <a:srgbClr val="0070C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 教職員模組</a:t>
            </a:r>
            <a:endParaRPr lang="zh-TW" altLang="en-US" sz="1000" b="1" dirty="0">
              <a:solidFill>
                <a:srgbClr val="0070C0"/>
              </a:solidFill>
            </a:endParaRPr>
          </a:p>
        </p:txBody>
      </p:sp>
      <p:graphicFrame>
        <p:nvGraphicFramePr>
          <p:cNvPr id="3116" name="Object 2"/>
          <p:cNvGraphicFramePr>
            <a:graphicFrameLocks noChangeAspect="1"/>
          </p:cNvGraphicFramePr>
          <p:nvPr/>
        </p:nvGraphicFramePr>
        <p:xfrm>
          <a:off x="1635125" y="-31750"/>
          <a:ext cx="48387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Clip" r:id="rId21" imgW="6218028" imgH="3375648" progId="MS_ClipArt_Gallery.5">
                  <p:embed/>
                </p:oleObj>
              </mc:Choice>
              <mc:Fallback>
                <p:oleObj name="Clip" r:id="rId21" imgW="6218028" imgH="3375648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-31750"/>
                        <a:ext cx="483870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7" name="Text Box 4"/>
          <p:cNvSpPr txBox="1">
            <a:spLocks noChangeArrowheads="1"/>
          </p:cNvSpPr>
          <p:nvPr/>
        </p:nvSpPr>
        <p:spPr bwMode="auto">
          <a:xfrm>
            <a:off x="639763" y="92075"/>
            <a:ext cx="6859587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solidFill>
                  <a:srgbClr val="6600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時間表編排（介面）  </a:t>
            </a:r>
            <a:endParaRPr lang="en-US" altLang="zh-TW" sz="1800" b="1">
              <a:solidFill>
                <a:srgbClr val="6600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6600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Timetabling (</a:t>
            </a:r>
            <a:r>
              <a:rPr lang="zh-TW" altLang="en-US" sz="1800" b="1">
                <a:solidFill>
                  <a:srgbClr val="6600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altLang="zh-TW" sz="1800" b="1">
                <a:solidFill>
                  <a:srgbClr val="6600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TSI</a:t>
            </a:r>
            <a:r>
              <a:rPr lang="zh-TW" altLang="en-US" sz="1800" b="1">
                <a:solidFill>
                  <a:srgbClr val="6600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altLang="zh-TW" sz="1800" b="1">
                <a:solidFill>
                  <a:srgbClr val="6600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)</a:t>
            </a:r>
            <a:endParaRPr lang="en-US" altLang="zh-TW" sz="2700">
              <a:solidFill>
                <a:srgbClr val="6600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54" name="圖片 53">
            <a:extLst>
              <a:ext uri="{FF2B5EF4-FFF2-40B4-BE49-F238E27FC236}">
                <a16:creationId xmlns:a16="http://schemas.microsoft.com/office/drawing/2014/main" id="{91FCA83B-19AA-4889-9BC1-DD33257427A4}"/>
              </a:ext>
            </a:extLst>
          </p:cNvPr>
          <p:cNvPicPr/>
          <p:nvPr/>
        </p:nvPicPr>
        <p:blipFill>
          <a:blip r:embed="rId23"/>
          <a:stretch>
            <a:fillRect/>
          </a:stretch>
        </p:blipFill>
        <p:spPr>
          <a:xfrm>
            <a:off x="327422" y="4901088"/>
            <a:ext cx="1023145" cy="613887"/>
          </a:xfrm>
          <a:prstGeom prst="rect">
            <a:avLst/>
          </a:prstGeom>
        </p:spPr>
      </p:pic>
      <p:pic>
        <p:nvPicPr>
          <p:cNvPr id="55" name="圖片 54">
            <a:extLst>
              <a:ext uri="{FF2B5EF4-FFF2-40B4-BE49-F238E27FC236}">
                <a16:creationId xmlns:a16="http://schemas.microsoft.com/office/drawing/2014/main" id="{8B194439-E208-4FFF-838D-BDD92B940AEB}"/>
              </a:ext>
            </a:extLst>
          </p:cNvPr>
          <p:cNvPicPr/>
          <p:nvPr/>
        </p:nvPicPr>
        <p:blipFill>
          <a:blip r:embed="rId23"/>
          <a:stretch>
            <a:fillRect/>
          </a:stretch>
        </p:blipFill>
        <p:spPr>
          <a:xfrm>
            <a:off x="494903" y="8493362"/>
            <a:ext cx="1023145" cy="6138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2506</TotalTime>
  <Words>355</Words>
  <Application>Microsoft Office PowerPoint</Application>
  <PresentationFormat>自訂</PresentationFormat>
  <Paragraphs>58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Microsoft JhengHei UI</vt:lpstr>
      <vt:lpstr>新細明體</vt:lpstr>
      <vt:lpstr>Times New Roman</vt:lpstr>
      <vt:lpstr>Wingdings</vt:lpstr>
      <vt:lpstr>Wingdings 2</vt:lpstr>
      <vt:lpstr>預設簡報設計</vt:lpstr>
      <vt:lpstr>Clip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SIM T6</cp:lastModifiedBy>
  <cp:revision>123</cp:revision>
  <cp:lastPrinted>2003-03-18T09:11:00Z</cp:lastPrinted>
  <dcterms:created xsi:type="dcterms:W3CDTF">2003-03-14T04:14:17Z</dcterms:created>
  <dcterms:modified xsi:type="dcterms:W3CDTF">2024-11-01T04:11:05Z</dcterms:modified>
</cp:coreProperties>
</file>