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620000" cy="10287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FF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1" autoAdjust="0"/>
    <p:restoredTop sz="90929"/>
  </p:normalViewPr>
  <p:slideViewPr>
    <p:cSldViewPr>
      <p:cViewPr varScale="1">
        <p:scale>
          <a:sx n="63" d="100"/>
          <a:sy n="63" d="100"/>
        </p:scale>
        <p:origin x="2364" y="78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D965D-E60E-47E5-9355-DFBDBD5A46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653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06641-C796-416B-8C3D-6C67E094B9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267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A3A41-CB5D-483B-8675-04D46E019F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091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06659-4F82-408A-AC76-CCE27A2182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466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537FD-8466-4AED-B11D-8E4E568DE2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186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4E28C-1416-4983-8A28-A5F366CEBF0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6597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D25FA-E024-4030-B515-8F77815371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761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A1259-63DB-43CE-BF7E-D796135A3B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35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2CB4C-29D6-4420-8430-5761A003BE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2287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67F30-7E60-4BDB-8555-638930B03A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5118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B3C9B-DD88-476D-ACFC-148D99E6B4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324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7730AF79-7EBE-4F3C-9C61-DAA048709C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26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9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5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.wmf"/><Relationship Id="rId20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5.png"/><Relationship Id="rId5" Type="http://schemas.openxmlformats.org/officeDocument/2006/relationships/image" Target="../media/image12.png"/><Relationship Id="rId15" Type="http://schemas.openxmlformats.org/officeDocument/2006/relationships/oleObject" Target="../embeddings/oleObject6.bin"/><Relationship Id="rId23" Type="http://schemas.openxmlformats.org/officeDocument/2006/relationships/image" Target="../media/image14.jpeg"/><Relationship Id="rId28" Type="http://schemas.openxmlformats.org/officeDocument/2006/relationships/image" Target="../media/image11.wmf"/><Relationship Id="rId10" Type="http://schemas.openxmlformats.org/officeDocument/2006/relationships/image" Target="../media/image3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1.e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image" Target="../media/image9.wmf"/><Relationship Id="rId27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219200" y="134938"/>
          <a:ext cx="61118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Clip" r:id="rId3" imgW="6233155" imgH="3390984" progId="MS_ClipArt_Gallery.5">
                  <p:embed/>
                </p:oleObj>
              </mc:Choice>
              <mc:Fallback>
                <p:oleObj name="Clip" r:id="rId3" imgW="6233155" imgH="3390984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4938"/>
                        <a:ext cx="6111875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1" name="Picture 3" descr="D:\Data Conversion chart\logo1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9906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457325" y="307975"/>
            <a:ext cx="5634038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1800" b="1" dirty="0" smtClean="0">
                <a:latin typeface="+mj-lt"/>
                <a:ea typeface="標楷體" panose="03000509000000000000" pitchFamily="65" charset="-120"/>
              </a:rPr>
              <a:t>在職家庭及學生資助事務處</a:t>
            </a:r>
            <a:r>
              <a:rPr lang="en-US" altLang="zh-TW" sz="1800" b="1" dirty="0" smtClean="0">
                <a:latin typeface="+mj-lt"/>
                <a:ea typeface="標楷體" panose="03000509000000000000" pitchFamily="65" charset="-120"/>
              </a:rPr>
              <a:t>(</a:t>
            </a:r>
            <a:r>
              <a:rPr lang="zh-TW" altLang="en-US" sz="1800" b="1" dirty="0" smtClean="0">
                <a:latin typeface="+mj-lt"/>
                <a:ea typeface="標楷體" panose="03000509000000000000" pitchFamily="65" charset="-120"/>
              </a:rPr>
              <a:t>學生資助處</a:t>
            </a:r>
            <a:r>
              <a:rPr lang="en-US" altLang="zh-TW" sz="1800" b="1" dirty="0" smtClean="0">
                <a:latin typeface="+mj-lt"/>
                <a:ea typeface="標楷體" panose="03000509000000000000" pitchFamily="65" charset="-12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1800" b="1" dirty="0" smtClean="0">
                <a:latin typeface="+mj-lt"/>
                <a:ea typeface="標楷體" panose="03000509000000000000" pitchFamily="65" charset="-120"/>
              </a:rPr>
              <a:t>Working Family and Student Financial Assistance Agency (Student Finance Office) 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54013" y="3197225"/>
            <a:ext cx="7086600" cy="1639888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2054" name="Rectangle 51"/>
          <p:cNvSpPr>
            <a:spLocks noChangeArrowheads="1"/>
          </p:cNvSpPr>
          <p:nvPr/>
        </p:nvSpPr>
        <p:spPr bwMode="auto">
          <a:xfrm>
            <a:off x="363538" y="5332413"/>
            <a:ext cx="7026275" cy="2403475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2055" name="Rectangle 64"/>
          <p:cNvSpPr>
            <a:spLocks noChangeArrowheads="1"/>
          </p:cNvSpPr>
          <p:nvPr/>
        </p:nvSpPr>
        <p:spPr bwMode="auto">
          <a:xfrm>
            <a:off x="354013" y="8132763"/>
            <a:ext cx="7026275" cy="184785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2056" name="Text Box 68"/>
          <p:cNvSpPr txBox="1">
            <a:spLocks noChangeArrowheads="1"/>
          </p:cNvSpPr>
          <p:nvPr/>
        </p:nvSpPr>
        <p:spPr bwMode="auto">
          <a:xfrm>
            <a:off x="811213" y="8356600"/>
            <a:ext cx="160337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</a:t>
            </a:r>
            <a:r>
              <a:rPr lang="en-US" altLang="zh-TW" sz="1400"/>
              <a:t> </a:t>
            </a:r>
            <a:r>
              <a:rPr lang="zh-TW" altLang="en-US" sz="1400"/>
              <a:t>列印報告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 2" panose="05020102010507070707" pitchFamily="18" charset="2"/>
              </a:rPr>
              <a:t> 申請結果概覽表</a:t>
            </a:r>
            <a:endParaRPr lang="zh-TW" altLang="en-US" sz="10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 2" panose="05020102010507070707" pitchFamily="18" charset="2"/>
              </a:rPr>
              <a:t>推薦報告</a:t>
            </a:r>
            <a:endParaRPr lang="en-US" altLang="zh-TW" sz="1000">
              <a:sym typeface="Wingdings 2" panose="050201020105070707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 2" panose="05020102010507070707" pitchFamily="18" charset="2"/>
              </a:rPr>
              <a:t>學校酌情推薦報告</a:t>
            </a:r>
            <a:r>
              <a:rPr lang="en-US" altLang="zh-TW" sz="1000">
                <a:sym typeface="Wingdings 2" panose="05020102010507070707" pitchFamily="18" charset="2"/>
              </a:rPr>
              <a:t>……</a:t>
            </a:r>
            <a:endParaRPr lang="en-US" altLang="zh-TW" sz="1000">
              <a:sym typeface="Wingdings" panose="05000000000000000000" pitchFamily="2" charset="2"/>
            </a:endParaRPr>
          </a:p>
        </p:txBody>
      </p:sp>
      <p:pic>
        <p:nvPicPr>
          <p:cNvPr id="2057" name="Picture 83" descr="D:\Data Conversion chart\thumb2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901950"/>
            <a:ext cx="54292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WordArt 84"/>
          <p:cNvSpPr>
            <a:spLocks noChangeArrowheads="1" noChangeShapeType="1" noTextEdit="1"/>
          </p:cNvSpPr>
          <p:nvPr/>
        </p:nvSpPr>
        <p:spPr bwMode="auto">
          <a:xfrm>
            <a:off x="923925" y="2935288"/>
            <a:ext cx="835025" cy="3651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2059" name="Text Box 88"/>
          <p:cNvSpPr txBox="1">
            <a:spLocks noChangeArrowheads="1"/>
          </p:cNvSpPr>
          <p:nvPr/>
        </p:nvSpPr>
        <p:spPr bwMode="auto">
          <a:xfrm>
            <a:off x="887413" y="3316288"/>
            <a:ext cx="29718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 </a:t>
            </a:r>
            <a:r>
              <a:rPr lang="zh-TW" altLang="en-US" sz="1400">
                <a:sym typeface="Wingdings" panose="05000000000000000000" pitchFamily="2" charset="2"/>
              </a:rPr>
              <a:t>確定從 聯遞系統 </a:t>
            </a:r>
            <a:r>
              <a:rPr lang="en-US" altLang="zh-TW" sz="1400">
                <a:sym typeface="Wingdings" panose="05000000000000000000" pitchFamily="2" charset="2"/>
              </a:rPr>
              <a:t>&gt; </a:t>
            </a:r>
            <a:r>
              <a:rPr lang="zh-TW" altLang="en-US" sz="1400">
                <a:sym typeface="Wingdings" panose="05000000000000000000" pitchFamily="2" charset="2"/>
              </a:rPr>
              <a:t>接收訊息 內解密及匯入最新訊息</a:t>
            </a:r>
          </a:p>
        </p:txBody>
      </p:sp>
      <p:sp>
        <p:nvSpPr>
          <p:cNvPr id="2060" name="Text Box 100"/>
          <p:cNvSpPr txBox="1">
            <a:spLocks noChangeArrowheads="1"/>
          </p:cNvSpPr>
          <p:nvPr/>
        </p:nvSpPr>
        <p:spPr bwMode="auto">
          <a:xfrm>
            <a:off x="3783013" y="5961063"/>
            <a:ext cx="14446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</a:t>
            </a:r>
            <a:r>
              <a:rPr lang="zh-TW" altLang="en-US" sz="1400">
                <a:sym typeface="Wingdings" panose="05000000000000000000" pitchFamily="2" charset="2"/>
              </a:rPr>
              <a:t>學校酌情推薦</a:t>
            </a:r>
          </a:p>
        </p:txBody>
      </p:sp>
      <p:graphicFrame>
        <p:nvGraphicFramePr>
          <p:cNvPr id="2061" name="Object 102"/>
          <p:cNvGraphicFramePr>
            <a:graphicFrameLocks noChangeAspect="1"/>
          </p:cNvGraphicFramePr>
          <p:nvPr/>
        </p:nvGraphicFramePr>
        <p:xfrm>
          <a:off x="3302000" y="4105275"/>
          <a:ext cx="66357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Clip" r:id="rId7" imgW="1781251" imgH="2002536" progId="MS_ClipArt_Gallery.5">
                  <p:embed/>
                </p:oleObj>
              </mc:Choice>
              <mc:Fallback>
                <p:oleObj name="Clip" r:id="rId7" imgW="1781251" imgH="2002536" progId="MS_ClipArt_Gallery.5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4105275"/>
                        <a:ext cx="663575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03"/>
          <p:cNvGraphicFramePr>
            <a:graphicFrameLocks noChangeAspect="1"/>
          </p:cNvGraphicFramePr>
          <p:nvPr/>
        </p:nvGraphicFramePr>
        <p:xfrm>
          <a:off x="2024063" y="5713413"/>
          <a:ext cx="10160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Clip" r:id="rId9" imgW="1732230" imgH="1350475" progId="MS_ClipArt_Gallery.5">
                  <p:embed/>
                </p:oleObj>
              </mc:Choice>
              <mc:Fallback>
                <p:oleObj name="Clip" r:id="rId9" imgW="1732230" imgH="1350475" progId="MS_ClipArt_Gallery.5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63" y="5713413"/>
                        <a:ext cx="101600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09"/>
          <p:cNvGraphicFramePr>
            <a:graphicFrameLocks noChangeAspect="1"/>
          </p:cNvGraphicFramePr>
          <p:nvPr/>
        </p:nvGraphicFramePr>
        <p:xfrm>
          <a:off x="5311775" y="3765550"/>
          <a:ext cx="9779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Clip" r:id="rId11" imgW="1819656" imgH="1407262" progId="MS_ClipArt_Gallery.5">
                  <p:embed/>
                </p:oleObj>
              </mc:Choice>
              <mc:Fallback>
                <p:oleObj name="Clip" r:id="rId11" imgW="1819656" imgH="1407262" progId="MS_ClipArt_Gallery.5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1775" y="3765550"/>
                        <a:ext cx="97790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Text Box 110"/>
          <p:cNvSpPr txBox="1">
            <a:spLocks noChangeArrowheads="1"/>
          </p:cNvSpPr>
          <p:nvPr/>
        </p:nvSpPr>
        <p:spPr bwMode="auto">
          <a:xfrm>
            <a:off x="4613275" y="3297238"/>
            <a:ext cx="2603500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</a:t>
            </a:r>
            <a:r>
              <a:rPr lang="zh-TW" altLang="en-US" sz="1400">
                <a:sym typeface="Wingdings" panose="05000000000000000000" pitchFamily="2" charset="2"/>
              </a:rPr>
              <a:t>確定學生資助申請結果及</a:t>
            </a:r>
            <a:endParaRPr lang="en-US" altLang="zh-TW" sz="140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400">
                <a:sym typeface="Wingdings" panose="05000000000000000000" pitchFamily="2" charset="2"/>
              </a:rPr>
              <a:t>推薦車船津貼結果已經匯入</a:t>
            </a:r>
          </a:p>
        </p:txBody>
      </p:sp>
      <p:graphicFrame>
        <p:nvGraphicFramePr>
          <p:cNvPr id="2065" name="Object 111"/>
          <p:cNvGraphicFramePr>
            <a:graphicFrameLocks noChangeAspect="1"/>
          </p:cNvGraphicFramePr>
          <p:nvPr/>
        </p:nvGraphicFramePr>
        <p:xfrm>
          <a:off x="3965575" y="6338888"/>
          <a:ext cx="1143000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Clip" r:id="rId13" imgW="570586" imgH="423367" progId="MS_ClipArt_Gallery.5">
                  <p:embed/>
                </p:oleObj>
              </mc:Choice>
              <mc:Fallback>
                <p:oleObj name="Clip" r:id="rId13" imgW="570586" imgH="423367" progId="MS_ClipArt_Gallery.5">
                  <p:embed/>
                  <p:pic>
                    <p:nvPicPr>
                      <p:cNvPr id="0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5575" y="6338888"/>
                        <a:ext cx="1143000" cy="111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WordArt 120"/>
          <p:cNvSpPr>
            <a:spLocks noChangeArrowheads="1" noChangeShapeType="1" noTextEdit="1"/>
          </p:cNvSpPr>
          <p:nvPr/>
        </p:nvSpPr>
        <p:spPr bwMode="auto">
          <a:xfrm>
            <a:off x="973138" y="4992688"/>
            <a:ext cx="833437" cy="3952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sp>
        <p:nvSpPr>
          <p:cNvPr id="2067" name="Text Box 121"/>
          <p:cNvSpPr txBox="1">
            <a:spLocks noChangeArrowheads="1"/>
          </p:cNvSpPr>
          <p:nvPr/>
        </p:nvSpPr>
        <p:spPr bwMode="auto">
          <a:xfrm>
            <a:off x="465138" y="6297613"/>
            <a:ext cx="11207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 </a:t>
            </a:r>
            <a:r>
              <a:rPr lang="zh-TW" altLang="en-US" sz="1400"/>
              <a:t>輸入資料</a:t>
            </a:r>
          </a:p>
        </p:txBody>
      </p:sp>
      <p:graphicFrame>
        <p:nvGraphicFramePr>
          <p:cNvPr id="2068" name="Object 129"/>
          <p:cNvGraphicFramePr>
            <a:graphicFrameLocks noChangeAspect="1"/>
          </p:cNvGraphicFramePr>
          <p:nvPr/>
        </p:nvGraphicFramePr>
        <p:xfrm>
          <a:off x="1146175" y="6581775"/>
          <a:ext cx="1079500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Clip" r:id="rId15" imgW="1751990" imgH="1831543" progId="MS_ClipArt_Gallery.5">
                  <p:embed/>
                </p:oleObj>
              </mc:Choice>
              <mc:Fallback>
                <p:oleObj name="Clip" r:id="rId15" imgW="1751990" imgH="1831543" progId="MS_ClipArt_Gallery.5">
                  <p:embed/>
                  <p:pic>
                    <p:nvPicPr>
                      <p:cNvPr id="0" name="Object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175" y="6581775"/>
                        <a:ext cx="1079500" cy="112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9" name="WordArt 130"/>
          <p:cNvSpPr>
            <a:spLocks noChangeArrowheads="1" noChangeShapeType="1" noTextEdit="1"/>
          </p:cNvSpPr>
          <p:nvPr/>
        </p:nvSpPr>
        <p:spPr bwMode="auto">
          <a:xfrm>
            <a:off x="1001713" y="7893050"/>
            <a:ext cx="892175" cy="3540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2070" name="Object 132"/>
          <p:cNvGraphicFramePr>
            <a:graphicFrameLocks noChangeAspect="1"/>
          </p:cNvGraphicFramePr>
          <p:nvPr/>
        </p:nvGraphicFramePr>
        <p:xfrm>
          <a:off x="465138" y="7904163"/>
          <a:ext cx="57467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Clip" r:id="rId17" imgW="1814170" imgH="1376172" progId="MS_ClipArt_Gallery.5">
                  <p:embed/>
                </p:oleObj>
              </mc:Choice>
              <mc:Fallback>
                <p:oleObj name="Clip" r:id="rId17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7904163"/>
                        <a:ext cx="57467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1" name="Object 133"/>
          <p:cNvGraphicFramePr>
            <a:graphicFrameLocks noChangeAspect="1"/>
          </p:cNvGraphicFramePr>
          <p:nvPr/>
        </p:nvGraphicFramePr>
        <p:xfrm>
          <a:off x="2066925" y="8343900"/>
          <a:ext cx="960438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Clip" r:id="rId19" imgW="1190531" imgH="1243343" progId="MS_ClipArt_Gallery.5">
                  <p:embed/>
                </p:oleObj>
              </mc:Choice>
              <mc:Fallback>
                <p:oleObj name="Clip" r:id="rId19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8343900"/>
                        <a:ext cx="960438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2" name="Text Box 134"/>
          <p:cNvSpPr txBox="1">
            <a:spLocks noChangeArrowheads="1"/>
          </p:cNvSpPr>
          <p:nvPr/>
        </p:nvSpPr>
        <p:spPr bwMode="auto">
          <a:xfrm>
            <a:off x="3810000" y="8247063"/>
            <a:ext cx="1446213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</a:t>
            </a:r>
            <a:r>
              <a:rPr lang="zh-TW" altLang="en-US" sz="1400"/>
              <a:t>預備外發資料</a:t>
            </a:r>
          </a:p>
        </p:txBody>
      </p:sp>
      <p:graphicFrame>
        <p:nvGraphicFramePr>
          <p:cNvPr id="2073" name="Object 136"/>
          <p:cNvGraphicFramePr>
            <a:graphicFrameLocks noChangeAspect="1"/>
          </p:cNvGraphicFramePr>
          <p:nvPr/>
        </p:nvGraphicFramePr>
        <p:xfrm>
          <a:off x="411163" y="5016500"/>
          <a:ext cx="51593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Clip" r:id="rId21" imgW="1700543" imgH="1831818" progId="MS_ClipArt_Gallery.5">
                  <p:embed/>
                </p:oleObj>
              </mc:Choice>
              <mc:Fallback>
                <p:oleObj name="Clip" r:id="rId21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5016500"/>
                        <a:ext cx="51593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74" name="Picture 147" descr="D:\Data Conversion chart\tick7.jp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5" y="8356600"/>
            <a:ext cx="1131888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5" name="AutoShape 154"/>
          <p:cNvSpPr>
            <a:spLocks noChangeArrowheads="1"/>
          </p:cNvSpPr>
          <p:nvPr/>
        </p:nvSpPr>
        <p:spPr bwMode="auto">
          <a:xfrm>
            <a:off x="5446713" y="5575300"/>
            <a:ext cx="1676400" cy="2051050"/>
          </a:xfrm>
          <a:prstGeom prst="wedgeEllipseCallout">
            <a:avLst>
              <a:gd name="adj1" fmla="val -67611"/>
              <a:gd name="adj2" fmla="val 1374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GB" altLang="zh-HK"/>
          </a:p>
        </p:txBody>
      </p:sp>
      <p:sp>
        <p:nvSpPr>
          <p:cNvPr id="2076" name="Text Box 155"/>
          <p:cNvSpPr txBox="1">
            <a:spLocks noChangeArrowheads="1"/>
          </p:cNvSpPr>
          <p:nvPr/>
        </p:nvSpPr>
        <p:spPr bwMode="auto">
          <a:xfrm>
            <a:off x="5580063" y="5888038"/>
            <a:ext cx="1573212" cy="141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marL="171450" indent="-171450"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000">
                <a:solidFill>
                  <a:srgbClr val="FF0000"/>
                </a:solidFill>
                <a:sym typeface="Wingdings" panose="05000000000000000000" pitchFamily="2" charset="2"/>
              </a:rPr>
              <a:t>學生編號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1000">
                <a:solidFill>
                  <a:srgbClr val="FF0000"/>
                </a:solidFill>
                <a:sym typeface="Wingdings" panose="05000000000000000000" pitchFamily="2" charset="2"/>
              </a:rPr>
              <a:t>學生檔案編號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1000">
                <a:solidFill>
                  <a:srgbClr val="FF0000"/>
                </a:solidFill>
                <a:sym typeface="Wingdings" panose="05000000000000000000" pitchFamily="2" charset="2"/>
              </a:rPr>
              <a:t>書簿津貼酌情狀況</a:t>
            </a:r>
            <a:r>
              <a:rPr lang="en-US" altLang="zh-TW" sz="1000">
                <a:solidFill>
                  <a:srgbClr val="FF0000"/>
                </a:solidFill>
                <a:sym typeface="Wingdings" panose="05000000000000000000" pitchFamily="2" charset="2"/>
              </a:rPr>
              <a:t>(%)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1000">
                <a:solidFill>
                  <a:srgbClr val="FF0000"/>
                </a:solidFill>
                <a:sym typeface="Wingdings" panose="05000000000000000000" pitchFamily="2" charset="2"/>
              </a:rPr>
              <a:t>車船津貼酌情狀況</a:t>
            </a:r>
            <a:r>
              <a:rPr lang="en-US" altLang="zh-TW" sz="1000">
                <a:solidFill>
                  <a:srgbClr val="FF0000"/>
                </a:solidFill>
                <a:sym typeface="Wingdings" panose="05000000000000000000" pitchFamily="2" charset="2"/>
              </a:rPr>
              <a:t>(%) 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1000">
                <a:solidFill>
                  <a:srgbClr val="FF0000"/>
                </a:solidFill>
                <a:sym typeface="Wingdings" panose="05000000000000000000" pitchFamily="2" charset="2"/>
              </a:rPr>
              <a:t>酌情狀況理由</a:t>
            </a:r>
            <a:endParaRPr lang="en-US" altLang="zh-TW" sz="100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zh-HK" altLang="en-US" sz="1000">
                <a:solidFill>
                  <a:srgbClr val="FF0000"/>
                </a:solidFill>
                <a:sym typeface="Wingdings" panose="05000000000000000000" pitchFamily="2" charset="2"/>
              </a:rPr>
              <a:t>傳遞狀況</a:t>
            </a:r>
            <a:endParaRPr lang="en-US" altLang="zh-TW" sz="100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2077" name="Text Box 160"/>
          <p:cNvSpPr txBox="1">
            <a:spLocks noChangeArrowheads="1"/>
          </p:cNvSpPr>
          <p:nvPr/>
        </p:nvSpPr>
        <p:spPr bwMode="auto">
          <a:xfrm>
            <a:off x="811213" y="9510713"/>
            <a:ext cx="26273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 2" panose="05020102010507070707" pitchFamily="18" charset="2"/>
              </a:rPr>
              <a:t></a:t>
            </a:r>
            <a:r>
              <a:rPr lang="zh-TW" altLang="en-US" sz="1400">
                <a:sym typeface="Wingdings" panose="05000000000000000000" pitchFamily="2" charset="2"/>
              </a:rPr>
              <a:t>確定外發資料</a:t>
            </a:r>
            <a:r>
              <a:rPr lang="en-US" altLang="zh-TW" sz="1400">
                <a:sym typeface="Wingdings" panose="05000000000000000000" pitchFamily="2" charset="2"/>
              </a:rPr>
              <a:t>(</a:t>
            </a:r>
            <a:r>
              <a:rPr lang="zh-TW" altLang="en-US" sz="1400">
                <a:sym typeface="Wingdings" panose="05000000000000000000" pitchFamily="2" charset="2"/>
              </a:rPr>
              <a:t>學生資助處</a:t>
            </a:r>
            <a:r>
              <a:rPr lang="en-US" altLang="zh-TW" sz="1400">
                <a:sym typeface="Wingdings" panose="05000000000000000000" pitchFamily="2" charset="2"/>
              </a:rPr>
              <a:t>)</a:t>
            </a:r>
            <a:endParaRPr lang="zh-TW" altLang="en-US" sz="1400">
              <a:sym typeface="Wingdings" panose="05000000000000000000" pitchFamily="2" charset="2"/>
            </a:endParaRPr>
          </a:p>
        </p:txBody>
      </p:sp>
      <p:sp>
        <p:nvSpPr>
          <p:cNvPr id="2078" name="Text Box 100"/>
          <p:cNvSpPr txBox="1">
            <a:spLocks noChangeArrowheads="1"/>
          </p:cNvSpPr>
          <p:nvPr/>
        </p:nvSpPr>
        <p:spPr bwMode="auto">
          <a:xfrm>
            <a:off x="450850" y="5448300"/>
            <a:ext cx="233045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</a:t>
            </a:r>
            <a:r>
              <a:rPr lang="zh-TW" altLang="en-US" sz="1400">
                <a:sym typeface="Wingdings" panose="05000000000000000000" pitchFamily="2" charset="2"/>
              </a:rPr>
              <a:t>匯出</a:t>
            </a:r>
            <a:r>
              <a:rPr lang="en-US" altLang="zh-TW" sz="1400">
                <a:sym typeface="Wingdings" panose="05000000000000000000" pitchFamily="2" charset="2"/>
              </a:rPr>
              <a:t>/</a:t>
            </a:r>
            <a:r>
              <a:rPr lang="zh-TW" altLang="en-US" sz="1400">
                <a:sym typeface="Wingdings" panose="05000000000000000000" pitchFamily="2" charset="2"/>
              </a:rPr>
              <a:t>匯入</a:t>
            </a:r>
            <a:r>
              <a:rPr lang="en-US" altLang="zh-TW" sz="1400">
                <a:sym typeface="Wingdings" panose="05000000000000000000" pitchFamily="2" charset="2"/>
              </a:rPr>
              <a:t>(</a:t>
            </a:r>
            <a:r>
              <a:rPr lang="zh-TW" altLang="en-US" sz="1400">
                <a:sym typeface="Wingdings" panose="05000000000000000000" pitchFamily="2" charset="2"/>
              </a:rPr>
              <a:t>推薦車船津貼</a:t>
            </a:r>
            <a:r>
              <a:rPr lang="en-US" altLang="zh-TW" sz="1400">
                <a:sym typeface="Wingdings" panose="05000000000000000000" pitchFamily="2" charset="2"/>
              </a:rPr>
              <a:t>)</a:t>
            </a:r>
            <a:endParaRPr lang="zh-TW" altLang="en-US" sz="1400">
              <a:sym typeface="Wingdings" panose="05000000000000000000" pitchFamily="2" charset="2"/>
            </a:endParaRPr>
          </a:p>
        </p:txBody>
      </p:sp>
      <p:pic>
        <p:nvPicPr>
          <p:cNvPr id="2079" name="圖片 1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3813175"/>
            <a:ext cx="5683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0" name="Rectangle 5"/>
          <p:cNvSpPr>
            <a:spLocks noChangeArrowheads="1"/>
          </p:cNvSpPr>
          <p:nvPr/>
        </p:nvSpPr>
        <p:spPr bwMode="auto">
          <a:xfrm>
            <a:off x="363538" y="1555750"/>
            <a:ext cx="7077075" cy="1211263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2081" name="WordArt 84"/>
          <p:cNvSpPr>
            <a:spLocks noChangeArrowheads="1" noChangeShapeType="1" noTextEdit="1"/>
          </p:cNvSpPr>
          <p:nvPr/>
        </p:nvSpPr>
        <p:spPr bwMode="auto">
          <a:xfrm>
            <a:off x="563563" y="1195388"/>
            <a:ext cx="582612" cy="4191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目標</a:t>
            </a:r>
          </a:p>
        </p:txBody>
      </p:sp>
      <p:graphicFrame>
        <p:nvGraphicFramePr>
          <p:cNvPr id="2082" name="Object 176"/>
          <p:cNvGraphicFramePr>
            <a:graphicFrameLocks noChangeAspect="1"/>
          </p:cNvGraphicFramePr>
          <p:nvPr/>
        </p:nvGraphicFramePr>
        <p:xfrm>
          <a:off x="5907088" y="1654175"/>
          <a:ext cx="11430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Clip" r:id="rId25" imgW="4579545" imgH="5222341" progId="MS_ClipArt_Gallery.5">
                  <p:embed/>
                </p:oleObj>
              </mc:Choice>
              <mc:Fallback>
                <p:oleObj name="Clip" r:id="rId25" imgW="4579545" imgH="5222341" progId="MS_ClipArt_Gallery.5">
                  <p:embed/>
                  <p:pic>
                    <p:nvPicPr>
                      <p:cNvPr id="0" name="Object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7088" y="1654175"/>
                        <a:ext cx="114300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3" name="Object 201"/>
          <p:cNvGraphicFramePr>
            <a:graphicFrameLocks noChangeAspect="1"/>
          </p:cNvGraphicFramePr>
          <p:nvPr/>
        </p:nvGraphicFramePr>
        <p:xfrm>
          <a:off x="1014413" y="1922463"/>
          <a:ext cx="4413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Clip" r:id="rId27" imgW="371246" imgH="315468" progId="MS_ClipArt_Gallery.5">
                  <p:embed/>
                </p:oleObj>
              </mc:Choice>
              <mc:Fallback>
                <p:oleObj name="Clip" r:id="rId27" imgW="371246" imgH="315468" progId="MS_ClipArt_Gallery.5">
                  <p:embed/>
                  <p:pic>
                    <p:nvPicPr>
                      <p:cNvPr id="0" name="Object 2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1922463"/>
                        <a:ext cx="44132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1509713" y="1806575"/>
            <a:ext cx="4244975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TW" altLang="en-US" sz="1400" dirty="0"/>
              <a:t>「在職家庭及學生資助事務處</a:t>
            </a:r>
            <a:r>
              <a:rPr lang="en-US" altLang="zh-TW" sz="1400" dirty="0"/>
              <a:t>(</a:t>
            </a:r>
            <a:r>
              <a:rPr lang="zh-TW" altLang="en-US" sz="1400" dirty="0"/>
              <a:t>學生資助處</a:t>
            </a:r>
            <a:r>
              <a:rPr lang="en-US" altLang="zh-TW" sz="1400" dirty="0"/>
              <a:t>)</a:t>
            </a:r>
            <a:r>
              <a:rPr lang="zh-TW" altLang="en-US" sz="1400" dirty="0"/>
              <a:t>」功能讓學校可以</a:t>
            </a:r>
            <a:r>
              <a:rPr lang="zh-TW" altLang="en-US" sz="1400" dirty="0" smtClean="0"/>
              <a:t>接收</a:t>
            </a:r>
            <a:r>
              <a:rPr lang="zh-TW" altLang="en-US" sz="1400" dirty="0"/>
              <a:t>及發送學生資助申請</a:t>
            </a:r>
            <a:r>
              <a:rPr lang="zh-TW" altLang="en-US" sz="1400" dirty="0" smtClean="0"/>
              <a:t>結果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書</a:t>
            </a:r>
            <a:r>
              <a:rPr lang="zh-TW" altLang="en-US" sz="1400" dirty="0"/>
              <a:t>簿</a:t>
            </a:r>
            <a:r>
              <a:rPr lang="zh-TW" altLang="en-US" sz="1400" dirty="0" smtClean="0"/>
              <a:t>津貼及車</a:t>
            </a:r>
            <a:r>
              <a:rPr lang="zh-TW" altLang="en-US" sz="1400" dirty="0"/>
              <a:t>船津貼</a:t>
            </a:r>
            <a:r>
              <a:rPr lang="en-US" altLang="zh-TW" sz="1400" dirty="0" smtClean="0"/>
              <a:t>)</a:t>
            </a:r>
            <a:r>
              <a:rPr lang="zh-TW" altLang="en-US" sz="1400" dirty="0" smtClean="0"/>
              <a:t>從</a:t>
            </a:r>
            <a:r>
              <a:rPr lang="en-US" altLang="zh-TW" sz="1400" dirty="0" smtClean="0"/>
              <a:t>/</a:t>
            </a:r>
            <a:r>
              <a:rPr lang="zh-TW" altLang="en-US" sz="1400" dirty="0" smtClean="0"/>
              <a:t>到學生</a:t>
            </a:r>
            <a:r>
              <a:rPr lang="zh-TW" altLang="en-US" sz="1400" dirty="0"/>
              <a:t>資助處</a:t>
            </a:r>
            <a:endParaRPr lang="zh-TW" altLang="en-US" sz="1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5" name="Text Box 100"/>
          <p:cNvSpPr txBox="1">
            <a:spLocks noChangeArrowheads="1"/>
          </p:cNvSpPr>
          <p:nvPr/>
        </p:nvSpPr>
        <p:spPr bwMode="auto">
          <a:xfrm>
            <a:off x="3040063" y="3883025"/>
            <a:ext cx="1489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</a:t>
            </a:r>
            <a:r>
              <a:rPr lang="zh-TW" altLang="en-US" sz="1400">
                <a:sym typeface="Wingdings" panose="05000000000000000000" pitchFamily="2" charset="2"/>
              </a:rPr>
              <a:t> 設定學校資料</a:t>
            </a:r>
          </a:p>
        </p:txBody>
      </p:sp>
      <p:sp>
        <p:nvSpPr>
          <p:cNvPr id="2086" name="Text Box 68"/>
          <p:cNvSpPr txBox="1">
            <a:spLocks noChangeArrowheads="1"/>
          </p:cNvSpPr>
          <p:nvPr/>
        </p:nvSpPr>
        <p:spPr bwMode="auto">
          <a:xfrm>
            <a:off x="3821113" y="8515350"/>
            <a:ext cx="2152650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 2" panose="05020102010507070707" pitchFamily="18" charset="2"/>
              </a:rPr>
              <a:t>不能配對的結果報告</a:t>
            </a:r>
            <a:endParaRPr lang="zh-TW" altLang="en-US" sz="10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 2" panose="05020102010507070707" pitchFamily="18" charset="2"/>
              </a:rPr>
              <a:t>推學生離校匯報表</a:t>
            </a:r>
            <a:endParaRPr lang="en-US" altLang="zh-TW" sz="1000">
              <a:sym typeface="Wingdings 2" panose="050201020105070707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 2" panose="05020102010507070707" pitchFamily="18" charset="2"/>
              </a:rPr>
              <a:t>學校推薦學生車船津貼匯報表</a:t>
            </a:r>
            <a:endParaRPr lang="en-US" altLang="zh-TW" sz="1000">
              <a:sym typeface="Wingdings 2" panose="050201020105070707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 2" panose="05020102010507070707" pitchFamily="18" charset="2"/>
              </a:rPr>
              <a:t></a:t>
            </a:r>
            <a:r>
              <a:rPr lang="zh-TW" altLang="en-US" sz="1000">
                <a:sym typeface="Wingdings" panose="05000000000000000000" pitchFamily="2" charset="2"/>
              </a:rPr>
              <a:t>學校書簿津貼</a:t>
            </a:r>
            <a:r>
              <a:rPr lang="en-US" altLang="zh-TW" sz="1000">
                <a:sym typeface="Wingdings" panose="05000000000000000000" pitchFamily="2" charset="2"/>
              </a:rPr>
              <a:t>/</a:t>
            </a:r>
            <a:r>
              <a:rPr lang="zh-TW" altLang="en-US" sz="1000">
                <a:sym typeface="Wingdings" panose="05000000000000000000" pitchFamily="2" charset="2"/>
              </a:rPr>
              <a:t>車船津貼酌情推薦</a:t>
            </a:r>
            <a:endParaRPr lang="en-US" altLang="zh-TW" sz="1000"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 2" panose="05020102010507070707" pitchFamily="18" charset="2"/>
              </a:rPr>
              <a:t></a:t>
            </a:r>
            <a:r>
              <a:rPr lang="zh-HK" altLang="en-US" sz="1000">
                <a:sym typeface="Wingdings" panose="05000000000000000000" pitchFamily="2" charset="2"/>
              </a:rPr>
              <a:t>學校資料</a:t>
            </a:r>
            <a:endParaRPr lang="en-US" altLang="zh-TW" sz="1000"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213</Words>
  <Application>Microsoft Office PowerPoint</Application>
  <PresentationFormat>自訂</PresentationFormat>
  <Paragraphs>31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Times New Roman</vt:lpstr>
      <vt:lpstr>新細明體</vt:lpstr>
      <vt:lpstr>Arial</vt:lpstr>
      <vt:lpstr>Calibri</vt:lpstr>
      <vt:lpstr>標楷體</vt:lpstr>
      <vt:lpstr>Wingdings</vt:lpstr>
      <vt:lpstr>Wingdings 2</vt:lpstr>
      <vt:lpstr>預設簡報設計</vt:lpstr>
      <vt:lpstr>Microsoft Clip Gallery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LAW, Yuen-sum Jenny</cp:lastModifiedBy>
  <cp:revision>69</cp:revision>
  <cp:lastPrinted>2003-03-18T09:11:00Z</cp:lastPrinted>
  <dcterms:created xsi:type="dcterms:W3CDTF">2003-03-14T04:14:17Z</dcterms:created>
  <dcterms:modified xsi:type="dcterms:W3CDTF">2023-01-19T03:13:24Z</dcterms:modified>
</cp:coreProperties>
</file>