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65"/>
  </p:notesMasterIdLst>
  <p:handoutMasterIdLst>
    <p:handoutMasterId r:id="rId66"/>
  </p:handoutMasterIdLst>
  <p:sldIdLst>
    <p:sldId id="578" r:id="rId2"/>
    <p:sldId id="579" r:id="rId3"/>
    <p:sldId id="669" r:id="rId4"/>
    <p:sldId id="670" r:id="rId5"/>
    <p:sldId id="581" r:id="rId6"/>
    <p:sldId id="582" r:id="rId7"/>
    <p:sldId id="583" r:id="rId8"/>
    <p:sldId id="584" r:id="rId9"/>
    <p:sldId id="586" r:id="rId10"/>
    <p:sldId id="587" r:id="rId11"/>
    <p:sldId id="588" r:id="rId12"/>
    <p:sldId id="589" r:id="rId13"/>
    <p:sldId id="591" r:id="rId14"/>
    <p:sldId id="593" r:id="rId15"/>
    <p:sldId id="594" r:id="rId16"/>
    <p:sldId id="595" r:id="rId17"/>
    <p:sldId id="596" r:id="rId18"/>
    <p:sldId id="597" r:id="rId19"/>
    <p:sldId id="598" r:id="rId20"/>
    <p:sldId id="601" r:id="rId21"/>
    <p:sldId id="602" r:id="rId22"/>
    <p:sldId id="603" r:id="rId23"/>
    <p:sldId id="604" r:id="rId24"/>
    <p:sldId id="607" r:id="rId25"/>
    <p:sldId id="608" r:id="rId26"/>
    <p:sldId id="609" r:id="rId27"/>
    <p:sldId id="612" r:id="rId28"/>
    <p:sldId id="613" r:id="rId29"/>
    <p:sldId id="614" r:id="rId30"/>
    <p:sldId id="615" r:id="rId31"/>
    <p:sldId id="619" r:id="rId32"/>
    <p:sldId id="651" r:id="rId33"/>
    <p:sldId id="668" r:id="rId34"/>
    <p:sldId id="652" r:id="rId35"/>
    <p:sldId id="657" r:id="rId36"/>
    <p:sldId id="653" r:id="rId37"/>
    <p:sldId id="658" r:id="rId38"/>
    <p:sldId id="625" r:id="rId39"/>
    <p:sldId id="626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67" r:id="rId51"/>
    <p:sldId id="660" r:id="rId52"/>
    <p:sldId id="661" r:id="rId53"/>
    <p:sldId id="662" r:id="rId54"/>
    <p:sldId id="663" r:id="rId55"/>
    <p:sldId id="664" r:id="rId56"/>
    <p:sldId id="665" r:id="rId57"/>
    <p:sldId id="666" r:id="rId58"/>
    <p:sldId id="643" r:id="rId59"/>
    <p:sldId id="645" r:id="rId60"/>
    <p:sldId id="646" r:id="rId61"/>
    <p:sldId id="647" r:id="rId62"/>
    <p:sldId id="654" r:id="rId63"/>
    <p:sldId id="655" r:id="rId64"/>
  </p:sldIdLst>
  <p:sldSz cx="9144000" cy="6858000" type="screen4x3"/>
  <p:notesSz cx="6858000" cy="99790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8"/>
            <p14:sldId id="579"/>
            <p14:sldId id="669"/>
            <p14:sldId id="670"/>
            <p14:sldId id="581"/>
            <p14:sldId id="582"/>
            <p14:sldId id="583"/>
            <p14:sldId id="584"/>
            <p14:sldId id="586"/>
            <p14:sldId id="587"/>
            <p14:sldId id="588"/>
            <p14:sldId id="589"/>
            <p14:sldId id="591"/>
            <p14:sldId id="593"/>
            <p14:sldId id="594"/>
            <p14:sldId id="595"/>
            <p14:sldId id="596"/>
            <p14:sldId id="597"/>
            <p14:sldId id="598"/>
            <p14:sldId id="601"/>
            <p14:sldId id="602"/>
            <p14:sldId id="603"/>
            <p14:sldId id="604"/>
            <p14:sldId id="607"/>
            <p14:sldId id="608"/>
            <p14:sldId id="609"/>
            <p14:sldId id="612"/>
            <p14:sldId id="613"/>
            <p14:sldId id="614"/>
            <p14:sldId id="615"/>
            <p14:sldId id="619"/>
            <p14:sldId id="651"/>
            <p14:sldId id="668"/>
            <p14:sldId id="652"/>
            <p14:sldId id="657"/>
            <p14:sldId id="653"/>
            <p14:sldId id="658"/>
            <p14:sldId id="625"/>
            <p14:sldId id="626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67"/>
            <p14:sldId id="660"/>
            <p14:sldId id="661"/>
            <p14:sldId id="662"/>
            <p14:sldId id="663"/>
            <p14:sldId id="664"/>
            <p14:sldId id="665"/>
            <p14:sldId id="666"/>
            <p14:sldId id="643"/>
            <p14:sldId id="645"/>
            <p14:sldId id="646"/>
            <p14:sldId id="647"/>
            <p14:sldId id="654"/>
            <p14:sldId id="6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1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33399"/>
    <a:srgbClr val="669900"/>
    <a:srgbClr val="3333FF"/>
    <a:srgbClr val="FF6600"/>
    <a:srgbClr val="CECEEF"/>
    <a:srgbClr val="E6E6E6"/>
    <a:srgbClr val="0000FF"/>
    <a:srgbClr val="A50021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0" autoAdjust="0"/>
    <p:restoredTop sz="93091" autoAdjust="0"/>
  </p:normalViewPr>
  <p:slideViewPr>
    <p:cSldViewPr snapToGrid="0">
      <p:cViewPr varScale="1">
        <p:scale>
          <a:sx n="117" d="100"/>
          <a:sy n="117" d="100"/>
        </p:scale>
        <p:origin x="10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61"/>
        <p:guide pos="2161"/>
        <p:guide orient="horz"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slide" Target="../slides/slide35.xml"/><Relationship Id="rId1" Type="http://schemas.openxmlformats.org/officeDocument/2006/relationships/slide" Target="../slides/slide3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slide" Target="../slides/slide38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slide" Target="../slides/slide5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slide" Target="../slides/slide55.xml"/><Relationship Id="rId1" Type="http://schemas.openxmlformats.org/officeDocument/2006/relationships/slide" Target="../slides/slide56.xml"/><Relationship Id="rId4" Type="http://schemas.openxmlformats.org/officeDocument/2006/relationships/slide" Target="../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1) </a:t>
          </a:r>
          <a:r>
            <a:rPr lang="en-US" altLang="zh-HK" sz="2800" b="1" u="none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rId1" action="ppaction://hlinksldjump"/>
            </a:rPr>
            <a:t>數據合併</a:t>
          </a:r>
          <a:endParaRPr lang="en-US" altLang="zh-TW" sz="2800" b="1" u="none" dirty="0" smtClean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0" presStyleCnt="1" custScaleX="121353" custScaleY="1721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E8955948-9BA0-4D5E-AEE4-659CD45AC203}" srcId="{7F22D402-793C-4160-B930-49038B23D9A6}" destId="{0A6916FE-491C-4C7F-B3EB-CB38BD06CA94}" srcOrd="0" destOrd="0" parTransId="{5053B320-270B-41F9-8919-F7A66F4B4F38}" sibTransId="{8FEED318-D212-4DED-9BC7-C0C1F8485D4C}"/>
    <dgm:cxn modelId="{BEA7639B-07DA-457C-96C1-AD0856043DDE}" type="presParOf" srcId="{19F0295F-5C54-4D38-98D0-52ADA4F71F17}" destId="{4823939C-158A-43A8-9EF4-471036A9296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1800" b="1" u="non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4) </a:t>
          </a:r>
          <a:r>
            <a:rPr lang="zh-TW" altLang="zh-TW" sz="1800" b="1" u="non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rId1" action="ppaction://hlinksldjump"/>
            </a:rPr>
            <a:t>列印</a:t>
          </a:r>
          <a:r>
            <a:rPr lang="zh-TW" altLang="en-US" sz="1800" b="1" u="non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rId1" action="ppaction://hlinksldjump"/>
            </a:rPr>
            <a:t>成績表</a:t>
          </a:r>
          <a:endParaRPr lang="en-US" altLang="zh-TW" sz="1800" b="1" u="none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10305BC1-B958-41E1-840E-CD170CF1D5CC}">
      <dgm:prSet phldrT="[文字]" custT="1"/>
      <dgm:spPr/>
      <dgm:t>
        <a:bodyPr/>
        <a:lstStyle/>
        <a:p>
          <a:r>
            <a:rPr lang="en-US" altLang="zh-TW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rId2" action="ppaction://hlinksldjump"/>
            </a:rPr>
            <a:t>3) </a:t>
          </a:r>
          <a:r>
            <a:rPr lang="zh-TW" altLang="en-US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rId2" action="ppaction://hlinksldjump"/>
            </a:rPr>
            <a:t>數據整合</a:t>
          </a:r>
          <a:r>
            <a:rPr lang="en-US" altLang="zh-TW" sz="1800" b="1" baseline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rId2" action="ppaction://hlinksldjump"/>
            </a:rPr>
            <a:t> </a:t>
          </a:r>
          <a:endParaRPr lang="zh-TW" altLang="en-US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7DD55ECC-E8C3-495C-BDF0-50C928A6D358}" type="parTrans" cxnId="{D4584E45-6399-4133-8A44-2401F6EF4F86}">
      <dgm:prSet/>
      <dgm:spPr/>
      <dgm:t>
        <a:bodyPr/>
        <a:lstStyle/>
        <a:p>
          <a:endParaRPr lang="zh-TW" altLang="en-US" sz="1600"/>
        </a:p>
      </dgm:t>
    </dgm:pt>
    <dgm:pt modelId="{EF325A84-B904-4818-9F4B-CFC5631B67DD}" type="sibTrans" cxnId="{D4584E45-6399-4133-8A44-2401F6EF4F86}">
      <dgm:prSet custT="1"/>
      <dgm:spPr/>
      <dgm:t>
        <a:bodyPr/>
        <a:lstStyle/>
        <a:p>
          <a:endParaRPr lang="zh-TW" altLang="en-US" sz="1400" dirty="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1800" b="1" i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rId3" action="ppaction://hlinksldjump"/>
            </a:rPr>
            <a:t>2) </a:t>
          </a:r>
          <a:r>
            <a:rPr lang="zh-TW" altLang="en-US" sz="1800" b="1" i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rId3" action="ppaction://hlinksldjump"/>
            </a:rPr>
            <a:t>從獎懲資料模組複製數據</a:t>
          </a:r>
          <a:endParaRPr lang="zh-TW" altLang="en-US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0" presStyleCnt="3" custScaleX="95612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0" presStyleCnt="2" custAng="10609275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B7C4175-DA35-4FA7-BDF8-E0A5EF254235}" type="pres">
      <dgm:prSet presAssocID="{10305BC1-B958-41E1-840E-CD170CF1D5CC}" presName="node" presStyleLbl="node1" presStyleIdx="1" presStyleCnt="3" custScaleX="163399" custScaleY="104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545402-A770-44E3-8822-613E4829D013}" type="pres">
      <dgm:prSet presAssocID="{EF325A84-B904-4818-9F4B-CFC5631B67DD}" presName="sibTrans" presStyleLbl="sibTrans2D1" presStyleIdx="1" presStyleCnt="2" custAng="10642548"/>
      <dgm:spPr/>
      <dgm:t>
        <a:bodyPr/>
        <a:lstStyle/>
        <a:p>
          <a:endParaRPr lang="zh-TW" altLang="en-US"/>
        </a:p>
      </dgm:t>
    </dgm:pt>
    <dgm:pt modelId="{0D673D1C-3E62-45D9-9F07-EEE75051E047}" type="pres">
      <dgm:prSet presAssocID="{EF325A84-B904-4818-9F4B-CFC5631B67DD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2" presStyleCnt="3" custScaleX="165652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955948-9BA0-4D5E-AEE4-659CD45AC203}" srcId="{7F22D402-793C-4160-B930-49038B23D9A6}" destId="{0A6916FE-491C-4C7F-B3EB-CB38BD06CA94}" srcOrd="0" destOrd="0" parTransId="{5053B320-270B-41F9-8919-F7A66F4B4F38}" sibTransId="{8FEED318-D212-4DED-9BC7-C0C1F8485D4C}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C9AD5C30-4ACA-4DAE-81C5-4CCE1D7A3323}" type="presOf" srcId="{EF325A84-B904-4818-9F4B-CFC5631B67DD}" destId="{0D673D1C-3E62-45D9-9F07-EEE75051E047}" srcOrd="1" destOrd="0" presId="urn:microsoft.com/office/officeart/2005/8/layout/process1"/>
    <dgm:cxn modelId="{1FFD03D9-02B5-4403-9B5C-ADEC716FA333}" type="presOf" srcId="{EF325A84-B904-4818-9F4B-CFC5631B67DD}" destId="{A8545402-A770-44E3-8822-613E4829D013}" srcOrd="0" destOrd="0" presId="urn:microsoft.com/office/officeart/2005/8/layout/process1"/>
    <dgm:cxn modelId="{D4584E45-6399-4133-8A44-2401F6EF4F86}" srcId="{7F22D402-793C-4160-B930-49038B23D9A6}" destId="{10305BC1-B958-41E1-840E-CD170CF1D5CC}" srcOrd="1" destOrd="0" parTransId="{7DD55ECC-E8C3-495C-BDF0-50C928A6D358}" sibTransId="{EF325A84-B904-4818-9F4B-CFC5631B67DD}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D504AA81-918D-498F-9EF7-FDF398BDD59A}" srcId="{7F22D402-793C-4160-B930-49038B23D9A6}" destId="{C090F7B5-38AA-45C4-8102-1559F94AD8D1}" srcOrd="2" destOrd="0" parTransId="{DC3E4FBA-A927-406D-BC8D-95BB68E2F30F}" sibTransId="{4ED9B642-1E28-4B83-BAC2-68610C8DD39B}"/>
    <dgm:cxn modelId="{27FF074A-ED02-47AF-AEEA-5255B5318A67}" type="presOf" srcId="{10305BC1-B958-41E1-840E-CD170CF1D5CC}" destId="{7B7C4175-DA35-4FA7-BDF8-E0A5EF254235}" srcOrd="0" destOrd="0" presId="urn:microsoft.com/office/officeart/2005/8/layout/process1"/>
    <dgm:cxn modelId="{BEA7639B-07DA-457C-96C1-AD0856043DDE}" type="presParOf" srcId="{19F0295F-5C54-4D38-98D0-52ADA4F71F17}" destId="{4823939C-158A-43A8-9EF4-471036A9296B}" srcOrd="0" destOrd="0" presId="urn:microsoft.com/office/officeart/2005/8/layout/process1"/>
    <dgm:cxn modelId="{3BF3BDD4-B699-4786-BAC8-028AA43989E6}" type="presParOf" srcId="{19F0295F-5C54-4D38-98D0-52ADA4F71F17}" destId="{F1F77DB4-F84E-4ADA-A440-6240B4F9E3B7}" srcOrd="1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BBE31DC0-C0DF-4360-92B8-F4652DD8B6A0}" type="presParOf" srcId="{19F0295F-5C54-4D38-98D0-52ADA4F71F17}" destId="{7B7C4175-DA35-4FA7-BDF8-E0A5EF254235}" srcOrd="2" destOrd="0" presId="urn:microsoft.com/office/officeart/2005/8/layout/process1"/>
    <dgm:cxn modelId="{99C0E7EE-5B44-4013-A1B5-A8C2718772E9}" type="presParOf" srcId="{19F0295F-5C54-4D38-98D0-52ADA4F71F17}" destId="{A8545402-A770-44E3-8822-613E4829D013}" srcOrd="3" destOrd="0" presId="urn:microsoft.com/office/officeart/2005/8/layout/process1"/>
    <dgm:cxn modelId="{381A166F-E5F7-4C18-8098-97143E1A9DEC}" type="presParOf" srcId="{A8545402-A770-44E3-8822-613E4829D013}" destId="{0D673D1C-3E62-45D9-9F07-EEE75051E047}" srcOrd="0" destOrd="0" presId="urn:microsoft.com/office/officeart/2005/8/layout/process1"/>
    <dgm:cxn modelId="{8EEDB6C1-707D-4E26-8C28-CC61D99FC600}" type="presParOf" srcId="{19F0295F-5C54-4D38-98D0-52ADA4F71F17}" destId="{6A88FB01-F2DC-4700-95CA-A6409042F6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CB6E5-B88F-4744-ADAC-6C5B1A1418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01C60A-FDE8-4A90-AA1D-26DE7F196B7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B050"/>
              </a:solidFill>
              <a:effectLst/>
              <a:hlinkClick xmlns:r="http://schemas.openxmlformats.org/officeDocument/2006/relationships" r:id="rId1" action="ppaction://hlinksldjump"/>
            </a:rPr>
            <a:t>嘉許信</a:t>
          </a:r>
          <a:endParaRPr lang="zh-TW" altLang="en-US" b="1" dirty="0">
            <a:effectLst/>
          </a:endParaRPr>
        </a:p>
      </dgm:t>
    </dgm:pt>
    <dgm:pt modelId="{D9CB7A72-4EB9-4366-B9FF-910B2E5318C0}" type="parTrans" cxnId="{8110051E-07BB-4DCD-928E-DEF7754F81BB}">
      <dgm:prSet/>
      <dgm:spPr/>
      <dgm:t>
        <a:bodyPr/>
        <a:lstStyle/>
        <a:p>
          <a:endParaRPr lang="zh-TW" altLang="en-US"/>
        </a:p>
      </dgm:t>
    </dgm:pt>
    <dgm:pt modelId="{30376A12-C534-4688-87BE-DC78398F2B30}" type="sibTrans" cxnId="{8110051E-07BB-4DCD-928E-DEF7754F81BB}">
      <dgm:prSet/>
      <dgm:spPr/>
      <dgm:t>
        <a:bodyPr/>
        <a:lstStyle/>
        <a:p>
          <a:endParaRPr lang="zh-TW" altLang="en-US"/>
        </a:p>
      </dgm:t>
    </dgm:pt>
    <dgm:pt modelId="{1D66E8B1-F431-4FF1-B146-F8DC7BAA138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B050"/>
              </a:solidFill>
              <a:hlinkClick xmlns:r="http://schemas.openxmlformats.org/officeDocument/2006/relationships" r:id="rId2" action="ppaction://hlinksldjump"/>
            </a:rPr>
            <a:t>警告信</a:t>
          </a:r>
          <a:endParaRPr lang="zh-TW" altLang="en-US" b="1" dirty="0"/>
        </a:p>
      </dgm:t>
    </dgm:pt>
    <dgm:pt modelId="{4C67C2FE-B660-44AC-8D72-DCC3B371B4E5}" type="parTrans" cxnId="{FDB6D0B3-ADA8-4C67-94F2-87287127B7F8}">
      <dgm:prSet/>
      <dgm:spPr/>
      <dgm:t>
        <a:bodyPr/>
        <a:lstStyle/>
        <a:p>
          <a:endParaRPr lang="zh-TW" altLang="en-US"/>
        </a:p>
      </dgm:t>
    </dgm:pt>
    <dgm:pt modelId="{4C35FE71-0931-4804-A1B5-AE4109AEAB82}" type="sibTrans" cxnId="{FDB6D0B3-ADA8-4C67-94F2-87287127B7F8}">
      <dgm:prSet/>
      <dgm:spPr/>
      <dgm:t>
        <a:bodyPr/>
        <a:lstStyle/>
        <a:p>
          <a:endParaRPr lang="zh-TW" altLang="en-US"/>
        </a:p>
      </dgm:t>
    </dgm:pt>
    <dgm:pt modelId="{EF23B747-9E5B-462C-B26F-9360B7AC0B53}" type="pres">
      <dgm:prSet presAssocID="{357CB6E5-B88F-4744-ADAC-6C5B1A1418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C88796C-713C-452E-9188-E071BAED18E1}" type="pres">
      <dgm:prSet presAssocID="{357CB6E5-B88F-4744-ADAC-6C5B1A1418B7}" presName="Name1" presStyleCnt="0"/>
      <dgm:spPr/>
    </dgm:pt>
    <dgm:pt modelId="{081BE919-95B6-4A6D-B59D-5A197EE84D37}" type="pres">
      <dgm:prSet presAssocID="{357CB6E5-B88F-4744-ADAC-6C5B1A1418B7}" presName="cycle" presStyleCnt="0"/>
      <dgm:spPr/>
    </dgm:pt>
    <dgm:pt modelId="{028CB86E-99BD-45FE-A9B3-6D411DA59DCC}" type="pres">
      <dgm:prSet presAssocID="{357CB6E5-B88F-4744-ADAC-6C5B1A1418B7}" presName="srcNode" presStyleLbl="node1" presStyleIdx="0" presStyleCnt="2"/>
      <dgm:spPr/>
    </dgm:pt>
    <dgm:pt modelId="{535E1534-3C91-472B-A331-455A6F3092B9}" type="pres">
      <dgm:prSet presAssocID="{357CB6E5-B88F-4744-ADAC-6C5B1A1418B7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FCA57E5-8159-4468-89ED-D36413148B73}" type="pres">
      <dgm:prSet presAssocID="{357CB6E5-B88F-4744-ADAC-6C5B1A1418B7}" presName="extraNode" presStyleLbl="node1" presStyleIdx="0" presStyleCnt="2"/>
      <dgm:spPr/>
    </dgm:pt>
    <dgm:pt modelId="{B60CB24F-375C-4474-BF21-D5043CF2DBB6}" type="pres">
      <dgm:prSet presAssocID="{357CB6E5-B88F-4744-ADAC-6C5B1A1418B7}" presName="dstNode" presStyleLbl="node1" presStyleIdx="0" presStyleCnt="2"/>
      <dgm:spPr/>
    </dgm:pt>
    <dgm:pt modelId="{30974A41-DA23-485D-8F64-8FEAA5E30C7A}" type="pres">
      <dgm:prSet presAssocID="{8501C60A-FDE8-4A90-AA1D-26DE7F196B7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99D8FF-C824-43CC-B1DE-99116D80CBD1}" type="pres">
      <dgm:prSet presAssocID="{8501C60A-FDE8-4A90-AA1D-26DE7F196B7C}" presName="accent_1" presStyleCnt="0"/>
      <dgm:spPr/>
    </dgm:pt>
    <dgm:pt modelId="{83DB8127-021F-4DE6-8D60-201E10B4CA82}" type="pres">
      <dgm:prSet presAssocID="{8501C60A-FDE8-4A90-AA1D-26DE7F196B7C}" presName="accentRepeatNode" presStyleLbl="solidFgAcc1" presStyleIdx="0" presStyleCnt="2"/>
      <dgm:spPr/>
    </dgm:pt>
    <dgm:pt modelId="{89E0FA2E-C70C-467E-B104-EED6A478485A}" type="pres">
      <dgm:prSet presAssocID="{1D66E8B1-F431-4FF1-B146-F8DC7BAA138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B08C7-C18D-4204-9E58-3A59E6CFA636}" type="pres">
      <dgm:prSet presAssocID="{1D66E8B1-F431-4FF1-B146-F8DC7BAA138A}" presName="accent_2" presStyleCnt="0"/>
      <dgm:spPr/>
    </dgm:pt>
    <dgm:pt modelId="{CD860889-58FA-47A9-BC1F-80279AF91303}" type="pres">
      <dgm:prSet presAssocID="{1D66E8B1-F431-4FF1-B146-F8DC7BAA138A}" presName="accentRepeatNode" presStyleLbl="solidFgAcc1" presStyleIdx="1" presStyleCnt="2"/>
      <dgm:spPr/>
    </dgm:pt>
  </dgm:ptLst>
  <dgm:cxnLst>
    <dgm:cxn modelId="{78BF4739-9ECC-4019-A3B5-F72DD249AFA9}" type="presOf" srcId="{30376A12-C534-4688-87BE-DC78398F2B30}" destId="{535E1534-3C91-472B-A331-455A6F3092B9}" srcOrd="0" destOrd="0" presId="urn:microsoft.com/office/officeart/2008/layout/VerticalCurvedList"/>
    <dgm:cxn modelId="{04D04B06-E80F-4BC4-BCBB-08AF350A74CA}" type="presOf" srcId="{8501C60A-FDE8-4A90-AA1D-26DE7F196B7C}" destId="{30974A41-DA23-485D-8F64-8FEAA5E30C7A}" srcOrd="0" destOrd="0" presId="urn:microsoft.com/office/officeart/2008/layout/VerticalCurvedList"/>
    <dgm:cxn modelId="{9C0C38D6-5229-4664-9EFD-9D8B5B761BAA}" type="presOf" srcId="{1D66E8B1-F431-4FF1-B146-F8DC7BAA138A}" destId="{89E0FA2E-C70C-467E-B104-EED6A478485A}" srcOrd="0" destOrd="0" presId="urn:microsoft.com/office/officeart/2008/layout/VerticalCurvedList"/>
    <dgm:cxn modelId="{FDB6D0B3-ADA8-4C67-94F2-87287127B7F8}" srcId="{357CB6E5-B88F-4744-ADAC-6C5B1A1418B7}" destId="{1D66E8B1-F431-4FF1-B146-F8DC7BAA138A}" srcOrd="1" destOrd="0" parTransId="{4C67C2FE-B660-44AC-8D72-DCC3B371B4E5}" sibTransId="{4C35FE71-0931-4804-A1B5-AE4109AEAB82}"/>
    <dgm:cxn modelId="{8110051E-07BB-4DCD-928E-DEF7754F81BB}" srcId="{357CB6E5-B88F-4744-ADAC-6C5B1A1418B7}" destId="{8501C60A-FDE8-4A90-AA1D-26DE7F196B7C}" srcOrd="0" destOrd="0" parTransId="{D9CB7A72-4EB9-4366-B9FF-910B2E5318C0}" sibTransId="{30376A12-C534-4688-87BE-DC78398F2B30}"/>
    <dgm:cxn modelId="{0E60AFDF-9659-4211-9F36-D5E384BD0487}" type="presOf" srcId="{357CB6E5-B88F-4744-ADAC-6C5B1A1418B7}" destId="{EF23B747-9E5B-462C-B26F-9360B7AC0B53}" srcOrd="0" destOrd="0" presId="urn:microsoft.com/office/officeart/2008/layout/VerticalCurvedList"/>
    <dgm:cxn modelId="{858171FA-B077-47F8-8374-5F122C479F91}" type="presParOf" srcId="{EF23B747-9E5B-462C-B26F-9360B7AC0B53}" destId="{5C88796C-713C-452E-9188-E071BAED18E1}" srcOrd="0" destOrd="0" presId="urn:microsoft.com/office/officeart/2008/layout/VerticalCurvedList"/>
    <dgm:cxn modelId="{FB03FBCF-639F-4870-8C14-17C26C6E0AA2}" type="presParOf" srcId="{5C88796C-713C-452E-9188-E071BAED18E1}" destId="{081BE919-95B6-4A6D-B59D-5A197EE84D37}" srcOrd="0" destOrd="0" presId="urn:microsoft.com/office/officeart/2008/layout/VerticalCurvedList"/>
    <dgm:cxn modelId="{10D36D3F-BDA1-4B3F-8429-FE59CDB4F449}" type="presParOf" srcId="{081BE919-95B6-4A6D-B59D-5A197EE84D37}" destId="{028CB86E-99BD-45FE-A9B3-6D411DA59DCC}" srcOrd="0" destOrd="0" presId="urn:microsoft.com/office/officeart/2008/layout/VerticalCurvedList"/>
    <dgm:cxn modelId="{9C371E9E-9A33-4EE7-8E0D-778D8DE10BB6}" type="presParOf" srcId="{081BE919-95B6-4A6D-B59D-5A197EE84D37}" destId="{535E1534-3C91-472B-A331-455A6F3092B9}" srcOrd="1" destOrd="0" presId="urn:microsoft.com/office/officeart/2008/layout/VerticalCurvedList"/>
    <dgm:cxn modelId="{40E8EB4D-428C-486F-9CB6-A49018C207C4}" type="presParOf" srcId="{081BE919-95B6-4A6D-B59D-5A197EE84D37}" destId="{4FCA57E5-8159-4468-89ED-D36413148B73}" srcOrd="2" destOrd="0" presId="urn:microsoft.com/office/officeart/2008/layout/VerticalCurvedList"/>
    <dgm:cxn modelId="{F2FA0576-D5CF-467B-970F-C1741DE9C0DF}" type="presParOf" srcId="{081BE919-95B6-4A6D-B59D-5A197EE84D37}" destId="{B60CB24F-375C-4474-BF21-D5043CF2DBB6}" srcOrd="3" destOrd="0" presId="urn:microsoft.com/office/officeart/2008/layout/VerticalCurvedList"/>
    <dgm:cxn modelId="{09938053-3B79-4FB8-A026-863CE2211C8A}" type="presParOf" srcId="{5C88796C-713C-452E-9188-E071BAED18E1}" destId="{30974A41-DA23-485D-8F64-8FEAA5E30C7A}" srcOrd="1" destOrd="0" presId="urn:microsoft.com/office/officeart/2008/layout/VerticalCurvedList"/>
    <dgm:cxn modelId="{5C3846BC-EE89-44EA-8195-C1C359031691}" type="presParOf" srcId="{5C88796C-713C-452E-9188-E071BAED18E1}" destId="{9A99D8FF-C824-43CC-B1DE-99116D80CBD1}" srcOrd="2" destOrd="0" presId="urn:microsoft.com/office/officeart/2008/layout/VerticalCurvedList"/>
    <dgm:cxn modelId="{BD26D2D4-429E-42F0-8686-FC198985F59C}" type="presParOf" srcId="{9A99D8FF-C824-43CC-B1DE-99116D80CBD1}" destId="{83DB8127-021F-4DE6-8D60-201E10B4CA82}" srcOrd="0" destOrd="0" presId="urn:microsoft.com/office/officeart/2008/layout/VerticalCurvedList"/>
    <dgm:cxn modelId="{C4D8A78B-DE46-4848-85F1-76CFD28A6ED1}" type="presParOf" srcId="{5C88796C-713C-452E-9188-E071BAED18E1}" destId="{89E0FA2E-C70C-467E-B104-EED6A478485A}" srcOrd="3" destOrd="0" presId="urn:microsoft.com/office/officeart/2008/layout/VerticalCurvedList"/>
    <dgm:cxn modelId="{97ADA97D-CDF0-437C-B462-ED0899057E18}" type="presParOf" srcId="{5C88796C-713C-452E-9188-E071BAED18E1}" destId="{409B08C7-C18D-4204-9E58-3A59E6CFA636}" srcOrd="4" destOrd="0" presId="urn:microsoft.com/office/officeart/2008/layout/VerticalCurvedList"/>
    <dgm:cxn modelId="{EC50B05A-55BA-4C27-9E9D-EE82AB5B2384}" type="presParOf" srcId="{409B08C7-C18D-4204-9E58-3A59E6CFA636}" destId="{CD860889-58FA-47A9-BC1F-80279AF913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1) 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編排學生至留堂班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2) </a:t>
          </a: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列印留堂班名單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0" presStyleCnt="2" custScaleX="121353" custScaleY="1721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1" presStyleCnt="2" custScaleX="117309" custScaleY="1611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D504AA81-918D-498F-9EF7-FDF398BDD59A}" srcId="{7F22D402-793C-4160-B930-49038B23D9A6}" destId="{C090F7B5-38AA-45C4-8102-1559F94AD8D1}" srcOrd="1" destOrd="0" parTransId="{DC3E4FBA-A927-406D-BC8D-95BB68E2F30F}" sibTransId="{4ED9B642-1E28-4B83-BAC2-68610C8DD39B}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E8955948-9BA0-4D5E-AEE4-659CD45AC203}" srcId="{7F22D402-793C-4160-B930-49038B23D9A6}" destId="{0A6916FE-491C-4C7F-B3EB-CB38BD06CA94}" srcOrd="0" destOrd="0" parTransId="{5053B320-270B-41F9-8919-F7A66F4B4F38}" sibTransId="{8FEED318-D212-4DED-9BC7-C0C1F8485D4C}"/>
    <dgm:cxn modelId="{BEA7639B-07DA-457C-96C1-AD0856043DDE}" type="presParOf" srcId="{19F0295F-5C54-4D38-98D0-52ADA4F71F17}" destId="{4823939C-158A-43A8-9EF4-471036A9296B}" srcOrd="0" destOrd="0" presId="urn:microsoft.com/office/officeart/2005/8/layout/process1"/>
    <dgm:cxn modelId="{3BF3BDD4-B699-4786-BAC8-028AA43989E6}" type="presParOf" srcId="{19F0295F-5C54-4D38-98D0-52ADA4F71F17}" destId="{F1F77DB4-F84E-4ADA-A440-6240B4F9E3B7}" srcOrd="1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8EEDB6C1-707D-4E26-8C28-CC61D99FC600}" type="presParOf" srcId="{19F0295F-5C54-4D38-98D0-52ADA4F71F17}" destId="{6A88FB01-F2DC-4700-95CA-A6409042F6E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5)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即時查詢學生出席情況</a:t>
          </a:r>
          <a:r>
            <a:rPr lang="zh-TW" altLang="en-US" sz="1800" dirty="0" smtClean="0">
              <a:hlinkClick xmlns:r="http://schemas.openxmlformats.org/officeDocument/2006/relationships" r:id="rId1" action="ppaction://hlinksldjump"/>
            </a:rPr>
            <a:t> 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10305BC1-B958-41E1-840E-CD170CF1D5CC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4)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為留堂班進行即時點名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55ECC-E8C3-495C-BDF0-50C928A6D358}" type="parTrans" cxnId="{D4584E45-6399-4133-8A44-2401F6EF4F86}">
      <dgm:prSet/>
      <dgm:spPr/>
      <dgm:t>
        <a:bodyPr/>
        <a:lstStyle/>
        <a:p>
          <a:endParaRPr lang="zh-TW" altLang="en-US" sz="1600"/>
        </a:p>
      </dgm:t>
    </dgm:pt>
    <dgm:pt modelId="{EF325A84-B904-4818-9F4B-CFC5631B67DD}" type="sibTrans" cxnId="{D4584E45-6399-4133-8A44-2401F6EF4F86}">
      <dgm:prSet custT="1"/>
      <dgm:spPr/>
      <dgm:t>
        <a:bodyPr/>
        <a:lstStyle/>
        <a:p>
          <a:endParaRPr lang="zh-TW" altLang="en-US" sz="1400" dirty="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3)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編修和確定留堂班時地人資料</a:t>
          </a:r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，並檢查衝突情況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 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7E9B1E8-0ABC-4EFF-9006-40E2CA6D7968}">
      <dgm:prSet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6)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列印通知書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/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報告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47C25F5F-20D3-4D3E-9125-1609A28AE613}" type="par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4B86D519-A53F-4268-9891-BBA485F0F514}" type="sib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17D2D7-64FF-4A43-A211-B87ABE58D0B1}" type="pres">
      <dgm:prSet presAssocID="{17E9B1E8-0ABC-4EFF-9006-40E2CA6D7968}" presName="node" presStyleLbl="node1" presStyleIdx="0" presStyleCnt="4" custScaleX="113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07E14-8104-42A7-92EA-7EDD1FC38A10}" type="pres">
      <dgm:prSet presAssocID="{4B86D519-A53F-4268-9891-BBA485F0F514}" presName="sibTrans" presStyleLbl="sibTrans2D1" presStyleIdx="0" presStyleCnt="3" custAng="10800000"/>
      <dgm:spPr/>
      <dgm:t>
        <a:bodyPr/>
        <a:lstStyle/>
        <a:p>
          <a:endParaRPr lang="zh-TW" altLang="en-US"/>
        </a:p>
      </dgm:t>
    </dgm:pt>
    <dgm:pt modelId="{034430C6-F582-4314-A122-62E6149DF135}" type="pres">
      <dgm:prSet presAssocID="{4B86D519-A53F-4268-9891-BBA485F0F514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1" presStyleCnt="4" custScaleX="121353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1" presStyleCnt="3" custAng="10609275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B7C4175-DA35-4FA7-BDF8-E0A5EF254235}" type="pres">
      <dgm:prSet presAssocID="{10305BC1-B958-41E1-840E-CD170CF1D5CC}" presName="node" presStyleLbl="node1" presStyleIdx="2" presStyleCnt="4" custScaleX="125743" custScaleY="104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545402-A770-44E3-8822-613E4829D013}" type="pres">
      <dgm:prSet presAssocID="{EF325A84-B904-4818-9F4B-CFC5631B67DD}" presName="sibTrans" presStyleLbl="sibTrans2D1" presStyleIdx="2" presStyleCnt="3" custAng="10642548"/>
      <dgm:spPr/>
      <dgm:t>
        <a:bodyPr/>
        <a:lstStyle/>
        <a:p>
          <a:endParaRPr lang="zh-TW" altLang="en-US"/>
        </a:p>
      </dgm:t>
    </dgm:pt>
    <dgm:pt modelId="{0D673D1C-3E62-45D9-9F07-EEE75051E047}" type="pres">
      <dgm:prSet presAssocID="{EF325A84-B904-4818-9F4B-CFC5631B67D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3" presStyleCnt="4" custScaleX="225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A96836-6B38-40F6-B3A3-D7576DE8371B}" type="presOf" srcId="{17E9B1E8-0ABC-4EFF-9006-40E2CA6D7968}" destId="{F917D2D7-64FF-4A43-A211-B87ABE58D0B1}" srcOrd="0" destOrd="0" presId="urn:microsoft.com/office/officeart/2005/8/layout/process1"/>
    <dgm:cxn modelId="{E8955948-9BA0-4D5E-AEE4-659CD45AC203}" srcId="{7F22D402-793C-4160-B930-49038B23D9A6}" destId="{0A6916FE-491C-4C7F-B3EB-CB38BD06CA94}" srcOrd="1" destOrd="0" parTransId="{5053B320-270B-41F9-8919-F7A66F4B4F38}" sibTransId="{8FEED318-D212-4DED-9BC7-C0C1F8485D4C}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258B73F9-0C74-473C-A1DF-542467002C21}" type="presOf" srcId="{4B86D519-A53F-4268-9891-BBA485F0F514}" destId="{034430C6-F582-4314-A122-62E6149DF135}" srcOrd="1" destOrd="0" presId="urn:microsoft.com/office/officeart/2005/8/layout/process1"/>
    <dgm:cxn modelId="{C9AD5C30-4ACA-4DAE-81C5-4CCE1D7A3323}" type="presOf" srcId="{EF325A84-B904-4818-9F4B-CFC5631B67DD}" destId="{0D673D1C-3E62-45D9-9F07-EEE75051E047}" srcOrd="1" destOrd="0" presId="urn:microsoft.com/office/officeart/2005/8/layout/process1"/>
    <dgm:cxn modelId="{7208AF8C-D3F1-4F35-9C38-0852F1A54F31}" type="presOf" srcId="{4B86D519-A53F-4268-9891-BBA485F0F514}" destId="{13907E14-8104-42A7-92EA-7EDD1FC38A10}" srcOrd="0" destOrd="0" presId="urn:microsoft.com/office/officeart/2005/8/layout/process1"/>
    <dgm:cxn modelId="{1FFD03D9-02B5-4403-9B5C-ADEC716FA333}" type="presOf" srcId="{EF325A84-B904-4818-9F4B-CFC5631B67DD}" destId="{A8545402-A770-44E3-8822-613E4829D013}" srcOrd="0" destOrd="0" presId="urn:microsoft.com/office/officeart/2005/8/layout/process1"/>
    <dgm:cxn modelId="{D4584E45-6399-4133-8A44-2401F6EF4F86}" srcId="{7F22D402-793C-4160-B930-49038B23D9A6}" destId="{10305BC1-B958-41E1-840E-CD170CF1D5CC}" srcOrd="2" destOrd="0" parTransId="{7DD55ECC-E8C3-495C-BDF0-50C928A6D358}" sibTransId="{EF325A84-B904-4818-9F4B-CFC5631B67DD}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D504AA81-918D-498F-9EF7-FDF398BDD59A}" srcId="{7F22D402-793C-4160-B930-49038B23D9A6}" destId="{C090F7B5-38AA-45C4-8102-1559F94AD8D1}" srcOrd="3" destOrd="0" parTransId="{DC3E4FBA-A927-406D-BC8D-95BB68E2F30F}" sibTransId="{4ED9B642-1E28-4B83-BAC2-68610C8DD39B}"/>
    <dgm:cxn modelId="{27FF074A-ED02-47AF-AEEA-5255B5318A67}" type="presOf" srcId="{10305BC1-B958-41E1-840E-CD170CF1D5CC}" destId="{7B7C4175-DA35-4FA7-BDF8-E0A5EF254235}" srcOrd="0" destOrd="0" presId="urn:microsoft.com/office/officeart/2005/8/layout/process1"/>
    <dgm:cxn modelId="{84C171CF-9029-478C-8343-15279AA8E6AF}" srcId="{7F22D402-793C-4160-B930-49038B23D9A6}" destId="{17E9B1E8-0ABC-4EFF-9006-40E2CA6D7968}" srcOrd="0" destOrd="0" parTransId="{47C25F5F-20D3-4D3E-9125-1609A28AE613}" sibTransId="{4B86D519-A53F-4268-9891-BBA485F0F514}"/>
    <dgm:cxn modelId="{0D17585F-05FB-4AAF-820C-DCE4A7A555EB}" type="presParOf" srcId="{19F0295F-5C54-4D38-98D0-52ADA4F71F17}" destId="{F917D2D7-64FF-4A43-A211-B87ABE58D0B1}" srcOrd="0" destOrd="0" presId="urn:microsoft.com/office/officeart/2005/8/layout/process1"/>
    <dgm:cxn modelId="{CC781BED-8170-4678-95DF-99D6DAC8F005}" type="presParOf" srcId="{19F0295F-5C54-4D38-98D0-52ADA4F71F17}" destId="{13907E14-8104-42A7-92EA-7EDD1FC38A10}" srcOrd="1" destOrd="0" presId="urn:microsoft.com/office/officeart/2005/8/layout/process1"/>
    <dgm:cxn modelId="{2B006034-880D-40A2-8D07-5D2E906988CC}" type="presParOf" srcId="{13907E14-8104-42A7-92EA-7EDD1FC38A10}" destId="{034430C6-F582-4314-A122-62E6149DF135}" srcOrd="0" destOrd="0" presId="urn:microsoft.com/office/officeart/2005/8/layout/process1"/>
    <dgm:cxn modelId="{BEA7639B-07DA-457C-96C1-AD0856043DDE}" type="presParOf" srcId="{19F0295F-5C54-4D38-98D0-52ADA4F71F17}" destId="{4823939C-158A-43A8-9EF4-471036A9296B}" srcOrd="2" destOrd="0" presId="urn:microsoft.com/office/officeart/2005/8/layout/process1"/>
    <dgm:cxn modelId="{3BF3BDD4-B699-4786-BAC8-028AA43989E6}" type="presParOf" srcId="{19F0295F-5C54-4D38-98D0-52ADA4F71F17}" destId="{F1F77DB4-F84E-4ADA-A440-6240B4F9E3B7}" srcOrd="3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BBE31DC0-C0DF-4360-92B8-F4652DD8B6A0}" type="presParOf" srcId="{19F0295F-5C54-4D38-98D0-52ADA4F71F17}" destId="{7B7C4175-DA35-4FA7-BDF8-E0A5EF254235}" srcOrd="4" destOrd="0" presId="urn:microsoft.com/office/officeart/2005/8/layout/process1"/>
    <dgm:cxn modelId="{99C0E7EE-5B44-4013-A1B5-A8C2718772E9}" type="presParOf" srcId="{19F0295F-5C54-4D38-98D0-52ADA4F71F17}" destId="{A8545402-A770-44E3-8822-613E4829D013}" srcOrd="5" destOrd="0" presId="urn:microsoft.com/office/officeart/2005/8/layout/process1"/>
    <dgm:cxn modelId="{381A166F-E5F7-4C18-8098-97143E1A9DEC}" type="presParOf" srcId="{A8545402-A770-44E3-8822-613E4829D013}" destId="{0D673D1C-3E62-45D9-9F07-EEE75051E047}" srcOrd="0" destOrd="0" presId="urn:microsoft.com/office/officeart/2005/8/layout/process1"/>
    <dgm:cxn modelId="{8EEDB6C1-707D-4E26-8C28-CC61D99FC600}" type="presParOf" srcId="{19F0295F-5C54-4D38-98D0-52ADA4F71F17}" destId="{6A88FB01-F2DC-4700-95CA-A6409042F6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939C-158A-43A8-9EF4-471036A9296B}">
      <dsp:nvSpPr>
        <dsp:cNvPr id="0" name=""/>
        <dsp:cNvSpPr/>
      </dsp:nvSpPr>
      <dsp:spPr>
        <a:xfrm>
          <a:off x="2433" y="0"/>
          <a:ext cx="5008780" cy="1270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1) </a:t>
          </a:r>
          <a:r>
            <a:rPr lang="en-US" altLang="zh-HK" sz="2800" b="1" u="none" kern="1200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" action="ppaction://hlinksldjump"/>
            </a:rPr>
            <a:t>數據合併</a:t>
          </a:r>
          <a:endParaRPr lang="en-US" altLang="zh-TW" sz="2800" b="1" u="none" kern="1200" dirty="0" smtClean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sym typeface="Wingdings 2" panose="05020102010507070707" pitchFamily="18" charset="2"/>
          </a:endParaRPr>
        </a:p>
      </dsp:txBody>
      <dsp:txXfrm>
        <a:off x="39634" y="37201"/>
        <a:ext cx="4934378" cy="1195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939C-158A-43A8-9EF4-471036A9296B}">
      <dsp:nvSpPr>
        <dsp:cNvPr id="0" name=""/>
        <dsp:cNvSpPr/>
      </dsp:nvSpPr>
      <dsp:spPr>
        <a:xfrm>
          <a:off x="4486" y="237719"/>
          <a:ext cx="968101" cy="794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u="none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4) </a:t>
          </a:r>
          <a:r>
            <a:rPr lang="zh-TW" altLang="zh-TW" sz="1800" b="1" u="none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" action="ppaction://hlinksldjump"/>
            </a:rPr>
            <a:t>列印</a:t>
          </a:r>
          <a:r>
            <a:rPr lang="zh-TW" altLang="en-US" sz="1800" b="1" u="none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" action="ppaction://hlinksldjump"/>
            </a:rPr>
            <a:t>成績表</a:t>
          </a:r>
          <a:endParaRPr lang="en-US" altLang="zh-TW" sz="1800" b="1" u="none" kern="120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  <a:sym typeface="Wingdings 2" panose="05020102010507070707" pitchFamily="18" charset="2"/>
          </a:endParaRPr>
        </a:p>
      </dsp:txBody>
      <dsp:txXfrm>
        <a:off x="27762" y="260995"/>
        <a:ext cx="921549" cy="748141"/>
      </dsp:txXfrm>
    </dsp:sp>
    <dsp:sp modelId="{F1F77DB4-F84E-4ADA-A440-6240B4F9E3B7}">
      <dsp:nvSpPr>
        <dsp:cNvPr id="0" name=""/>
        <dsp:cNvSpPr/>
      </dsp:nvSpPr>
      <dsp:spPr>
        <a:xfrm rot="10609275">
          <a:off x="1073840" y="509512"/>
          <a:ext cx="214656" cy="25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138187" y="557948"/>
        <a:ext cx="150259" cy="150665"/>
      </dsp:txXfrm>
    </dsp:sp>
    <dsp:sp modelId="{7B7C4175-DA35-4FA7-BDF8-E0A5EF254235}">
      <dsp:nvSpPr>
        <dsp:cNvPr id="0" name=""/>
        <dsp:cNvSpPr/>
      </dsp:nvSpPr>
      <dsp:spPr>
        <a:xfrm>
          <a:off x="1377600" y="243893"/>
          <a:ext cx="1654465" cy="782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" action="ppaction://hlinksldjump"/>
            </a:rPr>
            <a:t>3) </a:t>
          </a:r>
          <a:r>
            <a:rPr lang="zh-TW" altLang="en-US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" action="ppaction://hlinksldjump"/>
            </a:rPr>
            <a:t>數據整合</a:t>
          </a:r>
          <a:r>
            <a:rPr lang="en-US" altLang="zh-TW" sz="1800" b="1" kern="1200" baseline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hlinkClick xmlns:r="http://schemas.openxmlformats.org/officeDocument/2006/relationships" r:id="" action="ppaction://hlinksldjump"/>
            </a:rPr>
            <a:t> </a:t>
          </a:r>
          <a:endParaRPr lang="zh-TW" altLang="en-US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1400514" y="266807"/>
        <a:ext cx="1608637" cy="736517"/>
      </dsp:txXfrm>
    </dsp:sp>
    <dsp:sp modelId="{A8545402-A770-44E3-8822-613E4829D013}">
      <dsp:nvSpPr>
        <dsp:cNvPr id="0" name=""/>
        <dsp:cNvSpPr/>
      </dsp:nvSpPr>
      <dsp:spPr>
        <a:xfrm rot="10642548">
          <a:off x="3133319" y="509512"/>
          <a:ext cx="214656" cy="25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3197682" y="558259"/>
        <a:ext cx="150259" cy="150665"/>
      </dsp:txXfrm>
    </dsp:sp>
    <dsp:sp modelId="{6A88FB01-F2DC-4700-95CA-A6409042F6E6}">
      <dsp:nvSpPr>
        <dsp:cNvPr id="0" name=""/>
        <dsp:cNvSpPr/>
      </dsp:nvSpPr>
      <dsp:spPr>
        <a:xfrm>
          <a:off x="3437078" y="237719"/>
          <a:ext cx="1677278" cy="794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" action="ppaction://hlinksldjump"/>
            </a:rPr>
            <a:t>2) </a:t>
          </a:r>
          <a:r>
            <a:rPr lang="zh-TW" altLang="en-US" sz="1800" b="1" i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hlinkClick xmlns:r="http://schemas.openxmlformats.org/officeDocument/2006/relationships" r:id="" action="ppaction://hlinksldjump"/>
            </a:rPr>
            <a:t>從獎懲資料模組複製數據</a:t>
          </a:r>
          <a:endParaRPr lang="zh-TW" altLang="en-US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460354" y="260995"/>
        <a:ext cx="1630726" cy="748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E1534-3C91-472B-A331-455A6F3092B9}">
      <dsp:nvSpPr>
        <dsp:cNvPr id="0" name=""/>
        <dsp:cNvSpPr/>
      </dsp:nvSpPr>
      <dsp:spPr>
        <a:xfrm>
          <a:off x="-3941703" y="-609438"/>
          <a:ext cx="4730727" cy="4730727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74A41-DA23-485D-8F64-8FEAA5E30C7A}">
      <dsp:nvSpPr>
        <dsp:cNvPr id="0" name=""/>
        <dsp:cNvSpPr/>
      </dsp:nvSpPr>
      <dsp:spPr>
        <a:xfrm>
          <a:off x="645566" y="501703"/>
          <a:ext cx="2261441" cy="1003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3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B050"/>
              </a:solidFill>
              <a:effectLst/>
              <a:hlinkClick xmlns:r="http://schemas.openxmlformats.org/officeDocument/2006/relationships" r:id="" action="ppaction://hlinksldjump"/>
            </a:rPr>
            <a:t>嘉許信</a:t>
          </a:r>
          <a:endParaRPr lang="zh-TW" altLang="en-US" sz="3600" b="1" kern="1200" dirty="0">
            <a:effectLst/>
          </a:endParaRPr>
        </a:p>
      </dsp:txBody>
      <dsp:txXfrm>
        <a:off x="645566" y="501703"/>
        <a:ext cx="2261441" cy="1003265"/>
      </dsp:txXfrm>
    </dsp:sp>
    <dsp:sp modelId="{83DB8127-021F-4DE6-8D60-201E10B4CA82}">
      <dsp:nvSpPr>
        <dsp:cNvPr id="0" name=""/>
        <dsp:cNvSpPr/>
      </dsp:nvSpPr>
      <dsp:spPr>
        <a:xfrm>
          <a:off x="18525" y="376294"/>
          <a:ext cx="1254081" cy="1254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0FA2E-C70C-467E-B104-EED6A478485A}">
      <dsp:nvSpPr>
        <dsp:cNvPr id="0" name=""/>
        <dsp:cNvSpPr/>
      </dsp:nvSpPr>
      <dsp:spPr>
        <a:xfrm>
          <a:off x="645566" y="2006882"/>
          <a:ext cx="2261441" cy="1003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3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B050"/>
              </a:solidFill>
              <a:hlinkClick xmlns:r="http://schemas.openxmlformats.org/officeDocument/2006/relationships" r:id="" action="ppaction://hlinksldjump"/>
            </a:rPr>
            <a:t>警告信</a:t>
          </a:r>
          <a:endParaRPr lang="zh-TW" altLang="en-US" sz="3600" b="1" kern="1200" dirty="0"/>
        </a:p>
      </dsp:txBody>
      <dsp:txXfrm>
        <a:off x="645566" y="2006882"/>
        <a:ext cx="2261441" cy="1003265"/>
      </dsp:txXfrm>
    </dsp:sp>
    <dsp:sp modelId="{CD860889-58FA-47A9-BC1F-80279AF91303}">
      <dsp:nvSpPr>
        <dsp:cNvPr id="0" name=""/>
        <dsp:cNvSpPr/>
      </dsp:nvSpPr>
      <dsp:spPr>
        <a:xfrm>
          <a:off x="18525" y="1881474"/>
          <a:ext cx="1254081" cy="1254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939C-158A-43A8-9EF4-471036A9296B}">
      <dsp:nvSpPr>
        <dsp:cNvPr id="0" name=""/>
        <dsp:cNvSpPr/>
      </dsp:nvSpPr>
      <dsp:spPr>
        <a:xfrm>
          <a:off x="5653" y="0"/>
          <a:ext cx="2178442" cy="1270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1) 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編排學生至留堂班</a:t>
          </a:r>
          <a:endParaRPr lang="en-US" altLang="zh-TW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42854" y="37201"/>
        <a:ext cx="2104040" cy="1195731"/>
      </dsp:txXfrm>
    </dsp:sp>
    <dsp:sp modelId="{F1F77DB4-F84E-4ADA-A440-6240B4F9E3B7}">
      <dsp:nvSpPr>
        <dsp:cNvPr id="0" name=""/>
        <dsp:cNvSpPr/>
      </dsp:nvSpPr>
      <dsp:spPr>
        <a:xfrm>
          <a:off x="2363608" y="412470"/>
          <a:ext cx="380567" cy="445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363608" y="501508"/>
        <a:ext cx="266397" cy="267115"/>
      </dsp:txXfrm>
    </dsp:sp>
    <dsp:sp modelId="{6A88FB01-F2DC-4700-95CA-A6409042F6E6}">
      <dsp:nvSpPr>
        <dsp:cNvPr id="0" name=""/>
        <dsp:cNvSpPr/>
      </dsp:nvSpPr>
      <dsp:spPr>
        <a:xfrm>
          <a:off x="2902147" y="40520"/>
          <a:ext cx="2105847" cy="11890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2) </a:t>
          </a: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列印留堂班名單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6974" y="75347"/>
        <a:ext cx="2036193" cy="1119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D2D7-64FF-4A43-A211-B87ABE58D0B1}">
      <dsp:nvSpPr>
        <dsp:cNvPr id="0" name=""/>
        <dsp:cNvSpPr/>
      </dsp:nvSpPr>
      <dsp:spPr>
        <a:xfrm>
          <a:off x="2719" y="0"/>
          <a:ext cx="822066" cy="1270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6)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列印通知書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/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報告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26796" y="24077"/>
        <a:ext cx="773912" cy="1221979"/>
      </dsp:txXfrm>
    </dsp:sp>
    <dsp:sp modelId="{13907E14-8104-42A7-92EA-7EDD1FC38A10}">
      <dsp:nvSpPr>
        <dsp:cNvPr id="0" name=""/>
        <dsp:cNvSpPr/>
      </dsp:nvSpPr>
      <dsp:spPr>
        <a:xfrm rot="10800000">
          <a:off x="897199" y="545274"/>
          <a:ext cx="153515" cy="17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943253" y="581191"/>
        <a:ext cx="107461" cy="107749"/>
      </dsp:txXfrm>
    </dsp:sp>
    <dsp:sp modelId="{4823939C-158A-43A8-9EF4-471036A9296B}">
      <dsp:nvSpPr>
        <dsp:cNvPr id="0" name=""/>
        <dsp:cNvSpPr/>
      </dsp:nvSpPr>
      <dsp:spPr>
        <a:xfrm>
          <a:off x="1114437" y="0"/>
          <a:ext cx="878751" cy="1270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5)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即時查詢學生出席情況</a:t>
          </a:r>
          <a:r>
            <a:rPr lang="zh-TW" altLang="en-US" sz="1800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1140175" y="25738"/>
        <a:ext cx="827275" cy="1218657"/>
      </dsp:txXfrm>
    </dsp:sp>
    <dsp:sp modelId="{F1F77DB4-F84E-4ADA-A440-6240B4F9E3B7}">
      <dsp:nvSpPr>
        <dsp:cNvPr id="0" name=""/>
        <dsp:cNvSpPr/>
      </dsp:nvSpPr>
      <dsp:spPr>
        <a:xfrm rot="10609275">
          <a:off x="2065602" y="545274"/>
          <a:ext cx="153515" cy="17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111621" y="579914"/>
        <a:ext cx="107461" cy="107749"/>
      </dsp:txXfrm>
    </dsp:sp>
    <dsp:sp modelId="{7B7C4175-DA35-4FA7-BDF8-E0A5EF254235}">
      <dsp:nvSpPr>
        <dsp:cNvPr id="0" name=""/>
        <dsp:cNvSpPr/>
      </dsp:nvSpPr>
      <dsp:spPr>
        <a:xfrm>
          <a:off x="2282840" y="9867"/>
          <a:ext cx="910540" cy="125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4)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為留堂班進行即時點名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9509" y="36536"/>
        <a:ext cx="857202" cy="1197059"/>
      </dsp:txXfrm>
    </dsp:sp>
    <dsp:sp modelId="{A8545402-A770-44E3-8822-613E4829D013}">
      <dsp:nvSpPr>
        <dsp:cNvPr id="0" name=""/>
        <dsp:cNvSpPr/>
      </dsp:nvSpPr>
      <dsp:spPr>
        <a:xfrm rot="10642548">
          <a:off x="3265794" y="545274"/>
          <a:ext cx="153515" cy="17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3311824" y="580137"/>
        <a:ext cx="107461" cy="107749"/>
      </dsp:txXfrm>
    </dsp:sp>
    <dsp:sp modelId="{6A88FB01-F2DC-4700-95CA-A6409042F6E6}">
      <dsp:nvSpPr>
        <dsp:cNvPr id="0" name=""/>
        <dsp:cNvSpPr/>
      </dsp:nvSpPr>
      <dsp:spPr>
        <a:xfrm>
          <a:off x="3483032" y="0"/>
          <a:ext cx="1633090" cy="1270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3)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編修和確定留堂班時地人資料</a:t>
          </a:r>
          <a:r>
            <a:rPr lang="zh-TW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，並檢查衝突情況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 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0233" y="37201"/>
        <a:ext cx="1558688" cy="1195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2972548" cy="500556"/>
          </a:xfrm>
          <a:prstGeom prst="rect">
            <a:avLst/>
          </a:prstGeom>
        </p:spPr>
        <p:txBody>
          <a:bodyPr vert="horz" lIns="91612" tIns="45806" rIns="91612" bIns="458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3859" y="7"/>
            <a:ext cx="2972548" cy="500556"/>
          </a:xfrm>
          <a:prstGeom prst="rect">
            <a:avLst/>
          </a:prstGeom>
        </p:spPr>
        <p:txBody>
          <a:bodyPr vert="horz" lIns="91612" tIns="45806" rIns="91612" bIns="458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5/8/2021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9" y="9478479"/>
            <a:ext cx="2972548" cy="500556"/>
          </a:xfrm>
          <a:prstGeom prst="rect">
            <a:avLst/>
          </a:prstGeom>
        </p:spPr>
        <p:txBody>
          <a:bodyPr vert="horz" lIns="91612" tIns="45806" rIns="91612" bIns="458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3859" y="9478479"/>
            <a:ext cx="2972548" cy="500556"/>
          </a:xfrm>
          <a:prstGeom prst="rect">
            <a:avLst/>
          </a:prstGeom>
        </p:spPr>
        <p:txBody>
          <a:bodyPr vert="horz" lIns="91612" tIns="45806" rIns="91612" bIns="458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72548" cy="501026"/>
          </a:xfrm>
          <a:prstGeom prst="rect">
            <a:avLst/>
          </a:prstGeom>
        </p:spPr>
        <p:txBody>
          <a:bodyPr vert="horz" lIns="91612" tIns="45806" rIns="91612" bIns="458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3859" y="10"/>
            <a:ext cx="2972548" cy="501026"/>
          </a:xfrm>
          <a:prstGeom prst="rect">
            <a:avLst/>
          </a:prstGeom>
        </p:spPr>
        <p:txBody>
          <a:bodyPr vert="horz" lIns="91612" tIns="45806" rIns="91612" bIns="458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5/8/2021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249363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2" tIns="45806" rIns="91612" bIns="458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485" y="4802827"/>
            <a:ext cx="5487042" cy="3928424"/>
          </a:xfrm>
          <a:prstGeom prst="rect">
            <a:avLst/>
          </a:prstGeom>
        </p:spPr>
        <p:txBody>
          <a:bodyPr vert="horz" lIns="91612" tIns="45806" rIns="91612" bIns="458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2" y="9478014"/>
            <a:ext cx="2972548" cy="501026"/>
          </a:xfrm>
          <a:prstGeom prst="rect">
            <a:avLst/>
          </a:prstGeom>
        </p:spPr>
        <p:txBody>
          <a:bodyPr vert="horz" lIns="91612" tIns="45806" rIns="91612" bIns="458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3859" y="9478014"/>
            <a:ext cx="2972548" cy="501026"/>
          </a:xfrm>
          <a:prstGeom prst="rect">
            <a:avLst/>
          </a:prstGeom>
        </p:spPr>
        <p:txBody>
          <a:bodyPr vert="horz" lIns="91612" tIns="45806" rIns="91612" bIns="458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31196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1414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1631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1849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B7346F-E365-4970-A80D-54F43E6E916B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265639" y="512196"/>
            <a:ext cx="3428999" cy="2562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44" tIns="46022" rIns="92044" bIns="460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1327717" y="3245497"/>
            <a:ext cx="7303241" cy="316890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7398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31196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1414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1631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1849" indent="-230109" defTabSz="45222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630" algn="l"/>
                <a:tab pos="902858" algn="l"/>
                <a:tab pos="1355085" algn="l"/>
                <a:tab pos="1807313" algn="l"/>
                <a:tab pos="2259540" algn="l"/>
                <a:tab pos="2711768" algn="l"/>
                <a:tab pos="3163995" algn="l"/>
                <a:tab pos="3616224" algn="l"/>
                <a:tab pos="4068451" algn="l"/>
                <a:tab pos="4520679" algn="l"/>
                <a:tab pos="4972906" algn="l"/>
                <a:tab pos="5425134" algn="l"/>
                <a:tab pos="5877361" algn="l"/>
                <a:tab pos="6329589" algn="l"/>
                <a:tab pos="6781817" algn="l"/>
                <a:tab pos="7234045" algn="l"/>
                <a:tab pos="7686272" algn="l"/>
                <a:tab pos="8138500" algn="l"/>
                <a:tab pos="8590727" algn="l"/>
                <a:tab pos="904295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A7A9A2-761D-43E5-88FA-77CE12BA36C6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265639" y="512196"/>
            <a:ext cx="3428999" cy="2562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44" tIns="46022" rIns="92044" bIns="460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1327717" y="3245497"/>
            <a:ext cx="7303241" cy="316890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9829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22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72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478F-78CF-432E-B353-B1C844D7DF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51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43D2-CC4B-44E8-B92C-1AEBF534FD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1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CFBE-C0E2-440C-892A-0EFC8DFFC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97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9051-5D7A-4BFA-84F7-592BADC9DA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37C4-C962-4CAF-9C9D-C8FB36A58B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8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F46E-DF34-4592-A5A8-2DC2799B4D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1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8BC9-02C4-4836-8329-B0A42BB73C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92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3AE6-3461-4C33-A3A2-486AFB6A0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76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C383-3873-4D20-AB31-D2213472D0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81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3C63-9C74-4859-A6D0-B42BC6797F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89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03A7-F1EC-4480-B4ED-CC3F2FDB09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8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936E14-A9B0-4AA3-BA0B-869ACA231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6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3336"/>
            <a:ext cx="1600200" cy="10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diagramLayout" Target="../diagrams/layout5.xml"/><Relationship Id="rId18" Type="http://schemas.openxmlformats.org/officeDocument/2006/relationships/image" Target="../media/image49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5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8.wmf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5.xml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50.wmf"/><Relationship Id="rId4" Type="http://schemas.openxmlformats.org/officeDocument/2006/relationships/diagramLayout" Target="../diagrams/layout4.xml"/><Relationship Id="rId9" Type="http://schemas.openxmlformats.org/officeDocument/2006/relationships/image" Target="../media/image47.png"/><Relationship Id="rId1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D478F-78CF-432E-B353-B1C844D7DF1A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984610" y="1795168"/>
            <a:ext cx="7399283" cy="19023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zh-TW" sz="4000" b="1" dirty="0">
                <a:solidFill>
                  <a:srgbClr val="333399"/>
                </a:solidFill>
                <a:effectLst>
                  <a:outerShdw blurRad="38100" dist="38100" dir="2700000" algn="ctr" rotWithShape="0">
                    <a:srgbClr val="EAEAEA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r>
              <a:rPr lang="zh-TW" altLang="zh-TW" sz="4000" b="1" dirty="0">
                <a:effectLst>
                  <a:outerShdw blurRad="38100" dist="38100" dir="2700000" algn="ctr" rotWithShape="0">
                    <a:srgbClr val="EAEAEA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b="1" dirty="0">
                <a:effectLst>
                  <a:outerShdw blurRad="38100" dist="38100" dir="2700000" algn="ctr" rotWithShape="0">
                    <a:srgbClr val="EAEAEA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ctr" rotWithShape="0">
                    <a:srgbClr val="EAEAEA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ctr" rotWithShape="0">
                    <a:srgbClr val="EAEAEA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sz="4400" b="1" dirty="0">
              <a:solidFill>
                <a:srgbClr val="0000FF"/>
              </a:solidFill>
              <a:effectLst>
                <a:outerShdw blurRad="38100" dist="38100" dir="2700000" algn="ctr" rotWithShape="0">
                  <a:srgbClr val="EAEAEA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18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</a:t>
            </a:r>
            <a:r>
              <a:rPr lang="zh-TW" altLang="en-US" dirty="0"/>
              <a:t>代碼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06829" y="1399150"/>
            <a:ext cx="371355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代碼管理＞編修＞懲罰事項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15" y="2015443"/>
            <a:ext cx="6767663" cy="42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</a:t>
            </a:r>
            <a:r>
              <a:rPr lang="zh-TW" altLang="en-US" dirty="0"/>
              <a:t>代碼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43098" y="1417320"/>
            <a:ext cx="371355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代碼管理＞編修＞懲罰跟進</a:t>
            </a:r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8" y="2069719"/>
            <a:ext cx="7015402" cy="44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</a:t>
            </a:r>
            <a:r>
              <a:rPr lang="zh-TW" altLang="en-US" dirty="0"/>
              <a:t>代碼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76596" y="1376699"/>
            <a:ext cx="5468540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代碼管理＞編修＞獎勵出處 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獎勵類別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8428"/>
            <a:ext cx="7516461" cy="462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37394" y="1308443"/>
            <a:ext cx="371355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獎懲資料＞設定＞基本資料</a:t>
            </a: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1" b="12260"/>
          <a:stretch>
            <a:fillRect/>
          </a:stretch>
        </p:blipFill>
        <p:spPr bwMode="auto">
          <a:xfrm>
            <a:off x="1233314" y="1823800"/>
            <a:ext cx="6210300" cy="48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2679924" y="2187602"/>
            <a:ext cx="25479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2394174" y="2239329"/>
            <a:ext cx="540544" cy="283369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2409651" y="2938227"/>
            <a:ext cx="660119" cy="26217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409651" y="5796505"/>
            <a:ext cx="660119" cy="26217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/>
        </p:nvGraphicFramePr>
        <p:xfrm>
          <a:off x="1331119" y="1876425"/>
          <a:ext cx="2228850" cy="3398054"/>
        </p:xfrm>
        <a:graphic>
          <a:graphicData uri="http://schemas.openxmlformats.org/drawingml/2006/table">
            <a:tbl>
              <a:tblPr/>
              <a:tblGrid>
                <a:gridCol w="92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01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獎　　勵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等級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轉換至高一級</a:t>
                      </a:r>
                    </a:p>
                  </a:txBody>
                  <a:tcPr marL="67500" marR="67500" marT="35102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優點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51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小功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51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大功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2" marB="34292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301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懲　　罰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等級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轉換至高一級</a:t>
                      </a:r>
                    </a:p>
                  </a:txBody>
                  <a:tcPr marL="67500" marR="67500" marT="35102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缺點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51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小過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51" marB="3510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3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大過</a:t>
                      </a:r>
                    </a:p>
                  </a:txBody>
                  <a:tcPr marL="67500" marR="67500" marT="35102" marB="3510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2" marB="34292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3896917" y="1538287"/>
            <a:ext cx="1688306" cy="809549"/>
          </a:xfrm>
          <a:prstGeom prst="rect">
            <a:avLst/>
          </a:prstGeom>
          <a:solidFill>
            <a:srgbClr val="FF0000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700">
                <a:latin typeface="標楷體" panose="03000509000000000000" pitchFamily="65" charset="-120"/>
                <a:ea typeface="標楷體" panose="03000509000000000000" pitchFamily="65" charset="-120"/>
              </a:rPr>
              <a:t>學生甲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小功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3896917" y="2753916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</a:p>
        </p:txBody>
      </p:sp>
      <p:sp>
        <p:nvSpPr>
          <p:cNvPr id="35912" name="Text Box 72"/>
          <p:cNvSpPr txBox="1">
            <a:spLocks noChangeArrowheads="1"/>
          </p:cNvSpPr>
          <p:nvPr/>
        </p:nvSpPr>
        <p:spPr bwMode="auto">
          <a:xfrm>
            <a:off x="3896917" y="4171950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大功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</a:p>
        </p:txBody>
      </p: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5922169" y="1538287"/>
            <a:ext cx="1688306" cy="809549"/>
          </a:xfrm>
          <a:prstGeom prst="rect">
            <a:avLst/>
          </a:prstGeom>
          <a:solidFill>
            <a:srgbClr val="FF0000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700">
                <a:latin typeface="標楷體" panose="03000509000000000000" pitchFamily="65" charset="-120"/>
                <a:ea typeface="標楷體" panose="03000509000000000000" pitchFamily="65" charset="-120"/>
              </a:rPr>
              <a:t>學生乙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小過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5922169" y="2753916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5922169" y="4171950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大過</a:t>
            </a:r>
          </a:p>
        </p:txBody>
      </p:sp>
      <p:sp>
        <p:nvSpPr>
          <p:cNvPr id="68650" name="Text Box 76"/>
          <p:cNvSpPr txBox="1">
            <a:spLocks noChangeArrowheads="1"/>
          </p:cNvSpPr>
          <p:nvPr/>
        </p:nvSpPr>
        <p:spPr bwMode="auto">
          <a:xfrm>
            <a:off x="1331119" y="998935"/>
            <a:ext cx="1756172" cy="481013"/>
          </a:xfrm>
          <a:prstGeom prst="rect">
            <a:avLst/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轉換的例子</a:t>
            </a:r>
          </a:p>
        </p:txBody>
      </p:sp>
      <p:sp>
        <p:nvSpPr>
          <p:cNvPr id="68651" name="AutoShape 77"/>
          <p:cNvSpPr>
            <a:spLocks noChangeArrowheads="1"/>
          </p:cNvSpPr>
          <p:nvPr/>
        </p:nvSpPr>
        <p:spPr bwMode="auto">
          <a:xfrm>
            <a:off x="3150394" y="2671763"/>
            <a:ext cx="157163" cy="364331"/>
          </a:xfrm>
          <a:prstGeom prst="curvedLeftArrow">
            <a:avLst>
              <a:gd name="adj1" fmla="val 45076"/>
              <a:gd name="adj2" fmla="val 92298"/>
              <a:gd name="adj3" fmla="val 6666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68652" name="AutoShape 78"/>
          <p:cNvSpPr>
            <a:spLocks noChangeArrowheads="1"/>
          </p:cNvSpPr>
          <p:nvPr/>
        </p:nvSpPr>
        <p:spPr bwMode="auto">
          <a:xfrm>
            <a:off x="3156347" y="4335067"/>
            <a:ext cx="157163" cy="364331"/>
          </a:xfrm>
          <a:prstGeom prst="curvedLeftArrow">
            <a:avLst>
              <a:gd name="adj1" fmla="val 45076"/>
              <a:gd name="adj2" fmla="val 92298"/>
              <a:gd name="adj3" fmla="val 6666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6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/>
        </p:nvGraphicFramePr>
        <p:xfrm>
          <a:off x="1331119" y="1537097"/>
          <a:ext cx="2228850" cy="4213685"/>
        </p:xfrm>
        <a:graphic>
          <a:graphicData uri="http://schemas.openxmlformats.org/drawingml/2006/table">
            <a:tbl>
              <a:tblPr/>
              <a:tblGrid>
                <a:gridCol w="92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8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獎　　勵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等級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轉換至高一級</a:t>
                      </a:r>
                    </a:p>
                  </a:txBody>
                  <a:tcPr marL="67500" marR="67500" marT="35082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優點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06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小功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06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大功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73" marB="3427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懲　　罰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等級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轉換至高一級</a:t>
                      </a:r>
                    </a:p>
                  </a:txBody>
                  <a:tcPr marL="67500" marR="67500" marT="35082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缺點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06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小過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67500" marR="67500" marT="78206" marB="35082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大過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73" marB="3427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抵消規則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3991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1獎勵級別1=1懲罰級別1</a:t>
                      </a:r>
                    </a:p>
                  </a:txBody>
                  <a:tcPr marL="67500" marR="67500" marT="35082" marB="35082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3626644" y="1403747"/>
            <a:ext cx="1688306" cy="809549"/>
          </a:xfrm>
          <a:prstGeom prst="rect">
            <a:avLst/>
          </a:prstGeom>
          <a:solidFill>
            <a:srgbClr val="FF0000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700">
                <a:latin typeface="標楷體" panose="03000509000000000000" pitchFamily="65" charset="-120"/>
                <a:ea typeface="標楷體" panose="03000509000000000000" pitchFamily="65" charset="-120"/>
              </a:rPr>
              <a:t>學生甲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大功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小過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3626644" y="2281237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6946" name="Text Box 82"/>
          <p:cNvSpPr txBox="1">
            <a:spLocks noChangeArrowheads="1"/>
          </p:cNvSpPr>
          <p:nvPr/>
        </p:nvSpPr>
        <p:spPr bwMode="auto">
          <a:xfrm>
            <a:off x="3626644" y="3429000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抵消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</a:p>
        </p:txBody>
      </p:sp>
      <p:sp>
        <p:nvSpPr>
          <p:cNvPr id="36947" name="Text Box 83"/>
          <p:cNvSpPr txBox="1">
            <a:spLocks noChangeArrowheads="1"/>
          </p:cNvSpPr>
          <p:nvPr/>
        </p:nvSpPr>
        <p:spPr bwMode="auto">
          <a:xfrm>
            <a:off x="3626644" y="4576762"/>
            <a:ext cx="1688306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小功</a:t>
            </a:r>
          </a:p>
        </p:txBody>
      </p:sp>
      <p:sp>
        <p:nvSpPr>
          <p:cNvPr id="36948" name="Text Box 84"/>
          <p:cNvSpPr txBox="1">
            <a:spLocks noChangeArrowheads="1"/>
          </p:cNvSpPr>
          <p:nvPr/>
        </p:nvSpPr>
        <p:spPr bwMode="auto">
          <a:xfrm>
            <a:off x="5381625" y="1403747"/>
            <a:ext cx="2483644" cy="809549"/>
          </a:xfrm>
          <a:prstGeom prst="rect">
            <a:avLst/>
          </a:prstGeom>
          <a:solidFill>
            <a:srgbClr val="FF0000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700">
                <a:latin typeface="標楷體" panose="03000509000000000000" pitchFamily="65" charset="-120"/>
                <a:ea typeface="標楷體" panose="03000509000000000000" pitchFamily="65" charset="-120"/>
              </a:rPr>
              <a:t>學生乙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小過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6949" name="Text Box 85"/>
          <p:cNvSpPr txBox="1">
            <a:spLocks noChangeArrowheads="1"/>
          </p:cNvSpPr>
          <p:nvPr/>
        </p:nvSpPr>
        <p:spPr bwMode="auto">
          <a:xfrm>
            <a:off x="5381625" y="2281237"/>
            <a:ext cx="2483644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優點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6950" name="Text Box 86"/>
          <p:cNvSpPr txBox="1">
            <a:spLocks noChangeArrowheads="1"/>
          </p:cNvSpPr>
          <p:nvPr/>
        </p:nvSpPr>
        <p:spPr bwMode="auto">
          <a:xfrm>
            <a:off x="5381625" y="3429000"/>
            <a:ext cx="2483644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抵消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36951" name="Text Box 87"/>
          <p:cNvSpPr txBox="1">
            <a:spLocks noChangeArrowheads="1"/>
          </p:cNvSpPr>
          <p:nvPr/>
        </p:nvSpPr>
        <p:spPr bwMode="auto">
          <a:xfrm>
            <a:off x="5381625" y="4576762"/>
            <a:ext cx="2483644" cy="1040382"/>
          </a:xfrm>
          <a:prstGeom prst="rect">
            <a:avLst/>
          </a:prstGeom>
          <a:solidFill>
            <a:srgbClr val="FFFF66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新細明體" panose="02020500000000000000" pitchFamily="18" charset="-120"/>
                <a:ea typeface="新細明體" panose="02020500000000000000" pitchFamily="18" charset="-120"/>
              </a:rPr>
              <a:t>↓</a:t>
            </a:r>
          </a:p>
          <a:p>
            <a:pPr algn="ctr">
              <a:spcBef>
                <a:spcPct val="0"/>
              </a:spcBef>
            </a:pP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小過 </a:t>
            </a:r>
            <a:r>
              <a:rPr lang="en-US" altLang="zh-TW" sz="21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2100"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</a:p>
        </p:txBody>
      </p:sp>
      <p:sp>
        <p:nvSpPr>
          <p:cNvPr id="70704" name="Text Box 88"/>
          <p:cNvSpPr txBox="1">
            <a:spLocks noChangeArrowheads="1"/>
          </p:cNvSpPr>
          <p:nvPr/>
        </p:nvSpPr>
        <p:spPr bwMode="auto">
          <a:xfrm>
            <a:off x="1331119" y="998935"/>
            <a:ext cx="2551510" cy="481013"/>
          </a:xfrm>
          <a:prstGeom prst="rect">
            <a:avLst/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轉換及抵消的例子</a:t>
            </a:r>
          </a:p>
        </p:txBody>
      </p:sp>
      <p:sp>
        <p:nvSpPr>
          <p:cNvPr id="70705" name="AutoShape 89"/>
          <p:cNvSpPr>
            <a:spLocks noChangeArrowheads="1"/>
          </p:cNvSpPr>
          <p:nvPr/>
        </p:nvSpPr>
        <p:spPr bwMode="auto">
          <a:xfrm>
            <a:off x="3107531" y="2464594"/>
            <a:ext cx="157163" cy="364331"/>
          </a:xfrm>
          <a:prstGeom prst="curvedLeftArrow">
            <a:avLst>
              <a:gd name="adj1" fmla="val 45076"/>
              <a:gd name="adj2" fmla="val 92298"/>
              <a:gd name="adj3" fmla="val 6666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70706" name="AutoShape 90"/>
          <p:cNvSpPr>
            <a:spLocks noChangeArrowheads="1"/>
          </p:cNvSpPr>
          <p:nvPr/>
        </p:nvSpPr>
        <p:spPr bwMode="auto">
          <a:xfrm>
            <a:off x="3107531" y="4129088"/>
            <a:ext cx="157163" cy="364331"/>
          </a:xfrm>
          <a:prstGeom prst="curvedLeftArrow">
            <a:avLst>
              <a:gd name="adj1" fmla="val 45076"/>
              <a:gd name="adj2" fmla="val 92298"/>
              <a:gd name="adj3" fmla="val 6666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490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8291" y="1267038"/>
            <a:ext cx="3713560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獎懲資料＞設定＞獎勵規則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2" y="1841660"/>
            <a:ext cx="7386638" cy="48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2565070" y="2334677"/>
            <a:ext cx="686129" cy="24703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371237" y="2235573"/>
            <a:ext cx="25479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8291" y="1267038"/>
            <a:ext cx="3713560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獎懲資料＞設定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懲罰</a:t>
            </a: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1" y="1834516"/>
            <a:ext cx="72009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2578440" y="2239328"/>
            <a:ext cx="25479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300373" y="2339341"/>
            <a:ext cx="814428" cy="30994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8291" y="1267038"/>
            <a:ext cx="3713560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獎懲資料＞設定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>
            <a:fillRect/>
          </a:stretch>
        </p:blipFill>
        <p:spPr bwMode="auto">
          <a:xfrm>
            <a:off x="836952" y="1853566"/>
            <a:ext cx="74533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603840" y="2295288"/>
            <a:ext cx="25479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006707" y="2371850"/>
            <a:ext cx="830288" cy="33713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8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8291" y="1267038"/>
            <a:ext cx="3713560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獎懲資料＞設定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出席</a:t>
            </a:r>
            <a:r>
              <a:rPr lang="zh-TW" altLang="en-US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827372"/>
            <a:ext cx="8196263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932759" y="2320291"/>
            <a:ext cx="729854" cy="40600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2780109" y="2271475"/>
            <a:ext cx="25360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382858" y="4206241"/>
            <a:ext cx="5120878" cy="2276475"/>
          </a:xfrm>
          <a:prstGeom prst="roundRect">
            <a:avLst>
              <a:gd name="adj" fmla="val 23056"/>
            </a:avLst>
          </a:prstGeom>
          <a:solidFill>
            <a:srgbClr val="FF00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HK" sz="2400" b="1" dirty="0" err="1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請注意</a:t>
            </a:r>
            <a:r>
              <a:rPr lang="en-US" altLang="zh-HK" sz="24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algn="just">
              <a:spcBef>
                <a:spcPct val="0"/>
              </a:spcBef>
            </a:pPr>
            <a:r>
              <a:rPr lang="en-US" altLang="zh-HK" sz="2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HK" sz="2400" b="1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HK" sz="24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」只是訂下一些預設的獎懲規則</a:t>
            </a:r>
            <a:r>
              <a:rPr lang="en-US" altLang="zh-HK" sz="2400" b="1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，最後仍要使用者自行決定是否使用。</a:t>
            </a:r>
            <a:r>
              <a:rPr lang="en-US" altLang="zh-TW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WebSAMS</a:t>
            </a:r>
            <a:r>
              <a:rPr lang="en-US" altLang="zh-HK" sz="2400" b="1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絕不會自動為學生加入這些獎懲</a:t>
            </a:r>
            <a:r>
              <a:rPr lang="en-US" altLang="zh-HK" sz="2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534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「獎懲資料」模組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3523" y="1502577"/>
            <a:ext cx="5819775" cy="465675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7500" tIns="35100" rIns="67500" bIns="35100">
            <a:spAutoFit/>
          </a:bodyPr>
          <a:lstStyle>
            <a:lvl1pPr marL="352425" indent="-3524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學校可紀錄所有學生的獎懲細節</a:t>
            </a:r>
            <a:r>
              <a:rPr lang="en-US" altLang="zh-HK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1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提供兩種選擇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sz="2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zh-HK" sz="2100" dirty="0" err="1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功過制度</a:t>
            </a:r>
            <a:r>
              <a:rPr lang="en-US" altLang="zh-TW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(Merit/Demerit</a:t>
            </a:r>
            <a:r>
              <a:rPr lang="en-US" altLang="zh-TW" sz="21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)</a:t>
            </a:r>
            <a:endParaRPr lang="en-US" altLang="zh-TW" sz="2100" dirty="0" smtClean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zh-HK" sz="2100" dirty="0" err="1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操行分制度</a:t>
            </a:r>
            <a:r>
              <a:rPr lang="en-US" altLang="zh-TW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(Conduct Mark</a:t>
            </a:r>
            <a:r>
              <a:rPr lang="en-US" altLang="zh-TW" sz="21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)</a:t>
            </a:r>
            <a:r>
              <a:rPr lang="en-US" altLang="zh-HK" sz="2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 </a:t>
            </a:r>
            <a:endParaRPr lang="en-US" altLang="zh-HK" sz="2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1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在指定的時段</a:t>
            </a:r>
            <a:r>
              <a:rPr lang="en-US" altLang="zh-HK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、學期或學年末進行功過或操行分制度的數據合併，並可以加入成績表內</a:t>
            </a:r>
            <a:endParaRPr lang="en-US" altLang="zh-HK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有需要</a:t>
            </a:r>
            <a:r>
              <a:rPr lang="en-US" altLang="zh-HK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HK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可向學生家長發出嘉許信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警告信</a:t>
            </a:r>
            <a:r>
              <a:rPr lang="en-US" altLang="zh-HK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>
              <a:spcBef>
                <a:spcPts val="262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有需要</a:t>
            </a:r>
            <a:r>
              <a:rPr lang="en-US" altLang="zh-HK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HK" sz="21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將學生編配至留堂班</a:t>
            </a:r>
            <a:endParaRPr lang="en-US" altLang="zh-HK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9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44328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獎懲資料＞編修＞依學生</a:t>
            </a:r>
          </a:p>
        </p:txBody>
      </p:sp>
      <p:pic>
        <p:nvPicPr>
          <p:cNvPr id="1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1" y="1816656"/>
            <a:ext cx="7679531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1966851" y="5879069"/>
            <a:ext cx="586978" cy="283369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3209864" y="2444115"/>
            <a:ext cx="253603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885764" y="2107169"/>
            <a:ext cx="594122" cy="297656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1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44328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獎懲資料＞編修＞依學生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15" y="1772817"/>
            <a:ext cx="5286257" cy="5085184"/>
          </a:xfrm>
          <a:prstGeom prst="rect">
            <a:avLst/>
          </a:prstGeom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021812" y="3039729"/>
            <a:ext cx="406003" cy="3381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44328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獎懲資料＞編修＞依學生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15" y="1772817"/>
            <a:ext cx="5286257" cy="508518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8038"/>
            <a:ext cx="3589734" cy="29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15" y="1772817"/>
            <a:ext cx="5286257" cy="5085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44328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獎懲資料＞編修＞依學生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5" y="3337085"/>
            <a:ext cx="4594622" cy="1135856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3" y="1850721"/>
            <a:ext cx="8297837" cy="42140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926114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＞整批處理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2420257" y="3303037"/>
            <a:ext cx="1069014" cy="250060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803471" y="2130395"/>
            <a:ext cx="685800" cy="297656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0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3926114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＞整批處理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9807"/>
            <a:ext cx="9144000" cy="29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199" y="1261825"/>
            <a:ext cx="4301067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依課外活動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7" y="1965325"/>
            <a:ext cx="9157667" cy="2936046"/>
          </a:xfrm>
          <a:prstGeom prst="rect">
            <a:avLst/>
          </a:prstGeom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626044" y="2133680"/>
            <a:ext cx="685800" cy="297656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4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199" y="1261825"/>
            <a:ext cx="4301067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依學生出席</a:t>
            </a:r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19402"/>
          <a:stretch>
            <a:fillRect/>
          </a:stretch>
        </p:blipFill>
        <p:spPr bwMode="auto">
          <a:xfrm>
            <a:off x="947209" y="1827372"/>
            <a:ext cx="6869906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5618031" y="2928700"/>
            <a:ext cx="540544" cy="27027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02" y="3234691"/>
            <a:ext cx="3436144" cy="17561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3192727" y="2376250"/>
            <a:ext cx="25360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01124" y="2103597"/>
            <a:ext cx="626269" cy="2667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833257" y="3564348"/>
            <a:ext cx="335902" cy="1305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199" y="1261825"/>
            <a:ext cx="4301067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依學生出席</a:t>
            </a:r>
          </a:p>
        </p:txBody>
      </p:sp>
      <p:pic>
        <p:nvPicPr>
          <p:cNvPr id="1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"/>
          <a:stretch>
            <a:fillRect/>
          </a:stretch>
        </p:blipFill>
        <p:spPr bwMode="auto">
          <a:xfrm>
            <a:off x="824970" y="1827372"/>
            <a:ext cx="6986588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3310995" y="2450069"/>
            <a:ext cx="253604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2134659" y="3872866"/>
            <a:ext cx="297656" cy="972741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41802" y="5735003"/>
            <a:ext cx="626269" cy="2667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199" y="1261825"/>
            <a:ext cx="4301067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依學生出席</a:t>
            </a:r>
          </a:p>
        </p:txBody>
      </p:sp>
      <p:pic>
        <p:nvPicPr>
          <p:cNvPr id="10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>
            <a:fillRect/>
          </a:stretch>
        </p:blipFill>
        <p:spPr bwMode="auto">
          <a:xfrm>
            <a:off x="661194" y="1816656"/>
            <a:ext cx="7325916" cy="49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3261519" y="2239328"/>
            <a:ext cx="253604" cy="10001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181739" y="3713585"/>
            <a:ext cx="333384" cy="1026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264090" y="4777275"/>
            <a:ext cx="307910" cy="1026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5442857" y="4777275"/>
            <a:ext cx="307910" cy="1026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 dirty="0">
                <a:solidFill>
                  <a:schemeClr val="tx1"/>
                </a:solidFill>
              </a:rPr>
              <a:t>2020</a:t>
            </a:r>
            <a:endParaRPr lang="zh-HK" altLang="en-US" sz="8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「獎懲資料」模組簡介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1" y="1600200"/>
            <a:ext cx="8229600" cy="15764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67500" tIns="35100" rIns="67500" bIns="35100">
            <a:spAutoFit/>
          </a:bodyPr>
          <a:lstStyle>
            <a:lvl1pPr marL="352425" indent="-3524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l">
              <a:spcBef>
                <a:spcPts val="1500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4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功過制度</a:t>
            </a:r>
            <a:r>
              <a:rPr lang="en-US" altLang="zh-HK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(Merit/Demerit)</a:t>
            </a:r>
          </a:p>
          <a:p>
            <a:pPr algn="l">
              <a:spcBef>
                <a:spcPts val="1313"/>
              </a:spcBef>
              <a:buClrTx/>
              <a:buSzTx/>
            </a:pPr>
            <a:r>
              <a:rPr lang="en-US" altLang="zh-TW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HK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獎勵可以配以優點、小功、大功，而懲罰可以配以缺點、小過、大過，最多可以增至</a:t>
            </a:r>
            <a:r>
              <a:rPr lang="en-US" altLang="zh-TW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HK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lang="en-US" altLang="zh-TW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HK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懲。如果只需要獎勵數目的話，可以轉換為更高級別的獎懲，甚至可以把獎懲互相抵消</a:t>
            </a:r>
            <a:r>
              <a:rPr lang="en-US" altLang="zh-HK" sz="21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2100" dirty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1" b="12260"/>
          <a:stretch>
            <a:fillRect/>
          </a:stretch>
        </p:blipFill>
        <p:spPr bwMode="auto">
          <a:xfrm>
            <a:off x="1772815" y="3186598"/>
            <a:ext cx="4655977" cy="36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hlinkClick r:id="rId3" action="ppaction://hlinksldjump"/>
          </p:cNvPr>
          <p:cNvSpPr/>
          <p:nvPr/>
        </p:nvSpPr>
        <p:spPr bwMode="auto">
          <a:xfrm>
            <a:off x="7695887" y="5881187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718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199" y="1261825"/>
            <a:ext cx="4301067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獎懲資料＞編修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HK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搜尋或更改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4"/>
          <a:stretch>
            <a:fillRect/>
          </a:stretch>
        </p:blipFill>
        <p:spPr bwMode="auto">
          <a:xfrm>
            <a:off x="892044" y="1857244"/>
            <a:ext cx="6972300" cy="426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3666200" y="2494228"/>
            <a:ext cx="253603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2249357" y="4887384"/>
            <a:ext cx="540544" cy="3381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572000" y="2092881"/>
            <a:ext cx="845609" cy="35610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9666"/>
            <a:ext cx="9127820" cy="27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編修獎懲資料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61825"/>
            <a:ext cx="2810934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3"/>
          <a:stretch>
            <a:fillRect/>
          </a:stretch>
        </p:blipFill>
        <p:spPr bwMode="auto">
          <a:xfrm>
            <a:off x="743744" y="1827372"/>
            <a:ext cx="7534275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成績表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1080" y="1396484"/>
            <a:ext cx="283606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獎懲資料＞數據合併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波浪 10"/>
          <p:cNvSpPr/>
          <p:nvPr/>
        </p:nvSpPr>
        <p:spPr bwMode="auto">
          <a:xfrm>
            <a:off x="1291206" y="2402886"/>
            <a:ext cx="1512168" cy="97210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4244365123"/>
              </p:ext>
            </p:extLst>
          </p:nvPr>
        </p:nvGraphicFramePr>
        <p:xfrm>
          <a:off x="2818016" y="2211759"/>
          <a:ext cx="5013648" cy="127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波浪 12"/>
          <p:cNvSpPr/>
          <p:nvPr/>
        </p:nvSpPr>
        <p:spPr bwMode="auto">
          <a:xfrm>
            <a:off x="1251334" y="4144085"/>
            <a:ext cx="154822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學生成績 </a:t>
            </a:r>
            <a:endParaRPr lang="zh-TW" altLang="en-US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132023777"/>
              </p:ext>
            </p:extLst>
          </p:nvPr>
        </p:nvGraphicFramePr>
        <p:xfrm>
          <a:off x="2818016" y="3980074"/>
          <a:ext cx="5118843" cy="127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群組 14"/>
          <p:cNvGrpSpPr/>
          <p:nvPr/>
        </p:nvGrpSpPr>
        <p:grpSpPr>
          <a:xfrm rot="5400000">
            <a:off x="7184561" y="3609859"/>
            <a:ext cx="238762" cy="279306"/>
            <a:chOff x="4467068" y="660550"/>
            <a:chExt cx="318349" cy="372408"/>
          </a:xfrm>
        </p:grpSpPr>
        <p:sp>
          <p:nvSpPr>
            <p:cNvPr id="16" name="向右箭號 15"/>
            <p:cNvSpPr/>
            <p:nvPr/>
          </p:nvSpPr>
          <p:spPr>
            <a:xfrm>
              <a:off x="4467068" y="660550"/>
              <a:ext cx="318349" cy="3724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向右箭號 4"/>
            <p:cNvSpPr txBox="1"/>
            <p:nvPr/>
          </p:nvSpPr>
          <p:spPr>
            <a:xfrm>
              <a:off x="4467068" y="735032"/>
              <a:ext cx="222844" cy="22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9617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成績表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1080" y="1396484"/>
            <a:ext cx="283606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＞數據合併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8401"/>
            <a:ext cx="7935761" cy="37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48358" y="4264161"/>
            <a:ext cx="1018756" cy="31290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548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成績表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1080" y="1396484"/>
            <a:ext cx="4718037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學生成績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數據輸入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其他考績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4" y="2132450"/>
            <a:ext cx="6806658" cy="40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49801" y="3518048"/>
            <a:ext cx="1670013" cy="32912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708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成績表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1080" y="1396484"/>
            <a:ext cx="4718037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學生成績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數據合併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數據整合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" y="2065020"/>
            <a:ext cx="7693142" cy="3821430"/>
          </a:xfrm>
          <a:prstGeom prst="rect">
            <a:avLst/>
          </a:prstGeom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538471" y="5266838"/>
            <a:ext cx="667519" cy="34529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560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zh-TW" dirty="0" smtClean="0"/>
              <a:t>列印</a:t>
            </a:r>
            <a:r>
              <a:rPr lang="zh-TW" altLang="en-US" dirty="0" smtClean="0"/>
              <a:t>成績表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1081" y="1396484"/>
            <a:ext cx="2375143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學生成績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13" y="1964993"/>
            <a:ext cx="4451387" cy="47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181601" y="5553307"/>
            <a:ext cx="754780" cy="189571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558884" y="5553306"/>
            <a:ext cx="754780" cy="189571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414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</a:rPr>
              <a:t>學年間</a:t>
            </a:r>
            <a:r>
              <a:rPr lang="en-US" altLang="zh-TW" dirty="0">
                <a:solidFill>
                  <a:srgbClr val="00B050"/>
                </a:solidFill>
              </a:rPr>
              <a:t>: </a:t>
            </a:r>
            <a:r>
              <a:rPr lang="zh-TW" altLang="en-US" dirty="0">
                <a:solidFill>
                  <a:srgbClr val="00B050"/>
                </a:solidFill>
              </a:rPr>
              <a:t>嘉許</a:t>
            </a:r>
            <a:r>
              <a:rPr lang="en-US" altLang="zh-TW" dirty="0">
                <a:solidFill>
                  <a:srgbClr val="00B050"/>
                </a:solidFill>
              </a:rPr>
              <a:t>/</a:t>
            </a:r>
            <a:r>
              <a:rPr lang="zh-TW" altLang="en-US" dirty="0">
                <a:solidFill>
                  <a:srgbClr val="00B050"/>
                </a:solidFill>
              </a:rPr>
              <a:t>警告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1080" y="1597988"/>
            <a:ext cx="2836069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獎懲資料＞數據合併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0" y="2235778"/>
            <a:ext cx="5015323" cy="234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57200" y="3485849"/>
            <a:ext cx="659348" cy="270659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79846673"/>
              </p:ext>
            </p:extLst>
          </p:nvPr>
        </p:nvGraphicFramePr>
        <p:xfrm>
          <a:off x="5761267" y="1729923"/>
          <a:ext cx="2925533" cy="351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>
                <a:solidFill>
                  <a:srgbClr val="00B050"/>
                </a:solidFill>
              </a:rPr>
              <a:t>/</a:t>
            </a:r>
            <a:r>
              <a:rPr lang="zh-TW" altLang="en-US" dirty="0">
                <a:solidFill>
                  <a:srgbClr val="00B050"/>
                </a:solidFill>
              </a:rPr>
              <a:t>警告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警告＞嘉許信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4"/>
          <a:stretch>
            <a:fillRect/>
          </a:stretch>
        </p:blipFill>
        <p:spPr bwMode="auto">
          <a:xfrm>
            <a:off x="1068758" y="1815037"/>
            <a:ext cx="6322741" cy="5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75413" y="3363230"/>
            <a:ext cx="5116086" cy="974593"/>
          </a:xfrm>
          <a:prstGeom prst="rect">
            <a:avLst/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3600">
                <a:latin typeface="新細明體" panose="02020500000000000000" pitchFamily="18" charset="-120"/>
                <a:ea typeface="新細明體" panose="02020500000000000000" pitchFamily="18" charset="-120"/>
              </a:rPr>
              <a:t>搜尋條件</a:t>
            </a: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2557205" y="2165626"/>
            <a:ext cx="261606" cy="95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800" dirty="0">
                <a:solidFill>
                  <a:schemeClr val="tx1"/>
                </a:solidFill>
              </a:rPr>
              <a:t>2020</a:t>
            </a:r>
            <a:endParaRPr lang="zh-HK" altLang="en-US" sz="800" dirty="0">
              <a:solidFill>
                <a:schemeClr val="tx1"/>
              </a:solidFill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188574" y="2209537"/>
            <a:ext cx="630237" cy="40163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7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>
                <a:solidFill>
                  <a:srgbClr val="00B050"/>
                </a:solidFill>
              </a:rPr>
              <a:t>/</a:t>
            </a:r>
            <a:r>
              <a:rPr lang="zh-TW" altLang="en-US" dirty="0">
                <a:solidFill>
                  <a:srgbClr val="00B050"/>
                </a:solidFill>
              </a:rPr>
              <a:t>警告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警告＞嘉許信</a:t>
            </a:r>
          </a:p>
        </p:txBody>
      </p:sp>
      <p:pic>
        <p:nvPicPr>
          <p:cNvPr id="1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4"/>
          <a:stretch>
            <a:fillRect/>
          </a:stretch>
        </p:blipFill>
        <p:spPr bwMode="auto">
          <a:xfrm>
            <a:off x="877229" y="1794283"/>
            <a:ext cx="6348761" cy="50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67" y="3087641"/>
            <a:ext cx="6764365" cy="143673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2364060" y="2129021"/>
            <a:ext cx="256478" cy="1346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800" dirty="0">
                <a:solidFill>
                  <a:schemeClr val="tx1"/>
                </a:solidFill>
              </a:rPr>
              <a:t>2020</a:t>
            </a:r>
            <a:endParaRPr lang="zh-HK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「獎懲資料」模組簡介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29942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67500" tIns="35100" rIns="67500" bIns="35100">
            <a:spAutoFit/>
          </a:bodyPr>
          <a:lstStyle>
            <a:lvl1pPr marL="352425" indent="-3524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l">
              <a:spcBef>
                <a:spcPts val="1500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HK" sz="24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操行分制度</a:t>
            </a:r>
            <a:r>
              <a:rPr lang="en-US" altLang="zh-HK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(Conduct Mark)</a:t>
            </a:r>
          </a:p>
          <a:p>
            <a:pPr algn="l">
              <a:spcBef>
                <a:spcPts val="1313"/>
              </a:spcBef>
              <a:buClrTx/>
              <a:buSzTx/>
            </a:pPr>
            <a:r>
              <a:rPr lang="en-US" altLang="zh-TW" sz="24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HK" sz="2100" dirty="0" err="1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所有學生都有一個基本分數，新增的獎勵和懲罰紀錄會增加或減少這個分數。合併後的分數可轉換為有意義的文字</a:t>
            </a:r>
            <a:r>
              <a:rPr lang="en-US" altLang="zh-HK" sz="2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70" y="2899627"/>
            <a:ext cx="5014761" cy="39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hlinkClick r:id="rId3" action="ppaction://hlinksldjump"/>
          </p:cNvPr>
          <p:cNvSpPr/>
          <p:nvPr/>
        </p:nvSpPr>
        <p:spPr bwMode="auto">
          <a:xfrm>
            <a:off x="7695887" y="5881187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1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警告＞嘉許信</a:t>
            </a:r>
          </a:p>
        </p:txBody>
      </p:sp>
      <p:pic>
        <p:nvPicPr>
          <p:cNvPr id="1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" y="1778693"/>
            <a:ext cx="7303990" cy="50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452657" y="4188299"/>
            <a:ext cx="2190781" cy="26009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23" name="矩形 5"/>
          <p:cNvSpPr>
            <a:spLocks noChangeArrowheads="1"/>
          </p:cNvSpPr>
          <p:nvPr/>
        </p:nvSpPr>
        <p:spPr bwMode="auto">
          <a:xfrm>
            <a:off x="2452657" y="2191150"/>
            <a:ext cx="257242" cy="993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5814687" y="4188299"/>
            <a:ext cx="1477026" cy="48590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警告＞嘉許信</a:t>
            </a:r>
          </a:p>
        </p:txBody>
      </p:sp>
      <p:pic>
        <p:nvPicPr>
          <p:cNvPr id="1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" y="1835926"/>
            <a:ext cx="8095785" cy="488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786" y="3949671"/>
            <a:ext cx="6970608" cy="161229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2238493" y="2286000"/>
            <a:ext cx="426648" cy="1363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1000" dirty="0">
                <a:solidFill>
                  <a:schemeClr val="tx1"/>
                </a:solidFill>
              </a:rPr>
              <a:t>2020</a:t>
            </a:r>
            <a:endParaRPr lang="zh-HK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358436" y="4117920"/>
            <a:ext cx="716271" cy="148373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警告＞嘉許信</a:t>
            </a:r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172"/>
          <a:stretch>
            <a:fillRect/>
          </a:stretch>
        </p:blipFill>
        <p:spPr bwMode="auto">
          <a:xfrm>
            <a:off x="660556" y="1752058"/>
            <a:ext cx="6665796" cy="49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2810107" y="2274848"/>
            <a:ext cx="267630" cy="147531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700" dirty="0">
                <a:solidFill>
                  <a:schemeClr val="tx1"/>
                </a:solidFill>
              </a:rPr>
              <a:t>2020</a:t>
            </a:r>
            <a:endParaRPr lang="zh-HK" altLang="en-US" sz="7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 bwMode="auto">
          <a:xfrm>
            <a:off x="7620000" y="5909853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0020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8"/>
          <a:stretch>
            <a:fillRect/>
          </a:stretch>
        </p:blipFill>
        <p:spPr bwMode="auto">
          <a:xfrm>
            <a:off x="869912" y="1752058"/>
            <a:ext cx="6648256" cy="50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550319" y="2232533"/>
            <a:ext cx="483753" cy="18984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2430826" y="2086796"/>
            <a:ext cx="259545" cy="781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" y="1804135"/>
            <a:ext cx="7812901" cy="50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b="2262"/>
          <a:stretch/>
        </p:blipFill>
        <p:spPr>
          <a:xfrm>
            <a:off x="1614138" y="3307428"/>
            <a:ext cx="6364126" cy="132648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2386361" y="2219093"/>
            <a:ext cx="296856" cy="1207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1" y="1803261"/>
            <a:ext cx="7984273" cy="50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109477" y="4330630"/>
            <a:ext cx="2250650" cy="392861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2197338" y="2219093"/>
            <a:ext cx="345139" cy="1444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2" y="1784912"/>
            <a:ext cx="6759768" cy="50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2288102" y="2119650"/>
            <a:ext cx="262217" cy="72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245" y="4307081"/>
            <a:ext cx="5470525" cy="76824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42195" y="4423055"/>
            <a:ext cx="1523051" cy="652269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0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>
            <a:fillRect/>
          </a:stretch>
        </p:blipFill>
        <p:spPr bwMode="auto">
          <a:xfrm>
            <a:off x="724830" y="1802395"/>
            <a:ext cx="7270595" cy="50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2418899" y="2219093"/>
            <a:ext cx="302645" cy="1003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900" dirty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1882441" y="5117043"/>
            <a:ext cx="839104" cy="1791294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1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>
            <a:fillRect/>
          </a:stretch>
        </p:blipFill>
        <p:spPr bwMode="auto">
          <a:xfrm>
            <a:off x="697494" y="1836462"/>
            <a:ext cx="6932014" cy="48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2957127" y="2422380"/>
            <a:ext cx="254424" cy="85008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800" dirty="0">
                <a:solidFill>
                  <a:schemeClr val="tx1"/>
                </a:solidFill>
              </a:rPr>
              <a:t>2020</a:t>
            </a:r>
            <a:endParaRPr lang="zh-HK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</a:t>
            </a:r>
            <a:r>
              <a:rPr lang="en-US" altLang="zh-TW" dirty="0" smtClean="0">
                <a:solidFill>
                  <a:srgbClr val="00B050"/>
                </a:solidFill>
              </a:rPr>
              <a:t>: </a:t>
            </a:r>
            <a:r>
              <a:rPr lang="zh-TW" altLang="en-US" dirty="0" smtClean="0">
                <a:solidFill>
                  <a:srgbClr val="00B050"/>
                </a:solidFill>
              </a:rPr>
              <a:t>嘉許</a:t>
            </a:r>
            <a:r>
              <a:rPr lang="en-US" altLang="zh-TW" dirty="0" smtClean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警告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279380"/>
            <a:ext cx="4186238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獎懲資料＞嘉許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警告＞警告信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1"/>
          <a:stretch>
            <a:fillRect/>
          </a:stretch>
        </p:blipFill>
        <p:spPr bwMode="auto">
          <a:xfrm>
            <a:off x="780586" y="1872696"/>
            <a:ext cx="6880302" cy="49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2528017" y="2436097"/>
            <a:ext cx="337846" cy="16470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800" dirty="0">
                <a:solidFill>
                  <a:schemeClr val="tx1"/>
                </a:solidFill>
              </a:rPr>
              <a:t>2020</a:t>
            </a:r>
            <a:endParaRPr lang="zh-HK" altLang="en-US" sz="105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 bwMode="auto">
          <a:xfrm>
            <a:off x="7620000" y="5909853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386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「獎懲資料」模組簡介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277541" y="1889523"/>
            <a:ext cx="6588919" cy="5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3000" dirty="0" err="1">
                <a:latin typeface="Trebuchet MS" panose="020B0603020202020204" pitchFamily="34" charset="0"/>
                <a:ea typeface="標楷體" panose="03000509000000000000" pitchFamily="65" charset="-120"/>
              </a:rPr>
              <a:t>相關模組</a:t>
            </a:r>
            <a:endParaRPr lang="en-US" altLang="zh-HK" sz="3000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1466850" y="2484835"/>
            <a:ext cx="2496741" cy="3037284"/>
            <a:chOff x="272" y="1367"/>
            <a:chExt cx="2097" cy="2551"/>
          </a:xfrm>
        </p:grpSpPr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895" y="1624"/>
              <a:ext cx="1474" cy="681"/>
            </a:xfrm>
            <a:custGeom>
              <a:avLst/>
              <a:gdLst>
                <a:gd name="T0" fmla="*/ 0 w 1361"/>
                <a:gd name="T1" fmla="*/ 0 h 454"/>
                <a:gd name="T2" fmla="*/ 81049 w 1361"/>
                <a:gd name="T3" fmla="*/ 0 h 454"/>
                <a:gd name="T4" fmla="*/ 139042 w 1361"/>
                <a:gd name="T5" fmla="*/ 2147483646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895" y="2305"/>
              <a:ext cx="1474" cy="170"/>
            </a:xfrm>
            <a:custGeom>
              <a:avLst/>
              <a:gdLst>
                <a:gd name="T0" fmla="*/ 0 w 1361"/>
                <a:gd name="T1" fmla="*/ 0 h 454"/>
                <a:gd name="T2" fmla="*/ 81049 w 1361"/>
                <a:gd name="T3" fmla="*/ 0 h 454"/>
                <a:gd name="T4" fmla="*/ 139042 w 1361"/>
                <a:gd name="T5" fmla="*/ 0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 flipV="1">
              <a:off x="895" y="2872"/>
              <a:ext cx="1474" cy="794"/>
            </a:xfrm>
            <a:custGeom>
              <a:avLst/>
              <a:gdLst>
                <a:gd name="T0" fmla="*/ 0 w 1361"/>
                <a:gd name="T1" fmla="*/ 0 h 454"/>
                <a:gd name="T2" fmla="*/ 81049 w 1361"/>
                <a:gd name="T3" fmla="*/ 0 h 454"/>
                <a:gd name="T4" fmla="*/ 139042 w 1361"/>
                <a:gd name="T5" fmla="*/ 2147483646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 flipV="1">
              <a:off x="895" y="2702"/>
              <a:ext cx="1474" cy="289"/>
            </a:xfrm>
            <a:custGeom>
              <a:avLst/>
              <a:gdLst>
                <a:gd name="T0" fmla="*/ 0 w 1361"/>
                <a:gd name="T1" fmla="*/ 0 h 454"/>
                <a:gd name="T2" fmla="*/ 81049 w 1361"/>
                <a:gd name="T3" fmla="*/ 0 h 454"/>
                <a:gd name="T4" fmla="*/ 139042 w 1361"/>
                <a:gd name="T5" fmla="*/ 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272" y="3409"/>
              <a:ext cx="1020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出席資料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Attendance</a:t>
              </a:r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272" y="2728"/>
              <a:ext cx="1020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Student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Activities</a:t>
              </a:r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>
              <a:off x="272" y="1367"/>
              <a:ext cx="1020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系統保安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Security</a:t>
              </a:r>
            </a:p>
          </p:txBody>
        </p:sp>
        <p:sp>
          <p:nvSpPr>
            <p:cNvPr id="43" name="AutoShape 17"/>
            <p:cNvSpPr>
              <a:spLocks noChangeArrowheads="1"/>
            </p:cNvSpPr>
            <p:nvPr/>
          </p:nvSpPr>
          <p:spPr bwMode="auto">
            <a:xfrm>
              <a:off x="272" y="2048"/>
              <a:ext cx="1020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代碼管理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Code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1349" y="1990"/>
              <a:ext cx="567" cy="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獎勵事項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懲罰事項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懲罰跟進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獎勵出處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獎勵類別 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1589" y="1568"/>
              <a:ext cx="36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授權 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416" y="3609"/>
              <a:ext cx="595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出席紀錄 </a:t>
              </a: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1351" y="2831"/>
              <a:ext cx="567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 紀錄</a:t>
              </a:r>
            </a:p>
          </p:txBody>
        </p:sp>
      </p:grp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4031457" y="3736181"/>
            <a:ext cx="1013222" cy="40005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獎懲資料</a:t>
            </a:r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5108972" y="2653904"/>
            <a:ext cx="2600325" cy="2421731"/>
            <a:chOff x="6811963" y="2395538"/>
            <a:chExt cx="3466356" cy="3228976"/>
          </a:xfrm>
        </p:grpSpPr>
        <p:sp>
          <p:nvSpPr>
            <p:cNvPr id="50" name="AutoShape 3"/>
            <p:cNvSpPr>
              <a:spLocks noChangeArrowheads="1"/>
            </p:cNvSpPr>
            <p:nvPr/>
          </p:nvSpPr>
          <p:spPr bwMode="auto">
            <a:xfrm>
              <a:off x="8613775" y="4724401"/>
              <a:ext cx="1664544" cy="90011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zh-TW" altLang="en-US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學校活動管理</a:t>
              </a:r>
              <a:endParaRPr lang="en-US" altLang="zh-TW" sz="135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 School Activities 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8616950" y="2395538"/>
              <a:ext cx="1619250" cy="90011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學生成績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Assessment</a:t>
              </a: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flipH="1">
              <a:off x="6816725" y="2852738"/>
              <a:ext cx="1711325" cy="1076325"/>
            </a:xfrm>
            <a:custGeom>
              <a:avLst/>
              <a:gdLst>
                <a:gd name="T0" fmla="*/ 0 w 1361"/>
                <a:gd name="T1" fmla="*/ 0 h 454"/>
                <a:gd name="T2" fmla="*/ 2147483646 w 1361"/>
                <a:gd name="T3" fmla="*/ 0 h 454"/>
                <a:gd name="T4" fmla="*/ 2147483646 w 1361"/>
                <a:gd name="T5" fmla="*/ 2147483646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 flipH="1" flipV="1">
              <a:off x="6816725" y="4289426"/>
              <a:ext cx="1711325" cy="849313"/>
            </a:xfrm>
            <a:custGeom>
              <a:avLst/>
              <a:gdLst>
                <a:gd name="T0" fmla="*/ 0 w 1361"/>
                <a:gd name="T1" fmla="*/ 0 h 454"/>
                <a:gd name="T2" fmla="*/ 2147483646 w 1361"/>
                <a:gd name="T3" fmla="*/ 0 h 454"/>
                <a:gd name="T4" fmla="*/ 2147483646 w 1361"/>
                <a:gd name="T5" fmla="*/ 2147483646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177089" y="2751138"/>
              <a:ext cx="900113" cy="245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獎懲紀錄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7175500" y="5014912"/>
              <a:ext cx="900113" cy="245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</a:pPr>
              <a:r>
                <a:rPr lang="zh-TW" altLang="en-US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留堂</a:t>
              </a: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紀錄 </a:t>
              </a:r>
            </a:p>
          </p:txBody>
        </p:sp>
        <p:sp>
          <p:nvSpPr>
            <p:cNvPr id="56" name="AutoShape 3"/>
            <p:cNvSpPr>
              <a:spLocks noChangeArrowheads="1"/>
            </p:cNvSpPr>
            <p:nvPr/>
          </p:nvSpPr>
          <p:spPr bwMode="auto">
            <a:xfrm>
              <a:off x="8616950" y="3573463"/>
              <a:ext cx="1619250" cy="90011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學生學習概覽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Student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Learning Profile</a:t>
              </a: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H="1">
              <a:off x="6811963" y="4035425"/>
              <a:ext cx="1711325" cy="46038"/>
            </a:xfrm>
            <a:custGeom>
              <a:avLst/>
              <a:gdLst>
                <a:gd name="T0" fmla="*/ 0 w 1361"/>
                <a:gd name="T1" fmla="*/ 0 h 454"/>
                <a:gd name="T2" fmla="*/ 2147483646 w 1361"/>
                <a:gd name="T3" fmla="*/ 0 h 454"/>
                <a:gd name="T4" fmla="*/ 2147483646 w 1361"/>
                <a:gd name="T5" fmla="*/ 2147483646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7177089" y="3929063"/>
              <a:ext cx="900112" cy="245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獎懲紀錄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1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9458" y="1808821"/>
            <a:ext cx="6184590" cy="3456385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1291206" y="2402886"/>
            <a:ext cx="1512168" cy="97210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85856665"/>
              </p:ext>
            </p:extLst>
          </p:nvPr>
        </p:nvGraphicFramePr>
        <p:xfrm>
          <a:off x="2818016" y="2211759"/>
          <a:ext cx="5013648" cy="127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Object 228"/>
          <p:cNvGraphicFramePr>
            <a:graphicFrameLocks noChangeAspect="1"/>
          </p:cNvGraphicFramePr>
          <p:nvPr>
            <p:extLst/>
          </p:nvPr>
        </p:nvGraphicFramePr>
        <p:xfrm>
          <a:off x="4559969" y="3061857"/>
          <a:ext cx="702078" cy="57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Clip" r:id="rId8" imgW="952633" imgH="781159" progId="MS_ClipArt_Gallery.5">
                  <p:embed/>
                </p:oleObj>
              </mc:Choice>
              <mc:Fallback>
                <p:oleObj name="Clip" r:id="rId8" imgW="952633" imgH="781159" progId="MS_ClipArt_Gallery.5">
                  <p:embed/>
                  <p:pic>
                    <p:nvPicPr>
                      <p:cNvPr id="14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969" y="3061857"/>
                        <a:ext cx="702078" cy="575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5"/>
          <p:cNvGraphicFramePr>
            <a:graphicFrameLocks noChangeAspect="1"/>
          </p:cNvGraphicFramePr>
          <p:nvPr>
            <p:extLst/>
          </p:nvPr>
        </p:nvGraphicFramePr>
        <p:xfrm>
          <a:off x="6866064" y="1841485"/>
          <a:ext cx="734671" cy="61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Clip" r:id="rId10" imgW="1838858" imgH="1527048" progId="MS_ClipArt_Gallery.5">
                  <p:embed/>
                </p:oleObj>
              </mc:Choice>
              <mc:Fallback>
                <p:oleObj name="Clip" r:id="rId10" imgW="1838858" imgH="1527048" progId="MS_ClipArt_Gallery.5">
                  <p:embed/>
                  <p:pic>
                    <p:nvPicPr>
                      <p:cNvPr id="18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064" y="1841485"/>
                        <a:ext cx="734671" cy="610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波浪 18"/>
          <p:cNvSpPr/>
          <p:nvPr/>
        </p:nvSpPr>
        <p:spPr bwMode="auto">
          <a:xfrm>
            <a:off x="1251334" y="4144085"/>
            <a:ext cx="154822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2587478244"/>
              </p:ext>
            </p:extLst>
          </p:nvPr>
        </p:nvGraphicFramePr>
        <p:xfrm>
          <a:off x="2818016" y="3980074"/>
          <a:ext cx="5118843" cy="127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群組 20"/>
          <p:cNvGrpSpPr/>
          <p:nvPr/>
        </p:nvGrpSpPr>
        <p:grpSpPr>
          <a:xfrm rot="5400000">
            <a:off x="7184561" y="3609859"/>
            <a:ext cx="238762" cy="279306"/>
            <a:chOff x="4467068" y="660550"/>
            <a:chExt cx="318349" cy="372408"/>
          </a:xfrm>
        </p:grpSpPr>
        <p:sp>
          <p:nvSpPr>
            <p:cNvPr id="22" name="向右箭號 21"/>
            <p:cNvSpPr/>
            <p:nvPr/>
          </p:nvSpPr>
          <p:spPr>
            <a:xfrm>
              <a:off x="4467068" y="660550"/>
              <a:ext cx="318349" cy="3724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向右箭號 4"/>
            <p:cNvSpPr txBox="1"/>
            <p:nvPr/>
          </p:nvSpPr>
          <p:spPr>
            <a:xfrm>
              <a:off x="4467068" y="735032"/>
              <a:ext cx="222844" cy="22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</a:pPr>
              <a:endParaRPr lang="zh-TW" altLang="en-US" sz="1050"/>
            </a:p>
          </p:txBody>
        </p:sp>
      </p:grpSp>
      <p:graphicFrame>
        <p:nvGraphicFramePr>
          <p:cNvPr id="16" name="Object 241"/>
          <p:cNvGraphicFramePr>
            <a:graphicFrameLocks noChangeAspect="1"/>
          </p:cNvGraphicFramePr>
          <p:nvPr>
            <p:extLst/>
          </p:nvPr>
        </p:nvGraphicFramePr>
        <p:xfrm>
          <a:off x="5706127" y="4910816"/>
          <a:ext cx="754295" cy="73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Clip" r:id="rId17" imgW="1842516" imgH="1785823" progId="MS_ClipArt_Gallery.5">
                  <p:embed/>
                </p:oleObj>
              </mc:Choice>
              <mc:Fallback>
                <p:oleObj name="Clip" r:id="rId17" imgW="1842516" imgH="1785823" progId="MS_ClipArt_Gallery.5">
                  <p:embed/>
                  <p:pic>
                    <p:nvPicPr>
                      <p:cNvPr id="1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127" y="4910816"/>
                        <a:ext cx="754295" cy="732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84" descr="C:\Documents and Settings\administrator\Application Data\Microsoft\Media Catalog\Downloaded Clips\cl0\BS01871_.wm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69" y="5041560"/>
            <a:ext cx="641139" cy="6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>
            <a:off x="5262048" y="3520653"/>
            <a:ext cx="1035211" cy="420662"/>
          </a:xfrm>
          <a:prstGeom prst="straightConnector1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4" name="標題 1"/>
          <p:cNvSpPr txBox="1">
            <a:spLocks/>
          </p:cNvSpPr>
          <p:nvPr/>
        </p:nvSpPr>
        <p:spPr bwMode="auto">
          <a:xfrm>
            <a:off x="609600" y="4267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kern="0" dirty="0" smtClean="0">
                <a:solidFill>
                  <a:srgbClr val="00B050"/>
                </a:solidFill>
              </a:rPr>
              <a:t>學年間</a:t>
            </a:r>
            <a:r>
              <a:rPr lang="en-US" altLang="zh-TW" kern="0" dirty="0" smtClean="0">
                <a:solidFill>
                  <a:srgbClr val="00B050"/>
                </a:solidFill>
              </a:rPr>
              <a:t>: </a:t>
            </a:r>
            <a:r>
              <a:rPr lang="zh-TW" altLang="en-US" kern="0" dirty="0" smtClean="0">
                <a:solidFill>
                  <a:srgbClr val="00B050"/>
                </a:solidFill>
              </a:rPr>
              <a:t>編修留堂班</a:t>
            </a:r>
            <a:endParaRPr lang="zh-TW" altLang="en-US" kern="0" dirty="0">
              <a:solidFill>
                <a:srgbClr val="00B050"/>
              </a:solidFill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96195" y="1394743"/>
            <a:ext cx="2963897" cy="630237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46800" rIns="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獎懲資料＞</a:t>
            </a:r>
            <a:r>
              <a:rPr lang="en-US" altLang="zh-HK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留堂</a:t>
            </a:r>
            <a:endParaRPr lang="en-US" altLang="zh-HK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986" y="1536970"/>
            <a:ext cx="5409118" cy="2752657"/>
            <a:chOff x="1760134" y="1327065"/>
            <a:chExt cx="6101760" cy="310513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8" y="1327065"/>
              <a:ext cx="6014366" cy="3105137"/>
            </a:xfrm>
            <a:prstGeom prst="rect">
              <a:avLst/>
            </a:prstGeom>
          </p:spPr>
        </p:pic>
        <p:sp>
          <p:nvSpPr>
            <p:cNvPr id="11" name="橢圓 10"/>
            <p:cNvSpPr/>
            <p:nvPr/>
          </p:nvSpPr>
          <p:spPr bwMode="auto">
            <a:xfrm>
              <a:off x="2279576" y="2492896"/>
              <a:ext cx="648646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橢圓 10"/>
            <p:cNvSpPr/>
            <p:nvPr/>
          </p:nvSpPr>
          <p:spPr bwMode="auto">
            <a:xfrm>
              <a:off x="1760134" y="1507008"/>
              <a:ext cx="1270573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/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1)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編排學生至留堂班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26" y="3401251"/>
            <a:ext cx="5790569" cy="2184410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 bwMode="auto">
          <a:xfrm>
            <a:off x="5490102" y="2427563"/>
            <a:ext cx="2921033" cy="48573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編修留堂班的學生名單</a:t>
            </a: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  <p:sp>
        <p:nvSpPr>
          <p:cNvPr id="13" name="波浪 12"/>
          <p:cNvSpPr/>
          <p:nvPr/>
        </p:nvSpPr>
        <p:spPr bwMode="auto">
          <a:xfrm>
            <a:off x="7314952" y="958404"/>
            <a:ext cx="1512168" cy="97210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7963" y="1570756"/>
            <a:ext cx="6534876" cy="2251571"/>
            <a:chOff x="1775520" y="1628800"/>
            <a:chExt cx="6591970" cy="227124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342" y="1628800"/>
              <a:ext cx="6547148" cy="2271242"/>
            </a:xfrm>
            <a:prstGeom prst="rect">
              <a:avLst/>
            </a:prstGeom>
          </p:spPr>
        </p:pic>
        <p:sp>
          <p:nvSpPr>
            <p:cNvPr id="12" name="橢圓 11"/>
            <p:cNvSpPr/>
            <p:nvPr/>
          </p:nvSpPr>
          <p:spPr bwMode="auto">
            <a:xfrm>
              <a:off x="1775520" y="351957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橢圓 11"/>
            <p:cNvSpPr/>
            <p:nvPr/>
          </p:nvSpPr>
          <p:spPr bwMode="auto">
            <a:xfrm>
              <a:off x="4100222" y="180146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/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2)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列印留堂班名單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14952" y="958404"/>
            <a:ext cx="1512168" cy="972108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90" y="3096224"/>
            <a:ext cx="5310963" cy="2444987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 bwMode="auto">
          <a:xfrm>
            <a:off x="5909982" y="2705020"/>
            <a:ext cx="2109120" cy="48573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列印留堂班名單</a:t>
            </a:r>
          </a:p>
        </p:txBody>
      </p:sp>
      <p:sp>
        <p:nvSpPr>
          <p:cNvPr id="14" name="矩形 13">
            <a:hlinkClick r:id="rId4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791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52" y="4203352"/>
            <a:ext cx="4769079" cy="20679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4059" y="3550739"/>
            <a:ext cx="3533885" cy="3170102"/>
            <a:chOff x="1910996" y="3781366"/>
            <a:chExt cx="3288117" cy="294963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996" y="3781366"/>
              <a:ext cx="3288117" cy="2949634"/>
            </a:xfrm>
            <a:prstGeom prst="rect">
              <a:avLst/>
            </a:prstGeom>
          </p:spPr>
        </p:pic>
        <p:sp>
          <p:nvSpPr>
            <p:cNvPr id="21" name="橢圓 20"/>
            <p:cNvSpPr/>
            <p:nvPr/>
          </p:nvSpPr>
          <p:spPr bwMode="auto">
            <a:xfrm>
              <a:off x="3555054" y="4744716"/>
              <a:ext cx="462779" cy="3898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5908" y="1529363"/>
            <a:ext cx="6144248" cy="2224408"/>
            <a:chOff x="2476601" y="1319390"/>
            <a:chExt cx="6800459" cy="246197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601" y="1319390"/>
              <a:ext cx="6800459" cy="2461976"/>
            </a:xfrm>
            <a:prstGeom prst="rect">
              <a:avLst/>
            </a:prstGeom>
          </p:spPr>
        </p:pic>
        <p:sp>
          <p:nvSpPr>
            <p:cNvPr id="13" name="直線圖說文字 1 12"/>
            <p:cNvSpPr/>
            <p:nvPr/>
          </p:nvSpPr>
          <p:spPr bwMode="auto">
            <a:xfrm>
              <a:off x="4223792" y="1636914"/>
              <a:ext cx="1296144" cy="1984050"/>
            </a:xfrm>
            <a:prstGeom prst="borderCallout1">
              <a:avLst>
                <a:gd name="adj1" fmla="val 99888"/>
                <a:gd name="adj2" fmla="val 50235"/>
                <a:gd name="adj3" fmla="val 114674"/>
                <a:gd name="adj4" fmla="val -26353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直線圖說文字 1 16"/>
            <p:cNvSpPr/>
            <p:nvPr/>
          </p:nvSpPr>
          <p:spPr bwMode="auto">
            <a:xfrm>
              <a:off x="8680955" y="1644587"/>
              <a:ext cx="596105" cy="1984050"/>
            </a:xfrm>
            <a:prstGeom prst="borderCallout1">
              <a:avLst>
                <a:gd name="adj1" fmla="val 100322"/>
                <a:gd name="adj2" fmla="val 50304"/>
                <a:gd name="adj3" fmla="val 130038"/>
                <a:gd name="adj4" fmla="val -30082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>
            <a:normAutofit fontScale="90000"/>
          </a:bodyPr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3)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編修和確定留堂班資料</a:t>
            </a:r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zh-TW" sz="2100" dirty="0">
                <a:solidFill>
                  <a:srgbClr val="00B050"/>
                </a:solidFill>
                <a:latin typeface="+mj-ea"/>
              </a:rPr>
            </a:br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   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並檢查衝突情況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19" name="圓角矩形 18"/>
          <p:cNvSpPr/>
          <p:nvPr/>
        </p:nvSpPr>
        <p:spPr bwMode="auto">
          <a:xfrm>
            <a:off x="1623718" y="5451961"/>
            <a:ext cx="2142812" cy="1064724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編修活動的時地人資料，亦可剔選「點名示標」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7195758" y="3615779"/>
            <a:ext cx="1617510" cy="808727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編修和確定活動名單</a:t>
            </a:r>
          </a:p>
        </p:txBody>
      </p:sp>
      <p:sp>
        <p:nvSpPr>
          <p:cNvPr id="16" name="波浪 15"/>
          <p:cNvSpPr/>
          <p:nvPr/>
        </p:nvSpPr>
        <p:spPr bwMode="auto">
          <a:xfrm>
            <a:off x="6553199" y="932782"/>
            <a:ext cx="234073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矩形 17">
            <a:hlinkClick r:id="rId6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248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432" y="1536970"/>
            <a:ext cx="6034519" cy="3892280"/>
            <a:chOff x="1745449" y="1503665"/>
            <a:chExt cx="6577360" cy="327705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5449" y="1503665"/>
              <a:ext cx="6577360" cy="3277059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3863752" y="1700808"/>
              <a:ext cx="576064" cy="21602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>
            <a:normAutofit fontScale="90000"/>
          </a:bodyPr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3)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編修和確定留堂班資料</a:t>
            </a:r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zh-TW" sz="2100" dirty="0">
                <a:solidFill>
                  <a:srgbClr val="00B050"/>
                </a:solidFill>
                <a:latin typeface="+mj-ea"/>
              </a:rPr>
            </a:br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   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並檢查衝突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08" y="3279743"/>
            <a:ext cx="6742685" cy="29648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圓角矩形 10"/>
          <p:cNvSpPr/>
          <p:nvPr/>
        </p:nvSpPr>
        <p:spPr bwMode="auto">
          <a:xfrm>
            <a:off x="3617233" y="2280197"/>
            <a:ext cx="3798821" cy="849969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確定活動後，系統會檢查時間</a:t>
            </a:r>
            <a:r>
              <a:rPr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教師的衝突情況</a:t>
            </a:r>
          </a:p>
        </p:txBody>
      </p:sp>
      <p:sp>
        <p:nvSpPr>
          <p:cNvPr id="13" name="圓角矩形 9"/>
          <p:cNvSpPr/>
          <p:nvPr/>
        </p:nvSpPr>
        <p:spPr bwMode="auto">
          <a:xfrm>
            <a:off x="2384665" y="4639875"/>
            <a:ext cx="3776516" cy="666189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16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9"/>
          <p:cNvSpPr/>
          <p:nvPr/>
        </p:nvSpPr>
        <p:spPr bwMode="auto">
          <a:xfrm>
            <a:off x="2384665" y="5520664"/>
            <a:ext cx="3776516" cy="666189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16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波浪 14"/>
          <p:cNvSpPr/>
          <p:nvPr/>
        </p:nvSpPr>
        <p:spPr bwMode="auto">
          <a:xfrm>
            <a:off x="6553199" y="932782"/>
            <a:ext cx="234073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>
            <a:hlinkClick r:id="rId4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20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8439" y="1598881"/>
            <a:ext cx="7953554" cy="4025632"/>
            <a:chOff x="1595853" y="1656487"/>
            <a:chExt cx="9012350" cy="45615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853" y="1656487"/>
              <a:ext cx="9012350" cy="45615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4295800" y="3789041"/>
              <a:ext cx="1296144" cy="214653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/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4)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為留堂班進行即時點名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6553200" y="996634"/>
            <a:ext cx="234073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585447" y="2288765"/>
            <a:ext cx="3543300" cy="1163780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用戶可於留堂班期間即時為學生進行點名 </a:t>
            </a:r>
            <a:endParaRPr lang="en-US" altLang="zh-TW" sz="2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502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8" y="1491984"/>
            <a:ext cx="5827306" cy="34608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/>
          <a:lstStyle/>
          <a:p>
            <a:r>
              <a:rPr lang="en-US" altLang="zh-TW" sz="2100" dirty="0">
                <a:solidFill>
                  <a:srgbClr val="00B050"/>
                </a:solidFill>
                <a:latin typeface="+mn-ea"/>
                <a:ea typeface="+mn-ea"/>
              </a:rPr>
              <a:t>5) </a:t>
            </a:r>
            <a:r>
              <a:rPr lang="zh-TW" altLang="en-US" sz="2100" dirty="0">
                <a:solidFill>
                  <a:srgbClr val="00B050"/>
                </a:solidFill>
                <a:latin typeface="+mn-ea"/>
                <a:ea typeface="+mn-ea"/>
              </a:rPr>
              <a:t>即時查詢學生出席情況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2176" y="1020232"/>
            <a:ext cx="6184590" cy="3456385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09" y="2847327"/>
            <a:ext cx="6582731" cy="33155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圓角矩形 8"/>
          <p:cNvSpPr/>
          <p:nvPr/>
        </p:nvSpPr>
        <p:spPr bwMode="auto">
          <a:xfrm>
            <a:off x="5815852" y="2243900"/>
            <a:ext cx="3063053" cy="1009047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其他用戶可即時查詢學生於各學校活動的出席情況</a:t>
            </a:r>
            <a:endParaRPr lang="en-US" altLang="zh-TW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3432345" y="1705706"/>
            <a:ext cx="1871079" cy="39982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依學校活動查詢 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6721265" y="4598002"/>
            <a:ext cx="2172666" cy="457607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教職員查詢 </a:t>
            </a:r>
          </a:p>
        </p:txBody>
      </p:sp>
      <p:sp>
        <p:nvSpPr>
          <p:cNvPr id="13" name="波浪 12"/>
          <p:cNvSpPr/>
          <p:nvPr/>
        </p:nvSpPr>
        <p:spPr bwMode="auto">
          <a:xfrm>
            <a:off x="6553199" y="932782"/>
            <a:ext cx="234073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>
            <a:hlinkClick r:id="rId5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407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0135" y="1299733"/>
            <a:ext cx="6579299" cy="2909870"/>
            <a:chOff x="1880200" y="1274989"/>
            <a:chExt cx="5600788" cy="247709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200" y="1274989"/>
              <a:ext cx="5600788" cy="2477097"/>
            </a:xfrm>
            <a:prstGeom prst="rect">
              <a:avLst/>
            </a:prstGeom>
          </p:spPr>
        </p:pic>
        <p:sp>
          <p:nvSpPr>
            <p:cNvPr id="9" name="直線圖說文字 1 8"/>
            <p:cNvSpPr/>
            <p:nvPr/>
          </p:nvSpPr>
          <p:spPr bwMode="auto">
            <a:xfrm>
              <a:off x="1947910" y="2924944"/>
              <a:ext cx="2203874" cy="119956"/>
            </a:xfrm>
            <a:prstGeom prst="borderCallout1">
              <a:avLst>
                <a:gd name="adj1" fmla="val 114271"/>
                <a:gd name="adj2" fmla="val 524"/>
                <a:gd name="adj3" fmla="val 805039"/>
                <a:gd name="adj4" fmla="val -6782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直線圖說文字 1 9"/>
            <p:cNvSpPr/>
            <p:nvPr/>
          </p:nvSpPr>
          <p:spPr bwMode="auto">
            <a:xfrm>
              <a:off x="1947910" y="2791069"/>
              <a:ext cx="2203874" cy="119956"/>
            </a:xfrm>
            <a:prstGeom prst="borderCallout1">
              <a:avLst>
                <a:gd name="adj1" fmla="val 56741"/>
                <a:gd name="adj2" fmla="val 100728"/>
                <a:gd name="adj3" fmla="val 182244"/>
                <a:gd name="adj4" fmla="val 147780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68512" tIns="34256" rIns="68512" bIns="34256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16" y="1077219"/>
            <a:ext cx="5372100" cy="571500"/>
          </a:xfrm>
        </p:spPr>
        <p:txBody>
          <a:bodyPr/>
          <a:lstStyle/>
          <a:p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6) 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列印通知書</a:t>
            </a:r>
            <a:r>
              <a:rPr lang="en-US" altLang="zh-TW" sz="2100" dirty="0">
                <a:solidFill>
                  <a:srgbClr val="00B050"/>
                </a:solidFill>
                <a:latin typeface="+mj-ea"/>
              </a:rPr>
              <a:t>/</a:t>
            </a:r>
            <a:r>
              <a:rPr lang="zh-TW" altLang="en-US" sz="2100" dirty="0">
                <a:solidFill>
                  <a:srgbClr val="00B050"/>
                </a:solidFill>
                <a:latin typeface="+mj-ea"/>
              </a:rPr>
              <a:t>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226" y="1852549"/>
            <a:ext cx="6184590" cy="34563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6553199" y="932782"/>
            <a:ext cx="2340732" cy="972108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4" y="3662010"/>
            <a:ext cx="6684590" cy="29759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82" y="2288765"/>
            <a:ext cx="4472435" cy="44925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圓角矩形 10"/>
          <p:cNvSpPr/>
          <p:nvPr/>
        </p:nvSpPr>
        <p:spPr bwMode="auto">
          <a:xfrm>
            <a:off x="2568389" y="4477596"/>
            <a:ext cx="4599481" cy="675093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用戶可用 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Crystal Report 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 Merge 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自行修改校本適用通知書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14" name="矩形 13">
            <a:hlinkClick r:id="rId5" action="ppaction://hlinksldjump"/>
          </p:cNvPr>
          <p:cNvSpPr/>
          <p:nvPr/>
        </p:nvSpPr>
        <p:spPr bwMode="auto">
          <a:xfrm>
            <a:off x="306336" y="6030504"/>
            <a:ext cx="702078" cy="428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12" tIns="34256" rIns="68512" bIns="34256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18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查詢</a:t>
            </a:r>
            <a:r>
              <a:rPr lang="en-US" altLang="zh-TW" dirty="0"/>
              <a:t>/</a:t>
            </a:r>
            <a:r>
              <a:rPr lang="zh-TW" altLang="en-US" dirty="0"/>
              <a:t>報告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"/>
          <a:stretch>
            <a:fillRect/>
          </a:stretch>
        </p:blipFill>
        <p:spPr bwMode="auto">
          <a:xfrm>
            <a:off x="607122" y="1093908"/>
            <a:ext cx="7505313" cy="56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250465" y="1516751"/>
            <a:ext cx="291402" cy="96137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1000">
                <a:solidFill>
                  <a:schemeClr val="tx1"/>
                </a:solidFill>
              </a:rPr>
              <a:t>2020</a:t>
            </a:r>
            <a:endParaRPr lang="zh-HK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查詢</a:t>
            </a:r>
            <a:r>
              <a:rPr lang="en-US" altLang="zh-TW" dirty="0"/>
              <a:t>/</a:t>
            </a:r>
            <a:r>
              <a:rPr lang="zh-TW" altLang="en-US" dirty="0"/>
              <a:t>報告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1" y="1315844"/>
            <a:ext cx="7087785" cy="528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160258" y="1929901"/>
            <a:ext cx="337116" cy="11060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161846" y="2253547"/>
            <a:ext cx="337116" cy="86169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08" y="2233711"/>
            <a:ext cx="1104774" cy="8989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「獎懲資料」模組簡介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 bwMode="auto">
          <a:xfrm>
            <a:off x="1250303" y="1519957"/>
            <a:ext cx="6718041" cy="430234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txBody>
          <a:bodyPr vert="horz" wrap="square" lIns="91440" tIns="45720" rIns="91440" bIns="45720" numCol="2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lang="zh-TW" altLang="en-US" sz="3200" b="1" u="sng" kern="0" dirty="0" smtClean="0">
                <a:solidFill>
                  <a:srgbClr val="C00000"/>
                </a:solidFill>
                <a:latin typeface="+mj-ea"/>
                <a:ea typeface="+mj-ea"/>
              </a:rPr>
              <a:t>開學前</a:t>
            </a:r>
            <a:endParaRPr kumimoji="0" lang="en-US" altLang="zh-TW" sz="3200" b="1" u="sng" kern="0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編配權限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編修代碼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>
                <a:solidFill>
                  <a:srgbClr val="3333FF"/>
                </a:solidFill>
                <a:latin typeface="+mj-ea"/>
                <a:ea typeface="+mj-ea"/>
              </a:rPr>
              <a:t>設定</a:t>
            </a: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r>
              <a:rPr kumimoji="0" lang="zh-TW" altLang="en-US" sz="3200" b="1" u="sng" kern="0" dirty="0" smtClean="0">
                <a:solidFill>
                  <a:srgbClr val="C00000"/>
                </a:solidFill>
                <a:latin typeface="+mj-ea"/>
                <a:ea typeface="+mj-ea"/>
              </a:rPr>
              <a:t>學年間</a:t>
            </a:r>
            <a:endParaRPr kumimoji="0" lang="en-US" altLang="zh-TW" sz="3200" b="1" u="sng" kern="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>
                <a:solidFill>
                  <a:srgbClr val="3333FF"/>
                </a:solidFill>
                <a:latin typeface="+mj-ea"/>
                <a:ea typeface="+mj-ea"/>
              </a:rPr>
              <a:t>編修獎懲</a:t>
            </a: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資料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>
                <a:solidFill>
                  <a:srgbClr val="3333FF"/>
                </a:solidFill>
                <a:latin typeface="+mj-ea"/>
                <a:ea typeface="+mj-ea"/>
              </a:rPr>
              <a:t>數據</a:t>
            </a: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合併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>
                <a:solidFill>
                  <a:srgbClr val="3333FF"/>
                </a:solidFill>
                <a:latin typeface="+mj-ea"/>
              </a:rPr>
              <a:t>列印成績</a:t>
            </a: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</a:rPr>
              <a:t>表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 smtClean="0">
                <a:solidFill>
                  <a:srgbClr val="00B050"/>
                </a:solidFill>
                <a:latin typeface="+mj-ea"/>
                <a:ea typeface="+mj-ea"/>
              </a:rPr>
              <a:t>嘉許</a:t>
            </a:r>
            <a:r>
              <a:rPr kumimoji="0" lang="en-US" altLang="zh-TW" sz="3200" b="1" kern="0" dirty="0">
                <a:solidFill>
                  <a:srgbClr val="00B050"/>
                </a:solidFill>
                <a:latin typeface="+mj-ea"/>
                <a:ea typeface="+mj-ea"/>
              </a:rPr>
              <a:t>/</a:t>
            </a:r>
            <a:r>
              <a:rPr kumimoji="0" lang="zh-TW" altLang="en-US" sz="3200" b="1" kern="0" dirty="0" smtClean="0">
                <a:solidFill>
                  <a:srgbClr val="00B050"/>
                </a:solidFill>
                <a:latin typeface="+mj-ea"/>
                <a:ea typeface="+mj-ea"/>
              </a:rPr>
              <a:t>警告</a:t>
            </a:r>
            <a:endParaRPr kumimoji="0" lang="en-US" altLang="zh-TW" sz="3200" b="1" kern="0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 smtClean="0">
                <a:solidFill>
                  <a:srgbClr val="00B050"/>
                </a:solidFill>
                <a:latin typeface="+mj-ea"/>
                <a:ea typeface="+mj-ea"/>
              </a:rPr>
              <a:t>編修留堂班</a:t>
            </a:r>
            <a:endParaRPr kumimoji="0" lang="en-US" altLang="zh-TW" sz="3200" b="1" kern="0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查詢</a:t>
            </a:r>
            <a:r>
              <a:rPr kumimoji="0" lang="en-US" altLang="zh-TW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/</a:t>
            </a:r>
            <a:r>
              <a:rPr kumimoji="0" lang="zh-TW" altLang="en-US" sz="3200" b="1" kern="0" dirty="0" smtClean="0">
                <a:solidFill>
                  <a:srgbClr val="3333FF"/>
                </a:solidFill>
                <a:latin typeface="+mj-ea"/>
                <a:ea typeface="+mj-ea"/>
              </a:rPr>
              <a:t>報告</a:t>
            </a:r>
            <a:endParaRPr kumimoji="0" lang="en-US" altLang="zh-TW" sz="3200" b="1" kern="0" dirty="0" smtClean="0">
              <a:solidFill>
                <a:srgbClr val="3333FF"/>
              </a:solidFill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kumimoji="0" lang="en-US" altLang="zh-TW" b="1" u="sng" kern="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kumimoji="0" lang="en-US" altLang="zh-TW" kern="0" dirty="0" smtClean="0">
              <a:solidFill>
                <a:srgbClr val="3333FF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zh-TW" altLang="en-US" kern="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en-US" altLang="zh-TW" kern="0" dirty="0" smtClean="0">
              <a:solidFill>
                <a:srgbClr val="FF990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zh-TW" altLang="en-US" kern="0" dirty="0" smtClean="0">
              <a:solidFill>
                <a:srgbClr val="FF990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en-US" altLang="zh-TW" kern="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kumimoji="0" lang="zh-HK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28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查詢</a:t>
            </a:r>
            <a:r>
              <a:rPr lang="en-US" altLang="zh-TW" dirty="0"/>
              <a:t>/</a:t>
            </a:r>
            <a:r>
              <a:rPr lang="zh-TW" altLang="en-US" dirty="0"/>
              <a:t>報告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7" y="1417320"/>
            <a:ext cx="6982874" cy="50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查詢</a:t>
            </a:r>
            <a:r>
              <a:rPr lang="en-US" altLang="zh-TW" dirty="0"/>
              <a:t>/</a:t>
            </a:r>
            <a:r>
              <a:rPr lang="zh-TW" altLang="en-US" dirty="0"/>
              <a:t>報告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7" y="1305808"/>
            <a:ext cx="7110333" cy="530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獎懲資料模組參考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541639" y="2336131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25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獎懲資料模組參考資料</a:t>
            </a:r>
            <a:endParaRPr lang="zh-HK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319212"/>
            <a:ext cx="8601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</a:t>
            </a:r>
            <a:r>
              <a:rPr lang="zh-TW" altLang="en-US" dirty="0"/>
              <a:t>配權限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57200" y="1281965"/>
            <a:ext cx="3713560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系統保安＞存取控制＞用戶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85" y="1946911"/>
            <a:ext cx="6112268" cy="46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2932771" y="5715000"/>
            <a:ext cx="3620429" cy="3066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7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</a:t>
            </a:r>
            <a:r>
              <a:rPr lang="zh-TW" altLang="en-US" dirty="0"/>
              <a:t>配權限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1265264"/>
            <a:ext cx="6863772" cy="4461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系統保安</a:t>
            </a:r>
            <a:r>
              <a:rPr lang="en-US" altLang="zh-HK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存取控制</a:t>
            </a:r>
            <a:r>
              <a:rPr lang="en-US" altLang="zh-HK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en-US" altLang="zh-HK"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用戶組別</a:t>
            </a:r>
            <a:r>
              <a:rPr lang="en-US" altLang="zh-HK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HK" sz="24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編配用戶入組</a:t>
            </a:r>
            <a:endParaRPr lang="en-US" altLang="zh-HK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9" b="13354"/>
          <a:stretch>
            <a:fillRect/>
          </a:stretch>
        </p:blipFill>
        <p:spPr bwMode="auto">
          <a:xfrm>
            <a:off x="1085385" y="1855057"/>
            <a:ext cx="6620107" cy="47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445727" y="2319454"/>
            <a:ext cx="524107" cy="1672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115015" y="3207835"/>
            <a:ext cx="4341541" cy="918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8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開學前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編修</a:t>
            </a:r>
            <a:r>
              <a:rPr lang="zh-TW" altLang="en-US" dirty="0"/>
              <a:t>代碼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31293" y="1417320"/>
            <a:ext cx="3713559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代碼管理＞編修＞獎勵事項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6"/>
          <a:stretch>
            <a:fillRect/>
          </a:stretch>
        </p:blipFill>
        <p:spPr bwMode="auto">
          <a:xfrm>
            <a:off x="767764" y="2016190"/>
            <a:ext cx="7367060" cy="422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6478</TotalTime>
  <Words>1260</Words>
  <Application>Microsoft Office PowerPoint</Application>
  <PresentationFormat>如螢幕大小 (4:3)</PresentationFormat>
  <Paragraphs>409</Paragraphs>
  <Slides>63</Slides>
  <Notes>4</Notes>
  <HiddenSlides>25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6" baseType="lpstr">
      <vt:lpstr>細明體</vt:lpstr>
      <vt:lpstr>微軟正黑體</vt:lpstr>
      <vt:lpstr>新細明體</vt:lpstr>
      <vt:lpstr>標楷體</vt:lpstr>
      <vt:lpstr>Arial</vt:lpstr>
      <vt:lpstr>Calibri</vt:lpstr>
      <vt:lpstr>Tahoma</vt:lpstr>
      <vt:lpstr>Times New Roman</vt:lpstr>
      <vt:lpstr>Trebuchet MS</vt:lpstr>
      <vt:lpstr>Wingdings</vt:lpstr>
      <vt:lpstr>Wingdings 2</vt:lpstr>
      <vt:lpstr>預設簡報設計</vt:lpstr>
      <vt:lpstr>Clip</vt:lpstr>
      <vt:lpstr>線上培訓課程系列 獎懲資料</vt:lpstr>
      <vt:lpstr>「獎懲資料」模組簡介</vt:lpstr>
      <vt:lpstr>「獎懲資料」模組簡介</vt:lpstr>
      <vt:lpstr>「獎懲資料」模組簡介</vt:lpstr>
      <vt:lpstr>「獎懲資料」模組簡介</vt:lpstr>
      <vt:lpstr>「獎懲資料」模組簡介</vt:lpstr>
      <vt:lpstr>開學前: 編配權限</vt:lpstr>
      <vt:lpstr>開學前: 編配權限</vt:lpstr>
      <vt:lpstr>開學前: 編修代碼</vt:lpstr>
      <vt:lpstr>開學前: 編修代碼</vt:lpstr>
      <vt:lpstr>開學前: 編修代碼</vt:lpstr>
      <vt:lpstr>開學前: 編修代碼</vt:lpstr>
      <vt:lpstr>開學前: 設定</vt:lpstr>
      <vt:lpstr>PowerPoint 簡報</vt:lpstr>
      <vt:lpstr>PowerPoint 簡報</vt:lpstr>
      <vt:lpstr>開學前: 設定</vt:lpstr>
      <vt:lpstr>開學前: 設定</vt:lpstr>
      <vt:lpstr>開學前: 設定</vt:lpstr>
      <vt:lpstr>開學前: 設定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編修獎懲資料</vt:lpstr>
      <vt:lpstr>學年間: 列印成績表</vt:lpstr>
      <vt:lpstr>學年間: 列印成績表</vt:lpstr>
      <vt:lpstr>學年間: 列印成績表</vt:lpstr>
      <vt:lpstr>學年間: 列印成績表</vt:lpstr>
      <vt:lpstr>學年間: 列印成績表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學年間: 嘉許/警告</vt:lpstr>
      <vt:lpstr>PowerPoint 簡報</vt:lpstr>
      <vt:lpstr>1) 編排學生至留堂班</vt:lpstr>
      <vt:lpstr>2) 列印留堂班名單</vt:lpstr>
      <vt:lpstr>3) 編修和確定留堂班資料     並檢查衝突情況 </vt:lpstr>
      <vt:lpstr>3) 編修和確定留堂班資料     並檢查衝突 </vt:lpstr>
      <vt:lpstr>4) 為留堂班進行即時點名</vt:lpstr>
      <vt:lpstr>5) 即時查詢學生出席情況 </vt:lpstr>
      <vt:lpstr>6) 列印通知書/報告</vt:lpstr>
      <vt:lpstr>學年間: 查詢/報告</vt:lpstr>
      <vt:lpstr>學年間: 查詢/報告</vt:lpstr>
      <vt:lpstr>學年間: 查詢/報告</vt:lpstr>
      <vt:lpstr>學年間: 查詢/報告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YIP, Wing-yan Jasmine</cp:lastModifiedBy>
  <cp:revision>984</cp:revision>
  <cp:lastPrinted>2021-08-02T01:02:56Z</cp:lastPrinted>
  <dcterms:created xsi:type="dcterms:W3CDTF">2017-12-12T04:09:30Z</dcterms:created>
  <dcterms:modified xsi:type="dcterms:W3CDTF">2021-08-05T07:43:55Z</dcterms:modified>
</cp:coreProperties>
</file>