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1539" r:id="rId2"/>
    <p:sldId id="1350" r:id="rId3"/>
    <p:sldId id="1351" r:id="rId4"/>
    <p:sldId id="1352" r:id="rId5"/>
    <p:sldId id="1353" r:id="rId6"/>
    <p:sldId id="1408" r:id="rId7"/>
    <p:sldId id="1409" r:id="rId8"/>
    <p:sldId id="1410" r:id="rId9"/>
    <p:sldId id="1412" r:id="rId10"/>
    <p:sldId id="1413" r:id="rId11"/>
    <p:sldId id="1485" r:id="rId12"/>
    <p:sldId id="1484" r:id="rId13"/>
    <p:sldId id="1357" r:id="rId14"/>
    <p:sldId id="1540" r:id="rId15"/>
    <p:sldId id="1359" r:id="rId16"/>
    <p:sldId id="1488" r:id="rId17"/>
    <p:sldId id="1486" r:id="rId18"/>
    <p:sldId id="1490" r:id="rId19"/>
    <p:sldId id="1360" r:id="rId20"/>
    <p:sldId id="1361" r:id="rId21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8DEF16B-3CF9-4ADB-8DCB-5AC1E940F0C3}">
          <p14:sldIdLst/>
        </p14:section>
        <p14:section name="Default Section" id="{9082AE4A-3940-4529-9E01-FD45FDEDC2D7}">
          <p14:sldIdLst>
            <p14:sldId id="1539"/>
            <p14:sldId id="1350"/>
            <p14:sldId id="1351"/>
            <p14:sldId id="1352"/>
            <p14:sldId id="1353"/>
            <p14:sldId id="1408"/>
            <p14:sldId id="1409"/>
            <p14:sldId id="1410"/>
            <p14:sldId id="1412"/>
            <p14:sldId id="1413"/>
            <p14:sldId id="1485"/>
            <p14:sldId id="1484"/>
            <p14:sldId id="1357"/>
            <p14:sldId id="1540"/>
            <p14:sldId id="1359"/>
            <p14:sldId id="1488"/>
            <p14:sldId id="1486"/>
            <p14:sldId id="1490"/>
            <p14:sldId id="1360"/>
            <p14:sldId id="1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 autoAdjust="0"/>
    <p:restoredTop sz="95489" autoAdjust="0"/>
  </p:normalViewPr>
  <p:slideViewPr>
    <p:cSldViewPr snapToGrid="0">
      <p:cViewPr varScale="1">
        <p:scale>
          <a:sx n="83" d="100"/>
          <a:sy n="83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4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6A5DEAA-696E-4A8B-B2B2-CF068E85844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748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7713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40596"/>
            <a:ext cx="5029635" cy="449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346CEAE-F447-4323-8534-00D3DFDBC216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585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3.0.0.09062017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版本起可使用此功能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322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00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84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81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33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62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91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942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9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811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762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78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078777" y="1618762"/>
            <a:ext cx="7236296" cy="36204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輸入及處理學生成績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其他資料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latin typeface="+mn-ea"/>
              </a:rPr>
            </a:b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(M)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積分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等級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+mn-ea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(N)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其他考績 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/>
            </a:r>
            <a:b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</a:b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0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59459" y="113300"/>
            <a:ext cx="6347713" cy="946028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學校可接</a:t>
            </a:r>
            <a:r>
              <a:rPr kumimoji="1"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kumimoji="1"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確定匯入資料</a:t>
            </a:r>
            <a:endParaRPr kumimoji="1" lang="zh-HK" altLang="en-US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5614"/>
            <a:ext cx="8136904" cy="495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39552" y="6093296"/>
            <a:ext cx="864096" cy="36004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56" y="226782"/>
            <a:ext cx="6347713" cy="65916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</a:t>
            </a:r>
            <a:endParaRPr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56" y="1165435"/>
            <a:ext cx="6347714" cy="388077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系統以</a:t>
            </a:r>
            <a:r>
              <a:rPr lang="zh-TW" altLang="en-US" sz="2400" dirty="0">
                <a:solidFill>
                  <a:srgbClr val="00B050"/>
                </a:solidFill>
              </a:rPr>
              <a:t>錯誤列表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或</a:t>
            </a:r>
            <a:r>
              <a:rPr lang="zh-TW" altLang="en-US" sz="2400" dirty="0">
                <a:solidFill>
                  <a:srgbClr val="00B050"/>
                </a:solidFill>
              </a:rPr>
              <a:t>信息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提示學校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42915"/>
            <a:ext cx="8518938" cy="224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79" y="3936500"/>
            <a:ext cx="8634031" cy="22587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5536" y="3429000"/>
            <a:ext cx="64807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8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435" y="411554"/>
            <a:ext cx="6347713" cy="65916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</a:t>
            </a:r>
            <a:endParaRPr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52" y="1173902"/>
            <a:ext cx="6347714" cy="388077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系統以</a:t>
            </a:r>
            <a:r>
              <a:rPr lang="zh-TW" altLang="en-US" sz="2400" dirty="0">
                <a:solidFill>
                  <a:srgbClr val="00B050"/>
                </a:solidFill>
              </a:rPr>
              <a:t>錯誤列表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或</a:t>
            </a:r>
            <a:r>
              <a:rPr lang="zh-TW" altLang="en-US" sz="2400" dirty="0">
                <a:solidFill>
                  <a:srgbClr val="00B050"/>
                </a:solidFill>
              </a:rPr>
              <a:t>信息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提示學校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1" y="1916832"/>
            <a:ext cx="8831543" cy="2736304"/>
          </a:xfrm>
          <a:prstGeom prst="rect">
            <a:avLst/>
          </a:prstGeom>
        </p:spPr>
      </p:pic>
      <p:sp>
        <p:nvSpPr>
          <p:cNvPr id="8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3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98" name="群組 3"/>
          <p:cNvGrpSpPr>
            <a:grpSpLocks/>
          </p:cNvGrpSpPr>
          <p:nvPr/>
        </p:nvGrpSpPr>
        <p:grpSpPr bwMode="auto">
          <a:xfrm>
            <a:off x="250825" y="1125538"/>
            <a:ext cx="5791200" cy="3095625"/>
            <a:chOff x="250825" y="1125538"/>
            <a:chExt cx="5791200" cy="3095625"/>
          </a:xfrm>
        </p:grpSpPr>
        <p:grpSp>
          <p:nvGrpSpPr>
            <p:cNvPr id="260114" name="群組 1"/>
            <p:cNvGrpSpPr>
              <a:grpSpLocks/>
            </p:cNvGrpSpPr>
            <p:nvPr/>
          </p:nvGrpSpPr>
          <p:grpSpPr bwMode="auto">
            <a:xfrm>
              <a:off x="250825" y="1125538"/>
              <a:ext cx="5791200" cy="3095625"/>
              <a:chOff x="250825" y="1125538"/>
              <a:chExt cx="5791200" cy="3095625"/>
            </a:xfrm>
          </p:grpSpPr>
          <p:grpSp>
            <p:nvGrpSpPr>
              <p:cNvPr id="260116" name="群組 2"/>
              <p:cNvGrpSpPr>
                <a:grpSpLocks/>
              </p:cNvGrpSpPr>
              <p:nvPr/>
            </p:nvGrpSpPr>
            <p:grpSpPr bwMode="auto">
              <a:xfrm>
                <a:off x="250825" y="1125538"/>
                <a:ext cx="5791200" cy="3095625"/>
                <a:chOff x="251520" y="1124744"/>
                <a:chExt cx="5791200" cy="3095625"/>
              </a:xfrm>
            </p:grpSpPr>
            <p:pic>
              <p:nvPicPr>
                <p:cNvPr id="26011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1124744"/>
                  <a:ext cx="5791200" cy="30956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60119" name="矩形 1"/>
                <p:cNvSpPr>
                  <a:spLocks noChangeArrowheads="1"/>
                </p:cNvSpPr>
                <p:nvPr/>
              </p:nvSpPr>
              <p:spPr bwMode="auto">
                <a:xfrm>
                  <a:off x="900014" y="3058357"/>
                  <a:ext cx="720080" cy="648072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60117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025" y="1472552"/>
                <a:ext cx="261785" cy="140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01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2775"/>
              <a:ext cx="5771007" cy="61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69244" y="368730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缺席紀綠</a:t>
            </a:r>
            <a:endParaRPr kumimoji="1" lang="zh-HK" altLang="en-US" sz="30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0100" name="矩形 3"/>
          <p:cNvSpPr>
            <a:spLocks noChangeArrowheads="1"/>
          </p:cNvSpPr>
          <p:nvPr/>
        </p:nvSpPr>
        <p:spPr bwMode="auto">
          <a:xfrm>
            <a:off x="250825" y="2154238"/>
            <a:ext cx="1296988" cy="3413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60101" name="矩形 4"/>
          <p:cNvSpPr>
            <a:spLocks noChangeArrowheads="1"/>
          </p:cNvSpPr>
          <p:nvPr/>
        </p:nvSpPr>
        <p:spPr bwMode="auto">
          <a:xfrm>
            <a:off x="6156325" y="1843088"/>
            <a:ext cx="2774950" cy="12017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可從獎懲資料模組和學生出席資料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模組複製數據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0102" name="群組 4"/>
          <p:cNvGrpSpPr>
            <a:grpSpLocks/>
          </p:cNvGrpSpPr>
          <p:nvPr/>
        </p:nvGrpSpPr>
        <p:grpSpPr bwMode="auto">
          <a:xfrm>
            <a:off x="2860675" y="3535363"/>
            <a:ext cx="6088063" cy="3189287"/>
            <a:chOff x="2843213" y="3535363"/>
            <a:chExt cx="6088062" cy="3189287"/>
          </a:xfrm>
        </p:grpSpPr>
        <p:grpSp>
          <p:nvGrpSpPr>
            <p:cNvPr id="260108" name="群組 2"/>
            <p:cNvGrpSpPr>
              <a:grpSpLocks/>
            </p:cNvGrpSpPr>
            <p:nvPr/>
          </p:nvGrpSpPr>
          <p:grpSpPr bwMode="auto">
            <a:xfrm>
              <a:off x="2843213" y="3535363"/>
              <a:ext cx="6088062" cy="3189287"/>
              <a:chOff x="2843213" y="3535363"/>
              <a:chExt cx="6088062" cy="3189287"/>
            </a:xfrm>
          </p:grpSpPr>
          <p:grpSp>
            <p:nvGrpSpPr>
              <p:cNvPr id="260110" name="群組 3"/>
              <p:cNvGrpSpPr>
                <a:grpSpLocks/>
              </p:cNvGrpSpPr>
              <p:nvPr/>
            </p:nvGrpSpPr>
            <p:grpSpPr bwMode="auto">
              <a:xfrm>
                <a:off x="2843213" y="3535363"/>
                <a:ext cx="6088062" cy="3189287"/>
                <a:chOff x="2843808" y="3535585"/>
                <a:chExt cx="6086876" cy="3188841"/>
              </a:xfrm>
            </p:grpSpPr>
            <p:pic>
              <p:nvPicPr>
                <p:cNvPr id="260112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3808" y="3535585"/>
                  <a:ext cx="6086876" cy="318884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60113" name="矩形 11"/>
                <p:cNvSpPr>
                  <a:spLocks noChangeArrowheads="1"/>
                </p:cNvSpPr>
                <p:nvPr/>
              </p:nvSpPr>
              <p:spPr bwMode="auto">
                <a:xfrm>
                  <a:off x="3547497" y="5370691"/>
                  <a:ext cx="720080" cy="720080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1600">
                      <a:solidFill>
                        <a:schemeClr val="folHlink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60111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3894956"/>
                <a:ext cx="261785" cy="140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01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153" y="3779551"/>
              <a:ext cx="6055075" cy="64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0103" name="矩形 3"/>
          <p:cNvSpPr>
            <a:spLocks noChangeArrowheads="1"/>
          </p:cNvSpPr>
          <p:nvPr/>
        </p:nvSpPr>
        <p:spPr bwMode="auto">
          <a:xfrm>
            <a:off x="2843213" y="4581525"/>
            <a:ext cx="1657350" cy="3413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26010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497013"/>
            <a:ext cx="7032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5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59213"/>
            <a:ext cx="725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b="-2"/>
          <a:stretch>
            <a:fillRect/>
          </a:stretch>
        </p:blipFill>
        <p:spPr bwMode="auto">
          <a:xfrm>
            <a:off x="2078038" y="1497013"/>
            <a:ext cx="31273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b="-2"/>
          <a:stretch>
            <a:fillRect/>
          </a:stretch>
        </p:blipFill>
        <p:spPr bwMode="auto">
          <a:xfrm>
            <a:off x="4786313" y="3871913"/>
            <a:ext cx="3127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6"/>
          <p:cNvSpPr txBox="1"/>
          <p:nvPr/>
        </p:nvSpPr>
        <p:spPr>
          <a:xfrm>
            <a:off x="7308304" y="113300"/>
            <a:ext cx="17281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(N)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其他考績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07704" y="1882107"/>
            <a:ext cx="7236296" cy="36204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輸入及處理學生成績</a:t>
            </a:r>
            <a:r>
              <a:rPr lang="en-US" altLang="zh-TW" sz="4000" b="1" dirty="0">
                <a:solidFill>
                  <a:schemeClr val="tx1"/>
                </a:solidFill>
              </a:rPr>
              <a:t/>
            </a:r>
            <a:br>
              <a:rPr lang="en-US" altLang="zh-TW" sz="4000" b="1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(O)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數據整合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+mn-ea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(P)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特殊改動 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/>
            </a:r>
            <a:b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</a:b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0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912"/>
            <a:ext cx="85486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投影片編號版面配置區 2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A4086F1A-830C-491D-822D-78D0ABED4B6A}" type="slidenum"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 b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31938" y="150199"/>
            <a:ext cx="5264150" cy="8731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數據合併 </a:t>
            </a:r>
          </a:p>
        </p:txBody>
      </p:sp>
      <p:sp>
        <p:nvSpPr>
          <p:cNvPr id="262149" name="Text Box 20"/>
          <p:cNvSpPr txBox="1">
            <a:spLocks noChangeArrowheads="1"/>
          </p:cNvSpPr>
          <p:nvPr/>
        </p:nvSpPr>
        <p:spPr bwMode="auto">
          <a:xfrm>
            <a:off x="1531938" y="1078629"/>
            <a:ext cx="3168650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整合積分/等級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計算平均分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產生名次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2150" name="Rectangle 5"/>
          <p:cNvSpPr>
            <a:spLocks noChangeArrowheads="1"/>
          </p:cNvSpPr>
          <p:nvPr/>
        </p:nvSpPr>
        <p:spPr bwMode="auto">
          <a:xfrm>
            <a:off x="2811463" y="5589588"/>
            <a:ext cx="581025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7183315" y="150199"/>
            <a:ext cx="185242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(O)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數據整合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076348"/>
            <a:ext cx="8027208" cy="111719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學校可按科目匯出科目分數、等級及名次等資料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方便學校對成績進行分析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47664" y="238590"/>
            <a:ext cx="5264150" cy="8731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數據合併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2" y="2055943"/>
            <a:ext cx="6957464" cy="4520506"/>
          </a:xfrm>
          <a:prstGeom prst="rect">
            <a:avLst/>
          </a:prstGeom>
        </p:spPr>
      </p:pic>
      <p:sp>
        <p:nvSpPr>
          <p:cNvPr id="10" name="TextBox 12"/>
          <p:cNvSpPr txBox="1"/>
          <p:nvPr/>
        </p:nvSpPr>
        <p:spPr>
          <a:xfrm>
            <a:off x="7139354" y="113300"/>
            <a:ext cx="189714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(O)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數據整合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4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78331" y="193048"/>
            <a:ext cx="5264150" cy="8731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數據合併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655" b="-204"/>
          <a:stretch/>
        </p:blipFill>
        <p:spPr>
          <a:xfrm>
            <a:off x="1578331" y="1066172"/>
            <a:ext cx="5127926" cy="569158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466429" y="3845694"/>
            <a:ext cx="784610" cy="564132"/>
          </a:xfrm>
          <a:prstGeom prst="roundRect">
            <a:avLst>
              <a:gd name="adj" fmla="val 5170"/>
            </a:avLst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422471" y="4387008"/>
            <a:ext cx="720080" cy="564132"/>
          </a:xfrm>
          <a:prstGeom prst="roundRect">
            <a:avLst>
              <a:gd name="adj" fmla="val 5170"/>
            </a:avLst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12"/>
          <p:cNvSpPr txBox="1"/>
          <p:nvPr/>
        </p:nvSpPr>
        <p:spPr>
          <a:xfrm>
            <a:off x="7253654" y="113300"/>
            <a:ext cx="178284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(O)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數據整合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9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16785" y="238499"/>
            <a:ext cx="5264150" cy="8731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數據合併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0500" y="1015663"/>
            <a:ext cx="698182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73585"/>
            <a:ext cx="8198693" cy="210960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78612" y="1111623"/>
            <a:ext cx="698182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按科目匯出數據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可同時選擇不同班別及科目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可選擇匯出科目分數、等級及名次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7323992" y="113300"/>
            <a:ext cx="171250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(O)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數據整合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4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4" name="Group 1"/>
          <p:cNvGrpSpPr>
            <a:grpSpLocks/>
          </p:cNvGrpSpPr>
          <p:nvPr/>
        </p:nvGrpSpPr>
        <p:grpSpPr bwMode="auto">
          <a:xfrm>
            <a:off x="611188" y="1947863"/>
            <a:ext cx="7751762" cy="4144962"/>
            <a:chOff x="611188" y="1947863"/>
            <a:chExt cx="7751762" cy="4144962"/>
          </a:xfrm>
        </p:grpSpPr>
        <p:pic>
          <p:nvPicPr>
            <p:cNvPr id="26420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947863"/>
              <a:ext cx="7751762" cy="414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420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180" y="2624129"/>
              <a:ext cx="349901" cy="18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4195" name="Text Box 6"/>
          <p:cNvSpPr txBox="1">
            <a:spLocks noChangeArrowheads="1"/>
          </p:cNvSpPr>
          <p:nvPr/>
        </p:nvSpPr>
        <p:spPr bwMode="auto">
          <a:xfrm>
            <a:off x="1534381" y="167476"/>
            <a:ext cx="3852863" cy="8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+mj-cs"/>
              </a:rPr>
              <a:t>特殊改動</a:t>
            </a:r>
          </a:p>
        </p:txBody>
      </p:sp>
      <p:sp>
        <p:nvSpPr>
          <p:cNvPr id="264196" name="Text Box 20"/>
          <p:cNvSpPr txBox="1">
            <a:spLocks noChangeArrowheads="1"/>
          </p:cNvSpPr>
          <p:nvPr/>
        </p:nvSpPr>
        <p:spPr bwMode="auto">
          <a:xfrm>
            <a:off x="945008" y="1438352"/>
            <a:ext cx="8091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在整合後改動學生的科目積分、科目等級、科目名次。</a:t>
            </a:r>
            <a:endParaRPr lang="en-US" altLang="zh-TW" sz="2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4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624138"/>
            <a:ext cx="647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/>
          <a:stretch>
            <a:fillRect/>
          </a:stretch>
        </p:blipFill>
        <p:spPr bwMode="auto">
          <a:xfrm>
            <a:off x="6223000" y="2633663"/>
            <a:ext cx="3698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0312" y="113300"/>
            <a:ext cx="16561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特殊改動 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93850" y="398463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endParaRPr kumimoji="1" lang="zh-HK" altLang="en-US" sz="30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2691" name="矩形 3"/>
          <p:cNvSpPr>
            <a:spLocks noChangeArrowheads="1"/>
          </p:cNvSpPr>
          <p:nvPr/>
        </p:nvSpPr>
        <p:spPr bwMode="auto">
          <a:xfrm>
            <a:off x="4405313" y="1203325"/>
            <a:ext cx="928687" cy="2174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42692" name="矩形 3"/>
          <p:cNvSpPr>
            <a:spLocks noChangeArrowheads="1"/>
          </p:cNvSpPr>
          <p:nvPr/>
        </p:nvSpPr>
        <p:spPr bwMode="auto">
          <a:xfrm>
            <a:off x="4945063" y="2259013"/>
            <a:ext cx="635000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42693" name="矩形 3"/>
          <p:cNvSpPr>
            <a:spLocks noChangeArrowheads="1"/>
          </p:cNvSpPr>
          <p:nvPr/>
        </p:nvSpPr>
        <p:spPr bwMode="auto">
          <a:xfrm>
            <a:off x="6991350" y="3306763"/>
            <a:ext cx="635000" cy="2174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24269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709863"/>
            <a:ext cx="5635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706563"/>
            <a:ext cx="56197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719513"/>
            <a:ext cx="561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2697" name="Group 7"/>
          <p:cNvGrpSpPr>
            <a:grpSpLocks/>
          </p:cNvGrpSpPr>
          <p:nvPr/>
        </p:nvGrpSpPr>
        <p:grpSpPr bwMode="auto">
          <a:xfrm>
            <a:off x="107950" y="1203325"/>
            <a:ext cx="7704138" cy="2474913"/>
            <a:chOff x="107950" y="1203325"/>
            <a:chExt cx="7704138" cy="2474913"/>
          </a:xfrm>
        </p:grpSpPr>
        <p:grpSp>
          <p:nvGrpSpPr>
            <p:cNvPr id="242710" name="群組 4"/>
            <p:cNvGrpSpPr>
              <a:grpSpLocks/>
            </p:cNvGrpSpPr>
            <p:nvPr/>
          </p:nvGrpSpPr>
          <p:grpSpPr bwMode="auto">
            <a:xfrm>
              <a:off x="107950" y="1203325"/>
              <a:ext cx="7704138" cy="2474913"/>
              <a:chOff x="107504" y="1052736"/>
              <a:chExt cx="6267450" cy="2019300"/>
            </a:xfrm>
          </p:grpSpPr>
          <p:pic>
            <p:nvPicPr>
              <p:cNvPr id="2427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052736"/>
                <a:ext cx="6267450" cy="2019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42713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9409" y="1460401"/>
                <a:ext cx="466725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271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6"/>
            <a:stretch>
              <a:fillRect/>
            </a:stretch>
          </p:blipFill>
          <p:spPr bwMode="auto">
            <a:xfrm>
              <a:off x="5486400" y="1703388"/>
              <a:ext cx="368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2698" name="Group 4"/>
          <p:cNvGrpSpPr>
            <a:grpSpLocks/>
          </p:cNvGrpSpPr>
          <p:nvPr/>
        </p:nvGrpSpPr>
        <p:grpSpPr bwMode="auto">
          <a:xfrm>
            <a:off x="1187450" y="2259013"/>
            <a:ext cx="6337300" cy="2224087"/>
            <a:chOff x="1187450" y="2259013"/>
            <a:chExt cx="6337300" cy="2224087"/>
          </a:xfrm>
        </p:grpSpPr>
        <p:grpSp>
          <p:nvGrpSpPr>
            <p:cNvPr id="242706" name="群組 5"/>
            <p:cNvGrpSpPr>
              <a:grpSpLocks/>
            </p:cNvGrpSpPr>
            <p:nvPr/>
          </p:nvGrpSpPr>
          <p:grpSpPr bwMode="auto">
            <a:xfrm>
              <a:off x="1187450" y="2259013"/>
              <a:ext cx="6337300" cy="2224087"/>
              <a:chOff x="1593032" y="2212851"/>
              <a:chExt cx="5915025" cy="2000250"/>
            </a:xfrm>
          </p:grpSpPr>
          <p:pic>
            <p:nvPicPr>
              <p:cNvPr id="242708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032" y="2212851"/>
                <a:ext cx="5915025" cy="20002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42709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654" y="2617862"/>
                <a:ext cx="466725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2707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6"/>
            <a:stretch>
              <a:fillRect/>
            </a:stretch>
          </p:blipFill>
          <p:spPr bwMode="auto">
            <a:xfrm>
              <a:off x="5854700" y="2725643"/>
              <a:ext cx="327132" cy="13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2699" name="Group 2"/>
          <p:cNvGrpSpPr>
            <a:grpSpLocks/>
          </p:cNvGrpSpPr>
          <p:nvPr/>
        </p:nvGrpSpPr>
        <p:grpSpPr bwMode="auto">
          <a:xfrm>
            <a:off x="2803525" y="3113088"/>
            <a:ext cx="5953125" cy="3311525"/>
            <a:chOff x="2940050" y="3141663"/>
            <a:chExt cx="5953125" cy="3311525"/>
          </a:xfrm>
        </p:grpSpPr>
        <p:grpSp>
          <p:nvGrpSpPr>
            <p:cNvPr id="242702" name="群組 6"/>
            <p:cNvGrpSpPr>
              <a:grpSpLocks/>
            </p:cNvGrpSpPr>
            <p:nvPr/>
          </p:nvGrpSpPr>
          <p:grpSpPr bwMode="auto">
            <a:xfrm>
              <a:off x="2940050" y="3141663"/>
              <a:ext cx="5953125" cy="3311525"/>
              <a:chOff x="3635896" y="3212976"/>
              <a:chExt cx="5248275" cy="2990850"/>
            </a:xfrm>
          </p:grpSpPr>
          <p:pic>
            <p:nvPicPr>
              <p:cNvPr id="24270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896" y="3212976"/>
                <a:ext cx="5248275" cy="29908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4270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5426" y="3745607"/>
                <a:ext cx="466725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2703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6"/>
            <a:stretch>
              <a:fillRect/>
            </a:stretch>
          </p:blipFill>
          <p:spPr bwMode="auto">
            <a:xfrm>
              <a:off x="7942937" y="3731402"/>
              <a:ext cx="362465" cy="14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164388" y="5129213"/>
            <a:ext cx="1511300" cy="1295400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18" name="Group 1"/>
          <p:cNvGrpSpPr>
            <a:grpSpLocks/>
          </p:cNvGrpSpPr>
          <p:nvPr/>
        </p:nvGrpSpPr>
        <p:grpSpPr bwMode="auto">
          <a:xfrm>
            <a:off x="3563938" y="1052513"/>
            <a:ext cx="5137150" cy="5449887"/>
            <a:chOff x="3563938" y="1052513"/>
            <a:chExt cx="5137150" cy="5449887"/>
          </a:xfrm>
        </p:grpSpPr>
        <p:grpSp>
          <p:nvGrpSpPr>
            <p:cNvPr id="265226" name="群組 1"/>
            <p:cNvGrpSpPr>
              <a:grpSpLocks/>
            </p:cNvGrpSpPr>
            <p:nvPr/>
          </p:nvGrpSpPr>
          <p:grpSpPr bwMode="auto">
            <a:xfrm>
              <a:off x="3563938" y="1052513"/>
              <a:ext cx="5137150" cy="5449887"/>
              <a:chOff x="3635374" y="1125538"/>
              <a:chExt cx="4792661" cy="5217215"/>
            </a:xfrm>
          </p:grpSpPr>
          <p:pic>
            <p:nvPicPr>
              <p:cNvPr id="26522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4" y="1125538"/>
                <a:ext cx="4764559" cy="268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22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477" y="4968972"/>
                <a:ext cx="4764558" cy="1373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230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4457" y="3810003"/>
                <a:ext cx="4722599" cy="115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52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87" y="1325928"/>
              <a:ext cx="220701" cy="11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5219" name="Text Box 6"/>
          <p:cNvSpPr txBox="1">
            <a:spLocks noChangeArrowheads="1"/>
          </p:cNvSpPr>
          <p:nvPr/>
        </p:nvSpPr>
        <p:spPr bwMode="auto">
          <a:xfrm>
            <a:off x="1571224" y="143671"/>
            <a:ext cx="3852863" cy="8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特殊改動</a:t>
            </a:r>
          </a:p>
        </p:txBody>
      </p:sp>
      <p:sp>
        <p:nvSpPr>
          <p:cNvPr id="265220" name="Text Box 20"/>
          <p:cNvSpPr txBox="1">
            <a:spLocks noChangeArrowheads="1"/>
          </p:cNvSpPr>
          <p:nvPr/>
        </p:nvSpPr>
        <p:spPr bwMode="auto">
          <a:xfrm>
            <a:off x="395288" y="2708275"/>
            <a:ext cx="3240087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改動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僅適用於列印成績表</a:t>
            </a: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，並不適用於整合程序。系統仍保留整合積分。</a:t>
            </a:r>
            <a:endParaRPr lang="en-US" altLang="zh-TW" sz="2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7019925" y="2600325"/>
            <a:ext cx="1651000" cy="3794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26522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267075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17625"/>
            <a:ext cx="4810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/>
          <a:stretch>
            <a:fillRect/>
          </a:stretch>
        </p:blipFill>
        <p:spPr bwMode="auto">
          <a:xfrm>
            <a:off x="5364163" y="1317625"/>
            <a:ext cx="239712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/>
          <p:nvPr/>
        </p:nvSpPr>
        <p:spPr>
          <a:xfrm>
            <a:off x="7380312" y="113300"/>
            <a:ext cx="16561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特殊改動 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1"/>
          <p:cNvGrpSpPr>
            <a:grpSpLocks/>
          </p:cNvGrpSpPr>
          <p:nvPr/>
        </p:nvGrpSpPr>
        <p:grpSpPr bwMode="auto">
          <a:xfrm>
            <a:off x="1042988" y="1166813"/>
            <a:ext cx="7000875" cy="5430837"/>
            <a:chOff x="1042988" y="1166813"/>
            <a:chExt cx="7000875" cy="5430837"/>
          </a:xfrm>
        </p:grpSpPr>
        <p:pic>
          <p:nvPicPr>
            <p:cNvPr id="2437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1166813"/>
              <a:ext cx="7000875" cy="543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088" y="1767562"/>
              <a:ext cx="299657" cy="16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52942" y="402432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積分與等級</a:t>
            </a:r>
            <a:endParaRPr kumimoji="1" lang="zh-HK" altLang="en-US" sz="30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3716" name="矩形 3"/>
          <p:cNvSpPr>
            <a:spLocks noChangeArrowheads="1"/>
          </p:cNvSpPr>
          <p:nvPr/>
        </p:nvSpPr>
        <p:spPr bwMode="auto">
          <a:xfrm>
            <a:off x="2771775" y="2708275"/>
            <a:ext cx="1873250" cy="30956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2437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766888"/>
            <a:ext cx="5032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/>
          <a:stretch>
            <a:fillRect/>
          </a:stretch>
        </p:blipFill>
        <p:spPr bwMode="auto">
          <a:xfrm>
            <a:off x="5697538" y="1784350"/>
            <a:ext cx="3698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9500"/>
            <a:ext cx="619125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62207" y="393263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積分與等級</a:t>
            </a:r>
            <a:endParaRPr kumimoji="1" lang="zh-HK" altLang="en-US" sz="30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3119438" y="1689100"/>
            <a:ext cx="238125" cy="48831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pic>
        <p:nvPicPr>
          <p:cNvPr id="2447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786063"/>
            <a:ext cx="9715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742" name="Group 5"/>
          <p:cNvGrpSpPr>
            <a:grpSpLocks/>
          </p:cNvGrpSpPr>
          <p:nvPr/>
        </p:nvGrpSpPr>
        <p:grpSpPr bwMode="auto">
          <a:xfrm>
            <a:off x="3487738" y="2508250"/>
            <a:ext cx="5656262" cy="4349750"/>
            <a:chOff x="3446463" y="2420938"/>
            <a:chExt cx="5656262" cy="4349750"/>
          </a:xfrm>
        </p:grpSpPr>
        <p:grpSp>
          <p:nvGrpSpPr>
            <p:cNvPr id="244744" name="Group 4"/>
            <p:cNvGrpSpPr>
              <a:grpSpLocks/>
            </p:cNvGrpSpPr>
            <p:nvPr/>
          </p:nvGrpSpPr>
          <p:grpSpPr bwMode="auto">
            <a:xfrm>
              <a:off x="3446463" y="2420938"/>
              <a:ext cx="5656262" cy="4349750"/>
              <a:chOff x="3446463" y="2420938"/>
              <a:chExt cx="5656262" cy="4349750"/>
            </a:xfrm>
          </p:grpSpPr>
          <p:grpSp>
            <p:nvGrpSpPr>
              <p:cNvPr id="244746" name="Group 1"/>
              <p:cNvGrpSpPr>
                <a:grpSpLocks/>
              </p:cNvGrpSpPr>
              <p:nvPr/>
            </p:nvGrpSpPr>
            <p:grpSpPr bwMode="auto">
              <a:xfrm>
                <a:off x="3446463" y="2420938"/>
                <a:ext cx="5656262" cy="4349750"/>
                <a:chOff x="3446463" y="2420938"/>
                <a:chExt cx="5656262" cy="4349750"/>
              </a:xfrm>
            </p:grpSpPr>
            <p:pic>
              <p:nvPicPr>
                <p:cNvPr id="24474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6463" y="2420938"/>
                  <a:ext cx="5656262" cy="43497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244749" name="Picture 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4872" y="2785556"/>
                  <a:ext cx="224194" cy="120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44747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9152" y="2785556"/>
                <a:ext cx="7239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4745" name="Pict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16" b="-2"/>
            <a:stretch>
              <a:fillRect/>
            </a:stretch>
          </p:blipFill>
          <p:spPr bwMode="auto">
            <a:xfrm>
              <a:off x="5576081" y="2785556"/>
              <a:ext cx="271633" cy="12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7956550" y="4508500"/>
            <a:ext cx="466725" cy="21907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1152525" y="1085850"/>
            <a:ext cx="7129463" cy="5481638"/>
            <a:chOff x="1133475" y="1085850"/>
            <a:chExt cx="7129463" cy="5481638"/>
          </a:xfrm>
        </p:grpSpPr>
        <p:pic>
          <p:nvPicPr>
            <p:cNvPr id="2457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75" y="1085850"/>
              <a:ext cx="7129463" cy="548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6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772" y="1549559"/>
              <a:ext cx="287964" cy="15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30594" y="400845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endParaRPr kumimoji="1" lang="zh-HK" altLang="en-US" sz="30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764" name="矩形 3"/>
          <p:cNvSpPr>
            <a:spLocks noChangeArrowheads="1"/>
          </p:cNvSpPr>
          <p:nvPr/>
        </p:nvSpPr>
        <p:spPr bwMode="auto">
          <a:xfrm>
            <a:off x="1127125" y="2232025"/>
            <a:ext cx="2101850" cy="2809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24576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49400"/>
            <a:ext cx="638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2"/>
          <a:stretch>
            <a:fillRect/>
          </a:stretch>
        </p:blipFill>
        <p:spPr bwMode="auto">
          <a:xfrm>
            <a:off x="3802063" y="1549400"/>
            <a:ext cx="3127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0594" y="454410"/>
            <a:ext cx="6347713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lang="zh-HK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zh-HK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HK" altLang="en-US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67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25450" y="4505325"/>
            <a:ext cx="8077200" cy="1800225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002F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b="1" dirty="0">
              <a:solidFill>
                <a:srgbClr val="002F8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匯入系統的檔案須為 </a:t>
            </a:r>
            <a: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Excel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如匯出的檔案需再匯入系統，用戶應選擇以 </a:t>
            </a:r>
            <a:r>
              <a:rPr kumimoji="1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格式為輸出類別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5335"/>
            <a:ext cx="5895975" cy="214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9" name="矩形 5"/>
          <p:cNvSpPr>
            <a:spLocks noChangeArrowheads="1"/>
          </p:cNvSpPr>
          <p:nvPr/>
        </p:nvSpPr>
        <p:spPr bwMode="auto">
          <a:xfrm>
            <a:off x="1269102" y="1375072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可利用匯出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匯入功能提取學生成績資料，以便處理學校個別需要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6790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70EB4A9E-62DD-4234-BCF8-1AE93FDC28DB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DCB043E-E612-474D-9E62-70CF4284ED0F}"/>
              </a:ext>
            </a:extLst>
          </p:cNvPr>
          <p:cNvSpPr txBox="1">
            <a:spLocks/>
          </p:cNvSpPr>
          <p:nvPr/>
        </p:nvSpPr>
        <p:spPr bwMode="auto">
          <a:xfrm>
            <a:off x="1530594" y="400845"/>
            <a:ext cx="7162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kumimoji="1" lang="zh-TW" altLang="en-US" sz="3000" kern="120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endParaRPr kumimoji="1" lang="zh-HK" altLang="en-US" sz="3000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" y="1157751"/>
            <a:ext cx="6581775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Rectangle 6"/>
          <p:cNvSpPr>
            <a:spLocks noChangeArrowheads="1"/>
          </p:cNvSpPr>
          <p:nvPr/>
        </p:nvSpPr>
        <p:spPr bwMode="auto">
          <a:xfrm>
            <a:off x="1331913" y="1114425"/>
            <a:ext cx="2160587" cy="2571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31913" y="4591952"/>
            <a:ext cx="5357812" cy="15008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1913" y="2205038"/>
            <a:ext cx="2880047" cy="23040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7746" y="631097"/>
            <a:ext cx="7776418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學校可以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按班別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按教師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整批下載檔案，方便輸入資料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7746" y="22461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數據輸入</a:t>
            </a: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匯出</a:t>
            </a: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匯入功能</a:t>
            </a:r>
            <a:endParaRPr lang="zh-HK" altLang="en-US" sz="2400" b="1" dirty="0"/>
          </a:p>
        </p:txBody>
      </p:sp>
      <p:sp>
        <p:nvSpPr>
          <p:cNvPr id="13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88963"/>
            <a:ext cx="5048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7463AA25-390D-4750-8AE9-6B15C0D89A6E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986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6983412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1" name="Rectangle 6"/>
          <p:cNvSpPr>
            <a:spLocks noChangeArrowheads="1"/>
          </p:cNvSpPr>
          <p:nvPr/>
        </p:nvSpPr>
        <p:spPr bwMode="auto">
          <a:xfrm>
            <a:off x="371475" y="2276475"/>
            <a:ext cx="1320800" cy="2571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5508625" y="1844675"/>
            <a:ext cx="811213" cy="2032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9863" name="Title 2"/>
          <p:cNvSpPr>
            <a:spLocks noGrp="1" noChangeArrowheads="1"/>
          </p:cNvSpPr>
          <p:nvPr>
            <p:ph type="title"/>
          </p:nvPr>
        </p:nvSpPr>
        <p:spPr>
          <a:xfrm>
            <a:off x="1576142" y="355600"/>
            <a:ext cx="6347714" cy="649633"/>
          </a:xfrm>
        </p:spPr>
        <p:txBody>
          <a:bodyPr>
            <a:normAutofit/>
          </a:bodyPr>
          <a:lstStyle/>
          <a:p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kumimoji="1"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kumimoji="1"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 noChangeArrowheads="1"/>
          </p:cNvSpPr>
          <p:nvPr>
            <p:ph type="title"/>
          </p:nvPr>
        </p:nvSpPr>
        <p:spPr>
          <a:xfrm>
            <a:off x="1597790" y="238447"/>
            <a:ext cx="3746377" cy="528638"/>
          </a:xfrm>
        </p:spPr>
        <p:txBody>
          <a:bodyPr>
            <a:normAutofit/>
          </a:bodyPr>
          <a:lstStyle/>
          <a:p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kumimoji="1"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536" y="2962940"/>
            <a:ext cx="3240360" cy="1473565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積分與等級檔案：</a:t>
            </a:r>
            <a:endParaRPr lang="en-US" altLang="zh-TW" sz="1600" kern="100" dirty="0">
              <a:latin typeface="微軟正黑體" panose="020B0604030504040204" pitchFamily="34" charset="-12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匯入個別</a:t>
            </a:r>
            <a:r>
              <a:rPr lang="en-US" altLang="zh-TW" sz="1600" kern="100" dirty="0">
                <a:latin typeface="微軟正黑體" panose="020B0604030504040204" pitchFamily="34" charset="-120"/>
                <a:cs typeface="Times New Roman"/>
              </a:rPr>
              <a:t>Excel</a:t>
            </a: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檔案；或</a:t>
            </a:r>
            <a:endParaRPr lang="en-US" altLang="zh-TW" sz="1600" kern="100" dirty="0">
              <a:latin typeface="微軟正黑體" panose="020B0604030504040204" pitchFamily="34" charset="-12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匯入壓縮檔案，內包含的</a:t>
            </a:r>
            <a:r>
              <a:rPr lang="en-US" altLang="zh-TW" sz="1600" kern="100" dirty="0">
                <a:latin typeface="微軟正黑體" panose="020B0604030504040204" pitchFamily="34" charset="-120"/>
                <a:cs typeface="Times New Roman"/>
              </a:rPr>
              <a:t>Excel</a:t>
            </a: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檔案數目不可多於</a:t>
            </a:r>
            <a:r>
              <a:rPr lang="en-US" altLang="zh-TW" sz="1600" kern="100" dirty="0">
                <a:latin typeface="微軟正黑體" panose="020B0604030504040204" pitchFamily="34" charset="-120"/>
                <a:cs typeface="Times New Roman"/>
              </a:rPr>
              <a:t>10</a:t>
            </a:r>
          </a:p>
          <a:p>
            <a:pPr>
              <a:defRPr/>
            </a:pPr>
            <a:endParaRPr lang="zh-TW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164542" y="2947026"/>
            <a:ext cx="3295890" cy="1346071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TW" altLang="zh-HK" sz="1600" kern="100" dirty="0">
                <a:latin typeface="微軟正黑體" panose="020B0604030504040204" pitchFamily="34" charset="-120"/>
                <a:cs typeface="Times New Roman"/>
              </a:rPr>
              <a:t>其他考績壓縮檔案</a:t>
            </a: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：</a:t>
            </a:r>
            <a:endParaRPr lang="en-US" altLang="zh-TW" sz="1600" kern="100" dirty="0">
              <a:latin typeface="微軟正黑體" panose="020B0604030504040204" pitchFamily="34" charset="-120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匯入壓縮檔案，內包含的</a:t>
            </a:r>
            <a:r>
              <a:rPr lang="en-US" altLang="zh-TW" sz="1600" kern="100" dirty="0">
                <a:latin typeface="微軟正黑體" panose="020B0604030504040204" pitchFamily="34" charset="-120"/>
                <a:cs typeface="Times New Roman"/>
              </a:rPr>
              <a:t>Excel</a:t>
            </a:r>
            <a:r>
              <a:rPr lang="zh-TW" altLang="en-US" sz="1600" kern="100" dirty="0">
                <a:latin typeface="微軟正黑體" panose="020B0604030504040204" pitchFamily="34" charset="-120"/>
                <a:cs typeface="Times New Roman"/>
              </a:rPr>
              <a:t>檔案數目不可多於</a:t>
            </a:r>
            <a:r>
              <a:rPr lang="en-US" altLang="zh-TW" sz="1600" kern="100" dirty="0">
                <a:latin typeface="微軟正黑體" panose="020B0604030504040204" pitchFamily="34" charset="-120"/>
                <a:cs typeface="Times New Roman"/>
              </a:rPr>
              <a:t>12</a:t>
            </a:r>
          </a:p>
          <a:p>
            <a:pPr eaLnBrk="1" hangingPunct="1">
              <a:defRPr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zh-HK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35" y="711027"/>
            <a:ext cx="7057728" cy="20449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131840" y="1628800"/>
            <a:ext cx="360040" cy="133414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48064" y="1556793"/>
            <a:ext cx="720080" cy="1345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056" y="4482752"/>
            <a:ext cx="1409700" cy="15144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679" y="4436506"/>
            <a:ext cx="1257300" cy="1695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16" y="4436506"/>
            <a:ext cx="1225488" cy="1654409"/>
          </a:xfrm>
          <a:prstGeom prst="rect">
            <a:avLst/>
          </a:prstGeom>
        </p:spPr>
      </p:pic>
      <p:sp>
        <p:nvSpPr>
          <p:cNvPr id="17" name="TextBox 26"/>
          <p:cNvSpPr txBox="1"/>
          <p:nvPr/>
        </p:nvSpPr>
        <p:spPr>
          <a:xfrm>
            <a:off x="7308304" y="113300"/>
            <a:ext cx="17281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(M)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等級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466</Words>
  <Application>Microsoft Office PowerPoint</Application>
  <PresentationFormat>如螢幕大小 (4:3)</PresentationFormat>
  <Paragraphs>70</Paragraphs>
  <Slides>20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微軟正黑體</vt:lpstr>
      <vt:lpstr>新細明體</vt:lpstr>
      <vt:lpstr>Arial</vt:lpstr>
      <vt:lpstr>Cooper Black</vt:lpstr>
      <vt:lpstr>Tahoma</vt:lpstr>
      <vt:lpstr>Times New Roman</vt:lpstr>
      <vt:lpstr>Trebuchet MS</vt:lpstr>
      <vt:lpstr>Wingdings</vt:lpstr>
      <vt:lpstr>Wingdings 3</vt:lpstr>
      <vt:lpstr>CodeManagement_2006</vt:lpstr>
      <vt:lpstr>(二)輸入及處理學生成績/其他資料  (M) 積分/等級 (N) 其他考績   </vt:lpstr>
      <vt:lpstr>數據輸入</vt:lpstr>
      <vt:lpstr>數據輸入—積分與等級</vt:lpstr>
      <vt:lpstr>數據輸入—積分與等級</vt:lpstr>
      <vt:lpstr>數據輸入</vt:lpstr>
      <vt:lpstr>    </vt:lpstr>
      <vt:lpstr>PowerPoint 簡報</vt:lpstr>
      <vt:lpstr>數據輸入-匯出/匯入功能</vt:lpstr>
      <vt:lpstr>數據輸入-匯出/匯入功能</vt:lpstr>
      <vt:lpstr>數據輸入-匯出/匯入功能 學校可接儲存確定匯入資料</vt:lpstr>
      <vt:lpstr>數據輸入-匯出/匯入功能</vt:lpstr>
      <vt:lpstr>數據輸入-匯出/匯入功能</vt:lpstr>
      <vt:lpstr>數據輸入–獎懲資料/缺席紀綠</vt:lpstr>
      <vt:lpstr>(二)輸入及處理學生成績  (O) 數據整合 (P) 特殊改動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YIP, Hiu-ling</dc:creator>
  <cp:lastModifiedBy>FUNG, Chi-ho Chris</cp:lastModifiedBy>
  <cp:revision>175</cp:revision>
  <cp:lastPrinted>2016-05-13T02:37:23Z</cp:lastPrinted>
  <dcterms:created xsi:type="dcterms:W3CDTF">2007-01-30T02:15:51Z</dcterms:created>
  <dcterms:modified xsi:type="dcterms:W3CDTF">2020-05-19T03:12:52Z</dcterms:modified>
</cp:coreProperties>
</file>