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1507" r:id="rId2"/>
    <p:sldId id="706" r:id="rId3"/>
    <p:sldId id="1310" r:id="rId4"/>
    <p:sldId id="903" r:id="rId5"/>
    <p:sldId id="914" r:id="rId6"/>
    <p:sldId id="915" r:id="rId7"/>
    <p:sldId id="1057" r:id="rId8"/>
    <p:sldId id="1058" r:id="rId9"/>
    <p:sldId id="918" r:id="rId10"/>
    <p:sldId id="1059" r:id="rId11"/>
    <p:sldId id="1060" r:id="rId12"/>
    <p:sldId id="921" r:id="rId13"/>
    <p:sldId id="922" r:id="rId14"/>
    <p:sldId id="923" r:id="rId15"/>
    <p:sldId id="924" r:id="rId16"/>
    <p:sldId id="1064" r:id="rId17"/>
    <p:sldId id="1065" r:id="rId18"/>
    <p:sldId id="1066" r:id="rId19"/>
    <p:sldId id="1508" r:id="rId20"/>
    <p:sldId id="1510" r:id="rId21"/>
    <p:sldId id="1511" r:id="rId22"/>
    <p:sldId id="1514" r:id="rId23"/>
    <p:sldId id="1518" r:id="rId24"/>
    <p:sldId id="1520" r:id="rId25"/>
    <p:sldId id="1521" r:id="rId26"/>
    <p:sldId id="1522" r:id="rId27"/>
  </p:sldIdLst>
  <p:sldSz cx="9144000" cy="6858000" type="screen4x3"/>
  <p:notesSz cx="6858000" cy="9979025"/>
  <p:defaultTextStyle>
    <a:defPPr>
      <a:defRPr lang="zh-TW"/>
    </a:defPPr>
    <a:lvl1pPr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8DEF16B-3CF9-4ADB-8DCB-5AC1E940F0C3}">
          <p14:sldIdLst/>
        </p14:section>
        <p14:section name="Default Section" id="{9082AE4A-3940-4529-9E01-FD45FDEDC2D7}">
          <p14:sldIdLst>
            <p14:sldId id="1507"/>
            <p14:sldId id="706"/>
            <p14:sldId id="1310"/>
            <p14:sldId id="903"/>
            <p14:sldId id="914"/>
            <p14:sldId id="915"/>
            <p14:sldId id="1057"/>
            <p14:sldId id="1058"/>
            <p14:sldId id="918"/>
            <p14:sldId id="1059"/>
            <p14:sldId id="1060"/>
            <p14:sldId id="921"/>
            <p14:sldId id="922"/>
            <p14:sldId id="923"/>
            <p14:sldId id="924"/>
            <p14:sldId id="1064"/>
            <p14:sldId id="1065"/>
            <p14:sldId id="1066"/>
            <p14:sldId id="1508"/>
            <p14:sldId id="1510"/>
            <p14:sldId id="1511"/>
            <p14:sldId id="1514"/>
            <p14:sldId id="1518"/>
            <p14:sldId id="1520"/>
            <p14:sldId id="1521"/>
            <p14:sldId id="15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3" userDrawn="1">
          <p15:clr>
            <a:srgbClr val="A4A3A4"/>
          </p15:clr>
        </p15:guide>
        <p15:guide id="2" pos="215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0000FF"/>
    <a:srgbClr val="FF66FF"/>
    <a:srgbClr val="D7F7FD"/>
    <a:srgbClr val="D7FCFD"/>
    <a:srgbClr val="CCECFF"/>
    <a:srgbClr val="D5FFFF"/>
    <a:srgbClr val="CC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8" autoAdjust="0"/>
    <p:restoredTop sz="95489" autoAdjust="0"/>
  </p:normalViewPr>
  <p:slideViewPr>
    <p:cSldViewPr snapToGrid="0">
      <p:cViewPr varScale="1">
        <p:scale>
          <a:sx n="83" d="100"/>
          <a:sy n="83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38"/>
    </p:cViewPr>
  </p:sorterViewPr>
  <p:notesViewPr>
    <p:cSldViewPr snapToGrid="0">
      <p:cViewPr varScale="1">
        <p:scale>
          <a:sx n="72" d="100"/>
          <a:sy n="72" d="100"/>
        </p:scale>
        <p:origin x="-2334" y="-90"/>
      </p:cViewPr>
      <p:guideLst>
        <p:guide orient="horz" pos="3143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092" cy="49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endParaRPr lang="en-US" altLang="zh-TW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908" y="0"/>
            <a:ext cx="2971092" cy="49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endParaRPr lang="en-US" altLang="zh-TW" dirty="0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9596"/>
            <a:ext cx="2971092" cy="499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endParaRPr lang="en-US" altLang="zh-TW" dirty="0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908" y="9479596"/>
            <a:ext cx="2971092" cy="499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fld id="{56A5DEAA-696E-4A8B-B2B2-CF068E858449}" type="slidenum">
              <a:rPr lang="en-US" altLang="zh-TW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07483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092" cy="49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endParaRPr lang="en-US" altLang="zh-TW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908" y="0"/>
            <a:ext cx="2971092" cy="49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endParaRPr lang="en-US" altLang="zh-TW" dirty="0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47713"/>
            <a:ext cx="4987925" cy="3741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183" y="4740596"/>
            <a:ext cx="5029635" cy="449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9596"/>
            <a:ext cx="2971092" cy="499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endParaRPr lang="en-US" altLang="zh-TW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908" y="9479596"/>
            <a:ext cx="2971092" cy="499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1"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fld id="{5346CEAE-F447-4323-8534-00D3DFDBC216}" type="slidenum">
              <a:rPr lang="en-US" altLang="zh-TW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558582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投影片圖像版面配置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投影片圖像版面配置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HK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投影片圖像版面配置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投影片圖像版面配置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投影片圖像版面配置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HK" altLang="en-US">
              <a:latin typeface="Arial" panose="020B0604020202020204" pitchFamily="34" charset="0"/>
            </a:endParaRPr>
          </a:p>
        </p:txBody>
      </p:sp>
      <p:sp>
        <p:nvSpPr>
          <p:cNvPr id="97284" name="投影片編號版面配置區 3"/>
          <p:cNvSpPr txBox="1">
            <a:spLocks noGrp="1"/>
          </p:cNvSpPr>
          <p:nvPr/>
        </p:nvSpPr>
        <p:spPr bwMode="auto">
          <a:xfrm>
            <a:off x="3886200" y="945038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33DEE6-E1A7-40B3-B8BD-3C7067447132}" type="slidenum">
              <a:rPr kumimoji="0" lang="zh-TW" altLang="en-US" b="0"/>
              <a:pPr algn="r" eaLnBrk="1" hangingPunct="1">
                <a:spcBef>
                  <a:spcPct val="0"/>
                </a:spcBef>
              </a:pPr>
              <a:t>16</a:t>
            </a:fld>
            <a:endParaRPr kumimoji="0" lang="en-US" altLang="zh-TW" b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投影片圖像版面配置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0898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投影片圖像版面配置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HK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20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133600" y="2438400"/>
            <a:ext cx="5943600" cy="1143000"/>
          </a:xfrm>
        </p:spPr>
        <p:txBody>
          <a:bodyPr/>
          <a:lstStyle>
            <a:lvl1pPr algn="r">
              <a:defRPr sz="4800">
                <a:latin typeface="Cooper Black" pitchFamily="18" charset="0"/>
              </a:defRPr>
            </a:lvl1pPr>
          </a:lstStyle>
          <a:p>
            <a:pPr lvl="0"/>
            <a:r>
              <a:rPr lang="en-US" altLang="zh-TW" noProof="0"/>
              <a:t>Click to edit Master title style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10000"/>
            <a:ext cx="59436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sp>
        <p:nvSpPr>
          <p:cNvPr id="15367" name="Line 1031"/>
          <p:cNvSpPr>
            <a:spLocks noChangeShapeType="1"/>
          </p:cNvSpPr>
          <p:nvPr/>
        </p:nvSpPr>
        <p:spPr bwMode="gray">
          <a:xfrm>
            <a:off x="1143000" y="3200400"/>
            <a:ext cx="0" cy="1676400"/>
          </a:xfrm>
          <a:prstGeom prst="line">
            <a:avLst/>
          </a:prstGeom>
          <a:noFill/>
          <a:ln w="285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15368" name="Rectangle 1032"/>
          <p:cNvSpPr>
            <a:spLocks noChangeArrowheads="1"/>
          </p:cNvSpPr>
          <p:nvPr/>
        </p:nvSpPr>
        <p:spPr bwMode="gray">
          <a:xfrm>
            <a:off x="914400" y="3702050"/>
            <a:ext cx="7197725" cy="31750"/>
          </a:xfrm>
          <a:prstGeom prst="rect">
            <a:avLst/>
          </a:prstGeom>
          <a:gradFill rotWithShape="0">
            <a:gsLst>
              <a:gs pos="0">
                <a:srgbClr val="00ECAE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5369" name="Rectangle 1033"/>
          <p:cNvSpPr>
            <a:spLocks noChangeArrowheads="1"/>
          </p:cNvSpPr>
          <p:nvPr/>
        </p:nvSpPr>
        <p:spPr bwMode="gray">
          <a:xfrm>
            <a:off x="0" y="0"/>
            <a:ext cx="9144000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graphicFrame>
        <p:nvGraphicFramePr>
          <p:cNvPr id="15373" name="Object 1037"/>
          <p:cNvGraphicFramePr>
            <a:graphicFrameLocks noChangeAspect="1"/>
          </p:cNvGraphicFramePr>
          <p:nvPr/>
        </p:nvGraphicFramePr>
        <p:xfrm>
          <a:off x="6443663" y="404813"/>
          <a:ext cx="2333625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1" r:id="rId3" imgW="2333333" imgH="1238423" progId="">
                  <p:embed/>
                </p:oleObj>
              </mc:Choice>
              <mc:Fallback>
                <p:oleObj r:id="rId3" imgW="2333333" imgH="1238423" progId="">
                  <p:embed/>
                  <p:pic>
                    <p:nvPicPr>
                      <p:cNvPr id="0" name="Picture 10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404813"/>
                        <a:ext cx="2333625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1841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29438" y="254000"/>
            <a:ext cx="2000250" cy="582771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28688" y="254000"/>
            <a:ext cx="5848350" cy="582771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88140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6888" y="254000"/>
            <a:ext cx="7162800" cy="762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28688" y="1341438"/>
            <a:ext cx="3802062" cy="47402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83150" y="1341438"/>
            <a:ext cx="3803650" cy="47402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5833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6888" y="254000"/>
            <a:ext cx="7162800" cy="762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28688" y="1341438"/>
            <a:ext cx="7758112" cy="4740275"/>
          </a:xfrm>
        </p:spPr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0626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915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942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28688" y="1341438"/>
            <a:ext cx="3802062" cy="4740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83150" y="1341438"/>
            <a:ext cx="3803650" cy="4740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78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990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811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107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2762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2788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/>
          </p:cNvSpPr>
          <p:nvPr/>
        </p:nvSpPr>
        <p:spPr bwMode="gray">
          <a:xfrm>
            <a:off x="1538288" y="330200"/>
            <a:ext cx="31750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39" name="Rectangle 1027"/>
          <p:cNvSpPr>
            <a:spLocks noChangeArrowheads="1"/>
          </p:cNvSpPr>
          <p:nvPr/>
        </p:nvSpPr>
        <p:spPr bwMode="gray">
          <a:xfrm>
            <a:off x="471488" y="1016000"/>
            <a:ext cx="8226425" cy="31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1766888" y="2540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1341438"/>
            <a:ext cx="7758112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</p:txBody>
      </p:sp>
      <p:pic>
        <p:nvPicPr>
          <p:cNvPr id="14345" name="Picture 1033" descr="SAMS_Log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177800"/>
            <a:ext cx="1371600" cy="79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6" name="Rectangle 1034"/>
          <p:cNvSpPr>
            <a:spLocks noChangeArrowheads="1"/>
          </p:cNvSpPr>
          <p:nvPr/>
        </p:nvSpPr>
        <p:spPr bwMode="gray">
          <a:xfrm>
            <a:off x="1538288" y="330200"/>
            <a:ext cx="31750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7" name="Rectangle 1035"/>
          <p:cNvSpPr>
            <a:spLocks noChangeArrowheads="1"/>
          </p:cNvSpPr>
          <p:nvPr/>
        </p:nvSpPr>
        <p:spPr bwMode="gray">
          <a:xfrm>
            <a:off x="471488" y="1016000"/>
            <a:ext cx="8226425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8" name="Rectangle 1036"/>
          <p:cNvSpPr>
            <a:spLocks noChangeArrowheads="1"/>
          </p:cNvSpPr>
          <p:nvPr/>
        </p:nvSpPr>
        <p:spPr bwMode="gray">
          <a:xfrm>
            <a:off x="3519488" y="1092200"/>
            <a:ext cx="3959225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9" name="Rectangle 1037"/>
          <p:cNvSpPr>
            <a:spLocks noChangeArrowheads="1"/>
          </p:cNvSpPr>
          <p:nvPr/>
        </p:nvSpPr>
        <p:spPr bwMode="gray">
          <a:xfrm>
            <a:off x="5572125" y="1187450"/>
            <a:ext cx="2519363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14350" name="Picture 1038" descr="word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4140200"/>
            <a:ext cx="738188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51" name="Text Box 1039"/>
          <p:cNvSpPr txBox="1"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gradFill rotWithShape="1">
            <a:gsLst>
              <a:gs pos="0">
                <a:schemeClr val="folHlink">
                  <a:alpha val="30000"/>
                </a:schemeClr>
              </a:gs>
              <a:gs pos="100000">
                <a:srgbClr val="FFFFFF">
                  <a:alpha val="5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TW" sz="1400" b="0" dirty="0">
                <a:solidFill>
                  <a:srgbClr val="0099FF"/>
                </a:solidFill>
                <a:latin typeface="Tahoma" pitchFamily="34" charset="0"/>
              </a:rPr>
              <a:t>Systems and Information Management Section                                                                                  Slide </a:t>
            </a:r>
            <a:fld id="{31E2B235-92EF-45A9-A86E-39DDFF18DA9B}" type="slidenum">
              <a:rPr kumimoji="1" lang="en-US" altLang="zh-TW" sz="1400" b="0">
                <a:solidFill>
                  <a:srgbClr val="0099FF"/>
                </a:solidFill>
                <a:latin typeface="Tahoma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‹#›</a:t>
            </a:fld>
            <a:endParaRPr kumimoji="1" lang="en-US" altLang="zh-TW" sz="1400" b="0" dirty="0">
              <a:solidFill>
                <a:srgbClr val="0099FF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8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defRPr sz="2400">
          <a:solidFill>
            <a:srgbClr val="9900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6600CC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rgbClr val="3333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10.png"/><Relationship Id="rId4" Type="http://schemas.openxmlformats.org/officeDocument/2006/relationships/image" Target="../media/image2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2627784" y="1700808"/>
            <a:ext cx="5793846" cy="362047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zh-TW" altLang="en-US" sz="5300" b="1" dirty="0">
                <a:solidFill>
                  <a:schemeClr val="tx1"/>
                </a:solidFill>
              </a:rPr>
              <a:t>設定評核環境</a:t>
            </a:r>
            <a:r>
              <a:rPr lang="en-US" altLang="zh-TW" b="1" dirty="0">
                <a:solidFill>
                  <a:schemeClr val="tx1"/>
                </a:solidFill>
              </a:rPr>
              <a:t/>
            </a:r>
            <a:br>
              <a:rPr lang="en-US" altLang="zh-TW" b="1" dirty="0">
                <a:solidFill>
                  <a:schemeClr val="tx1"/>
                </a:solidFill>
              </a:rPr>
            </a:b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en-US" altLang="zh-TW" sz="3300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sz="3300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sz="33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TW" sz="3300" b="1" dirty="0">
                <a:solidFill>
                  <a:schemeClr val="tx1"/>
                </a:solidFill>
                <a:latin typeface="+mn-ea"/>
              </a:rPr>
              <a:t>(D) </a:t>
            </a:r>
            <a:r>
              <a:rPr lang="zh-TW" altLang="en-US" sz="3300" b="1" dirty="0">
                <a:solidFill>
                  <a:schemeClr val="tx1"/>
                </a:solidFill>
                <a:latin typeface="+mn-ea"/>
              </a:rPr>
              <a:t>名次編排準則    </a:t>
            </a:r>
            <a:endParaRPr lang="en-US" altLang="zh-TW" sz="33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TW" sz="3300" b="1" dirty="0">
                <a:solidFill>
                  <a:schemeClr val="tx1"/>
                </a:solidFill>
                <a:latin typeface="+mn-ea"/>
              </a:rPr>
              <a:t>(E) </a:t>
            </a:r>
            <a:r>
              <a:rPr lang="zh-TW" altLang="en-US" sz="3300" b="1" dirty="0">
                <a:solidFill>
                  <a:schemeClr val="tx1"/>
                </a:solidFill>
                <a:latin typeface="+mn-ea"/>
              </a:rPr>
              <a:t>不排名次</a:t>
            </a:r>
            <a:endParaRPr lang="en-US" altLang="zh-TW" sz="33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HK" altLang="en-US" dirty="0">
                <a:solidFill>
                  <a:schemeClr val="tx1"/>
                </a:solidFill>
                <a:latin typeface="+mn-ea"/>
              </a:rPr>
              <a:t/>
            </a:r>
            <a:br>
              <a:rPr lang="zh-HK" altLang="en-US" dirty="0">
                <a:solidFill>
                  <a:schemeClr val="tx1"/>
                </a:solidFill>
                <a:latin typeface="+mn-ea"/>
              </a:rPr>
            </a:br>
            <a:endParaRPr lang="zh-HK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583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1" name="Group 41"/>
          <p:cNvGraphicFramePr>
            <a:graphicFrameLocks noGrp="1"/>
          </p:cNvGraphicFramePr>
          <p:nvPr>
            <p:ph sz="half" idx="2"/>
          </p:nvPr>
        </p:nvGraphicFramePr>
        <p:xfrm>
          <a:off x="868363" y="2382838"/>
          <a:ext cx="7262813" cy="3587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9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科目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T2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年終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中國語文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zh-TW" altLang="en-US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閱讀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zh-TW" altLang="en-US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默書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60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zh-TW" altLang="en-US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作文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EXM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6114" name="AutoShape 35"/>
          <p:cNvSpPr>
            <a:spLocks noChangeArrowheads="1"/>
          </p:cNvSpPr>
          <p:nvPr/>
        </p:nvSpPr>
        <p:spPr bwMode="gray">
          <a:xfrm>
            <a:off x="3644248" y="4575213"/>
            <a:ext cx="3384550" cy="431800"/>
          </a:xfrm>
          <a:prstGeom prst="rightArrow">
            <a:avLst>
              <a:gd name="adj1" fmla="val 50000"/>
              <a:gd name="adj2" fmla="val 124541"/>
            </a:avLst>
          </a:prstGeom>
          <a:gradFill rotWithShape="1">
            <a:gsLst>
              <a:gs pos="0">
                <a:srgbClr val="FF0000">
                  <a:alpha val="24001"/>
                </a:srgbClr>
              </a:gs>
              <a:gs pos="100000">
                <a:srgbClr val="760000">
                  <a:alpha val="14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46115" name="AutoShape 36"/>
          <p:cNvSpPr>
            <a:spLocks noChangeArrowheads="1"/>
          </p:cNvSpPr>
          <p:nvPr/>
        </p:nvSpPr>
        <p:spPr bwMode="gray">
          <a:xfrm>
            <a:off x="3656013" y="5300413"/>
            <a:ext cx="3384550" cy="431800"/>
          </a:xfrm>
          <a:prstGeom prst="rightArrow">
            <a:avLst>
              <a:gd name="adj1" fmla="val 50000"/>
              <a:gd name="adj2" fmla="val 124541"/>
            </a:avLst>
          </a:prstGeom>
          <a:gradFill rotWithShape="1">
            <a:gsLst>
              <a:gs pos="0">
                <a:srgbClr val="FF0000">
                  <a:alpha val="24001"/>
                </a:srgbClr>
              </a:gs>
              <a:gs pos="100000">
                <a:srgbClr val="760000">
                  <a:alpha val="14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46116" name="AutoShape 37"/>
          <p:cNvSpPr>
            <a:spLocks noChangeArrowheads="1"/>
          </p:cNvSpPr>
          <p:nvPr/>
        </p:nvSpPr>
        <p:spPr bwMode="gray">
          <a:xfrm>
            <a:off x="3656013" y="3861402"/>
            <a:ext cx="3382963" cy="431800"/>
          </a:xfrm>
          <a:prstGeom prst="rightArrow">
            <a:avLst>
              <a:gd name="adj1" fmla="val 50000"/>
              <a:gd name="adj2" fmla="val 124482"/>
            </a:avLst>
          </a:prstGeom>
          <a:gradFill rotWithShape="1">
            <a:gsLst>
              <a:gs pos="0">
                <a:srgbClr val="FF0000">
                  <a:alpha val="24001"/>
                </a:srgbClr>
              </a:gs>
              <a:gs pos="100000">
                <a:srgbClr val="760000">
                  <a:alpha val="14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46117" name="AutoShape 39"/>
          <p:cNvSpPr>
            <a:spLocks noChangeArrowheads="1"/>
          </p:cNvSpPr>
          <p:nvPr/>
        </p:nvSpPr>
        <p:spPr bwMode="gray">
          <a:xfrm>
            <a:off x="7079846" y="3501008"/>
            <a:ext cx="576263" cy="2376487"/>
          </a:xfrm>
          <a:prstGeom prst="upArrow">
            <a:avLst>
              <a:gd name="adj1" fmla="val 50000"/>
              <a:gd name="adj2" fmla="val 103099"/>
            </a:avLst>
          </a:prstGeom>
          <a:gradFill rotWithShape="1">
            <a:gsLst>
              <a:gs pos="0">
                <a:srgbClr val="760000">
                  <a:alpha val="14000"/>
                </a:srgbClr>
              </a:gs>
              <a:gs pos="100000">
                <a:srgbClr val="FF0000">
                  <a:alpha val="24001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90150" name="Rectangle 1026"/>
          <p:cNvSpPr txBox="1">
            <a:spLocks noChangeArrowheads="1"/>
          </p:cNvSpPr>
          <p:nvPr/>
        </p:nvSpPr>
        <p:spPr bwMode="auto">
          <a:xfrm>
            <a:off x="1516582" y="464721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74650" indent="-3746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+mj-cs"/>
              </a:rPr>
              <a:t>全年科目分</a:t>
            </a:r>
            <a:r>
              <a:rPr lang="en-US" altLang="zh-TW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+mj-cs"/>
              </a:rPr>
              <a:t>(Annual Subject Score)</a:t>
            </a:r>
            <a:endParaRPr lang="zh-TW" altLang="en-US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  <a:cs typeface="+mj-cs"/>
            </a:endParaRPr>
          </a:p>
        </p:txBody>
      </p:sp>
      <p:sp>
        <p:nvSpPr>
          <p:cNvPr id="90151" name="Rectangle 2"/>
          <p:cNvSpPr txBox="1">
            <a:spLocks noChangeArrowheads="1"/>
          </p:cNvSpPr>
          <p:nvPr/>
        </p:nvSpPr>
        <p:spPr bwMode="auto">
          <a:xfrm>
            <a:off x="214313" y="1508125"/>
            <a:ext cx="85725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800" dirty="0">
                <a:solidFill>
                  <a:srgbClr val="D60093"/>
                </a:solidFill>
                <a:latin typeface="+mn-ea"/>
              </a:rPr>
              <a:t>用全年科目分卷分計算</a:t>
            </a:r>
            <a:r>
              <a:rPr lang="en-US" altLang="zh-TW" sz="2800" dirty="0">
                <a:solidFill>
                  <a:srgbClr val="D60093"/>
                </a:solidFill>
                <a:latin typeface="+mn-ea"/>
              </a:rPr>
              <a:t>(</a:t>
            </a:r>
            <a:r>
              <a:rPr lang="en-US" altLang="zh-TW" sz="2800" b="0" dirty="0">
                <a:solidFill>
                  <a:srgbClr val="D60093"/>
                </a:solidFill>
                <a:latin typeface="+mn-ea"/>
                <a:cs typeface="Arial" panose="020B0604020202020204" pitchFamily="34" charset="0"/>
              </a:rPr>
              <a:t>Annual Subject Component</a:t>
            </a:r>
            <a:r>
              <a:rPr lang="en-US" altLang="zh-TW" sz="2800" dirty="0">
                <a:solidFill>
                  <a:srgbClr val="D60093"/>
                </a:solidFill>
                <a:latin typeface="+mn-ea"/>
              </a:rPr>
              <a:t>)</a:t>
            </a:r>
          </a:p>
        </p:txBody>
      </p:sp>
      <p:sp>
        <p:nvSpPr>
          <p:cNvPr id="10" name="矩形 1"/>
          <p:cNvSpPr>
            <a:spLocks noChangeArrowheads="1"/>
          </p:cNvSpPr>
          <p:nvPr/>
        </p:nvSpPr>
        <p:spPr bwMode="auto">
          <a:xfrm>
            <a:off x="6660233" y="2996952"/>
            <a:ext cx="1470944" cy="2951123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12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14" grpId="0" animBg="1"/>
      <p:bldP spid="46115" grpId="0" animBg="1"/>
      <p:bldP spid="46116" grpId="0" animBg="1"/>
      <p:bldP spid="46117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70" name="Group 42"/>
          <p:cNvGraphicFramePr>
            <a:graphicFrameLocks noGrp="1"/>
          </p:cNvGraphicFramePr>
          <p:nvPr>
            <p:ph sz="half" idx="2"/>
          </p:nvPr>
        </p:nvGraphicFramePr>
        <p:xfrm>
          <a:off x="1116013" y="2492375"/>
          <a:ext cx="6859587" cy="37322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9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科目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T2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年終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中國語文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75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47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61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zh-TW" altLang="en-US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閱讀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40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zh-TW" altLang="en-US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默書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60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40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zh-TW" altLang="en-US" sz="32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作文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EXM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40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7141" name="AutoShape 38"/>
          <p:cNvSpPr>
            <a:spLocks noChangeArrowheads="1"/>
          </p:cNvSpPr>
          <p:nvPr/>
        </p:nvSpPr>
        <p:spPr bwMode="gray">
          <a:xfrm>
            <a:off x="3808413" y="3392488"/>
            <a:ext cx="3382962" cy="431800"/>
          </a:xfrm>
          <a:prstGeom prst="rightArrow">
            <a:avLst>
              <a:gd name="adj1" fmla="val 50000"/>
              <a:gd name="adj2" fmla="val 124482"/>
            </a:avLst>
          </a:prstGeom>
          <a:gradFill rotWithShape="1">
            <a:gsLst>
              <a:gs pos="0">
                <a:srgbClr val="FF0000">
                  <a:alpha val="24001"/>
                </a:srgbClr>
              </a:gs>
              <a:gs pos="100000">
                <a:srgbClr val="760000">
                  <a:alpha val="14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91171" name="Rectangle 1026"/>
          <p:cNvSpPr txBox="1">
            <a:spLocks noChangeArrowheads="1"/>
          </p:cNvSpPr>
          <p:nvPr/>
        </p:nvSpPr>
        <p:spPr bwMode="auto">
          <a:xfrm>
            <a:off x="1529861" y="463801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74650" indent="-3746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+mj-cs"/>
              </a:rPr>
              <a:t>全年科目分</a:t>
            </a:r>
            <a:r>
              <a:rPr lang="en-US" altLang="zh-TW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+mj-cs"/>
              </a:rPr>
              <a:t>(Annual Subject Score)</a:t>
            </a:r>
            <a:endParaRPr lang="zh-TW" altLang="en-US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  <a:cs typeface="+mj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25488" y="1646238"/>
            <a:ext cx="69532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</a:rPr>
              <a:t>用學期科目分計算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</a:rPr>
              <a:t>(</a:t>
            </a:r>
            <a:r>
              <a:rPr lang="en-US" altLang="zh-TW" b="0" dirty="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  <a:cs typeface="Arial" pitchFamily="34" charset="0"/>
              </a:rPr>
              <a:t>Term Subject Score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</a:rPr>
              <a:t>)</a:t>
            </a:r>
          </a:p>
        </p:txBody>
      </p:sp>
      <p:sp>
        <p:nvSpPr>
          <p:cNvPr id="10" name="矩形 1"/>
          <p:cNvSpPr>
            <a:spLocks noChangeArrowheads="1"/>
          </p:cNvSpPr>
          <p:nvPr/>
        </p:nvSpPr>
        <p:spPr bwMode="auto">
          <a:xfrm>
            <a:off x="3419475" y="3251200"/>
            <a:ext cx="4608513" cy="714375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8" name="AutoShape 38"/>
          <p:cNvSpPr>
            <a:spLocks noChangeArrowheads="1"/>
          </p:cNvSpPr>
          <p:nvPr/>
        </p:nvSpPr>
        <p:spPr bwMode="gray">
          <a:xfrm rot="-5400000">
            <a:off x="3167062" y="4905376"/>
            <a:ext cx="2232025" cy="431800"/>
          </a:xfrm>
          <a:prstGeom prst="rightArrow">
            <a:avLst>
              <a:gd name="adj1" fmla="val 50000"/>
              <a:gd name="adj2" fmla="val 124466"/>
            </a:avLst>
          </a:prstGeom>
          <a:gradFill rotWithShape="1">
            <a:gsLst>
              <a:gs pos="0">
                <a:srgbClr val="FF0000">
                  <a:alpha val="24001"/>
                </a:srgbClr>
              </a:gs>
              <a:gs pos="100000">
                <a:srgbClr val="760000">
                  <a:alpha val="14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11" name="AutoShape 38"/>
          <p:cNvSpPr>
            <a:spLocks noChangeArrowheads="1"/>
          </p:cNvSpPr>
          <p:nvPr/>
        </p:nvSpPr>
        <p:spPr bwMode="gray">
          <a:xfrm rot="-5400000">
            <a:off x="4679156" y="4890294"/>
            <a:ext cx="2262188" cy="431800"/>
          </a:xfrm>
          <a:prstGeom prst="rightArrow">
            <a:avLst>
              <a:gd name="adj1" fmla="val 50000"/>
              <a:gd name="adj2" fmla="val 124450"/>
            </a:avLst>
          </a:prstGeom>
          <a:gradFill rotWithShape="1">
            <a:gsLst>
              <a:gs pos="0">
                <a:srgbClr val="FF0000">
                  <a:alpha val="24001"/>
                </a:srgbClr>
              </a:gs>
              <a:gs pos="100000">
                <a:srgbClr val="760000">
                  <a:alpha val="14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13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41" grpId="0" animBg="1"/>
      <p:bldP spid="10" grpId="0" animBg="1"/>
      <p:bldP spid="8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2493963"/>
            <a:ext cx="8505825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64912" y="443436"/>
            <a:ext cx="7162800" cy="584200"/>
          </a:xfrm>
        </p:spPr>
        <p:txBody>
          <a:bodyPr anchor="ctr">
            <a:spAutoFit/>
          </a:bodyPr>
          <a:lstStyle/>
          <a:p>
            <a:pPr marL="374650" indent="-374650"/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學期平均分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(</a:t>
            </a:r>
            <a:r>
              <a:rPr lang="en-US" altLang="zh-TW" sz="3200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  <a:cs typeface="Arial" panose="020B0604020202020204" pitchFamily="34" charset="0"/>
              </a:rPr>
              <a:t>Term Grand Average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)</a:t>
            </a:r>
            <a:endParaRPr lang="zh-TW" altLang="en-US" sz="3200" b="1" dirty="0">
              <a:solidFill>
                <a:schemeClr val="accent2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92165" name="矩形 1"/>
          <p:cNvSpPr>
            <a:spLocks noChangeArrowheads="1"/>
          </p:cNvSpPr>
          <p:nvPr/>
        </p:nvSpPr>
        <p:spPr bwMode="auto">
          <a:xfrm>
            <a:off x="1979613" y="4508500"/>
            <a:ext cx="4608512" cy="576263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92166" name="矩形 5"/>
          <p:cNvSpPr>
            <a:spLocks noChangeArrowheads="1"/>
          </p:cNvSpPr>
          <p:nvPr/>
        </p:nvSpPr>
        <p:spPr bwMode="auto">
          <a:xfrm>
            <a:off x="303213" y="1663701"/>
            <a:ext cx="81359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rgbClr val="C00000"/>
                </a:solidFill>
                <a:latin typeface="+mn-ea"/>
              </a:rPr>
              <a:t>用科目學期平均分計算 </a:t>
            </a:r>
            <a:r>
              <a:rPr lang="en-US" altLang="zh-TW" dirty="0">
                <a:solidFill>
                  <a:srgbClr val="C00000"/>
                </a:solidFill>
                <a:latin typeface="+mn-ea"/>
              </a:rPr>
              <a:t>(</a:t>
            </a:r>
            <a:r>
              <a:rPr lang="en-US" altLang="zh-HK" b="0" dirty="0">
                <a:solidFill>
                  <a:srgbClr val="C00000"/>
                </a:solidFill>
                <a:latin typeface="+mn-ea"/>
                <a:cs typeface="Arial" panose="020B0604020202020204" pitchFamily="34" charset="0"/>
              </a:rPr>
              <a:t>By Subject Term Average)</a:t>
            </a:r>
            <a:endParaRPr lang="zh-HK" altLang="en-US" b="0" dirty="0">
              <a:solidFill>
                <a:srgbClr val="C00000"/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rgbClr val="009900"/>
                </a:solidFill>
                <a:latin typeface="+mn-ea"/>
              </a:rPr>
              <a:t>用考績平均分計算 </a:t>
            </a:r>
            <a:r>
              <a:rPr lang="en-US" altLang="zh-HK" b="0" dirty="0">
                <a:solidFill>
                  <a:srgbClr val="009900"/>
                </a:solidFill>
                <a:latin typeface="+mn-ea"/>
              </a:rPr>
              <a:t>(By Assessment Grand Average)</a:t>
            </a:r>
            <a:endParaRPr lang="zh-HK" altLang="en-US" b="0" dirty="0">
              <a:solidFill>
                <a:srgbClr val="009900"/>
              </a:solidFill>
              <a:latin typeface="+mn-ea"/>
            </a:endParaRPr>
          </a:p>
        </p:txBody>
      </p:sp>
      <p:sp>
        <p:nvSpPr>
          <p:cNvPr id="8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24" name="Group 48"/>
          <p:cNvGraphicFramePr>
            <a:graphicFrameLocks noGrp="1"/>
          </p:cNvGraphicFramePr>
          <p:nvPr>
            <p:ph type="tbl" idx="1"/>
          </p:nvPr>
        </p:nvGraphicFramePr>
        <p:xfrm>
          <a:off x="468313" y="2246313"/>
          <a:ext cx="8229600" cy="409892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科目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T1A1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T1A2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中文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81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84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83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英文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81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90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86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數學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95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96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96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科學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80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82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81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平均分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HK" altLang="zh-HK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HK" altLang="zh-HK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86.50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9191" name="Rectangle 49"/>
          <p:cNvSpPr>
            <a:spLocks noChangeArrowheads="1"/>
          </p:cNvSpPr>
          <p:nvPr/>
        </p:nvSpPr>
        <p:spPr bwMode="auto">
          <a:xfrm>
            <a:off x="6888163" y="5659438"/>
            <a:ext cx="1511300" cy="647700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93224" name="Rectangle 1026"/>
          <p:cNvSpPr txBox="1">
            <a:spLocks noChangeArrowheads="1"/>
          </p:cNvSpPr>
          <p:nvPr/>
        </p:nvSpPr>
        <p:spPr bwMode="auto">
          <a:xfrm>
            <a:off x="1535113" y="462214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74650" indent="-3746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+mj-cs"/>
              </a:rPr>
              <a:t>學期平均分</a:t>
            </a:r>
            <a:r>
              <a:rPr lang="en-US" altLang="zh-TW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+mj-cs"/>
              </a:rPr>
              <a:t>(Term Grand Average)</a:t>
            </a:r>
            <a:endParaRPr lang="zh-TW" altLang="en-US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  <a:cs typeface="+mj-cs"/>
            </a:endParaRPr>
          </a:p>
        </p:txBody>
      </p:sp>
      <p:sp>
        <p:nvSpPr>
          <p:cNvPr id="93225" name="矩形 10"/>
          <p:cNvSpPr>
            <a:spLocks noChangeArrowheads="1"/>
          </p:cNvSpPr>
          <p:nvPr/>
        </p:nvSpPr>
        <p:spPr bwMode="auto">
          <a:xfrm>
            <a:off x="611188" y="1489075"/>
            <a:ext cx="7993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800" dirty="0">
                <a:solidFill>
                  <a:srgbClr val="C00000"/>
                </a:solidFill>
                <a:latin typeface="+mn-ea"/>
              </a:rPr>
              <a:t>用科目學期平均分計算</a:t>
            </a:r>
            <a:r>
              <a:rPr lang="en-US" altLang="zh-TW" sz="2800" dirty="0">
                <a:solidFill>
                  <a:srgbClr val="C00000"/>
                </a:solidFill>
                <a:latin typeface="+mn-ea"/>
              </a:rPr>
              <a:t>(</a:t>
            </a:r>
            <a:r>
              <a:rPr lang="en-US" altLang="zh-HK" sz="2800" b="0" dirty="0">
                <a:solidFill>
                  <a:srgbClr val="C00000"/>
                </a:solidFill>
                <a:latin typeface="+mn-ea"/>
                <a:cs typeface="Arial" panose="020B0604020202020204" pitchFamily="34" charset="0"/>
              </a:rPr>
              <a:t>Subject Term Average)</a:t>
            </a:r>
            <a:endParaRPr lang="zh-HK" altLang="en-US" sz="2800" b="0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" name="向右箭號 1"/>
          <p:cNvSpPr/>
          <p:nvPr/>
        </p:nvSpPr>
        <p:spPr bwMode="auto">
          <a:xfrm>
            <a:off x="3343275" y="2938463"/>
            <a:ext cx="3028950" cy="576262"/>
          </a:xfrm>
          <a:prstGeom prst="rightArrow">
            <a:avLst/>
          </a:prstGeom>
          <a:gradFill>
            <a:gsLst>
              <a:gs pos="53896">
                <a:schemeClr val="tx2">
                  <a:alpha val="46000"/>
                  <a:lumMod val="68000"/>
                  <a:lumOff val="32000"/>
                </a:schemeClr>
              </a:gs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8" name="向右箭號 17"/>
          <p:cNvSpPr/>
          <p:nvPr/>
        </p:nvSpPr>
        <p:spPr bwMode="auto">
          <a:xfrm>
            <a:off x="3343275" y="3717925"/>
            <a:ext cx="3028950" cy="576263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9" name="向右箭號 18"/>
          <p:cNvSpPr/>
          <p:nvPr/>
        </p:nvSpPr>
        <p:spPr bwMode="auto">
          <a:xfrm>
            <a:off x="3343275" y="4306888"/>
            <a:ext cx="3028950" cy="576262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20" name="向右箭號 19"/>
          <p:cNvSpPr/>
          <p:nvPr/>
        </p:nvSpPr>
        <p:spPr bwMode="auto">
          <a:xfrm>
            <a:off x="3344863" y="4941888"/>
            <a:ext cx="3027362" cy="574675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21" name="向右箭號 20"/>
          <p:cNvSpPr/>
          <p:nvPr/>
        </p:nvSpPr>
        <p:spPr bwMode="auto">
          <a:xfrm rot="5400000">
            <a:off x="6310312" y="4038601"/>
            <a:ext cx="2665413" cy="576262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3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91" grpId="0" animBg="1"/>
      <p:bldP spid="2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48" name="Group 48"/>
          <p:cNvGraphicFramePr>
            <a:graphicFrameLocks noGrp="1"/>
          </p:cNvGraphicFramePr>
          <p:nvPr>
            <p:ph type="tbl" idx="1"/>
          </p:nvPr>
        </p:nvGraphicFramePr>
        <p:xfrm>
          <a:off x="422275" y="2092325"/>
          <a:ext cx="8229600" cy="41148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科目</a:t>
                      </a:r>
                      <a:endParaRPr kumimoji="1" lang="zh-TW" altLang="en-US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T1A1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T1A2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中文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2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英文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2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數學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2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科學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2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平均分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84.25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88.00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86.13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0215" name="Rectangle 49"/>
          <p:cNvSpPr>
            <a:spLocks noChangeArrowheads="1"/>
          </p:cNvSpPr>
          <p:nvPr/>
        </p:nvSpPr>
        <p:spPr bwMode="auto">
          <a:xfrm>
            <a:off x="6985000" y="5505450"/>
            <a:ext cx="1296988" cy="647700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94248" name="Rectangle 1026"/>
          <p:cNvSpPr txBox="1">
            <a:spLocks noChangeArrowheads="1"/>
          </p:cNvSpPr>
          <p:nvPr/>
        </p:nvSpPr>
        <p:spPr bwMode="auto">
          <a:xfrm>
            <a:off x="1517650" y="458788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74650" indent="-3746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+mj-cs"/>
              </a:rPr>
              <a:t>學期平均分</a:t>
            </a:r>
            <a:r>
              <a:rPr lang="en-US" altLang="zh-TW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+mj-cs"/>
              </a:rPr>
              <a:t>(Term Grand Average)</a:t>
            </a:r>
            <a:endParaRPr lang="zh-TW" altLang="en-US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  <a:cs typeface="+mj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750" y="1412875"/>
            <a:ext cx="7920038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TW" altLang="en-US" sz="2800" dirty="0">
                <a:solidFill>
                  <a:srgbClr val="009900"/>
                </a:solidFill>
                <a:latin typeface="+mn-ea"/>
                <a:cs typeface="+mj-cs"/>
              </a:rPr>
              <a:t>用考績平均分計算 </a:t>
            </a:r>
            <a:r>
              <a:rPr lang="en-US" altLang="zh-HK" sz="2800" b="0" dirty="0">
                <a:solidFill>
                  <a:srgbClr val="009900"/>
                </a:solidFill>
                <a:latin typeface="+mn-ea"/>
                <a:cs typeface="Arial" pitchFamily="34" charset="0"/>
              </a:rPr>
              <a:t>(Assessment Grand Average)</a:t>
            </a:r>
            <a:endParaRPr lang="zh-HK" altLang="en-US" sz="2800" b="0" dirty="0">
              <a:solidFill>
                <a:srgbClr val="009900"/>
              </a:solidFill>
              <a:latin typeface="+mn-ea"/>
              <a:cs typeface="Arial" pitchFamily="34" charset="0"/>
            </a:endParaRPr>
          </a:p>
        </p:txBody>
      </p:sp>
      <p:sp>
        <p:nvSpPr>
          <p:cNvPr id="13" name="向右箭號 12"/>
          <p:cNvSpPr/>
          <p:nvPr/>
        </p:nvSpPr>
        <p:spPr bwMode="auto">
          <a:xfrm>
            <a:off x="3262313" y="5557838"/>
            <a:ext cx="3109912" cy="576262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4" name="向右箭號 13"/>
          <p:cNvSpPr/>
          <p:nvPr/>
        </p:nvSpPr>
        <p:spPr bwMode="auto">
          <a:xfrm rot="5400000">
            <a:off x="4187825" y="3765550"/>
            <a:ext cx="2663825" cy="841375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5" name="向右箭號 14"/>
          <p:cNvSpPr/>
          <p:nvPr/>
        </p:nvSpPr>
        <p:spPr bwMode="auto">
          <a:xfrm rot="5400000">
            <a:off x="2146300" y="3813175"/>
            <a:ext cx="2663825" cy="746125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1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5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565400"/>
            <a:ext cx="8502650" cy="316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47329" y="499982"/>
            <a:ext cx="7162800" cy="584200"/>
          </a:xfrm>
        </p:spPr>
        <p:txBody>
          <a:bodyPr anchor="ctr">
            <a:spAutoFit/>
          </a:bodyPr>
          <a:lstStyle/>
          <a:p>
            <a:pPr marL="374650" indent="-374650"/>
            <a:r>
              <a:rPr lang="zh-TW" altLang="en-US" sz="3200" kern="1200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全年平均分</a:t>
            </a:r>
            <a:r>
              <a:rPr lang="en-US" altLang="zh-TW" sz="3200" kern="1200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(Annual Grand Average)</a:t>
            </a:r>
            <a:endParaRPr lang="zh-TW" altLang="en-US" sz="3200" kern="1200" dirty="0">
              <a:solidFill>
                <a:schemeClr val="accent2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95237" name="矩形 1"/>
          <p:cNvSpPr>
            <a:spLocks noChangeArrowheads="1"/>
          </p:cNvSpPr>
          <p:nvPr/>
        </p:nvSpPr>
        <p:spPr bwMode="auto">
          <a:xfrm>
            <a:off x="1979613" y="5119688"/>
            <a:ext cx="4608512" cy="574675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3850" y="1579953"/>
            <a:ext cx="7770812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zh-TW" altLang="en-US" sz="2400" dirty="0">
                <a:solidFill>
                  <a:srgbClr val="D60093"/>
                </a:solidFill>
                <a:latin typeface="+mn-ea"/>
              </a:rPr>
              <a:t>用科目全年平均分計算 </a:t>
            </a:r>
            <a:r>
              <a:rPr lang="en-US" altLang="zh-TW" sz="2400" dirty="0">
                <a:solidFill>
                  <a:srgbClr val="D60093"/>
                </a:solidFill>
                <a:latin typeface="+mn-ea"/>
              </a:rPr>
              <a:t>(</a:t>
            </a:r>
            <a:r>
              <a:rPr lang="en-US" altLang="zh-HK" sz="2400" b="0" dirty="0">
                <a:solidFill>
                  <a:srgbClr val="D60093"/>
                </a:solidFill>
                <a:latin typeface="+mn-ea"/>
                <a:cs typeface="Arial" pitchFamily="34" charset="0"/>
              </a:rPr>
              <a:t>By Subject Annual Average</a:t>
            </a:r>
            <a:r>
              <a:rPr lang="en-US" altLang="zh-TW" sz="2400" dirty="0">
                <a:solidFill>
                  <a:srgbClr val="D60093"/>
                </a:solidFill>
                <a:latin typeface="+mn-ea"/>
              </a:rPr>
              <a:t>)</a:t>
            </a:r>
            <a:endParaRPr lang="zh-HK" altLang="en-US" sz="2400" dirty="0">
              <a:solidFill>
                <a:srgbClr val="D60093"/>
              </a:solidFill>
              <a:latin typeface="+mn-ea"/>
            </a:endParaRP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zh-TW" altLang="en-US" sz="24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用學期平均分計算 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(</a:t>
            </a:r>
            <a:r>
              <a:rPr lang="en-US" altLang="zh-HK" sz="2400" b="0" dirty="0">
                <a:solidFill>
                  <a:schemeClr val="accent6">
                    <a:lumMod val="50000"/>
                  </a:schemeClr>
                </a:solidFill>
                <a:latin typeface="+mn-ea"/>
                <a:cs typeface="Arial" pitchFamily="34" charset="0"/>
              </a:rPr>
              <a:t>By Term Grand Average</a:t>
            </a:r>
            <a:r>
              <a:rPr lang="en-US" altLang="zh-HK" sz="24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)</a:t>
            </a:r>
            <a:endParaRPr lang="en-US" altLang="zh-TW" sz="2400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8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94" name="Group 46"/>
          <p:cNvGraphicFramePr>
            <a:graphicFrameLocks noGrp="1"/>
          </p:cNvGraphicFramePr>
          <p:nvPr>
            <p:ph type="tbl" idx="4294967295"/>
          </p:nvPr>
        </p:nvGraphicFramePr>
        <p:xfrm>
          <a:off x="806896" y="2298699"/>
          <a:ext cx="8229600" cy="41148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科目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T2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年終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中文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81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84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83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英文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81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90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86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數學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95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96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96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科學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80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82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81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平均分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HK" altLang="zh-HK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HK" altLang="zh-HK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86.50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2263" name="Rectangle 47"/>
          <p:cNvSpPr>
            <a:spLocks noChangeArrowheads="1"/>
          </p:cNvSpPr>
          <p:nvPr/>
        </p:nvSpPr>
        <p:spPr bwMode="auto">
          <a:xfrm>
            <a:off x="7414321" y="5694363"/>
            <a:ext cx="1256560" cy="719137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96296" name="Rectangle 1026"/>
          <p:cNvSpPr txBox="1">
            <a:spLocks noChangeArrowheads="1"/>
          </p:cNvSpPr>
          <p:nvPr/>
        </p:nvSpPr>
        <p:spPr bwMode="auto">
          <a:xfrm>
            <a:off x="1508081" y="450055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74650" indent="-3746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zh-TW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+mj-cs"/>
              </a:rPr>
              <a:t>全年平均分</a:t>
            </a:r>
            <a:r>
              <a:rPr lang="en-US" altLang="zh-TW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cs typeface="+mj-cs"/>
              </a:rPr>
              <a:t>(Annual Grand Average)</a:t>
            </a:r>
            <a:endParaRPr lang="zh-TW" altLang="en-US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  <a:cs typeface="+mj-cs"/>
            </a:endParaRPr>
          </a:p>
        </p:txBody>
      </p:sp>
      <p:sp>
        <p:nvSpPr>
          <p:cNvPr id="96297" name="矩形 10"/>
          <p:cNvSpPr>
            <a:spLocks noChangeArrowheads="1"/>
          </p:cNvSpPr>
          <p:nvPr/>
        </p:nvSpPr>
        <p:spPr bwMode="auto">
          <a:xfrm>
            <a:off x="468313" y="1511300"/>
            <a:ext cx="8280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800" dirty="0">
                <a:solidFill>
                  <a:srgbClr val="D60093"/>
                </a:solidFill>
                <a:latin typeface="+mn-ea"/>
              </a:rPr>
              <a:t>用科目全年平均分計算 </a:t>
            </a:r>
            <a:r>
              <a:rPr lang="en-US" altLang="zh-TW" sz="2800" dirty="0">
                <a:solidFill>
                  <a:srgbClr val="D60093"/>
                </a:solidFill>
                <a:latin typeface="+mn-ea"/>
              </a:rPr>
              <a:t>(</a:t>
            </a:r>
            <a:r>
              <a:rPr lang="en-US" altLang="zh-HK" sz="2800" b="0" dirty="0">
                <a:solidFill>
                  <a:srgbClr val="D60093"/>
                </a:solidFill>
                <a:latin typeface="+mn-ea"/>
                <a:cs typeface="Arial" panose="020B0604020202020204" pitchFamily="34" charset="0"/>
              </a:rPr>
              <a:t>Subject Annual Average</a:t>
            </a:r>
            <a:r>
              <a:rPr lang="en-US" altLang="zh-TW" sz="2800" dirty="0">
                <a:solidFill>
                  <a:srgbClr val="D60093"/>
                </a:solidFill>
                <a:latin typeface="+mn-ea"/>
              </a:rPr>
              <a:t>)</a:t>
            </a:r>
            <a:endParaRPr lang="zh-HK" altLang="en-US" sz="2800" dirty="0">
              <a:solidFill>
                <a:srgbClr val="D60093"/>
              </a:solidFill>
              <a:latin typeface="+mn-ea"/>
            </a:endParaRPr>
          </a:p>
        </p:txBody>
      </p:sp>
      <p:sp>
        <p:nvSpPr>
          <p:cNvPr id="12" name="向右箭號 11"/>
          <p:cNvSpPr/>
          <p:nvPr/>
        </p:nvSpPr>
        <p:spPr bwMode="auto">
          <a:xfrm>
            <a:off x="3419475" y="3041650"/>
            <a:ext cx="3111500" cy="576263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3" name="向右箭號 12"/>
          <p:cNvSpPr/>
          <p:nvPr/>
        </p:nvSpPr>
        <p:spPr bwMode="auto">
          <a:xfrm rot="5400000">
            <a:off x="6732475" y="3983037"/>
            <a:ext cx="2663825" cy="746125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4" name="向右箭號 13"/>
          <p:cNvSpPr/>
          <p:nvPr/>
        </p:nvSpPr>
        <p:spPr bwMode="auto">
          <a:xfrm>
            <a:off x="3419475" y="3779838"/>
            <a:ext cx="3111500" cy="576262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5" name="向右箭號 14"/>
          <p:cNvSpPr/>
          <p:nvPr/>
        </p:nvSpPr>
        <p:spPr bwMode="auto">
          <a:xfrm>
            <a:off x="3419475" y="4437063"/>
            <a:ext cx="3111500" cy="576262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6" name="向右箭號 15"/>
          <p:cNvSpPr/>
          <p:nvPr/>
        </p:nvSpPr>
        <p:spPr bwMode="auto">
          <a:xfrm>
            <a:off x="3419475" y="5118100"/>
            <a:ext cx="3111500" cy="576263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63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16" name="Group 44"/>
          <p:cNvGraphicFramePr>
            <a:graphicFrameLocks noGrp="1"/>
          </p:cNvGraphicFramePr>
          <p:nvPr>
            <p:ph type="tbl" idx="4294967295"/>
          </p:nvPr>
        </p:nvGraphicFramePr>
        <p:xfrm>
          <a:off x="611560" y="2373311"/>
          <a:ext cx="8229600" cy="41148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科目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T2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年終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中文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81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84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英文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81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90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數學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95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96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科學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80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82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平均分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84.25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88.00</a:t>
                      </a:r>
                      <a:endParaRPr kumimoji="1" lang="en-US" altLang="zh-TW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86.13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3287" name="Rectangle 45"/>
          <p:cNvSpPr>
            <a:spLocks noChangeArrowheads="1"/>
          </p:cNvSpPr>
          <p:nvPr/>
        </p:nvSpPr>
        <p:spPr bwMode="auto">
          <a:xfrm>
            <a:off x="7193646" y="5833768"/>
            <a:ext cx="1315828" cy="450850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98344" name="Rectangle 1026"/>
          <p:cNvSpPr txBox="1">
            <a:spLocks noChangeArrowheads="1"/>
          </p:cNvSpPr>
          <p:nvPr/>
        </p:nvSpPr>
        <p:spPr bwMode="auto">
          <a:xfrm>
            <a:off x="1488957" y="447279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74650" indent="-3746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全年平均分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(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Annual Grand Average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)</a:t>
            </a:r>
            <a:endParaRPr lang="zh-TW" altLang="en-US" sz="3200" b="1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99592" y="1628800"/>
            <a:ext cx="679767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TW" altLang="en-US" sz="28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用學期平均分計算 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(</a:t>
            </a:r>
            <a:r>
              <a:rPr lang="en-US" altLang="zh-HK" sz="2800" b="0" dirty="0">
                <a:solidFill>
                  <a:schemeClr val="accent6">
                    <a:lumMod val="50000"/>
                  </a:schemeClr>
                </a:solidFill>
                <a:latin typeface="+mn-ea"/>
                <a:cs typeface="Arial" pitchFamily="34" charset="0"/>
              </a:rPr>
              <a:t>Term Grand Average</a:t>
            </a:r>
            <a:r>
              <a:rPr lang="en-US" altLang="zh-HK" sz="2800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)</a:t>
            </a:r>
            <a:endParaRPr lang="zh-HK" altLang="en-US" sz="2800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0" name="向右箭號 9"/>
          <p:cNvSpPr/>
          <p:nvPr/>
        </p:nvSpPr>
        <p:spPr bwMode="auto">
          <a:xfrm>
            <a:off x="3515401" y="5771062"/>
            <a:ext cx="3109913" cy="576263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1" name="向右箭號 10"/>
          <p:cNvSpPr/>
          <p:nvPr/>
        </p:nvSpPr>
        <p:spPr bwMode="auto">
          <a:xfrm rot="5400000">
            <a:off x="4409511" y="4078063"/>
            <a:ext cx="2663825" cy="747713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2" name="向右箭號 11"/>
          <p:cNvSpPr/>
          <p:nvPr/>
        </p:nvSpPr>
        <p:spPr bwMode="auto">
          <a:xfrm rot="5400000">
            <a:off x="2361733" y="4057649"/>
            <a:ext cx="2663825" cy="746125"/>
          </a:xfrm>
          <a:prstGeom prst="rightArrow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24000">
                <a:schemeClr val="tx2">
                  <a:alpha val="46000"/>
                  <a:lumMod val="68000"/>
                  <a:lumOff val="32000"/>
                </a:schemeClr>
              </a:gs>
            </a:gsLst>
            <a:lin ang="5400000" scaled="0"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HK" altLang="en-US" b="0">
              <a:ea typeface="新細明體" charset="-120"/>
            </a:endParaRPr>
          </a:p>
        </p:txBody>
      </p:sp>
      <p:sp>
        <p:nvSpPr>
          <p:cNvPr id="14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87" grpId="0" animBg="1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31" name="群組 5"/>
          <p:cNvGrpSpPr>
            <a:grpSpLocks/>
          </p:cNvGrpSpPr>
          <p:nvPr/>
        </p:nvGrpSpPr>
        <p:grpSpPr bwMode="auto">
          <a:xfrm>
            <a:off x="0" y="1700213"/>
            <a:ext cx="9144000" cy="4537075"/>
            <a:chOff x="149980" y="1198357"/>
            <a:chExt cx="9146420" cy="2782028"/>
          </a:xfrm>
        </p:grpSpPr>
        <p:pic>
          <p:nvPicPr>
            <p:cNvPr id="99337" name="圖片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980" y="2658141"/>
              <a:ext cx="9144000" cy="1322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338" name="圖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1198357"/>
              <a:ext cx="9144000" cy="1459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9332" name="AutoShape 4"/>
          <p:cNvSpPr>
            <a:spLocks noChangeArrowheads="1"/>
          </p:cNvSpPr>
          <p:nvPr/>
        </p:nvSpPr>
        <p:spPr bwMode="auto">
          <a:xfrm>
            <a:off x="8101013" y="2476500"/>
            <a:ext cx="360362" cy="2133600"/>
          </a:xfrm>
          <a:prstGeom prst="downArrow">
            <a:avLst>
              <a:gd name="adj1" fmla="val 50000"/>
              <a:gd name="adj2" fmla="val 153939"/>
            </a:avLst>
          </a:prstGeom>
          <a:solidFill>
            <a:srgbClr val="FF99CC">
              <a:alpha val="50195"/>
            </a:srgbClr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b="0">
              <a:solidFill>
                <a:schemeClr val="tx1"/>
              </a:solidFill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1835150" y="1103313"/>
            <a:ext cx="5905500" cy="1100137"/>
          </a:xfrm>
          <a:prstGeom prst="wedgeRectCallout">
            <a:avLst>
              <a:gd name="adj1" fmla="val 56381"/>
              <a:gd name="adj2" fmla="val 155772"/>
            </a:avLst>
          </a:prstGeom>
          <a:solidFill>
            <a:srgbClr val="FF99CC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zh-TW" altLang="en-US" sz="3600" dirty="0">
                <a:latin typeface="+mn-ea"/>
              </a:rPr>
              <a:t>科目全年平均分計算 </a:t>
            </a:r>
            <a:endParaRPr lang="en-US" altLang="zh-TW" sz="3600" dirty="0">
              <a:latin typeface="+mn-ea"/>
            </a:endParaRPr>
          </a:p>
          <a:p>
            <a:pPr algn="ctr" eaLnBrk="1" hangingPunct="1">
              <a:defRPr/>
            </a:pPr>
            <a:r>
              <a:rPr lang="en-US" altLang="zh-TW" sz="3600" dirty="0">
                <a:latin typeface="+mn-ea"/>
              </a:rPr>
              <a:t>(</a:t>
            </a:r>
            <a:r>
              <a:rPr lang="en-US" altLang="zh-TW" sz="3600" b="0" dirty="0">
                <a:latin typeface="+mn-ea"/>
              </a:rPr>
              <a:t>Subject Annual Average)</a:t>
            </a:r>
          </a:p>
        </p:txBody>
      </p:sp>
      <p:sp>
        <p:nvSpPr>
          <p:cNvPr id="99334" name="AutoShape 6"/>
          <p:cNvSpPr>
            <a:spLocks noChangeArrowheads="1"/>
          </p:cNvSpPr>
          <p:nvPr/>
        </p:nvSpPr>
        <p:spPr bwMode="auto">
          <a:xfrm>
            <a:off x="5014913" y="4598988"/>
            <a:ext cx="2590800" cy="304800"/>
          </a:xfrm>
          <a:prstGeom prst="rightArrow">
            <a:avLst>
              <a:gd name="adj1" fmla="val 50000"/>
              <a:gd name="adj2" fmla="val 212500"/>
            </a:avLst>
          </a:prstGeom>
          <a:solidFill>
            <a:srgbClr val="00FFFF">
              <a:alpha val="50195"/>
            </a:srgb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b="0">
              <a:solidFill>
                <a:schemeClr val="tx1"/>
              </a:solidFill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187450" y="5445125"/>
            <a:ext cx="4752975" cy="1150938"/>
          </a:xfrm>
          <a:prstGeom prst="wedgeRectCallout">
            <a:avLst>
              <a:gd name="adj1" fmla="val 41789"/>
              <a:gd name="adj2" fmla="val -106108"/>
            </a:avLst>
          </a:prstGeom>
          <a:solidFill>
            <a:srgbClr val="00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zh-TW" altLang="en-US" sz="3600" dirty="0">
                <a:latin typeface="+mn-ea"/>
              </a:rPr>
              <a:t>學期平均分計算 </a:t>
            </a:r>
            <a:endParaRPr lang="en-US" altLang="zh-TW" sz="3600" dirty="0">
              <a:latin typeface="+mn-ea"/>
            </a:endParaRPr>
          </a:p>
          <a:p>
            <a:pPr algn="ctr" eaLnBrk="1" hangingPunct="1">
              <a:defRPr/>
            </a:pPr>
            <a:r>
              <a:rPr lang="en-US" altLang="zh-TW" sz="3600" dirty="0">
                <a:latin typeface="+mn-ea"/>
              </a:rPr>
              <a:t>(</a:t>
            </a:r>
            <a:r>
              <a:rPr lang="en-US" altLang="zh-TW" sz="3600" b="0" dirty="0">
                <a:latin typeface="+mn-ea"/>
              </a:rPr>
              <a:t>Term Grand Average)</a:t>
            </a:r>
          </a:p>
        </p:txBody>
      </p:sp>
      <p:sp>
        <p:nvSpPr>
          <p:cNvPr id="11" name="矩形 10"/>
          <p:cNvSpPr/>
          <p:nvPr/>
        </p:nvSpPr>
        <p:spPr>
          <a:xfrm>
            <a:off x="1394520" y="495727"/>
            <a:ext cx="6977062" cy="579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HK" altLang="en-US" sz="32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全年平均分 </a:t>
            </a:r>
            <a:r>
              <a:rPr lang="en-US" altLang="zh-HK" sz="32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(Annual Grand Average)</a:t>
            </a:r>
            <a:endParaRPr lang="zh-HK" altLang="en-US" sz="3200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3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3390" y="341760"/>
            <a:ext cx="3744913" cy="684213"/>
          </a:xfrm>
        </p:spPr>
        <p:txBody>
          <a:bodyPr/>
          <a:lstStyle/>
          <a:p>
            <a:pPr>
              <a:defRPr/>
            </a:pPr>
            <a:r>
              <a:rPr kumimoji="1" lang="zh-TW" altLang="en-US" sz="3200" b="1" kern="1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名次編排準則 </a:t>
            </a:r>
            <a:endParaRPr kumimoji="1" lang="zh-HK" altLang="en-US" sz="3200" b="1" kern="12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478593" y="1268760"/>
            <a:ext cx="575945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just">
              <a:defRPr/>
            </a:pPr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</a:rPr>
              <a:t>編排學生名次時，</a:t>
            </a:r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用戶需要考慮：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zh-TW" altLang="en-US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科目是否必須及格</a:t>
            </a:r>
            <a:r>
              <a:rPr lang="en-US" altLang="zh-TW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zh-TW" altLang="en-US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是否為一些在選定科目表現不及格的學生編排名次</a:t>
            </a:r>
            <a:r>
              <a:rPr lang="en-US" altLang="zh-TW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zh-TW" altLang="en-US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是否合併排列同一科目存有不同教學語言的科目名次</a:t>
            </a:r>
            <a:r>
              <a:rPr lang="en-US" altLang="zh-TW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可設定多於一科</a:t>
            </a:r>
            <a:r>
              <a:rPr lang="en-US" altLang="zh-TW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)?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zh-TW" altLang="en-US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是否計算擁有免修</a:t>
            </a:r>
            <a:r>
              <a:rPr lang="en-US" altLang="zh-TW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HK" sz="2200" b="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Exempt</a:t>
            </a:r>
            <a:r>
              <a:rPr lang="en-US" altLang="zh-TW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分卷學生的科目名次</a:t>
            </a:r>
            <a:r>
              <a:rPr lang="en-US" altLang="zh-TW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zh-TW" altLang="en-US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是否把不排名次</a:t>
            </a:r>
            <a:r>
              <a:rPr lang="en-US" altLang="zh-TW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HK" sz="2200" b="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OM Exclusion)</a:t>
            </a:r>
            <a:r>
              <a:rPr lang="zh-TW" altLang="en-US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的學生包括在學生名次基數內</a:t>
            </a:r>
            <a:r>
              <a:rPr lang="en-US" altLang="zh-TW" sz="2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</p:txBody>
      </p:sp>
      <p:pic>
        <p:nvPicPr>
          <p:cNvPr id="1658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258888"/>
            <a:ext cx="1982085" cy="433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7"/>
          <p:cNvSpPr txBox="1"/>
          <p:nvPr/>
        </p:nvSpPr>
        <p:spPr>
          <a:xfrm>
            <a:off x="6911439" y="113300"/>
            <a:ext cx="2125057" cy="497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(D)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名次編排準則    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0472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Grp="1" noChangeArrowheads="1"/>
          </p:cNvSpPr>
          <p:nvPr>
            <p:ph type="title"/>
          </p:nvPr>
        </p:nvSpPr>
        <p:spPr>
          <a:xfrm>
            <a:off x="1624012" y="383716"/>
            <a:ext cx="7162800" cy="584200"/>
          </a:xfrm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kumimoji="1" lang="zh-TW" altLang="en-US" sz="3200" b="1" kern="1200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班級考績</a:t>
            </a:r>
          </a:p>
        </p:txBody>
      </p:sp>
      <p:sp>
        <p:nvSpPr>
          <p:cNvPr id="75780" name="Text Box 8"/>
          <p:cNvSpPr txBox="1">
            <a:spLocks noChangeArrowheads="1"/>
          </p:cNvSpPr>
          <p:nvPr/>
        </p:nvSpPr>
        <p:spPr bwMode="auto">
          <a:xfrm>
            <a:off x="2124075" y="1500188"/>
            <a:ext cx="6162675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74650" indent="-3746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成績表顯示形式</a:t>
            </a:r>
            <a:endParaRPr lang="en-US" altLang="zh-TW" sz="2600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評語的語言</a:t>
            </a:r>
            <a:endParaRPr lang="en-US" altLang="zh-TW" sz="2600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其他考績</a:t>
            </a:r>
            <a:endParaRPr lang="en-US" altLang="zh-TW" sz="2600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操行</a:t>
            </a:r>
            <a:endParaRPr lang="en-US" altLang="zh-TW" sz="2600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輸入科目評語</a:t>
            </a:r>
            <a:r>
              <a:rPr lang="en-US" altLang="zh-TW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/</a:t>
            </a: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備註</a:t>
            </a:r>
            <a:r>
              <a:rPr lang="en-US" altLang="zh-TW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/</a:t>
            </a: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其他資料選項</a:t>
            </a:r>
            <a:endParaRPr lang="en-US" altLang="zh-TW" sz="2600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成績表發出日期</a:t>
            </a:r>
            <a:r>
              <a:rPr lang="en-US" altLang="zh-TW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/</a:t>
            </a: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欄位標題</a:t>
            </a:r>
            <a:endParaRPr lang="en-US" altLang="zh-TW" sz="2600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計算科目分</a:t>
            </a:r>
            <a:r>
              <a:rPr lang="en-US" altLang="zh-TW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(</a:t>
            </a:r>
            <a:r>
              <a:rPr lang="en-US" altLang="zh-TW" sz="2600" dirty="0">
                <a:solidFill>
                  <a:schemeClr val="accent2">
                    <a:lumMod val="50000"/>
                  </a:schemeClr>
                </a:solidFill>
                <a:latin typeface="+mn-ea"/>
                <a:cs typeface="Arial" panose="020B0604020202020204" pitchFamily="34" charset="0"/>
              </a:rPr>
              <a:t>Subject Score</a:t>
            </a:r>
            <a:r>
              <a:rPr lang="en-US" altLang="zh-TW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)</a:t>
            </a: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方法</a:t>
            </a:r>
            <a:endParaRPr lang="en-US" altLang="zh-TW" sz="2600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計算平均分</a:t>
            </a:r>
            <a:r>
              <a:rPr lang="en-US" altLang="zh-TW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(Grand Average)</a:t>
            </a:r>
            <a:r>
              <a:rPr lang="zh-TW" altLang="en-US" sz="2600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方法</a:t>
            </a:r>
            <a:endParaRPr lang="en-US" altLang="zh-TW" sz="2600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pic>
        <p:nvPicPr>
          <p:cNvPr id="7578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1243013"/>
            <a:ext cx="1824037" cy="463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938" name="Group 1"/>
          <p:cNvGrpSpPr>
            <a:grpSpLocks/>
          </p:cNvGrpSpPr>
          <p:nvPr/>
        </p:nvGrpSpPr>
        <p:grpSpPr bwMode="auto">
          <a:xfrm>
            <a:off x="1125537" y="1052736"/>
            <a:ext cx="6830818" cy="5678487"/>
            <a:chOff x="1079500" y="1052513"/>
            <a:chExt cx="6938701" cy="5678487"/>
          </a:xfrm>
        </p:grpSpPr>
        <p:grpSp>
          <p:nvGrpSpPr>
            <p:cNvPr id="167946" name="群組 1"/>
            <p:cNvGrpSpPr>
              <a:grpSpLocks/>
            </p:cNvGrpSpPr>
            <p:nvPr/>
          </p:nvGrpSpPr>
          <p:grpSpPr bwMode="auto">
            <a:xfrm>
              <a:off x="1079500" y="1052513"/>
              <a:ext cx="6938701" cy="5678487"/>
              <a:chOff x="981075" y="2204864"/>
              <a:chExt cx="7181850" cy="6038850"/>
            </a:xfrm>
          </p:grpSpPr>
          <p:pic>
            <p:nvPicPr>
              <p:cNvPr id="167948" name="Picture 7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1075" y="2204864"/>
                <a:ext cx="7181850" cy="6038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7949" name="Picture 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7654" y="2733201"/>
                <a:ext cx="359702" cy="116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67945" name="Picture 1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8111" y="1543712"/>
              <a:ext cx="250126" cy="134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1509168" y="466468"/>
            <a:ext cx="6347714" cy="594951"/>
          </a:xfrm>
        </p:spPr>
        <p:txBody>
          <a:bodyPr/>
          <a:lstStyle/>
          <a:p>
            <a:pPr>
              <a:defRPr/>
            </a:pPr>
            <a:r>
              <a:rPr kumimoji="1" lang="zh-TW" altLang="en-US" sz="3200" b="1" kern="1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名次編排準則 </a:t>
            </a:r>
            <a:endParaRPr kumimoji="1" lang="zh-HK" altLang="en-US" sz="3200" b="1" kern="12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3"/>
          <p:cNvSpPr>
            <a:spLocks noChangeArrowheads="1"/>
          </p:cNvSpPr>
          <p:nvPr/>
        </p:nvSpPr>
        <p:spPr bwMode="auto">
          <a:xfrm>
            <a:off x="2473325" y="1987550"/>
            <a:ext cx="5545138" cy="1657350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chemeClr val="tx1"/>
              </a:solidFill>
            </a:endParaRPr>
          </a:p>
        </p:txBody>
      </p:sp>
      <p:pic>
        <p:nvPicPr>
          <p:cNvPr id="167941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694" y="1543935"/>
            <a:ext cx="8382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7"/>
          <p:cNvSpPr txBox="1"/>
          <p:nvPr/>
        </p:nvSpPr>
        <p:spPr>
          <a:xfrm>
            <a:off x="6662724" y="138641"/>
            <a:ext cx="2138376" cy="497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(D)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名次編排準則    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9470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96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3556000"/>
            <a:ext cx="7866062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8444" y="502751"/>
            <a:ext cx="5905500" cy="5397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kumimoji="1" lang="zh-TW" altLang="en-US" sz="3200" b="1" kern="1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排列名次時必須及格的科目</a:t>
            </a:r>
            <a:endParaRPr kumimoji="1" lang="zh-HK" altLang="en-US" sz="3200" b="1" kern="12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2709" name="矩形 4"/>
          <p:cNvSpPr>
            <a:spLocks noChangeArrowheads="1"/>
          </p:cNvSpPr>
          <p:nvPr/>
        </p:nvSpPr>
        <p:spPr bwMode="auto">
          <a:xfrm>
            <a:off x="395288" y="1268413"/>
            <a:ext cx="7777112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457200" indent="-4572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sz="25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在「可用科目」選擇方塊中選擇必須及格的科目</a:t>
            </a:r>
            <a:r>
              <a:rPr lang="en-US" altLang="zh-TW" sz="25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5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5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5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可多於一科</a:t>
            </a:r>
            <a:r>
              <a:rPr lang="en-US" altLang="zh-TW" sz="25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sz="25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選取「即使選定科目不及格也一併計算學生名次，但要先排列合乎要求的學生後才排列其餘學生名次」方塊可為一些選定科目不及格的學生編排名次</a:t>
            </a:r>
            <a:endParaRPr lang="zh-HK" altLang="en-US" sz="250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8966" name="矩形 5"/>
          <p:cNvSpPr>
            <a:spLocks noChangeArrowheads="1"/>
          </p:cNvSpPr>
          <p:nvPr/>
        </p:nvSpPr>
        <p:spPr bwMode="auto">
          <a:xfrm>
            <a:off x="1393825" y="4149725"/>
            <a:ext cx="2630488" cy="1366838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72711" name="矩形 6"/>
          <p:cNvSpPr>
            <a:spLocks noChangeArrowheads="1"/>
          </p:cNvSpPr>
          <p:nvPr/>
        </p:nvSpPr>
        <p:spPr bwMode="auto">
          <a:xfrm>
            <a:off x="573088" y="5492750"/>
            <a:ext cx="428625" cy="366713"/>
          </a:xfrm>
          <a:prstGeom prst="rect">
            <a:avLst/>
          </a:prstGeom>
          <a:noFill/>
          <a:ln w="38100" algn="ctr">
            <a:solidFill>
              <a:srgbClr val="7030A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rgbClr val="7030A0"/>
              </a:solidFill>
            </a:endParaRPr>
          </a:p>
        </p:txBody>
      </p:sp>
      <p:sp>
        <p:nvSpPr>
          <p:cNvPr id="9" name="TextBox 17"/>
          <p:cNvSpPr txBox="1"/>
          <p:nvPr/>
        </p:nvSpPr>
        <p:spPr>
          <a:xfrm>
            <a:off x="6875585" y="113300"/>
            <a:ext cx="2160911" cy="497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(D)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名次編排準則    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7491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034" name="Group 1"/>
          <p:cNvGrpSpPr>
            <a:grpSpLocks/>
          </p:cNvGrpSpPr>
          <p:nvPr/>
        </p:nvGrpSpPr>
        <p:grpSpPr bwMode="auto">
          <a:xfrm>
            <a:off x="1079500" y="1052513"/>
            <a:ext cx="6938963" cy="5678487"/>
            <a:chOff x="1079500" y="1052513"/>
            <a:chExt cx="6938963" cy="5678487"/>
          </a:xfrm>
        </p:grpSpPr>
        <p:pic>
          <p:nvPicPr>
            <p:cNvPr id="172040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500" y="1052513"/>
              <a:ext cx="6938963" cy="5678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2041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4109" y="1548153"/>
              <a:ext cx="234278" cy="12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1624530" y="381510"/>
            <a:ext cx="6347714" cy="654050"/>
          </a:xfrm>
        </p:spPr>
        <p:txBody>
          <a:bodyPr/>
          <a:lstStyle/>
          <a:p>
            <a:pPr>
              <a:defRPr/>
            </a:pPr>
            <a:r>
              <a:rPr kumimoji="1" lang="zh-TW" altLang="en-US" sz="3200" b="1" kern="1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名次編排準則 </a:t>
            </a:r>
            <a:endParaRPr kumimoji="1" lang="zh-HK" altLang="en-US" sz="3200" b="1" kern="12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2036" name="矩形 3"/>
          <p:cNvSpPr>
            <a:spLocks noChangeArrowheads="1"/>
          </p:cNvSpPr>
          <p:nvPr/>
        </p:nvSpPr>
        <p:spPr bwMode="auto">
          <a:xfrm>
            <a:off x="2411413" y="3659188"/>
            <a:ext cx="5632450" cy="1657350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chemeClr val="tx1"/>
              </a:solidFill>
            </a:endParaRPr>
          </a:p>
        </p:txBody>
      </p:sp>
      <p:pic>
        <p:nvPicPr>
          <p:cNvPr id="17203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913" y="1547813"/>
            <a:ext cx="720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3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5" b="-2"/>
          <a:stretch>
            <a:fillRect/>
          </a:stretch>
        </p:blipFill>
        <p:spPr bwMode="auto">
          <a:xfrm>
            <a:off x="4514850" y="1541463"/>
            <a:ext cx="293688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7"/>
          <p:cNvSpPr txBox="1"/>
          <p:nvPr/>
        </p:nvSpPr>
        <p:spPr>
          <a:xfrm>
            <a:off x="6849208" y="113300"/>
            <a:ext cx="2187288" cy="497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(D)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名次編排準則    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63053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130" name="Group 1"/>
          <p:cNvGrpSpPr>
            <a:grpSpLocks/>
          </p:cNvGrpSpPr>
          <p:nvPr/>
        </p:nvGrpSpPr>
        <p:grpSpPr bwMode="auto">
          <a:xfrm>
            <a:off x="468313" y="69850"/>
            <a:ext cx="8064500" cy="6700838"/>
            <a:chOff x="468313" y="69850"/>
            <a:chExt cx="8064500" cy="6700838"/>
          </a:xfrm>
        </p:grpSpPr>
        <p:grpSp>
          <p:nvGrpSpPr>
            <p:cNvPr id="176135" name="群組 1"/>
            <p:cNvGrpSpPr>
              <a:grpSpLocks/>
            </p:cNvGrpSpPr>
            <p:nvPr/>
          </p:nvGrpSpPr>
          <p:grpSpPr bwMode="auto">
            <a:xfrm>
              <a:off x="468313" y="69850"/>
              <a:ext cx="8064500" cy="6700838"/>
              <a:chOff x="468313" y="69850"/>
              <a:chExt cx="8064500" cy="6700838"/>
            </a:xfrm>
          </p:grpSpPr>
          <p:pic>
            <p:nvPicPr>
              <p:cNvPr id="176137" name="Picture 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8313" y="69850"/>
                <a:ext cx="8064500" cy="6700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6138" name="Picture 1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3611" y="627706"/>
                <a:ext cx="494608" cy="1348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76136" name="Picture 1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603" y="623638"/>
              <a:ext cx="290843" cy="156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矩形 4"/>
          <p:cNvSpPr/>
          <p:nvPr/>
        </p:nvSpPr>
        <p:spPr>
          <a:xfrm>
            <a:off x="468313" y="1412875"/>
            <a:ext cx="8391525" cy="293618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 eaLnBrk="1" hangingPunct="1">
              <a:buFont typeface="Arial" pitchFamily="34" charset="0"/>
              <a:buChar char="•"/>
              <a:defRPr/>
            </a:pPr>
            <a:r>
              <a:rPr lang="zh-TW" altLang="en-US" sz="2800" dirty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不排名次的學生</a:t>
            </a:r>
            <a:endParaRPr lang="en-US" altLang="zh-TW" sz="2800" dirty="0">
              <a:solidFill>
                <a:srgbClr val="FF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defRPr/>
            </a:pPr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如用戶選擇「計算」，系統將把不排名次的學生包括在學生名次基數內</a:t>
            </a:r>
            <a:endParaRPr lang="en-US" altLang="zh-TW" sz="2800" dirty="0">
              <a:solidFill>
                <a:schemeClr val="folHlin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eaLnBrk="1" hangingPunct="1">
              <a:buFont typeface="Arial" pitchFamily="34" charset="0"/>
              <a:buChar char="•"/>
              <a:defRPr/>
            </a:pPr>
            <a:r>
              <a:rPr lang="zh-TW" altLang="en-US" sz="2800" dirty="0">
                <a:solidFill>
                  <a:srgbClr val="FF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科目擁有免修分卷</a:t>
            </a:r>
            <a:endParaRPr lang="en-US" altLang="zh-TW" sz="2800" dirty="0">
              <a:solidFill>
                <a:srgbClr val="FF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defRPr/>
            </a:pPr>
            <a:r>
              <a:rPr lang="zh-TW" altLang="en-US" sz="28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如用戶選擇「計算名次」選項，系統會計算擁有免修分卷學生的科目名次</a:t>
            </a:r>
          </a:p>
        </p:txBody>
      </p:sp>
      <p:sp>
        <p:nvSpPr>
          <p:cNvPr id="7" name="矩形 3"/>
          <p:cNvSpPr>
            <a:spLocks noChangeArrowheads="1"/>
          </p:cNvSpPr>
          <p:nvPr/>
        </p:nvSpPr>
        <p:spPr bwMode="auto">
          <a:xfrm>
            <a:off x="1908175" y="5157788"/>
            <a:ext cx="6624638" cy="1333500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chemeClr val="tx1"/>
              </a:solidFill>
            </a:endParaRPr>
          </a:p>
        </p:txBody>
      </p:sp>
      <p:pic>
        <p:nvPicPr>
          <p:cNvPr id="1761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888"/>
            <a:ext cx="7524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6134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5" b="-2"/>
          <a:stretch>
            <a:fillRect/>
          </a:stretch>
        </p:blipFill>
        <p:spPr bwMode="auto">
          <a:xfrm>
            <a:off x="4387850" y="638175"/>
            <a:ext cx="2936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7"/>
          <p:cNvSpPr txBox="1"/>
          <p:nvPr/>
        </p:nvSpPr>
        <p:spPr>
          <a:xfrm>
            <a:off x="6875585" y="113300"/>
            <a:ext cx="2160911" cy="497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(D)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名次編排準則    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8983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226" name="Group 2"/>
          <p:cNvGrpSpPr>
            <a:grpSpLocks/>
          </p:cNvGrpSpPr>
          <p:nvPr/>
        </p:nvGrpSpPr>
        <p:grpSpPr bwMode="auto">
          <a:xfrm>
            <a:off x="2044700" y="2740025"/>
            <a:ext cx="4838700" cy="4029075"/>
            <a:chOff x="2044700" y="2740025"/>
            <a:chExt cx="4838700" cy="4029075"/>
          </a:xfrm>
        </p:grpSpPr>
        <p:pic>
          <p:nvPicPr>
            <p:cNvPr id="180230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4700" y="2740025"/>
              <a:ext cx="4838700" cy="402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0231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7772" y="3399454"/>
              <a:ext cx="252628" cy="136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023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7519" y="5759544"/>
              <a:ext cx="252628" cy="136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64665" y="278336"/>
            <a:ext cx="7162800" cy="762000"/>
          </a:xfrm>
        </p:spPr>
        <p:txBody>
          <a:bodyPr/>
          <a:lstStyle/>
          <a:p>
            <a:pPr>
              <a:defRPr/>
            </a:pPr>
            <a:r>
              <a:rPr kumimoji="1" lang="zh-HK" altLang="en-US" sz="2800" kern="1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不排名次</a:t>
            </a:r>
          </a:p>
        </p:txBody>
      </p:sp>
      <p:sp>
        <p:nvSpPr>
          <p:cNvPr id="180229" name="矩形 5"/>
          <p:cNvSpPr>
            <a:spLocks noChangeArrowheads="1"/>
          </p:cNvSpPr>
          <p:nvPr/>
        </p:nvSpPr>
        <p:spPr bwMode="auto">
          <a:xfrm>
            <a:off x="395536" y="1151861"/>
            <a:ext cx="7559675" cy="156845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914400" indent="-45720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在所選擇考績、學期及年終內，選擇學生不排名次</a:t>
            </a:r>
            <a:endParaRPr lang="en-US" altLang="zh-TW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個別學生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整班學生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可輸入排除該學生的原因</a:t>
            </a:r>
            <a:endParaRPr lang="zh-HK" altLang="en-US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18485" y="113300"/>
            <a:ext cx="1818011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solidFill>
                  <a:schemeClr val="tx1"/>
                </a:solidFill>
                <a:latin typeface="+mn-ea"/>
              </a:rPr>
              <a:t>(E) 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不排名次</a:t>
            </a:r>
            <a:endParaRPr lang="en-US" altLang="zh-TW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35877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250" name="Group 1"/>
          <p:cNvGrpSpPr>
            <a:grpSpLocks/>
          </p:cNvGrpSpPr>
          <p:nvPr/>
        </p:nvGrpSpPr>
        <p:grpSpPr bwMode="auto">
          <a:xfrm>
            <a:off x="755650" y="1989138"/>
            <a:ext cx="7575550" cy="4305300"/>
            <a:chOff x="755650" y="1989138"/>
            <a:chExt cx="7575550" cy="4305300"/>
          </a:xfrm>
        </p:grpSpPr>
        <p:pic>
          <p:nvPicPr>
            <p:cNvPr id="181257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650" y="1989138"/>
              <a:ext cx="7575550" cy="4305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1258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1812" y="2600305"/>
              <a:ext cx="293751" cy="158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1532791" y="341692"/>
            <a:ext cx="6347714" cy="731838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kumimoji="1" lang="zh-TW" altLang="en-US" sz="2800" kern="1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個別學生</a:t>
            </a:r>
            <a:r>
              <a:rPr kumimoji="1" lang="zh-HK" altLang="en-US" sz="2800" kern="12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不排名次 </a:t>
            </a:r>
          </a:p>
        </p:txBody>
      </p:sp>
      <p:sp>
        <p:nvSpPr>
          <p:cNvPr id="181252" name="矩形 5"/>
          <p:cNvSpPr>
            <a:spLocks noChangeArrowheads="1"/>
          </p:cNvSpPr>
          <p:nvPr/>
        </p:nvSpPr>
        <p:spPr bwMode="auto">
          <a:xfrm>
            <a:off x="2267744" y="3717032"/>
            <a:ext cx="2017819" cy="2304356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81253" name="矩形 6"/>
          <p:cNvSpPr>
            <a:spLocks noChangeArrowheads="1"/>
          </p:cNvSpPr>
          <p:nvPr/>
        </p:nvSpPr>
        <p:spPr bwMode="auto">
          <a:xfrm>
            <a:off x="722587" y="1329937"/>
            <a:ext cx="4751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選擇個別考績、學期或年終</a:t>
            </a:r>
            <a:endParaRPr lang="zh-HK" altLang="en-US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8125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425" y="2600325"/>
            <a:ext cx="6350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1255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65" b="-2"/>
          <a:stretch>
            <a:fillRect/>
          </a:stretch>
        </p:blipFill>
        <p:spPr bwMode="auto">
          <a:xfrm>
            <a:off x="3992563" y="2601913"/>
            <a:ext cx="363537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8"/>
          <p:cNvSpPr txBox="1"/>
          <p:nvPr/>
        </p:nvSpPr>
        <p:spPr>
          <a:xfrm>
            <a:off x="7332785" y="113300"/>
            <a:ext cx="1703711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solidFill>
                  <a:schemeClr val="tx1"/>
                </a:solidFill>
                <a:latin typeface="+mn-ea"/>
              </a:rPr>
              <a:t>(E) 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不排名次</a:t>
            </a:r>
            <a:endParaRPr lang="en-US" altLang="zh-TW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594370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609600" y="373526"/>
            <a:ext cx="6347714" cy="1320800"/>
          </a:xfrm>
        </p:spPr>
        <p:txBody>
          <a:bodyPr/>
          <a:lstStyle/>
          <a:p>
            <a:pPr lvl="1">
              <a:defRPr/>
            </a:pPr>
            <a:r>
              <a:rPr kumimoji="1" lang="zh-TW" altLang="en-US" sz="32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個別學生</a:t>
            </a:r>
            <a:r>
              <a:rPr kumimoji="1" lang="zh-HK" altLang="en-US" sz="3200" b="1" kern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不排名次</a:t>
            </a:r>
          </a:p>
        </p:txBody>
      </p:sp>
      <p:pic>
        <p:nvPicPr>
          <p:cNvPr id="18227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1060450"/>
            <a:ext cx="5772150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7" name="矩形 1"/>
          <p:cNvSpPr>
            <a:spLocks noChangeArrowheads="1"/>
          </p:cNvSpPr>
          <p:nvPr/>
        </p:nvSpPr>
        <p:spPr bwMode="auto">
          <a:xfrm>
            <a:off x="2203450" y="1614488"/>
            <a:ext cx="215900" cy="730250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chemeClr val="tx1"/>
              </a:solidFill>
            </a:endParaRPr>
          </a:p>
        </p:txBody>
      </p:sp>
      <p:pic>
        <p:nvPicPr>
          <p:cNvPr id="9830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412875"/>
            <a:ext cx="8156575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11" name="矩形 15"/>
          <p:cNvSpPr>
            <a:spLocks noChangeArrowheads="1"/>
          </p:cNvSpPr>
          <p:nvPr/>
        </p:nvSpPr>
        <p:spPr bwMode="auto">
          <a:xfrm>
            <a:off x="676275" y="5614988"/>
            <a:ext cx="7829550" cy="217487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0" name="TextBox 8"/>
          <p:cNvSpPr txBox="1"/>
          <p:nvPr/>
        </p:nvSpPr>
        <p:spPr>
          <a:xfrm>
            <a:off x="7306408" y="113300"/>
            <a:ext cx="1730088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solidFill>
                  <a:schemeClr val="tx1"/>
                </a:solidFill>
                <a:latin typeface="+mn-ea"/>
              </a:rPr>
              <a:t>(E) 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不排名次</a:t>
            </a:r>
            <a:endParaRPr lang="en-US" altLang="zh-TW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96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6" name="Group 1"/>
          <p:cNvGrpSpPr>
            <a:grpSpLocks/>
          </p:cNvGrpSpPr>
          <p:nvPr/>
        </p:nvGrpSpPr>
        <p:grpSpPr bwMode="auto">
          <a:xfrm>
            <a:off x="179388" y="1196975"/>
            <a:ext cx="8640762" cy="5483225"/>
            <a:chOff x="179388" y="1196975"/>
            <a:chExt cx="8640762" cy="5483225"/>
          </a:xfrm>
        </p:grpSpPr>
        <p:grpSp>
          <p:nvGrpSpPr>
            <p:cNvPr id="77835" name="群組 1"/>
            <p:cNvGrpSpPr>
              <a:grpSpLocks/>
            </p:cNvGrpSpPr>
            <p:nvPr/>
          </p:nvGrpSpPr>
          <p:grpSpPr bwMode="auto">
            <a:xfrm>
              <a:off x="179388" y="1196975"/>
              <a:ext cx="8640762" cy="5483225"/>
              <a:chOff x="179388" y="1196975"/>
              <a:chExt cx="8640762" cy="5483225"/>
            </a:xfrm>
          </p:grpSpPr>
          <p:grpSp>
            <p:nvGrpSpPr>
              <p:cNvPr id="77837" name="群組 2"/>
              <p:cNvGrpSpPr>
                <a:grpSpLocks/>
              </p:cNvGrpSpPr>
              <p:nvPr/>
            </p:nvGrpSpPr>
            <p:grpSpPr bwMode="auto">
              <a:xfrm>
                <a:off x="179388" y="1196975"/>
                <a:ext cx="8640762" cy="5483225"/>
                <a:chOff x="179388" y="1196975"/>
                <a:chExt cx="8640762" cy="5483225"/>
              </a:xfrm>
            </p:grpSpPr>
            <p:grpSp>
              <p:nvGrpSpPr>
                <p:cNvPr id="77839" name="群組 1"/>
                <p:cNvGrpSpPr>
                  <a:grpSpLocks/>
                </p:cNvGrpSpPr>
                <p:nvPr/>
              </p:nvGrpSpPr>
              <p:grpSpPr bwMode="auto">
                <a:xfrm>
                  <a:off x="179388" y="1196975"/>
                  <a:ext cx="8640762" cy="5483225"/>
                  <a:chOff x="179388" y="1196975"/>
                  <a:chExt cx="8640762" cy="5483225"/>
                </a:xfrm>
              </p:grpSpPr>
              <p:grpSp>
                <p:nvGrpSpPr>
                  <p:cNvPr id="77841" name="群組 1"/>
                  <p:cNvGrpSpPr>
                    <a:grpSpLocks/>
                  </p:cNvGrpSpPr>
                  <p:nvPr/>
                </p:nvGrpSpPr>
                <p:grpSpPr bwMode="auto">
                  <a:xfrm>
                    <a:off x="179388" y="1196975"/>
                    <a:ext cx="8640762" cy="5483225"/>
                    <a:chOff x="179388" y="1196975"/>
                    <a:chExt cx="8640762" cy="5483225"/>
                  </a:xfrm>
                </p:grpSpPr>
                <p:pic>
                  <p:nvPicPr>
                    <p:cNvPr id="77843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79388" y="1196975"/>
                      <a:ext cx="8640762" cy="5483225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77844" name="Picture 5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200713" y="1714565"/>
                      <a:ext cx="426435" cy="1383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</p:grpSp>
              <p:pic>
                <p:nvPicPr>
                  <p:cNvPr id="77842" name="Picture 12"/>
                  <p:cNvPicPr>
                    <a:picLocks noChangeAspect="1" noChangeArrowheads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022134" y="1873523"/>
                    <a:ext cx="380334" cy="1383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pic>
              <p:nvPicPr>
                <p:cNvPr id="77840" name="Picture 13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09156" y="1703114"/>
                  <a:ext cx="345472" cy="3120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77838" name="Picture 18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00713" y="1702688"/>
                <a:ext cx="512707" cy="133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77836" name="Picture 1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3596" y="1706489"/>
              <a:ext cx="280669" cy="151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Rectangle 1026"/>
          <p:cNvSpPr txBox="1">
            <a:spLocks noGrp="1" noChangeArrowheads="1"/>
          </p:cNvSpPr>
          <p:nvPr>
            <p:ph type="title"/>
          </p:nvPr>
        </p:nvSpPr>
        <p:spPr>
          <a:xfrm>
            <a:off x="1611625" y="383716"/>
            <a:ext cx="2589088" cy="584200"/>
          </a:xfrm>
        </p:spPr>
        <p:txBody>
          <a:bodyPr wrap="square" anchor="ctr">
            <a:spAutoFit/>
          </a:bodyPr>
          <a:lstStyle/>
          <a:p>
            <a:pPr eaLnBrk="1" hangingPunct="1">
              <a:defRPr/>
            </a:pPr>
            <a:r>
              <a:rPr kumimoji="1" lang="zh-TW" altLang="en-US" sz="3200" b="1" kern="1200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班級考績</a:t>
            </a:r>
          </a:p>
        </p:txBody>
      </p:sp>
      <p:sp>
        <p:nvSpPr>
          <p:cNvPr id="45061" name="矩形 6"/>
          <p:cNvSpPr>
            <a:spLocks noChangeArrowheads="1"/>
          </p:cNvSpPr>
          <p:nvPr/>
        </p:nvSpPr>
        <p:spPr bwMode="auto">
          <a:xfrm>
            <a:off x="2124075" y="2276475"/>
            <a:ext cx="6551613" cy="504825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2" name="矩形 6"/>
          <p:cNvSpPr>
            <a:spLocks noChangeArrowheads="1"/>
          </p:cNvSpPr>
          <p:nvPr/>
        </p:nvSpPr>
        <p:spPr bwMode="auto">
          <a:xfrm>
            <a:off x="2151063" y="2898775"/>
            <a:ext cx="6553200" cy="503238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3" name="矩形 6"/>
          <p:cNvSpPr>
            <a:spLocks noChangeArrowheads="1"/>
          </p:cNvSpPr>
          <p:nvPr/>
        </p:nvSpPr>
        <p:spPr bwMode="auto">
          <a:xfrm>
            <a:off x="2151063" y="3460750"/>
            <a:ext cx="6553200" cy="1697038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4" name="矩形 6"/>
          <p:cNvSpPr>
            <a:spLocks noChangeArrowheads="1"/>
          </p:cNvSpPr>
          <p:nvPr/>
        </p:nvSpPr>
        <p:spPr bwMode="auto">
          <a:xfrm>
            <a:off x="2124075" y="5224463"/>
            <a:ext cx="6551613" cy="842962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5" name="矩形 6"/>
          <p:cNvSpPr>
            <a:spLocks noChangeArrowheads="1"/>
          </p:cNvSpPr>
          <p:nvPr/>
        </p:nvSpPr>
        <p:spPr bwMode="auto">
          <a:xfrm>
            <a:off x="2124075" y="6092825"/>
            <a:ext cx="6551613" cy="512763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>
              <a:solidFill>
                <a:schemeClr val="tx1"/>
              </a:solidFill>
            </a:endParaRPr>
          </a:p>
        </p:txBody>
      </p:sp>
      <p:pic>
        <p:nvPicPr>
          <p:cNvPr id="77833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288" y="1703388"/>
            <a:ext cx="5905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34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6"/>
          <a:stretch>
            <a:fillRect/>
          </a:stretch>
        </p:blipFill>
        <p:spPr bwMode="auto">
          <a:xfrm>
            <a:off x="4241800" y="1704975"/>
            <a:ext cx="312738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nimBg="1"/>
      <p:bldP spid="4506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97913"/>
            <a:ext cx="6332538" cy="4926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1026"/>
          <p:cNvSpPr txBox="1">
            <a:spLocks noChangeArrowheads="1"/>
          </p:cNvSpPr>
          <p:nvPr/>
        </p:nvSpPr>
        <p:spPr>
          <a:xfrm>
            <a:off x="1547664" y="341687"/>
            <a:ext cx="6011105" cy="58477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設定成績表發出日期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/</a:t>
            </a:r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欄位標題</a:t>
            </a:r>
            <a:endParaRPr lang="en-US" altLang="zh-TW" sz="3200" b="1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8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40" y="2060848"/>
            <a:ext cx="8931275" cy="328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026"/>
          <p:cNvSpPr txBox="1">
            <a:spLocks noGrp="1" noChangeArrowheads="1"/>
          </p:cNvSpPr>
          <p:nvPr>
            <p:ph type="title"/>
          </p:nvPr>
        </p:nvSpPr>
        <p:spPr>
          <a:xfrm>
            <a:off x="1524291" y="471639"/>
            <a:ext cx="7162800" cy="523220"/>
          </a:xfrm>
        </p:spPr>
        <p:txBody>
          <a:bodyPr anchor="ctr">
            <a:spAutoFit/>
          </a:bodyPr>
          <a:lstStyle/>
          <a:p>
            <a:pPr>
              <a:defRPr/>
            </a:pP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+mn-ea"/>
              </a:rPr>
              <a:t>設定成績表計算科目分和平均分的方法</a:t>
            </a:r>
            <a:endParaRPr kumimoji="1" lang="zh-TW" altLang="en-US" sz="2800" b="1" kern="1200" dirty="0">
              <a:solidFill>
                <a:schemeClr val="accent2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8" name="TextBox 17"/>
          <p:cNvSpPr txBox="1"/>
          <p:nvPr/>
        </p:nvSpPr>
        <p:spPr>
          <a:xfrm>
            <a:off x="7253436" y="85839"/>
            <a:ext cx="1670756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2852738"/>
            <a:ext cx="8929687" cy="328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94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54451" y="425589"/>
            <a:ext cx="7162800" cy="584775"/>
          </a:xfrm>
        </p:spPr>
        <p:txBody>
          <a:bodyPr anchor="ctr">
            <a:spAutoFit/>
          </a:bodyPr>
          <a:lstStyle/>
          <a:p>
            <a:pPr marL="374650" indent="-374650"/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學期科目分 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(</a:t>
            </a:r>
            <a:r>
              <a:rPr lang="en-US" altLang="zh-TW" sz="3200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  <a:cs typeface="Arial" panose="020B0604020202020204" pitchFamily="34" charset="0"/>
              </a:rPr>
              <a:t>Term Subject Score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)</a:t>
            </a:r>
            <a:endParaRPr lang="zh-TW" altLang="en-US" sz="3200" b="1" dirty="0">
              <a:solidFill>
                <a:schemeClr val="accent2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82949" name="矩形 1"/>
          <p:cNvSpPr>
            <a:spLocks noChangeArrowheads="1"/>
          </p:cNvSpPr>
          <p:nvPr/>
        </p:nvSpPr>
        <p:spPr bwMode="auto">
          <a:xfrm>
            <a:off x="2212975" y="3475038"/>
            <a:ext cx="4608513" cy="576262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82950" name="矩形 5"/>
          <p:cNvSpPr>
            <a:spLocks noChangeArrowheads="1"/>
          </p:cNvSpPr>
          <p:nvPr/>
        </p:nvSpPr>
        <p:spPr bwMode="auto">
          <a:xfrm>
            <a:off x="219930" y="1649743"/>
            <a:ext cx="80597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rgbClr val="C00000"/>
                </a:solidFill>
                <a:latin typeface="+mn-ea"/>
              </a:rPr>
              <a:t>用學期科目分卷分計算 </a:t>
            </a:r>
            <a:r>
              <a:rPr lang="en-US" altLang="zh-TW" dirty="0">
                <a:solidFill>
                  <a:srgbClr val="C00000"/>
                </a:solidFill>
                <a:latin typeface="+mn-ea"/>
              </a:rPr>
              <a:t>(</a:t>
            </a:r>
            <a:r>
              <a:rPr lang="en-US" altLang="zh-TW" b="0" dirty="0">
                <a:solidFill>
                  <a:srgbClr val="C00000"/>
                </a:solidFill>
                <a:latin typeface="+mn-ea"/>
                <a:cs typeface="Arial" panose="020B0604020202020204" pitchFamily="34" charset="0"/>
              </a:rPr>
              <a:t>By Term Subject Component</a:t>
            </a:r>
            <a:r>
              <a:rPr lang="en-US" altLang="zh-TW" dirty="0">
                <a:solidFill>
                  <a:srgbClr val="C00000"/>
                </a:solidFill>
                <a:latin typeface="+mn-ea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rgbClr val="009900"/>
                </a:solidFill>
                <a:latin typeface="+mn-ea"/>
              </a:rPr>
              <a:t>用考績科目分計算 </a:t>
            </a:r>
            <a:r>
              <a:rPr lang="en-US" altLang="zh-TW" dirty="0">
                <a:solidFill>
                  <a:srgbClr val="009900"/>
                </a:solidFill>
                <a:latin typeface="+mn-ea"/>
              </a:rPr>
              <a:t>(</a:t>
            </a:r>
            <a:r>
              <a:rPr lang="en-US" altLang="zh-TW" b="0" dirty="0">
                <a:solidFill>
                  <a:srgbClr val="009900"/>
                </a:solidFill>
                <a:latin typeface="+mn-ea"/>
              </a:rPr>
              <a:t>By Assessment Subject Score</a:t>
            </a:r>
            <a:r>
              <a:rPr lang="en-US" altLang="zh-TW" dirty="0">
                <a:solidFill>
                  <a:srgbClr val="009900"/>
                </a:solidFill>
                <a:latin typeface="+mn-ea"/>
              </a:rPr>
              <a:t>)</a:t>
            </a:r>
            <a:endParaRPr lang="en-US" altLang="zh-TW" dirty="0">
              <a:latin typeface="+mn-ea"/>
            </a:endParaRPr>
          </a:p>
        </p:txBody>
      </p:sp>
      <p:sp>
        <p:nvSpPr>
          <p:cNvPr id="8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25" name="Group 41"/>
          <p:cNvGraphicFramePr>
            <a:graphicFrameLocks noGrp="1"/>
          </p:cNvGraphicFramePr>
          <p:nvPr>
            <p:ph sz="half" idx="2"/>
          </p:nvPr>
        </p:nvGraphicFramePr>
        <p:xfrm>
          <a:off x="755576" y="2485931"/>
          <a:ext cx="7262813" cy="3587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9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科目</a:t>
                      </a:r>
                      <a:endParaRPr kumimoji="1" lang="zh-TW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T1A1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T1A2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中國語文</a:t>
                      </a:r>
                      <a:endParaRPr kumimoji="1" lang="zh-TW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   </a:t>
                      </a:r>
                      <a:r>
                        <a:rPr kumimoji="1" lang="zh-TW" altLang="en-US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閱讀</a:t>
                      </a:r>
                      <a:endParaRPr kumimoji="1" lang="zh-TW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   </a:t>
                      </a:r>
                      <a:r>
                        <a:rPr kumimoji="1" lang="zh-TW" altLang="en-US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默書</a:t>
                      </a:r>
                      <a:endParaRPr kumimoji="1" lang="zh-TW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60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   </a:t>
                      </a:r>
                      <a:r>
                        <a:rPr kumimoji="1" lang="zh-TW" altLang="en-US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</a:rPr>
                        <a:t>作文</a:t>
                      </a:r>
                      <a:endParaRPr kumimoji="1" lang="zh-TW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EXM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3042" name="AutoShape 35"/>
          <p:cNvSpPr>
            <a:spLocks noChangeArrowheads="1"/>
          </p:cNvSpPr>
          <p:nvPr/>
        </p:nvSpPr>
        <p:spPr bwMode="gray">
          <a:xfrm>
            <a:off x="3573389" y="4748446"/>
            <a:ext cx="3384550" cy="431800"/>
          </a:xfrm>
          <a:prstGeom prst="rightArrow">
            <a:avLst>
              <a:gd name="adj1" fmla="val 50000"/>
              <a:gd name="adj2" fmla="val 124541"/>
            </a:avLst>
          </a:prstGeom>
          <a:gradFill rotWithShape="1">
            <a:gsLst>
              <a:gs pos="0">
                <a:srgbClr val="FF0000">
                  <a:alpha val="24001"/>
                </a:srgbClr>
              </a:gs>
              <a:gs pos="100000">
                <a:srgbClr val="760000">
                  <a:alpha val="14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43043" name="AutoShape 36"/>
          <p:cNvSpPr>
            <a:spLocks noChangeArrowheads="1"/>
          </p:cNvSpPr>
          <p:nvPr/>
        </p:nvSpPr>
        <p:spPr bwMode="gray">
          <a:xfrm>
            <a:off x="3573389" y="3970479"/>
            <a:ext cx="3384550" cy="431800"/>
          </a:xfrm>
          <a:prstGeom prst="rightArrow">
            <a:avLst>
              <a:gd name="adj1" fmla="val 50000"/>
              <a:gd name="adj2" fmla="val 124541"/>
            </a:avLst>
          </a:prstGeom>
          <a:gradFill rotWithShape="1">
            <a:gsLst>
              <a:gs pos="0">
                <a:srgbClr val="FF0000">
                  <a:alpha val="24001"/>
                </a:srgbClr>
              </a:gs>
              <a:gs pos="100000">
                <a:srgbClr val="760000">
                  <a:alpha val="14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43044" name="AutoShape 37"/>
          <p:cNvSpPr>
            <a:spLocks noChangeArrowheads="1"/>
          </p:cNvSpPr>
          <p:nvPr/>
        </p:nvSpPr>
        <p:spPr bwMode="gray">
          <a:xfrm>
            <a:off x="3691581" y="5488022"/>
            <a:ext cx="3381375" cy="431800"/>
          </a:xfrm>
          <a:prstGeom prst="rightArrow">
            <a:avLst>
              <a:gd name="adj1" fmla="val 50000"/>
              <a:gd name="adj2" fmla="val 124424"/>
            </a:avLst>
          </a:prstGeom>
          <a:gradFill rotWithShape="1">
            <a:gsLst>
              <a:gs pos="0">
                <a:srgbClr val="FF0000">
                  <a:alpha val="24001"/>
                </a:srgbClr>
              </a:gs>
              <a:gs pos="100000">
                <a:srgbClr val="760000">
                  <a:alpha val="14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43045" name="AutoShape 39"/>
          <p:cNvSpPr>
            <a:spLocks noChangeArrowheads="1"/>
          </p:cNvSpPr>
          <p:nvPr/>
        </p:nvSpPr>
        <p:spPr bwMode="gray">
          <a:xfrm>
            <a:off x="7030255" y="3705458"/>
            <a:ext cx="577850" cy="2085975"/>
          </a:xfrm>
          <a:prstGeom prst="upArrow">
            <a:avLst>
              <a:gd name="adj1" fmla="val 50000"/>
              <a:gd name="adj2" fmla="val 102815"/>
            </a:avLst>
          </a:prstGeom>
          <a:gradFill rotWithShape="1">
            <a:gsLst>
              <a:gs pos="0">
                <a:srgbClr val="760000">
                  <a:alpha val="14000"/>
                </a:srgbClr>
              </a:gs>
              <a:gs pos="100000">
                <a:srgbClr val="FF0000">
                  <a:alpha val="24001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84006" name="Rectangle 1026"/>
          <p:cNvSpPr txBox="1">
            <a:spLocks noChangeArrowheads="1"/>
          </p:cNvSpPr>
          <p:nvPr/>
        </p:nvSpPr>
        <p:spPr bwMode="auto">
          <a:xfrm>
            <a:off x="1501253" y="454101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74650" indent="-3746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+mn-ea"/>
                <a:cs typeface="+mj-cs"/>
              </a:rPr>
              <a:t>學期科目分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  <a:cs typeface="+mj-cs"/>
              </a:rPr>
              <a:t>(Term Subject Score)</a:t>
            </a:r>
            <a:endParaRPr lang="zh-TW" altLang="en-US" sz="3200" b="1" dirty="0">
              <a:solidFill>
                <a:schemeClr val="accent2">
                  <a:lumMod val="50000"/>
                </a:schemeClr>
              </a:solidFill>
              <a:latin typeface="+mn-ea"/>
              <a:cs typeface="+mj-cs"/>
            </a:endParaRPr>
          </a:p>
        </p:txBody>
      </p:sp>
      <p:sp>
        <p:nvSpPr>
          <p:cNvPr id="84007" name="Rectangle 2"/>
          <p:cNvSpPr txBox="1">
            <a:spLocks noChangeArrowheads="1"/>
          </p:cNvSpPr>
          <p:nvPr/>
        </p:nvSpPr>
        <p:spPr bwMode="auto">
          <a:xfrm>
            <a:off x="214312" y="1641733"/>
            <a:ext cx="89296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800" dirty="0">
                <a:solidFill>
                  <a:srgbClr val="C00000"/>
                </a:solidFill>
                <a:latin typeface="+mn-ea"/>
              </a:rPr>
              <a:t>用學期科目分卷分計算</a:t>
            </a:r>
            <a:r>
              <a:rPr lang="en-US" altLang="zh-TW" sz="2800" dirty="0">
                <a:solidFill>
                  <a:srgbClr val="C00000"/>
                </a:solidFill>
                <a:latin typeface="+mn-ea"/>
              </a:rPr>
              <a:t>(</a:t>
            </a:r>
            <a:r>
              <a:rPr lang="en-US" altLang="zh-TW" sz="2800" b="0" dirty="0">
                <a:solidFill>
                  <a:srgbClr val="C00000"/>
                </a:solidFill>
                <a:latin typeface="+mn-ea"/>
                <a:cs typeface="Arial" panose="020B0604020202020204" pitchFamily="34" charset="0"/>
              </a:rPr>
              <a:t>Term Subject Component</a:t>
            </a:r>
            <a:r>
              <a:rPr lang="en-US" altLang="zh-TW" sz="2800" dirty="0">
                <a:solidFill>
                  <a:srgbClr val="C00000"/>
                </a:solidFill>
                <a:latin typeface="+mn-ea"/>
              </a:rPr>
              <a:t>)</a:t>
            </a:r>
          </a:p>
        </p:txBody>
      </p:sp>
      <p:sp>
        <p:nvSpPr>
          <p:cNvPr id="12" name="矩形 1"/>
          <p:cNvSpPr>
            <a:spLocks noChangeArrowheads="1"/>
          </p:cNvSpPr>
          <p:nvPr/>
        </p:nvSpPr>
        <p:spPr bwMode="auto">
          <a:xfrm>
            <a:off x="6548859" y="3052671"/>
            <a:ext cx="1485900" cy="3021012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13" name="TextBox 17"/>
          <p:cNvSpPr txBox="1"/>
          <p:nvPr/>
        </p:nvSpPr>
        <p:spPr>
          <a:xfrm>
            <a:off x="7291809" y="63219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42" grpId="0" animBg="1"/>
      <p:bldP spid="43043" grpId="0" animBg="1"/>
      <p:bldP spid="43044" grpId="0" animBg="1"/>
      <p:bldP spid="43045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700213"/>
            <a:ext cx="8215313" cy="481012"/>
          </a:xfrm>
        </p:spPr>
        <p:txBody>
          <a:bodyPr>
            <a:noAutofit/>
          </a:bodyPr>
          <a:lstStyle/>
          <a:p>
            <a:pPr>
              <a:defRPr/>
            </a:pPr>
            <a:r>
              <a:rPr kumimoji="1" lang="zh-TW" altLang="en-US" sz="2800" dirty="0">
                <a:solidFill>
                  <a:srgbClr val="009900"/>
                </a:solidFill>
                <a:latin typeface="+mn-ea"/>
                <a:ea typeface="+mn-ea"/>
              </a:rPr>
              <a:t>用考績科目分計算</a:t>
            </a:r>
            <a:r>
              <a:rPr kumimoji="1" lang="en-US" altLang="zh-TW" sz="2800" dirty="0">
                <a:solidFill>
                  <a:srgbClr val="009900"/>
                </a:solidFill>
                <a:latin typeface="+mn-ea"/>
                <a:ea typeface="+mn-ea"/>
              </a:rPr>
              <a:t>(</a:t>
            </a:r>
            <a:r>
              <a:rPr kumimoji="1" lang="en-US" altLang="zh-TW" sz="2800" kern="1200" dirty="0">
                <a:solidFill>
                  <a:srgbClr val="009900"/>
                </a:solidFill>
                <a:latin typeface="+mn-ea"/>
                <a:ea typeface="+mn-ea"/>
                <a:cs typeface="Arial" pitchFamily="34" charset="0"/>
              </a:rPr>
              <a:t>Assessment Subject Score</a:t>
            </a:r>
            <a:r>
              <a:rPr kumimoji="1" lang="en-US" altLang="zh-TW" sz="2800" dirty="0">
                <a:solidFill>
                  <a:srgbClr val="009900"/>
                </a:solidFill>
                <a:latin typeface="+mn-ea"/>
                <a:ea typeface="+mn-ea"/>
              </a:rPr>
              <a:t>)</a:t>
            </a:r>
          </a:p>
        </p:txBody>
      </p:sp>
      <p:graphicFrame>
        <p:nvGraphicFramePr>
          <p:cNvPr id="18474" name="Group 42"/>
          <p:cNvGraphicFramePr>
            <a:graphicFrameLocks noGrp="1"/>
          </p:cNvGraphicFramePr>
          <p:nvPr>
            <p:ph sz="half" idx="2"/>
          </p:nvPr>
        </p:nvGraphicFramePr>
        <p:xfrm>
          <a:off x="1116013" y="2462213"/>
          <a:ext cx="6859587" cy="3733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9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5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科目</a:t>
                      </a:r>
                    </a:p>
                  </a:txBody>
                  <a:tcPr marL="90000" marR="90000" marT="46820" marB="468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T1A1</a:t>
                      </a:r>
                    </a:p>
                  </a:txBody>
                  <a:tcPr marL="90000" marR="90000" marT="46820" marB="468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T1A2</a:t>
                      </a:r>
                    </a:p>
                  </a:txBody>
                  <a:tcPr marL="90000" marR="90000" marT="46820" marB="468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T1</a:t>
                      </a:r>
                    </a:p>
                  </a:txBody>
                  <a:tcPr marL="90000" marR="90000" marT="46820" marB="4682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中國語文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75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47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61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zh-TW" altLang="en-US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閱讀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40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zh-TW" altLang="en-US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默書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60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40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zh-TW" altLang="en-US" sz="32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作文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EXM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1" lang="en-US" altLang="zh-TW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40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6050" name="Rectangle 1026"/>
          <p:cNvSpPr txBox="1">
            <a:spLocks noChangeArrowheads="1"/>
          </p:cNvSpPr>
          <p:nvPr/>
        </p:nvSpPr>
        <p:spPr bwMode="auto">
          <a:xfrm>
            <a:off x="1524488" y="450055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74650" indent="-3746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+mn-ea"/>
                <a:cs typeface="+mj-cs"/>
              </a:rPr>
              <a:t>學期科目分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  <a:cs typeface="+mj-cs"/>
              </a:rPr>
              <a:t>(Term Subject Score)</a:t>
            </a:r>
            <a:endParaRPr lang="zh-TW" altLang="en-US" sz="3200" b="1" dirty="0">
              <a:solidFill>
                <a:schemeClr val="accent2">
                  <a:lumMod val="50000"/>
                </a:schemeClr>
              </a:solidFill>
              <a:latin typeface="+mn-ea"/>
              <a:cs typeface="+mj-cs"/>
            </a:endParaRPr>
          </a:p>
        </p:txBody>
      </p:sp>
      <p:sp>
        <p:nvSpPr>
          <p:cNvPr id="11" name="矩形 1"/>
          <p:cNvSpPr>
            <a:spLocks noChangeArrowheads="1"/>
          </p:cNvSpPr>
          <p:nvPr/>
        </p:nvSpPr>
        <p:spPr bwMode="auto">
          <a:xfrm>
            <a:off x="3489325" y="3255316"/>
            <a:ext cx="4486275" cy="714375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13" name="AutoShape 38"/>
          <p:cNvSpPr>
            <a:spLocks noChangeArrowheads="1"/>
          </p:cNvSpPr>
          <p:nvPr/>
        </p:nvSpPr>
        <p:spPr bwMode="gray">
          <a:xfrm>
            <a:off x="3925625" y="3328846"/>
            <a:ext cx="3382963" cy="431800"/>
          </a:xfrm>
          <a:prstGeom prst="rightArrow">
            <a:avLst>
              <a:gd name="adj1" fmla="val 50000"/>
              <a:gd name="adj2" fmla="val 124482"/>
            </a:avLst>
          </a:prstGeom>
          <a:gradFill rotWithShape="1">
            <a:gsLst>
              <a:gs pos="0">
                <a:srgbClr val="FF0000">
                  <a:alpha val="24001"/>
                </a:srgbClr>
              </a:gs>
              <a:gs pos="100000">
                <a:srgbClr val="760000">
                  <a:alpha val="14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14" name="AutoShape 38"/>
          <p:cNvSpPr>
            <a:spLocks noChangeArrowheads="1"/>
          </p:cNvSpPr>
          <p:nvPr/>
        </p:nvSpPr>
        <p:spPr bwMode="gray">
          <a:xfrm rot="-5400000">
            <a:off x="3126320" y="4688359"/>
            <a:ext cx="2230438" cy="431800"/>
          </a:xfrm>
          <a:prstGeom prst="rightArrow">
            <a:avLst>
              <a:gd name="adj1" fmla="val 50000"/>
              <a:gd name="adj2" fmla="val 124521"/>
            </a:avLst>
          </a:prstGeom>
          <a:gradFill rotWithShape="1">
            <a:gsLst>
              <a:gs pos="0">
                <a:srgbClr val="FF0000">
                  <a:alpha val="24001"/>
                </a:srgbClr>
              </a:gs>
              <a:gs pos="100000">
                <a:srgbClr val="760000">
                  <a:alpha val="14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15" name="AutoShape 38"/>
          <p:cNvSpPr>
            <a:spLocks noChangeArrowheads="1"/>
          </p:cNvSpPr>
          <p:nvPr/>
        </p:nvSpPr>
        <p:spPr bwMode="gray">
          <a:xfrm rot="-5400000">
            <a:off x="4717789" y="4688358"/>
            <a:ext cx="2230437" cy="431800"/>
          </a:xfrm>
          <a:prstGeom prst="rightArrow">
            <a:avLst>
              <a:gd name="adj1" fmla="val 50000"/>
              <a:gd name="adj2" fmla="val 124521"/>
            </a:avLst>
          </a:prstGeom>
          <a:gradFill rotWithShape="1">
            <a:gsLst>
              <a:gs pos="0">
                <a:srgbClr val="FF0000">
                  <a:alpha val="24001"/>
                </a:srgbClr>
              </a:gs>
              <a:gs pos="100000">
                <a:srgbClr val="760000">
                  <a:alpha val="14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16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2565400"/>
            <a:ext cx="8929688" cy="328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06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466528" y="543175"/>
            <a:ext cx="7162800" cy="584200"/>
          </a:xfrm>
        </p:spPr>
        <p:txBody>
          <a:bodyPr anchor="ctr">
            <a:spAutoFit/>
          </a:bodyPr>
          <a:lstStyle/>
          <a:p>
            <a:pPr marL="374650" indent="-374650"/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全年科目分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(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  <a:cs typeface="Arial" panose="020B0604020202020204" pitchFamily="34" charset="0"/>
              </a:rPr>
              <a:t>Annual Subject Score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+mn-ea"/>
                <a:ea typeface="+mn-ea"/>
              </a:rPr>
              <a:t>)</a:t>
            </a:r>
            <a:endParaRPr lang="zh-TW" altLang="en-US" sz="3200" b="1" dirty="0">
              <a:solidFill>
                <a:schemeClr val="accent2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88069" name="矩形 1"/>
          <p:cNvSpPr>
            <a:spLocks noChangeArrowheads="1"/>
          </p:cNvSpPr>
          <p:nvPr/>
        </p:nvSpPr>
        <p:spPr bwMode="auto">
          <a:xfrm>
            <a:off x="2228850" y="3713163"/>
            <a:ext cx="4608513" cy="574675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b="0">
              <a:solidFill>
                <a:schemeClr val="tx1"/>
              </a:solidFill>
            </a:endParaRPr>
          </a:p>
        </p:txBody>
      </p:sp>
      <p:sp>
        <p:nvSpPr>
          <p:cNvPr id="88070" name="矩形 5"/>
          <p:cNvSpPr>
            <a:spLocks noChangeArrowheads="1"/>
          </p:cNvSpPr>
          <p:nvPr/>
        </p:nvSpPr>
        <p:spPr bwMode="auto">
          <a:xfrm>
            <a:off x="200025" y="1557338"/>
            <a:ext cx="85486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rgbClr val="D60093"/>
                </a:solidFill>
                <a:latin typeface="+mn-ea"/>
              </a:rPr>
              <a:t>用全年科目分卷分計算 </a:t>
            </a:r>
            <a:r>
              <a:rPr lang="en-US" altLang="zh-TW" dirty="0">
                <a:solidFill>
                  <a:srgbClr val="D60093"/>
                </a:solidFill>
                <a:latin typeface="+mn-ea"/>
              </a:rPr>
              <a:t>(</a:t>
            </a:r>
            <a:r>
              <a:rPr lang="en-US" altLang="zh-TW" b="0" dirty="0">
                <a:solidFill>
                  <a:srgbClr val="D60093"/>
                </a:solidFill>
                <a:latin typeface="+mn-ea"/>
                <a:cs typeface="Arial" panose="020B0604020202020204" pitchFamily="34" charset="0"/>
              </a:rPr>
              <a:t>By Annual Subject Component</a:t>
            </a:r>
            <a:r>
              <a:rPr lang="en-US" altLang="zh-TW" dirty="0">
                <a:solidFill>
                  <a:srgbClr val="D60093"/>
                </a:solidFill>
                <a:latin typeface="+mn-ea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rgbClr val="745D00"/>
                </a:solidFill>
                <a:latin typeface="+mn-ea"/>
              </a:rPr>
              <a:t>用學期科目分計算 </a:t>
            </a:r>
            <a:r>
              <a:rPr lang="en-US" altLang="zh-TW" dirty="0">
                <a:solidFill>
                  <a:srgbClr val="745D00"/>
                </a:solidFill>
                <a:latin typeface="+mn-ea"/>
              </a:rPr>
              <a:t>(</a:t>
            </a:r>
            <a:r>
              <a:rPr lang="en-US" altLang="zh-TW" b="0" dirty="0">
                <a:solidFill>
                  <a:srgbClr val="745D00"/>
                </a:solidFill>
                <a:latin typeface="+mn-ea"/>
              </a:rPr>
              <a:t>By Term Subject Score)</a:t>
            </a:r>
            <a:endParaRPr lang="zh-HK" altLang="en-US" b="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TextBox 17"/>
          <p:cNvSpPr txBox="1"/>
          <p:nvPr/>
        </p:nvSpPr>
        <p:spPr>
          <a:xfrm>
            <a:off x="7308850" y="129801"/>
            <a:ext cx="1656184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chemeClr val="tx1"/>
                </a:solidFill>
                <a:latin typeface="+mn-ea"/>
              </a:rPr>
              <a:t>(C) </a:t>
            </a:r>
            <a:r>
              <a:rPr lang="zh-TW" altLang="en-US" b="1" dirty="0">
                <a:solidFill>
                  <a:schemeClr val="tx1"/>
                </a:solidFill>
                <a:latin typeface="+mn-ea"/>
              </a:rPr>
              <a:t>班級考績</a:t>
            </a:r>
            <a:endParaRPr lang="en-US" altLang="zh-TW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deManagement_2006">
  <a:themeElements>
    <a:clrScheme name="CodeManagement_200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odeManagement_200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FF0000"/>
          </a:solidFill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lang="zh-TW" altLang="en-US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odeManagement_200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3693</TotalTime>
  <Words>959</Words>
  <Application>Microsoft Office PowerPoint</Application>
  <PresentationFormat>如螢幕大小 (4:3)</PresentationFormat>
  <Paragraphs>253</Paragraphs>
  <Slides>26</Slides>
  <Notes>8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0</vt:i4>
      </vt:variant>
      <vt:variant>
        <vt:lpstr>投影片標題</vt:lpstr>
      </vt:variant>
      <vt:variant>
        <vt:i4>26</vt:i4>
      </vt:variant>
    </vt:vector>
  </HeadingPairs>
  <TitlesOfParts>
    <vt:vector size="35" baseType="lpstr">
      <vt:lpstr>微軟正黑體</vt:lpstr>
      <vt:lpstr>新細明體</vt:lpstr>
      <vt:lpstr>Arial</vt:lpstr>
      <vt:lpstr>Cooper Black</vt:lpstr>
      <vt:lpstr>Tahoma</vt:lpstr>
      <vt:lpstr>Times New Roman</vt:lpstr>
      <vt:lpstr>Trebuchet MS</vt:lpstr>
      <vt:lpstr>Wingdings</vt:lpstr>
      <vt:lpstr>CodeManagement_2006</vt:lpstr>
      <vt:lpstr>PowerPoint 簡報</vt:lpstr>
      <vt:lpstr>班級考績</vt:lpstr>
      <vt:lpstr>班級考績</vt:lpstr>
      <vt:lpstr>PowerPoint 簡報</vt:lpstr>
      <vt:lpstr>設定成績表計算科目分和平均分的方法</vt:lpstr>
      <vt:lpstr>學期科目分 (Term Subject Score)</vt:lpstr>
      <vt:lpstr>PowerPoint 簡報</vt:lpstr>
      <vt:lpstr>用考績科目分計算(Assessment Subject Score)</vt:lpstr>
      <vt:lpstr>全年科目分(Annual Subject Score)</vt:lpstr>
      <vt:lpstr>PowerPoint 簡報</vt:lpstr>
      <vt:lpstr>PowerPoint 簡報</vt:lpstr>
      <vt:lpstr>學期平均分(Term Grand Average)</vt:lpstr>
      <vt:lpstr>PowerPoint 簡報</vt:lpstr>
      <vt:lpstr>PowerPoint 簡報</vt:lpstr>
      <vt:lpstr>全年平均分(Annual Grand Average)</vt:lpstr>
      <vt:lpstr>PowerPoint 簡報</vt:lpstr>
      <vt:lpstr>PowerPoint 簡報</vt:lpstr>
      <vt:lpstr>PowerPoint 簡報</vt:lpstr>
      <vt:lpstr>名次編排準則 </vt:lpstr>
      <vt:lpstr>名次編排準則 </vt:lpstr>
      <vt:lpstr>排列名次時必須及格的科目</vt:lpstr>
      <vt:lpstr>名次編排準則 </vt:lpstr>
      <vt:lpstr>PowerPoint 簡報</vt:lpstr>
      <vt:lpstr>不排名次</vt:lpstr>
      <vt:lpstr>個別學生不排名次 </vt:lpstr>
      <vt:lpstr>個別學生不排名次</vt:lpstr>
    </vt:vector>
  </TitlesOfParts>
  <Company>emb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YIP, Hiu-ling</dc:creator>
  <cp:lastModifiedBy>FUNG, Chi-ho Chris</cp:lastModifiedBy>
  <cp:revision>175</cp:revision>
  <cp:lastPrinted>2016-05-13T02:37:23Z</cp:lastPrinted>
  <dcterms:created xsi:type="dcterms:W3CDTF">2007-01-30T02:15:51Z</dcterms:created>
  <dcterms:modified xsi:type="dcterms:W3CDTF">2020-05-19T03:09:24Z</dcterms:modified>
</cp:coreProperties>
</file>