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1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1" r:id="rId1"/>
  </p:sldMasterIdLst>
  <p:notesMasterIdLst>
    <p:notesMasterId r:id="rId146"/>
  </p:notesMasterIdLst>
  <p:handoutMasterIdLst>
    <p:handoutMasterId r:id="rId147"/>
  </p:handoutMasterIdLst>
  <p:sldIdLst>
    <p:sldId id="579" r:id="rId2"/>
    <p:sldId id="580" r:id="rId3"/>
    <p:sldId id="581" r:id="rId4"/>
    <p:sldId id="582" r:id="rId5"/>
    <p:sldId id="693" r:id="rId6"/>
    <p:sldId id="694" r:id="rId7"/>
    <p:sldId id="585" r:id="rId8"/>
    <p:sldId id="587" r:id="rId9"/>
    <p:sldId id="696" r:id="rId10"/>
    <p:sldId id="588" r:id="rId11"/>
    <p:sldId id="589" r:id="rId12"/>
    <p:sldId id="590" r:id="rId13"/>
    <p:sldId id="591" r:id="rId14"/>
    <p:sldId id="592" r:id="rId15"/>
    <p:sldId id="593" r:id="rId16"/>
    <p:sldId id="595" r:id="rId17"/>
    <p:sldId id="596" r:id="rId18"/>
    <p:sldId id="597" r:id="rId19"/>
    <p:sldId id="598" r:id="rId20"/>
    <p:sldId id="602" r:id="rId21"/>
    <p:sldId id="599" r:id="rId22"/>
    <p:sldId id="594" r:id="rId23"/>
    <p:sldId id="701" r:id="rId24"/>
    <p:sldId id="702" r:id="rId25"/>
    <p:sldId id="605" r:id="rId26"/>
    <p:sldId id="606" r:id="rId27"/>
    <p:sldId id="607" r:id="rId28"/>
    <p:sldId id="703" r:id="rId29"/>
    <p:sldId id="704" r:id="rId30"/>
    <p:sldId id="705" r:id="rId31"/>
    <p:sldId id="706" r:id="rId32"/>
    <p:sldId id="707" r:id="rId33"/>
    <p:sldId id="708" r:id="rId34"/>
    <p:sldId id="709" r:id="rId35"/>
    <p:sldId id="710" r:id="rId36"/>
    <p:sldId id="711" r:id="rId37"/>
    <p:sldId id="712" r:id="rId38"/>
    <p:sldId id="713" r:id="rId39"/>
    <p:sldId id="608" r:id="rId40"/>
    <p:sldId id="714" r:id="rId41"/>
    <p:sldId id="609" r:id="rId42"/>
    <p:sldId id="715" r:id="rId43"/>
    <p:sldId id="610" r:id="rId44"/>
    <p:sldId id="611" r:id="rId45"/>
    <p:sldId id="612" r:id="rId46"/>
    <p:sldId id="613" r:id="rId47"/>
    <p:sldId id="614" r:id="rId48"/>
    <p:sldId id="615" r:id="rId49"/>
    <p:sldId id="616" r:id="rId50"/>
    <p:sldId id="617" r:id="rId51"/>
    <p:sldId id="618" r:id="rId52"/>
    <p:sldId id="620" r:id="rId53"/>
    <p:sldId id="621" r:id="rId54"/>
    <p:sldId id="622" r:id="rId55"/>
    <p:sldId id="623" r:id="rId56"/>
    <p:sldId id="624" r:id="rId57"/>
    <p:sldId id="626" r:id="rId58"/>
    <p:sldId id="627" r:id="rId59"/>
    <p:sldId id="628" r:id="rId60"/>
    <p:sldId id="716" r:id="rId61"/>
    <p:sldId id="717" r:id="rId62"/>
    <p:sldId id="718" r:id="rId63"/>
    <p:sldId id="632" r:id="rId64"/>
    <p:sldId id="633" r:id="rId65"/>
    <p:sldId id="719" r:id="rId66"/>
    <p:sldId id="635" r:id="rId67"/>
    <p:sldId id="636" r:id="rId68"/>
    <p:sldId id="637" r:id="rId69"/>
    <p:sldId id="720" r:id="rId70"/>
    <p:sldId id="639" r:id="rId71"/>
    <p:sldId id="640" r:id="rId72"/>
    <p:sldId id="641" r:id="rId73"/>
    <p:sldId id="642" r:id="rId74"/>
    <p:sldId id="697" r:id="rId75"/>
    <p:sldId id="645" r:id="rId76"/>
    <p:sldId id="721" r:id="rId77"/>
    <p:sldId id="647" r:id="rId78"/>
    <p:sldId id="722" r:id="rId79"/>
    <p:sldId id="723" r:id="rId80"/>
    <p:sldId id="648" r:id="rId81"/>
    <p:sldId id="649" r:id="rId82"/>
    <p:sldId id="724" r:id="rId83"/>
    <p:sldId id="695" r:id="rId84"/>
    <p:sldId id="650" r:id="rId85"/>
    <p:sldId id="651" r:id="rId86"/>
    <p:sldId id="653" r:id="rId87"/>
    <p:sldId id="654" r:id="rId88"/>
    <p:sldId id="655" r:id="rId89"/>
    <p:sldId id="656" r:id="rId90"/>
    <p:sldId id="657" r:id="rId91"/>
    <p:sldId id="658" r:id="rId92"/>
    <p:sldId id="659" r:id="rId93"/>
    <p:sldId id="660" r:id="rId94"/>
    <p:sldId id="661" r:id="rId95"/>
    <p:sldId id="663" r:id="rId96"/>
    <p:sldId id="664" r:id="rId97"/>
    <p:sldId id="665" r:id="rId98"/>
    <p:sldId id="666" r:id="rId99"/>
    <p:sldId id="698" r:id="rId100"/>
    <p:sldId id="667" r:id="rId101"/>
    <p:sldId id="671" r:id="rId102"/>
    <p:sldId id="668" r:id="rId103"/>
    <p:sldId id="669" r:id="rId104"/>
    <p:sldId id="670" r:id="rId105"/>
    <p:sldId id="673" r:id="rId106"/>
    <p:sldId id="728" r:id="rId107"/>
    <p:sldId id="729" r:id="rId108"/>
    <p:sldId id="730" r:id="rId109"/>
    <p:sldId id="731" r:id="rId110"/>
    <p:sldId id="732" r:id="rId111"/>
    <p:sldId id="734" r:id="rId112"/>
    <p:sldId id="735" r:id="rId113"/>
    <p:sldId id="725" r:id="rId114"/>
    <p:sldId id="726" r:id="rId115"/>
    <p:sldId id="727" r:id="rId116"/>
    <p:sldId id="674" r:id="rId117"/>
    <p:sldId id="675" r:id="rId118"/>
    <p:sldId id="676" r:id="rId119"/>
    <p:sldId id="677" r:id="rId120"/>
    <p:sldId id="679" r:id="rId121"/>
    <p:sldId id="682" r:id="rId122"/>
    <p:sldId id="683" r:id="rId123"/>
    <p:sldId id="684" r:id="rId124"/>
    <p:sldId id="685" r:id="rId125"/>
    <p:sldId id="687" r:id="rId126"/>
    <p:sldId id="688" r:id="rId127"/>
    <p:sldId id="689" r:id="rId128"/>
    <p:sldId id="690" r:id="rId129"/>
    <p:sldId id="736" r:id="rId130"/>
    <p:sldId id="737" r:id="rId131"/>
    <p:sldId id="738" r:id="rId132"/>
    <p:sldId id="739" r:id="rId133"/>
    <p:sldId id="740" r:id="rId134"/>
    <p:sldId id="691" r:id="rId135"/>
    <p:sldId id="692" r:id="rId136"/>
    <p:sldId id="741" r:id="rId137"/>
    <p:sldId id="742" r:id="rId138"/>
    <p:sldId id="743" r:id="rId139"/>
    <p:sldId id="576" r:id="rId140"/>
    <p:sldId id="567" r:id="rId141"/>
    <p:sldId id="568" r:id="rId142"/>
    <p:sldId id="569" r:id="rId143"/>
    <p:sldId id="570" r:id="rId144"/>
    <p:sldId id="571" r:id="rId145"/>
  </p:sldIdLst>
  <p:sldSz cx="9144000" cy="6858000" type="screen4x3"/>
  <p:notesSz cx="6797675" cy="9928225"/>
  <p:defaultTextStyle>
    <a:defPPr>
      <a:defRPr lang="zh-TW"/>
    </a:defPPr>
    <a:lvl1pPr algn="ctr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ahoma" panose="020B0604030504040204" pitchFamily="34" charset="0"/>
        <a:ea typeface="新細明體" panose="02020500000000000000" pitchFamily="18" charset="-120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ahoma" panose="020B0604030504040204" pitchFamily="34" charset="0"/>
        <a:ea typeface="新細明體" panose="02020500000000000000" pitchFamily="18" charset="-120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ahoma" panose="020B0604030504040204" pitchFamily="34" charset="0"/>
        <a:ea typeface="新細明體" panose="02020500000000000000" pitchFamily="18" charset="-120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ahoma" panose="020B0604030504040204" pitchFamily="34" charset="0"/>
        <a:ea typeface="新細明體" panose="02020500000000000000" pitchFamily="18" charset="-120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ahoma" panose="020B060403050404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ahoma" panose="020B060403050404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ahoma" panose="020B060403050404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ahoma" panose="020B060403050404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ahoma" panose="020B0604030504040204" pitchFamily="34" charset="0"/>
        <a:ea typeface="新細明體" panose="02020500000000000000" pitchFamily="18" charset="-12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75270831-468F-44F7-B7AC-63871546DF97}">
          <p14:sldIdLst>
            <p14:sldId id="579"/>
            <p14:sldId id="580"/>
            <p14:sldId id="581"/>
            <p14:sldId id="582"/>
            <p14:sldId id="693"/>
            <p14:sldId id="694"/>
            <p14:sldId id="585"/>
            <p14:sldId id="587"/>
            <p14:sldId id="696"/>
            <p14:sldId id="588"/>
            <p14:sldId id="589"/>
            <p14:sldId id="590"/>
            <p14:sldId id="591"/>
            <p14:sldId id="592"/>
            <p14:sldId id="593"/>
            <p14:sldId id="595"/>
            <p14:sldId id="596"/>
            <p14:sldId id="597"/>
            <p14:sldId id="598"/>
            <p14:sldId id="602"/>
            <p14:sldId id="599"/>
            <p14:sldId id="594"/>
            <p14:sldId id="701"/>
            <p14:sldId id="702"/>
            <p14:sldId id="605"/>
            <p14:sldId id="606"/>
            <p14:sldId id="607"/>
            <p14:sldId id="703"/>
            <p14:sldId id="704"/>
            <p14:sldId id="705"/>
            <p14:sldId id="706"/>
            <p14:sldId id="707"/>
            <p14:sldId id="708"/>
            <p14:sldId id="709"/>
            <p14:sldId id="710"/>
            <p14:sldId id="711"/>
            <p14:sldId id="712"/>
            <p14:sldId id="713"/>
            <p14:sldId id="608"/>
            <p14:sldId id="714"/>
            <p14:sldId id="609"/>
            <p14:sldId id="715"/>
            <p14:sldId id="610"/>
            <p14:sldId id="611"/>
            <p14:sldId id="612"/>
            <p14:sldId id="613"/>
            <p14:sldId id="614"/>
            <p14:sldId id="615"/>
            <p14:sldId id="616"/>
            <p14:sldId id="617"/>
            <p14:sldId id="618"/>
            <p14:sldId id="620"/>
            <p14:sldId id="621"/>
            <p14:sldId id="622"/>
            <p14:sldId id="623"/>
            <p14:sldId id="624"/>
            <p14:sldId id="626"/>
            <p14:sldId id="627"/>
            <p14:sldId id="628"/>
            <p14:sldId id="716"/>
            <p14:sldId id="717"/>
            <p14:sldId id="718"/>
            <p14:sldId id="632"/>
            <p14:sldId id="633"/>
            <p14:sldId id="719"/>
            <p14:sldId id="635"/>
            <p14:sldId id="636"/>
            <p14:sldId id="637"/>
            <p14:sldId id="720"/>
            <p14:sldId id="639"/>
            <p14:sldId id="640"/>
            <p14:sldId id="641"/>
            <p14:sldId id="642"/>
            <p14:sldId id="697"/>
            <p14:sldId id="645"/>
            <p14:sldId id="721"/>
            <p14:sldId id="647"/>
            <p14:sldId id="722"/>
            <p14:sldId id="723"/>
            <p14:sldId id="648"/>
            <p14:sldId id="649"/>
            <p14:sldId id="724"/>
            <p14:sldId id="695"/>
            <p14:sldId id="650"/>
            <p14:sldId id="651"/>
            <p14:sldId id="653"/>
            <p14:sldId id="654"/>
            <p14:sldId id="655"/>
            <p14:sldId id="656"/>
            <p14:sldId id="657"/>
            <p14:sldId id="658"/>
            <p14:sldId id="659"/>
            <p14:sldId id="660"/>
            <p14:sldId id="661"/>
            <p14:sldId id="663"/>
            <p14:sldId id="664"/>
            <p14:sldId id="665"/>
            <p14:sldId id="666"/>
            <p14:sldId id="698"/>
            <p14:sldId id="667"/>
            <p14:sldId id="671"/>
            <p14:sldId id="668"/>
            <p14:sldId id="669"/>
            <p14:sldId id="670"/>
            <p14:sldId id="673"/>
            <p14:sldId id="728"/>
            <p14:sldId id="729"/>
            <p14:sldId id="730"/>
            <p14:sldId id="731"/>
            <p14:sldId id="732"/>
            <p14:sldId id="734"/>
            <p14:sldId id="735"/>
            <p14:sldId id="725"/>
            <p14:sldId id="726"/>
            <p14:sldId id="727"/>
            <p14:sldId id="674"/>
            <p14:sldId id="675"/>
            <p14:sldId id="676"/>
            <p14:sldId id="677"/>
            <p14:sldId id="679"/>
            <p14:sldId id="682"/>
            <p14:sldId id="683"/>
            <p14:sldId id="684"/>
            <p14:sldId id="685"/>
            <p14:sldId id="687"/>
            <p14:sldId id="688"/>
            <p14:sldId id="689"/>
            <p14:sldId id="690"/>
            <p14:sldId id="736"/>
            <p14:sldId id="737"/>
            <p14:sldId id="738"/>
            <p14:sldId id="739"/>
            <p14:sldId id="740"/>
            <p14:sldId id="691"/>
            <p14:sldId id="692"/>
            <p14:sldId id="741"/>
            <p14:sldId id="742"/>
            <p14:sldId id="743"/>
            <p14:sldId id="576"/>
            <p14:sldId id="567"/>
            <p14:sldId id="568"/>
            <p14:sldId id="569"/>
            <p14:sldId id="570"/>
            <p14:sldId id="5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5" userDrawn="1">
          <p15:clr>
            <a:srgbClr val="A4A3A4"/>
          </p15:clr>
        </p15:guide>
        <p15:guide id="2" pos="2142" userDrawn="1">
          <p15:clr>
            <a:srgbClr val="A4A3A4"/>
          </p15:clr>
        </p15:guide>
        <p15:guide id="3" orient="horz" pos="312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CCECFF"/>
    <a:srgbClr val="B0E2F2"/>
    <a:srgbClr val="D7E3F5"/>
    <a:srgbClr val="0000FF"/>
    <a:srgbClr val="A50021"/>
    <a:srgbClr val="3333CC"/>
    <a:srgbClr val="008000"/>
    <a:srgbClr val="3333FF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淺色樣式 3 - 輔色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48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85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73" d="100"/>
        <a:sy n="173" d="100"/>
      </p:scale>
      <p:origin x="0" y="-4428"/>
    </p:cViewPr>
  </p:sorterViewPr>
  <p:notesViewPr>
    <p:cSldViewPr snapToGrid="0">
      <p:cViewPr varScale="1">
        <p:scale>
          <a:sx n="81" d="100"/>
          <a:sy n="81" d="100"/>
        </p:scale>
        <p:origin x="3996" y="90"/>
      </p:cViewPr>
      <p:guideLst>
        <p:guide orient="horz" pos="3145"/>
        <p:guide pos="2142"/>
        <p:guide orient="horz" pos="312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presProps" Target="presProps.xml"/><Relationship Id="rId15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FAEFF8-C386-4E2F-A82A-ADA00B510D7C}" type="doc">
      <dgm:prSet loTypeId="urn:microsoft.com/office/officeart/2009/3/layout/IncreasingArrowsProcess" loCatId="process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zh-HK" altLang="en-US"/>
        </a:p>
      </dgm:t>
    </dgm:pt>
    <dgm:pt modelId="{4CF90801-05F8-445E-923E-5BAF1D126EBF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zh-TW" altLang="en-US" sz="2000" dirty="0" smtClean="0">
              <a:latin typeface="+mn-ea"/>
              <a:ea typeface="+mn-ea"/>
            </a:rPr>
            <a:t>如何設定評核環境</a:t>
          </a:r>
          <a:r>
            <a:rPr lang="en-US" altLang="zh-TW" sz="2000" dirty="0" smtClean="0">
              <a:latin typeface="+mn-ea"/>
              <a:ea typeface="+mn-ea"/>
            </a:rPr>
            <a:t>?</a:t>
          </a:r>
          <a:endParaRPr lang="zh-HK" altLang="en-US" sz="2000" dirty="0">
            <a:latin typeface="+mn-ea"/>
            <a:ea typeface="+mn-ea"/>
          </a:endParaRPr>
        </a:p>
      </dgm:t>
    </dgm:pt>
    <dgm:pt modelId="{DF407EEB-C5D2-4372-AA09-B16AA24A513D}" type="parTrans" cxnId="{FBA33183-861E-4DBB-B89E-A0129BE33E00}">
      <dgm:prSet/>
      <dgm:spPr/>
      <dgm:t>
        <a:bodyPr/>
        <a:lstStyle/>
        <a:p>
          <a:endParaRPr lang="zh-HK" altLang="en-US"/>
        </a:p>
      </dgm:t>
    </dgm:pt>
    <dgm:pt modelId="{DED86F7E-F61C-4D0F-959B-93C4F22CC571}" type="sibTrans" cxnId="{FBA33183-861E-4DBB-B89E-A0129BE33E00}">
      <dgm:prSet/>
      <dgm:spPr/>
      <dgm:t>
        <a:bodyPr/>
        <a:lstStyle/>
        <a:p>
          <a:endParaRPr lang="zh-HK" altLang="en-US"/>
        </a:p>
      </dgm:t>
    </dgm:pt>
    <dgm:pt modelId="{03195FA0-502C-4CBE-987C-7C8590E4C5AD}">
      <dgm:prSet phldrT="[Text]" custT="1"/>
      <dgm:spPr/>
      <dgm:t>
        <a:bodyPr/>
        <a:lstStyle/>
        <a:p>
          <a:pPr algn="ctr"/>
          <a:r>
            <a:rPr lang="zh-TW" altLang="en-US" sz="1600" dirty="0" smtClean="0">
              <a:latin typeface="+mn-ea"/>
              <a:ea typeface="+mn-ea"/>
            </a:rPr>
            <a:t>學期比重   考績比重</a:t>
          </a:r>
          <a:endParaRPr lang="zh-HK" altLang="en-US" sz="1600" dirty="0">
            <a:latin typeface="+mn-ea"/>
            <a:ea typeface="+mn-ea"/>
          </a:endParaRPr>
        </a:p>
      </dgm:t>
    </dgm:pt>
    <dgm:pt modelId="{B7242D6F-43AE-450C-BD36-F7CDD610A155}" type="parTrans" cxnId="{00DA8E12-E1CC-467D-9CF9-CE0E7B1DB539}">
      <dgm:prSet/>
      <dgm:spPr/>
      <dgm:t>
        <a:bodyPr/>
        <a:lstStyle/>
        <a:p>
          <a:endParaRPr lang="zh-HK" altLang="en-US"/>
        </a:p>
      </dgm:t>
    </dgm:pt>
    <dgm:pt modelId="{269B41FE-9ADA-4213-A61C-D5979882374E}" type="sibTrans" cxnId="{00DA8E12-E1CC-467D-9CF9-CE0E7B1DB539}">
      <dgm:prSet/>
      <dgm:spPr/>
      <dgm:t>
        <a:bodyPr/>
        <a:lstStyle/>
        <a:p>
          <a:endParaRPr lang="zh-HK" altLang="en-US"/>
        </a:p>
      </dgm:t>
    </dgm:pt>
    <dgm:pt modelId="{EC493534-1EB1-47F8-A8DE-4B61FA4C7C9F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zh-TW" altLang="en-US" sz="2000" dirty="0" smtClean="0">
              <a:latin typeface="+mn-ea"/>
              <a:ea typeface="+mn-ea"/>
            </a:rPr>
            <a:t>如何輸入及處理學生成績</a:t>
          </a:r>
          <a:r>
            <a:rPr lang="en-US" altLang="zh-TW" sz="2000" dirty="0" smtClean="0">
              <a:latin typeface="+mn-ea"/>
              <a:ea typeface="+mn-ea"/>
            </a:rPr>
            <a:t>?</a:t>
          </a:r>
          <a:endParaRPr lang="zh-HK" altLang="en-US" sz="2000" dirty="0">
            <a:latin typeface="+mn-ea"/>
            <a:ea typeface="+mn-ea"/>
          </a:endParaRPr>
        </a:p>
      </dgm:t>
    </dgm:pt>
    <dgm:pt modelId="{E0EA6ECD-CCD0-4296-B0E5-7749C8CDAD63}" type="parTrans" cxnId="{9DA6C4B5-1422-4CA7-9DCC-ADB51F7DEF43}">
      <dgm:prSet/>
      <dgm:spPr/>
      <dgm:t>
        <a:bodyPr/>
        <a:lstStyle/>
        <a:p>
          <a:endParaRPr lang="zh-HK" altLang="en-US"/>
        </a:p>
      </dgm:t>
    </dgm:pt>
    <dgm:pt modelId="{9AE111FB-67F2-4339-ADF0-A100D9A0CD5C}" type="sibTrans" cxnId="{9DA6C4B5-1422-4CA7-9DCC-ADB51F7DEF43}">
      <dgm:prSet/>
      <dgm:spPr/>
      <dgm:t>
        <a:bodyPr/>
        <a:lstStyle/>
        <a:p>
          <a:endParaRPr lang="zh-HK" altLang="en-US"/>
        </a:p>
      </dgm:t>
    </dgm:pt>
    <dgm:pt modelId="{F57BBF81-4D5A-4BC8-920E-E7494922304B}">
      <dgm:prSet phldrT="[Text]" custT="1"/>
      <dgm:spPr/>
      <dgm:t>
        <a:bodyPr/>
        <a:lstStyle/>
        <a:p>
          <a:pPr algn="ctr"/>
          <a:r>
            <a:rPr lang="en-US" altLang="en-US" sz="1600" dirty="0" smtClean="0">
              <a:latin typeface="+mn-ea"/>
              <a:ea typeface="+mn-ea"/>
            </a:rPr>
            <a:t>+ : </a:t>
          </a:r>
          <a:r>
            <a:rPr lang="zh-TW" altLang="en-US" sz="1600" dirty="0" smtClean="0">
              <a:latin typeface="+mn-ea"/>
              <a:ea typeface="+mn-ea"/>
            </a:rPr>
            <a:t>缺席</a:t>
          </a:r>
          <a:endParaRPr lang="en-US" altLang="en-US" sz="1600" dirty="0" smtClean="0">
            <a:latin typeface="+mn-ea"/>
            <a:ea typeface="+mn-ea"/>
          </a:endParaRPr>
        </a:p>
        <a:p>
          <a:pPr algn="ctr"/>
          <a:r>
            <a:rPr lang="en-US" altLang="en-US" sz="1600" dirty="0" smtClean="0">
              <a:latin typeface="+mn-ea"/>
              <a:ea typeface="+mn-ea"/>
            </a:rPr>
            <a:t>- : </a:t>
          </a:r>
          <a:r>
            <a:rPr lang="zh-TW" altLang="en-US" sz="1600" dirty="0" smtClean="0">
              <a:latin typeface="+mn-ea"/>
              <a:ea typeface="+mn-ea"/>
            </a:rPr>
            <a:t>缺席</a:t>
          </a:r>
          <a:endParaRPr lang="en-US" altLang="zh-TW" sz="1600" dirty="0" smtClean="0">
            <a:latin typeface="+mn-ea"/>
            <a:ea typeface="+mn-ea"/>
          </a:endParaRPr>
        </a:p>
        <a:p>
          <a:pPr algn="ctr"/>
          <a:r>
            <a:rPr lang="en-US" altLang="en-US" sz="1600" dirty="0" smtClean="0">
              <a:latin typeface="+mn-ea"/>
              <a:ea typeface="+mn-ea"/>
            </a:rPr>
            <a:t>* : </a:t>
          </a:r>
          <a:r>
            <a:rPr lang="zh-TW" altLang="en-US" sz="1600" dirty="0" smtClean="0">
              <a:latin typeface="+mn-ea"/>
              <a:ea typeface="+mn-ea"/>
            </a:rPr>
            <a:t>退修</a:t>
          </a:r>
          <a:endParaRPr lang="en-US" altLang="zh-TW" sz="1600" dirty="0" smtClean="0">
            <a:latin typeface="+mn-ea"/>
            <a:ea typeface="+mn-ea"/>
          </a:endParaRPr>
        </a:p>
        <a:p>
          <a:pPr algn="ctr"/>
          <a:r>
            <a:rPr lang="en-US" altLang="en-US" sz="1600" dirty="0" smtClean="0">
              <a:latin typeface="+mn-ea"/>
              <a:ea typeface="+mn-ea"/>
            </a:rPr>
            <a:t> / : </a:t>
          </a:r>
          <a:r>
            <a:rPr lang="zh-TW" altLang="en-US" sz="1600" dirty="0" smtClean="0">
              <a:latin typeface="+mn-ea"/>
              <a:ea typeface="+mn-ea"/>
            </a:rPr>
            <a:t>免修</a:t>
          </a:r>
          <a:r>
            <a:rPr lang="en-US" altLang="en-US" sz="1600" dirty="0" smtClean="0">
              <a:latin typeface="+mn-ea"/>
              <a:ea typeface="+mn-ea"/>
            </a:rPr>
            <a:t>  </a:t>
          </a:r>
        </a:p>
        <a:p>
          <a:pPr algn="ctr"/>
          <a:r>
            <a:rPr lang="en-US" altLang="en-US" sz="1600" dirty="0" smtClean="0">
              <a:latin typeface="+mn-ea"/>
              <a:ea typeface="+mn-ea"/>
            </a:rPr>
            <a:t>N.A. : </a:t>
          </a:r>
          <a:r>
            <a:rPr lang="zh-TW" altLang="en-US" sz="1600" dirty="0" smtClean="0">
              <a:latin typeface="+mn-ea"/>
              <a:ea typeface="+mn-ea"/>
            </a:rPr>
            <a:t>不評估</a:t>
          </a:r>
          <a:endParaRPr lang="en-US" altLang="zh-TW" sz="1600" dirty="0" smtClean="0">
            <a:latin typeface="+mn-ea"/>
            <a:ea typeface="+mn-ea"/>
          </a:endParaRPr>
        </a:p>
        <a:p>
          <a:pPr algn="ctr"/>
          <a:r>
            <a:rPr lang="zh-HK" altLang="zh-TW" sz="1600" dirty="0" smtClean="0">
              <a:latin typeface="+mn-ea"/>
              <a:ea typeface="+mn-ea"/>
            </a:rPr>
            <a:t>其他考績</a:t>
          </a:r>
          <a:endParaRPr lang="en-US" altLang="zh-HK" sz="1600" dirty="0" smtClean="0">
            <a:latin typeface="+mn-ea"/>
            <a:ea typeface="+mn-ea"/>
          </a:endParaRPr>
        </a:p>
        <a:p>
          <a:pPr algn="ctr"/>
          <a:r>
            <a:rPr lang="zh-HK" altLang="zh-HK" sz="1600" dirty="0" smtClean="0">
              <a:latin typeface="+mn-ea"/>
              <a:ea typeface="+mn-ea"/>
            </a:rPr>
            <a:t>數據整合 </a:t>
          </a:r>
          <a:endParaRPr lang="zh-HK" altLang="en-US" sz="1600" dirty="0">
            <a:latin typeface="+mn-ea"/>
            <a:ea typeface="+mn-ea"/>
          </a:endParaRPr>
        </a:p>
      </dgm:t>
    </dgm:pt>
    <dgm:pt modelId="{7FD98051-23AF-43B5-A204-69B78779F019}" type="parTrans" cxnId="{B6D88DD0-31D2-4D27-BC7C-3F3CFB6F39A7}">
      <dgm:prSet/>
      <dgm:spPr/>
      <dgm:t>
        <a:bodyPr/>
        <a:lstStyle/>
        <a:p>
          <a:endParaRPr lang="zh-HK" altLang="en-US"/>
        </a:p>
      </dgm:t>
    </dgm:pt>
    <dgm:pt modelId="{9AB329C1-396F-4C03-8277-C1D451DDD867}" type="sibTrans" cxnId="{B6D88DD0-31D2-4D27-BC7C-3F3CFB6F39A7}">
      <dgm:prSet/>
      <dgm:spPr/>
      <dgm:t>
        <a:bodyPr/>
        <a:lstStyle/>
        <a:p>
          <a:endParaRPr lang="zh-HK" altLang="en-US"/>
        </a:p>
      </dgm:t>
    </dgm:pt>
    <dgm:pt modelId="{2961A71A-6521-4874-8D2B-A07D80BB34F0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zh-TW" altLang="en-US" sz="1600" dirty="0" smtClean="0">
              <a:latin typeface="+mn-ea"/>
              <a:ea typeface="+mn-ea"/>
            </a:rPr>
            <a:t>如何列印成績表及分析報表</a:t>
          </a:r>
          <a:r>
            <a:rPr lang="en-US" altLang="zh-TW" sz="1600" dirty="0" smtClean="0">
              <a:latin typeface="+mn-ea"/>
              <a:ea typeface="+mn-ea"/>
            </a:rPr>
            <a:t>?</a:t>
          </a:r>
          <a:endParaRPr lang="zh-HK" altLang="en-US" sz="1600" dirty="0">
            <a:latin typeface="+mn-ea"/>
            <a:ea typeface="+mn-ea"/>
          </a:endParaRPr>
        </a:p>
      </dgm:t>
    </dgm:pt>
    <dgm:pt modelId="{24AEB49D-88E8-4DE4-9F91-DD6E8E4B5692}" type="parTrans" cxnId="{92E6F7FF-E30B-450F-A26D-8D67038F3BC5}">
      <dgm:prSet/>
      <dgm:spPr/>
      <dgm:t>
        <a:bodyPr/>
        <a:lstStyle/>
        <a:p>
          <a:endParaRPr lang="zh-HK" altLang="en-US"/>
        </a:p>
      </dgm:t>
    </dgm:pt>
    <dgm:pt modelId="{C19214B7-9EE5-40C5-9320-190B18FE2C12}" type="sibTrans" cxnId="{92E6F7FF-E30B-450F-A26D-8D67038F3BC5}">
      <dgm:prSet/>
      <dgm:spPr/>
      <dgm:t>
        <a:bodyPr/>
        <a:lstStyle/>
        <a:p>
          <a:endParaRPr lang="zh-HK" altLang="en-US"/>
        </a:p>
      </dgm:t>
    </dgm:pt>
    <dgm:pt modelId="{E1B5205C-D99F-4009-8137-C6670BF91F79}">
      <dgm:prSet phldrT="[Text]" custT="1"/>
      <dgm:spPr/>
      <dgm:t>
        <a:bodyPr/>
        <a:lstStyle/>
        <a:p>
          <a:pPr algn="ctr"/>
          <a:r>
            <a:rPr lang="zh-HK" altLang="en-US" sz="1600" dirty="0" smtClean="0">
              <a:latin typeface="+mn-ea"/>
              <a:ea typeface="+mn-ea"/>
            </a:rPr>
            <a:t>成績表</a:t>
          </a:r>
          <a:endParaRPr lang="en-US" altLang="zh-HK" sz="1600" dirty="0" smtClean="0">
            <a:latin typeface="+mn-ea"/>
            <a:ea typeface="+mn-ea"/>
          </a:endParaRPr>
        </a:p>
        <a:p>
          <a:pPr algn="ctr"/>
          <a:r>
            <a:rPr lang="zh-TW" altLang="en-US" sz="1600" dirty="0" smtClean="0">
              <a:latin typeface="+mn-ea"/>
              <a:ea typeface="+mn-ea"/>
            </a:rPr>
            <a:t>分析報表</a:t>
          </a:r>
          <a:endParaRPr lang="en-US" altLang="zh-HK" sz="1600" dirty="0" smtClean="0">
            <a:latin typeface="+mn-ea"/>
            <a:ea typeface="+mn-ea"/>
          </a:endParaRPr>
        </a:p>
        <a:p>
          <a:pPr algn="ctr"/>
          <a:r>
            <a:rPr lang="en-US" altLang="zh-HK" sz="1600" dirty="0" smtClean="0">
              <a:latin typeface="+mn-ea"/>
              <a:ea typeface="+mn-ea"/>
            </a:rPr>
            <a:t>Crystal Reports</a:t>
          </a:r>
        </a:p>
        <a:p>
          <a:pPr algn="ctr"/>
          <a:r>
            <a:rPr lang="zh-HK" altLang="zh-HK" sz="1600" dirty="0" smtClean="0">
              <a:latin typeface="+mn-ea"/>
              <a:ea typeface="+mn-ea"/>
            </a:rPr>
            <a:t>獎懲</a:t>
          </a:r>
          <a:r>
            <a:rPr lang="zh-TW" altLang="en-US" sz="1600" dirty="0" smtClean="0">
              <a:latin typeface="+mn-ea"/>
              <a:ea typeface="+mn-ea"/>
            </a:rPr>
            <a:t>資料</a:t>
          </a:r>
          <a:endParaRPr lang="en-US" altLang="zh-TW" sz="1600" dirty="0" smtClean="0">
            <a:latin typeface="+mn-ea"/>
            <a:ea typeface="+mn-ea"/>
          </a:endParaRPr>
        </a:p>
        <a:p>
          <a:pPr algn="ctr"/>
          <a:r>
            <a:rPr lang="zh-TW" altLang="en-US" sz="1600" dirty="0" smtClean="0">
              <a:latin typeface="+mn-ea"/>
              <a:ea typeface="+mn-ea"/>
            </a:rPr>
            <a:t>課外活動資料</a:t>
          </a:r>
          <a:endParaRPr lang="en-US" altLang="zh-HK" sz="1600" dirty="0" smtClean="0">
            <a:latin typeface="+mn-ea"/>
            <a:ea typeface="+mn-ea"/>
          </a:endParaRPr>
        </a:p>
        <a:p>
          <a:pPr algn="ctr"/>
          <a:endParaRPr lang="zh-HK" altLang="en-US" sz="2000" dirty="0">
            <a:latin typeface="+mn-ea"/>
            <a:ea typeface="+mn-ea"/>
          </a:endParaRPr>
        </a:p>
      </dgm:t>
    </dgm:pt>
    <dgm:pt modelId="{0CF1E354-BD10-44EF-AE5B-87A88DF11CED}" type="parTrans" cxnId="{70C0C34F-BDD2-41F4-804A-3996CF95036D}">
      <dgm:prSet/>
      <dgm:spPr/>
      <dgm:t>
        <a:bodyPr/>
        <a:lstStyle/>
        <a:p>
          <a:endParaRPr lang="zh-HK" altLang="en-US"/>
        </a:p>
      </dgm:t>
    </dgm:pt>
    <dgm:pt modelId="{A0AE0A85-C4CA-47B8-84DA-50D8D1FD206B}" type="sibTrans" cxnId="{70C0C34F-BDD2-41F4-804A-3996CF95036D}">
      <dgm:prSet/>
      <dgm:spPr/>
      <dgm:t>
        <a:bodyPr/>
        <a:lstStyle/>
        <a:p>
          <a:endParaRPr lang="zh-HK" altLang="en-US"/>
        </a:p>
      </dgm:t>
    </dgm:pt>
    <dgm:pt modelId="{D2CC3838-F642-45D0-A524-D26D3B0E7249}">
      <dgm:prSet phldrT="[Text]" custT="1"/>
      <dgm:spPr/>
      <dgm:t>
        <a:bodyPr/>
        <a:lstStyle/>
        <a:p>
          <a:pPr algn="ctr"/>
          <a:r>
            <a:rPr lang="zh-HK" altLang="en-US" sz="1600" dirty="0" smtClean="0">
              <a:latin typeface="+mn-ea"/>
              <a:ea typeface="+mn-ea"/>
            </a:rPr>
            <a:t>列印次序</a:t>
          </a:r>
          <a:r>
            <a:rPr lang="zh-TW" altLang="en-US" sz="1600" dirty="0" smtClean="0">
              <a:latin typeface="+mn-ea"/>
              <a:ea typeface="+mn-ea"/>
            </a:rPr>
            <a:t>  </a:t>
          </a:r>
          <a:r>
            <a:rPr lang="zh-HK" altLang="en-US" sz="1600" dirty="0" smtClean="0">
              <a:latin typeface="+mn-ea"/>
              <a:ea typeface="+mn-ea"/>
            </a:rPr>
            <a:t>以等級評核</a:t>
          </a:r>
          <a:r>
            <a:rPr lang="zh-TW" altLang="en-US" sz="1600" dirty="0" smtClean="0">
              <a:latin typeface="+mn-ea"/>
              <a:ea typeface="+mn-ea"/>
            </a:rPr>
            <a:t>   </a:t>
          </a:r>
          <a:endParaRPr lang="en-US" altLang="zh-TW" sz="1600" dirty="0" smtClean="0">
            <a:latin typeface="+mn-ea"/>
            <a:ea typeface="+mn-ea"/>
          </a:endParaRPr>
        </a:p>
        <a:p>
          <a:pPr algn="ctr"/>
          <a:r>
            <a:rPr lang="zh-HK" altLang="en-US" sz="1600" dirty="0" smtClean="0">
              <a:latin typeface="+mn-ea"/>
              <a:ea typeface="+mn-ea"/>
            </a:rPr>
            <a:t>分卷比重</a:t>
          </a:r>
          <a:r>
            <a:rPr lang="zh-TW" altLang="en-US" sz="1600" dirty="0" smtClean="0">
              <a:latin typeface="+mn-ea"/>
              <a:ea typeface="+mn-ea"/>
            </a:rPr>
            <a:t>   </a:t>
          </a:r>
          <a:r>
            <a:rPr lang="zh-HK" altLang="en-US" sz="1600" dirty="0" smtClean="0">
              <a:latin typeface="+mn-ea"/>
              <a:ea typeface="+mn-ea"/>
            </a:rPr>
            <a:t>科目比重</a:t>
          </a:r>
          <a:endParaRPr lang="en-US" altLang="zh-HK" sz="1600" dirty="0" smtClean="0">
            <a:latin typeface="+mn-ea"/>
            <a:ea typeface="+mn-ea"/>
          </a:endParaRPr>
        </a:p>
        <a:p>
          <a:pPr algn="ctr"/>
          <a:r>
            <a:rPr lang="zh-TW" altLang="en-US" sz="1600" dirty="0" smtClean="0">
              <a:latin typeface="+mn-ea"/>
              <a:ea typeface="+mn-ea"/>
            </a:rPr>
            <a:t>計算科目分的方法 </a:t>
          </a:r>
          <a:endParaRPr lang="en-US" altLang="zh-TW" sz="1600" dirty="0" smtClean="0">
            <a:latin typeface="+mn-ea"/>
            <a:ea typeface="+mn-ea"/>
          </a:endParaRPr>
        </a:p>
        <a:p>
          <a:pPr algn="ctr"/>
          <a:r>
            <a:rPr lang="zh-TW" altLang="en-US" sz="1600" dirty="0" smtClean="0">
              <a:latin typeface="+mn-ea"/>
              <a:ea typeface="+mn-ea"/>
            </a:rPr>
            <a:t>計算平均分的方法   </a:t>
          </a:r>
          <a:endParaRPr lang="en-US" altLang="zh-TW" sz="1600" dirty="0" smtClean="0">
            <a:latin typeface="+mn-ea"/>
            <a:ea typeface="+mn-ea"/>
          </a:endParaRPr>
        </a:p>
        <a:p>
          <a:pPr algn="ctr"/>
          <a:r>
            <a:rPr lang="zh-HK" altLang="en-US" sz="1600" dirty="0" smtClean="0">
              <a:latin typeface="+mn-ea"/>
              <a:ea typeface="+mn-ea"/>
            </a:rPr>
            <a:t>評核組別</a:t>
          </a:r>
          <a:r>
            <a:rPr lang="zh-TW" altLang="en-US" sz="1600" dirty="0" smtClean="0">
              <a:latin typeface="+mn-ea"/>
              <a:ea typeface="+mn-ea"/>
            </a:rPr>
            <a:t>    </a:t>
          </a:r>
          <a:r>
            <a:rPr lang="zh-HK" altLang="en-US" sz="1600" dirty="0" smtClean="0">
              <a:latin typeface="+mn-ea"/>
              <a:ea typeface="+mn-ea"/>
            </a:rPr>
            <a:t>確定綱要</a:t>
          </a:r>
          <a:r>
            <a:rPr lang="zh-TW" altLang="en-US" sz="1600" dirty="0" smtClean="0">
              <a:latin typeface="+mn-ea"/>
              <a:ea typeface="+mn-ea"/>
            </a:rPr>
            <a:t>   </a:t>
          </a:r>
          <a:endParaRPr lang="en-US" altLang="zh-TW" sz="1600" dirty="0" smtClean="0">
            <a:latin typeface="+mn-ea"/>
            <a:ea typeface="+mn-ea"/>
          </a:endParaRPr>
        </a:p>
        <a:p>
          <a:pPr algn="ctr"/>
          <a:r>
            <a:rPr lang="zh-HK" altLang="en-US" sz="1600" dirty="0" smtClean="0">
              <a:latin typeface="+mn-ea"/>
              <a:ea typeface="+mn-ea"/>
            </a:rPr>
            <a:t>   操行</a:t>
          </a:r>
          <a:r>
            <a:rPr lang="zh-TW" altLang="en-US" sz="1600" dirty="0" smtClean="0">
              <a:latin typeface="+mn-ea"/>
              <a:ea typeface="+mn-ea"/>
            </a:rPr>
            <a:t>    </a:t>
          </a:r>
          <a:r>
            <a:rPr lang="zh-HK" altLang="en-US" sz="1600" dirty="0" smtClean="0">
              <a:latin typeface="+mn-ea"/>
              <a:ea typeface="+mn-ea"/>
            </a:rPr>
            <a:t>退修</a:t>
          </a:r>
          <a:r>
            <a:rPr lang="en-US" altLang="zh-HK" sz="1600" dirty="0" smtClean="0">
              <a:latin typeface="+mn-ea"/>
              <a:ea typeface="+mn-ea"/>
            </a:rPr>
            <a:t>/</a:t>
          </a:r>
          <a:r>
            <a:rPr lang="zh-HK" altLang="en-US" sz="1600" dirty="0" smtClean="0">
              <a:latin typeface="+mn-ea"/>
              <a:ea typeface="+mn-ea"/>
            </a:rPr>
            <a:t>免修</a:t>
          </a:r>
          <a:endParaRPr lang="en-US" altLang="zh-HK" sz="1600" dirty="0" smtClean="0">
            <a:latin typeface="+mn-ea"/>
            <a:ea typeface="+mn-ea"/>
          </a:endParaRPr>
        </a:p>
        <a:p>
          <a:pPr algn="ctr"/>
          <a:endParaRPr lang="zh-HK" altLang="en-US" sz="1600" dirty="0">
            <a:latin typeface="+mn-ea"/>
            <a:ea typeface="+mn-ea"/>
          </a:endParaRPr>
        </a:p>
      </dgm:t>
    </dgm:pt>
    <dgm:pt modelId="{723FCB9A-E8AC-4DE1-89AC-CBC0BB645364}" type="parTrans" cxnId="{F556CE98-4089-4642-87E5-6100C1CFD48D}">
      <dgm:prSet/>
      <dgm:spPr/>
      <dgm:t>
        <a:bodyPr/>
        <a:lstStyle/>
        <a:p>
          <a:endParaRPr lang="zh-HK" altLang="en-US"/>
        </a:p>
      </dgm:t>
    </dgm:pt>
    <dgm:pt modelId="{26C0C2C7-3677-4751-A88A-28829E348CB4}" type="sibTrans" cxnId="{F556CE98-4089-4642-87E5-6100C1CFD48D}">
      <dgm:prSet/>
      <dgm:spPr/>
      <dgm:t>
        <a:bodyPr/>
        <a:lstStyle/>
        <a:p>
          <a:endParaRPr lang="zh-HK" altLang="en-US"/>
        </a:p>
      </dgm:t>
    </dgm:pt>
    <dgm:pt modelId="{6244217B-FCFD-4026-A7E4-A9404BDEB707}" type="pres">
      <dgm:prSet presAssocID="{D8FAEFF8-C386-4E2F-A82A-ADA00B510D7C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zh-HK" altLang="en-US"/>
        </a:p>
      </dgm:t>
    </dgm:pt>
    <dgm:pt modelId="{279C35BF-3615-439C-AFF6-DDB1A1F28A0A}" type="pres">
      <dgm:prSet presAssocID="{4CF90801-05F8-445E-923E-5BAF1D126EBF}" presName="parentText1" presStyleLbl="node1" presStyleIdx="0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35AFDC44-CB3C-4688-8457-101906386520}" type="pres">
      <dgm:prSet presAssocID="{4CF90801-05F8-445E-923E-5BAF1D126EBF}" presName="childText1" presStyleLbl="solidAlignAcc1" presStyleIdx="0" presStyleCnt="3" custScaleX="94602" custScaleY="138872" custLinFactNeighborX="-964" custLinFactNeighborY="255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3D433F94-B083-4899-93AF-AEC4BA31A67E}" type="pres">
      <dgm:prSet presAssocID="{EC493534-1EB1-47F8-A8DE-4B61FA4C7C9F}" presName="parentText2" presStyleLbl="node1" presStyleIdx="1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4E7E9AC1-0085-47D1-85DB-A8DD68B7DD87}" type="pres">
      <dgm:prSet presAssocID="{EC493534-1EB1-47F8-A8DE-4B61FA4C7C9F}" presName="childText2" presStyleLbl="solidAlignAcc1" presStyleIdx="1" presStyleCnt="3" custScaleX="93100" custScaleY="124744" custLinFactNeighborX="-2677" custLinFactNeighborY="159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DA41E1DC-97FC-4F0F-B951-611F0E2F8FD9}" type="pres">
      <dgm:prSet presAssocID="{2961A71A-6521-4874-8D2B-A07D80BB34F0}" presName="parentText3" presStyleLbl="node1" presStyleIdx="2" presStyleCnt="3" custScaleX="100367" custLinFactNeighborX="755" custLinFactNeighborY="10109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EFD03912-7E9C-4F40-9803-DE0B84277F39}" type="pres">
      <dgm:prSet presAssocID="{2961A71A-6521-4874-8D2B-A07D80BB34F0}" presName="childText3" presStyleLbl="solidAlignAcc1" presStyleIdx="2" presStyleCnt="3" custScaleX="94647" custScaleY="102791" custLinFactNeighborX="-188" custLinFactNeighborY="989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</dgm:ptLst>
  <dgm:cxnLst>
    <dgm:cxn modelId="{6C027C5C-2443-4B48-A58D-1D402C7EF525}" type="presOf" srcId="{4CF90801-05F8-445E-923E-5BAF1D126EBF}" destId="{279C35BF-3615-439C-AFF6-DDB1A1F28A0A}" srcOrd="0" destOrd="0" presId="urn:microsoft.com/office/officeart/2009/3/layout/IncreasingArrowsProcess"/>
    <dgm:cxn modelId="{DC238989-E2E7-4A10-943A-EB3677FE08FC}" type="presOf" srcId="{EC493534-1EB1-47F8-A8DE-4B61FA4C7C9F}" destId="{3D433F94-B083-4899-93AF-AEC4BA31A67E}" srcOrd="0" destOrd="0" presId="urn:microsoft.com/office/officeart/2009/3/layout/IncreasingArrowsProcess"/>
    <dgm:cxn modelId="{5D309EE1-D0AF-48C2-AC39-8F3366365021}" type="presOf" srcId="{D8FAEFF8-C386-4E2F-A82A-ADA00B510D7C}" destId="{6244217B-FCFD-4026-A7E4-A9404BDEB707}" srcOrd="0" destOrd="0" presId="urn:microsoft.com/office/officeart/2009/3/layout/IncreasingArrowsProcess"/>
    <dgm:cxn modelId="{BF631585-5E30-4358-A9EC-313C2BCCE2DA}" type="presOf" srcId="{F57BBF81-4D5A-4BC8-920E-E7494922304B}" destId="{4E7E9AC1-0085-47D1-85DB-A8DD68B7DD87}" srcOrd="0" destOrd="0" presId="urn:microsoft.com/office/officeart/2009/3/layout/IncreasingArrowsProcess"/>
    <dgm:cxn modelId="{00DA8E12-E1CC-467D-9CF9-CE0E7B1DB539}" srcId="{4CF90801-05F8-445E-923E-5BAF1D126EBF}" destId="{03195FA0-502C-4CBE-987C-7C8590E4C5AD}" srcOrd="0" destOrd="0" parTransId="{B7242D6F-43AE-450C-BD36-F7CDD610A155}" sibTransId="{269B41FE-9ADA-4213-A61C-D5979882374E}"/>
    <dgm:cxn modelId="{26D477FC-758C-4048-9E22-DAD15BC524D6}" type="presOf" srcId="{2961A71A-6521-4874-8D2B-A07D80BB34F0}" destId="{DA41E1DC-97FC-4F0F-B951-611F0E2F8FD9}" srcOrd="0" destOrd="0" presId="urn:microsoft.com/office/officeart/2009/3/layout/IncreasingArrowsProcess"/>
    <dgm:cxn modelId="{92E6F7FF-E30B-450F-A26D-8D67038F3BC5}" srcId="{D8FAEFF8-C386-4E2F-A82A-ADA00B510D7C}" destId="{2961A71A-6521-4874-8D2B-A07D80BB34F0}" srcOrd="2" destOrd="0" parTransId="{24AEB49D-88E8-4DE4-9F91-DD6E8E4B5692}" sibTransId="{C19214B7-9EE5-40C5-9320-190B18FE2C12}"/>
    <dgm:cxn modelId="{80295A1F-3669-4C76-8E68-F85F00180483}" type="presOf" srcId="{E1B5205C-D99F-4009-8137-C6670BF91F79}" destId="{EFD03912-7E9C-4F40-9803-DE0B84277F39}" srcOrd="0" destOrd="0" presId="urn:microsoft.com/office/officeart/2009/3/layout/IncreasingArrowsProcess"/>
    <dgm:cxn modelId="{B6D88DD0-31D2-4D27-BC7C-3F3CFB6F39A7}" srcId="{EC493534-1EB1-47F8-A8DE-4B61FA4C7C9F}" destId="{F57BBF81-4D5A-4BC8-920E-E7494922304B}" srcOrd="0" destOrd="0" parTransId="{7FD98051-23AF-43B5-A204-69B78779F019}" sibTransId="{9AB329C1-396F-4C03-8277-C1D451DDD867}"/>
    <dgm:cxn modelId="{FBA33183-861E-4DBB-B89E-A0129BE33E00}" srcId="{D8FAEFF8-C386-4E2F-A82A-ADA00B510D7C}" destId="{4CF90801-05F8-445E-923E-5BAF1D126EBF}" srcOrd="0" destOrd="0" parTransId="{DF407EEB-C5D2-4372-AA09-B16AA24A513D}" sibTransId="{DED86F7E-F61C-4D0F-959B-93C4F22CC571}"/>
    <dgm:cxn modelId="{96FE26AA-152F-4EF6-B2D5-834CCE286DA8}" type="presOf" srcId="{D2CC3838-F642-45D0-A524-D26D3B0E7249}" destId="{35AFDC44-CB3C-4688-8457-101906386520}" srcOrd="0" destOrd="1" presId="urn:microsoft.com/office/officeart/2009/3/layout/IncreasingArrowsProcess"/>
    <dgm:cxn modelId="{F556CE98-4089-4642-87E5-6100C1CFD48D}" srcId="{4CF90801-05F8-445E-923E-5BAF1D126EBF}" destId="{D2CC3838-F642-45D0-A524-D26D3B0E7249}" srcOrd="1" destOrd="0" parTransId="{723FCB9A-E8AC-4DE1-89AC-CBC0BB645364}" sibTransId="{26C0C2C7-3677-4751-A88A-28829E348CB4}"/>
    <dgm:cxn modelId="{9DA6C4B5-1422-4CA7-9DCC-ADB51F7DEF43}" srcId="{D8FAEFF8-C386-4E2F-A82A-ADA00B510D7C}" destId="{EC493534-1EB1-47F8-A8DE-4B61FA4C7C9F}" srcOrd="1" destOrd="0" parTransId="{E0EA6ECD-CCD0-4296-B0E5-7749C8CDAD63}" sibTransId="{9AE111FB-67F2-4339-ADF0-A100D9A0CD5C}"/>
    <dgm:cxn modelId="{70C0C34F-BDD2-41F4-804A-3996CF95036D}" srcId="{2961A71A-6521-4874-8D2B-A07D80BB34F0}" destId="{E1B5205C-D99F-4009-8137-C6670BF91F79}" srcOrd="0" destOrd="0" parTransId="{0CF1E354-BD10-44EF-AE5B-87A88DF11CED}" sibTransId="{A0AE0A85-C4CA-47B8-84DA-50D8D1FD206B}"/>
    <dgm:cxn modelId="{F0EADD6C-5E59-49BA-B3A3-FA19682A9D19}" type="presOf" srcId="{03195FA0-502C-4CBE-987C-7C8590E4C5AD}" destId="{35AFDC44-CB3C-4688-8457-101906386520}" srcOrd="0" destOrd="0" presId="urn:microsoft.com/office/officeart/2009/3/layout/IncreasingArrowsProcess"/>
    <dgm:cxn modelId="{99C5E8AD-A861-4FEC-A279-4FD6F748906B}" type="presParOf" srcId="{6244217B-FCFD-4026-A7E4-A9404BDEB707}" destId="{279C35BF-3615-439C-AFF6-DDB1A1F28A0A}" srcOrd="0" destOrd="0" presId="urn:microsoft.com/office/officeart/2009/3/layout/IncreasingArrowsProcess"/>
    <dgm:cxn modelId="{8DBAF78C-1710-4905-8CE3-58A516379041}" type="presParOf" srcId="{6244217B-FCFD-4026-A7E4-A9404BDEB707}" destId="{35AFDC44-CB3C-4688-8457-101906386520}" srcOrd="1" destOrd="0" presId="urn:microsoft.com/office/officeart/2009/3/layout/IncreasingArrowsProcess"/>
    <dgm:cxn modelId="{67F70DFE-FFE4-42BF-A12A-E0ADCAC8C878}" type="presParOf" srcId="{6244217B-FCFD-4026-A7E4-A9404BDEB707}" destId="{3D433F94-B083-4899-93AF-AEC4BA31A67E}" srcOrd="2" destOrd="0" presId="urn:microsoft.com/office/officeart/2009/3/layout/IncreasingArrowsProcess"/>
    <dgm:cxn modelId="{610FF60E-F813-45D1-9507-6E356306057C}" type="presParOf" srcId="{6244217B-FCFD-4026-A7E4-A9404BDEB707}" destId="{4E7E9AC1-0085-47D1-85DB-A8DD68B7DD87}" srcOrd="3" destOrd="0" presId="urn:microsoft.com/office/officeart/2009/3/layout/IncreasingArrowsProcess"/>
    <dgm:cxn modelId="{24CE2179-D120-4546-9D5A-BA68464B9D49}" type="presParOf" srcId="{6244217B-FCFD-4026-A7E4-A9404BDEB707}" destId="{DA41E1DC-97FC-4F0F-B951-611F0E2F8FD9}" srcOrd="4" destOrd="0" presId="urn:microsoft.com/office/officeart/2009/3/layout/IncreasingArrowsProcess"/>
    <dgm:cxn modelId="{4A371FD4-0C8F-4985-A9C1-4875CEC250CF}" type="presParOf" srcId="{6244217B-FCFD-4026-A7E4-A9404BDEB707}" destId="{EFD03912-7E9C-4F40-9803-DE0B84277F39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41AF60-EC99-4A62-9479-6A9C4BEF7A6A}" type="doc">
      <dgm:prSet loTypeId="urn:microsoft.com/office/officeart/2005/8/layout/chevron1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zh-HK" altLang="en-US"/>
        </a:p>
      </dgm:t>
    </dgm:pt>
    <dgm:pt modelId="{F7665AAF-D58D-4187-AC87-B2E81181AD69}">
      <dgm:prSet phldrT="[Text]"/>
      <dgm:spPr/>
      <dgm:t>
        <a:bodyPr/>
        <a:lstStyle/>
        <a:p>
          <a:r>
            <a:rPr lang="en-US" altLang="zh-TW" dirty="0"/>
            <a:t>T1</a:t>
          </a:r>
          <a:endParaRPr lang="zh-HK" altLang="en-US" dirty="0"/>
        </a:p>
      </dgm:t>
    </dgm:pt>
    <dgm:pt modelId="{15640C39-E993-4556-AE57-9239C4CE5713}" type="parTrans" cxnId="{48E928E8-1EB2-43E4-9D01-5CC4C9A5821E}">
      <dgm:prSet/>
      <dgm:spPr/>
      <dgm:t>
        <a:bodyPr/>
        <a:lstStyle/>
        <a:p>
          <a:endParaRPr lang="zh-HK" altLang="en-US"/>
        </a:p>
      </dgm:t>
    </dgm:pt>
    <dgm:pt modelId="{55603079-9466-43B6-92B5-2011FB66B2D7}" type="sibTrans" cxnId="{48E928E8-1EB2-43E4-9D01-5CC4C9A5821E}">
      <dgm:prSet/>
      <dgm:spPr/>
      <dgm:t>
        <a:bodyPr/>
        <a:lstStyle/>
        <a:p>
          <a:endParaRPr lang="zh-HK" altLang="en-US"/>
        </a:p>
      </dgm:t>
    </dgm:pt>
    <dgm:pt modelId="{4755A15E-C1CD-4260-ABFF-50833CA53F42}">
      <dgm:prSet/>
      <dgm:spPr/>
      <dgm:t>
        <a:bodyPr/>
        <a:lstStyle/>
        <a:p>
          <a:r>
            <a:rPr lang="en-US" altLang="zh-TW" dirty="0"/>
            <a:t>T2</a:t>
          </a:r>
          <a:endParaRPr lang="zh-HK" altLang="en-US" dirty="0"/>
        </a:p>
      </dgm:t>
    </dgm:pt>
    <dgm:pt modelId="{59B7BFA5-3246-488F-88AD-F6C7A1456BC7}" type="parTrans" cxnId="{3CDAEC78-E43E-4E41-B752-31A638AE9B3D}">
      <dgm:prSet/>
      <dgm:spPr/>
      <dgm:t>
        <a:bodyPr/>
        <a:lstStyle/>
        <a:p>
          <a:endParaRPr lang="zh-HK" altLang="en-US"/>
        </a:p>
      </dgm:t>
    </dgm:pt>
    <dgm:pt modelId="{563BD43E-4D0A-45BE-A6F0-AA331626A142}" type="sibTrans" cxnId="{3CDAEC78-E43E-4E41-B752-31A638AE9B3D}">
      <dgm:prSet/>
      <dgm:spPr/>
      <dgm:t>
        <a:bodyPr/>
        <a:lstStyle/>
        <a:p>
          <a:endParaRPr lang="zh-HK" altLang="en-US"/>
        </a:p>
      </dgm:t>
    </dgm:pt>
    <dgm:pt modelId="{6051C5A7-1C93-41EB-BAA3-545AC71F568E}" type="pres">
      <dgm:prSet presAssocID="{8941AF60-EC99-4A62-9479-6A9C4BEF7A6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HK" altLang="en-US"/>
        </a:p>
      </dgm:t>
    </dgm:pt>
    <dgm:pt modelId="{F2C3008D-A597-409D-887C-78E2B36E7766}" type="pres">
      <dgm:prSet presAssocID="{F7665AAF-D58D-4187-AC87-B2E81181AD69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B0CEF8A6-B2CA-450B-9F99-2AF62246EE50}" type="pres">
      <dgm:prSet presAssocID="{55603079-9466-43B6-92B5-2011FB66B2D7}" presName="parTxOnlySpace" presStyleCnt="0"/>
      <dgm:spPr/>
    </dgm:pt>
    <dgm:pt modelId="{DC2ED493-3C82-4ACC-9595-25508A177B21}" type="pres">
      <dgm:prSet presAssocID="{4755A15E-C1CD-4260-ABFF-50833CA53F42}" presName="parTxOnly" presStyleLbl="node1" presStyleIdx="1" presStyleCnt="2" custLinFactX="615" custLinFactNeighborX="100000" custLinFactNeighborY="-246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</dgm:ptLst>
  <dgm:cxnLst>
    <dgm:cxn modelId="{D6EA961B-419D-45D6-84CB-95CCEAC410C0}" type="presOf" srcId="{8941AF60-EC99-4A62-9479-6A9C4BEF7A6A}" destId="{6051C5A7-1C93-41EB-BAA3-545AC71F568E}" srcOrd="0" destOrd="0" presId="urn:microsoft.com/office/officeart/2005/8/layout/chevron1"/>
    <dgm:cxn modelId="{30402A33-F106-4CF1-9E96-DC743F6C2BBE}" type="presOf" srcId="{4755A15E-C1CD-4260-ABFF-50833CA53F42}" destId="{DC2ED493-3C82-4ACC-9595-25508A177B21}" srcOrd="0" destOrd="0" presId="urn:microsoft.com/office/officeart/2005/8/layout/chevron1"/>
    <dgm:cxn modelId="{3CDAEC78-E43E-4E41-B752-31A638AE9B3D}" srcId="{8941AF60-EC99-4A62-9479-6A9C4BEF7A6A}" destId="{4755A15E-C1CD-4260-ABFF-50833CA53F42}" srcOrd="1" destOrd="0" parTransId="{59B7BFA5-3246-488F-88AD-F6C7A1456BC7}" sibTransId="{563BD43E-4D0A-45BE-A6F0-AA331626A142}"/>
    <dgm:cxn modelId="{48E928E8-1EB2-43E4-9D01-5CC4C9A5821E}" srcId="{8941AF60-EC99-4A62-9479-6A9C4BEF7A6A}" destId="{F7665AAF-D58D-4187-AC87-B2E81181AD69}" srcOrd="0" destOrd="0" parTransId="{15640C39-E993-4556-AE57-9239C4CE5713}" sibTransId="{55603079-9466-43B6-92B5-2011FB66B2D7}"/>
    <dgm:cxn modelId="{617E8921-4AB3-4033-A76B-E66A182A1A71}" type="presOf" srcId="{F7665AAF-D58D-4187-AC87-B2E81181AD69}" destId="{F2C3008D-A597-409D-887C-78E2B36E7766}" srcOrd="0" destOrd="0" presId="urn:microsoft.com/office/officeart/2005/8/layout/chevron1"/>
    <dgm:cxn modelId="{5B3C4FCE-99BA-4742-AC9D-00281BA478B2}" type="presParOf" srcId="{6051C5A7-1C93-41EB-BAA3-545AC71F568E}" destId="{F2C3008D-A597-409D-887C-78E2B36E7766}" srcOrd="0" destOrd="0" presId="urn:microsoft.com/office/officeart/2005/8/layout/chevron1"/>
    <dgm:cxn modelId="{355128D2-20C7-4F60-BA5E-D87BEE659DD5}" type="presParOf" srcId="{6051C5A7-1C93-41EB-BAA3-545AC71F568E}" destId="{B0CEF8A6-B2CA-450B-9F99-2AF62246EE50}" srcOrd="1" destOrd="0" presId="urn:microsoft.com/office/officeart/2005/8/layout/chevron1"/>
    <dgm:cxn modelId="{363818E8-03ED-4DC9-B79F-D6984F93F22B}" type="presParOf" srcId="{6051C5A7-1C93-41EB-BAA3-545AC71F568E}" destId="{DC2ED493-3C82-4ACC-9595-25508A177B21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941AF60-EC99-4A62-9479-6A9C4BEF7A6A}" type="doc">
      <dgm:prSet loTypeId="urn:microsoft.com/office/officeart/2005/8/layout/chevron1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zh-HK" altLang="en-US"/>
        </a:p>
      </dgm:t>
    </dgm:pt>
    <dgm:pt modelId="{F7665AAF-D58D-4187-AC87-B2E81181AD69}">
      <dgm:prSet phldrT="[Text]"/>
      <dgm:spPr/>
      <dgm:t>
        <a:bodyPr/>
        <a:lstStyle/>
        <a:p>
          <a:r>
            <a:rPr lang="en-US" altLang="zh-TW" dirty="0"/>
            <a:t>T1A1</a:t>
          </a:r>
          <a:endParaRPr lang="zh-HK" altLang="en-US" dirty="0"/>
        </a:p>
      </dgm:t>
    </dgm:pt>
    <dgm:pt modelId="{15640C39-E993-4556-AE57-9239C4CE5713}" type="parTrans" cxnId="{48E928E8-1EB2-43E4-9D01-5CC4C9A5821E}">
      <dgm:prSet/>
      <dgm:spPr/>
      <dgm:t>
        <a:bodyPr/>
        <a:lstStyle/>
        <a:p>
          <a:endParaRPr lang="zh-HK" altLang="en-US"/>
        </a:p>
      </dgm:t>
    </dgm:pt>
    <dgm:pt modelId="{55603079-9466-43B6-92B5-2011FB66B2D7}" type="sibTrans" cxnId="{48E928E8-1EB2-43E4-9D01-5CC4C9A5821E}">
      <dgm:prSet/>
      <dgm:spPr/>
      <dgm:t>
        <a:bodyPr/>
        <a:lstStyle/>
        <a:p>
          <a:endParaRPr lang="zh-HK" altLang="en-US"/>
        </a:p>
      </dgm:t>
    </dgm:pt>
    <dgm:pt modelId="{4755A15E-C1CD-4260-ABFF-50833CA53F42}">
      <dgm:prSet/>
      <dgm:spPr/>
      <dgm:t>
        <a:bodyPr/>
        <a:lstStyle/>
        <a:p>
          <a:r>
            <a:rPr lang="en-US" altLang="zh-TW" dirty="0"/>
            <a:t>T2A2</a:t>
          </a:r>
          <a:endParaRPr lang="zh-HK" altLang="en-US" dirty="0"/>
        </a:p>
      </dgm:t>
    </dgm:pt>
    <dgm:pt modelId="{59B7BFA5-3246-488F-88AD-F6C7A1456BC7}" type="parTrans" cxnId="{3CDAEC78-E43E-4E41-B752-31A638AE9B3D}">
      <dgm:prSet/>
      <dgm:spPr/>
      <dgm:t>
        <a:bodyPr/>
        <a:lstStyle/>
        <a:p>
          <a:endParaRPr lang="zh-HK" altLang="en-US"/>
        </a:p>
      </dgm:t>
    </dgm:pt>
    <dgm:pt modelId="{563BD43E-4D0A-45BE-A6F0-AA331626A142}" type="sibTrans" cxnId="{3CDAEC78-E43E-4E41-B752-31A638AE9B3D}">
      <dgm:prSet/>
      <dgm:spPr/>
      <dgm:t>
        <a:bodyPr/>
        <a:lstStyle/>
        <a:p>
          <a:endParaRPr lang="zh-HK" altLang="en-US"/>
        </a:p>
      </dgm:t>
    </dgm:pt>
    <dgm:pt modelId="{1B30BF25-4504-4A82-9E3E-C33A2D98C0BF}">
      <dgm:prSet/>
      <dgm:spPr/>
      <dgm:t>
        <a:bodyPr/>
        <a:lstStyle/>
        <a:p>
          <a:r>
            <a:rPr lang="en-US" altLang="zh-TW" dirty="0"/>
            <a:t>T1A2</a:t>
          </a:r>
          <a:endParaRPr lang="zh-HK" altLang="en-US" dirty="0"/>
        </a:p>
      </dgm:t>
    </dgm:pt>
    <dgm:pt modelId="{DF69B9B7-3417-4260-8BE7-06901F81A2EF}" type="parTrans" cxnId="{D48BD2E4-B2BA-4D23-A846-76E0B1B6C1C2}">
      <dgm:prSet/>
      <dgm:spPr/>
      <dgm:t>
        <a:bodyPr/>
        <a:lstStyle/>
        <a:p>
          <a:endParaRPr lang="zh-HK" altLang="en-US"/>
        </a:p>
      </dgm:t>
    </dgm:pt>
    <dgm:pt modelId="{AEFB1BB2-2774-4C63-901E-E8B7D58F2764}" type="sibTrans" cxnId="{D48BD2E4-B2BA-4D23-A846-76E0B1B6C1C2}">
      <dgm:prSet/>
      <dgm:spPr/>
      <dgm:t>
        <a:bodyPr/>
        <a:lstStyle/>
        <a:p>
          <a:endParaRPr lang="zh-HK" altLang="en-US"/>
        </a:p>
      </dgm:t>
    </dgm:pt>
    <dgm:pt modelId="{64574731-7E82-4F52-99E3-375D872D16DD}">
      <dgm:prSet/>
      <dgm:spPr/>
      <dgm:t>
        <a:bodyPr/>
        <a:lstStyle/>
        <a:p>
          <a:r>
            <a:rPr lang="en-US" altLang="zh-TW" dirty="0"/>
            <a:t>T2A1</a:t>
          </a:r>
          <a:endParaRPr lang="zh-HK" altLang="en-US" dirty="0"/>
        </a:p>
      </dgm:t>
    </dgm:pt>
    <dgm:pt modelId="{2BEA5FBC-C75F-48CD-A354-52628B84147C}" type="parTrans" cxnId="{B6AA5002-3FCE-4898-ADB2-760FCD0E6BDD}">
      <dgm:prSet/>
      <dgm:spPr/>
      <dgm:t>
        <a:bodyPr/>
        <a:lstStyle/>
        <a:p>
          <a:endParaRPr lang="zh-HK" altLang="en-US"/>
        </a:p>
      </dgm:t>
    </dgm:pt>
    <dgm:pt modelId="{B125C2B6-F374-4972-B418-A5AED2E972DB}" type="sibTrans" cxnId="{B6AA5002-3FCE-4898-ADB2-760FCD0E6BDD}">
      <dgm:prSet/>
      <dgm:spPr/>
      <dgm:t>
        <a:bodyPr/>
        <a:lstStyle/>
        <a:p>
          <a:endParaRPr lang="zh-HK" altLang="en-US"/>
        </a:p>
      </dgm:t>
    </dgm:pt>
    <dgm:pt modelId="{6051C5A7-1C93-41EB-BAA3-545AC71F568E}" type="pres">
      <dgm:prSet presAssocID="{8941AF60-EC99-4A62-9479-6A9C4BEF7A6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HK" altLang="en-US"/>
        </a:p>
      </dgm:t>
    </dgm:pt>
    <dgm:pt modelId="{F2C3008D-A597-409D-887C-78E2B36E7766}" type="pres">
      <dgm:prSet presAssocID="{F7665AAF-D58D-4187-AC87-B2E81181AD69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B0CEF8A6-B2CA-450B-9F99-2AF62246EE50}" type="pres">
      <dgm:prSet presAssocID="{55603079-9466-43B6-92B5-2011FB66B2D7}" presName="parTxOnlySpace" presStyleCnt="0"/>
      <dgm:spPr/>
    </dgm:pt>
    <dgm:pt modelId="{96BF692E-EE1E-4C5A-8C70-18BA1FED02D5}" type="pres">
      <dgm:prSet presAssocID="{1B30BF25-4504-4A82-9E3E-C33A2D98C0BF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B24F6C29-D13D-48BE-9536-5866C3F1B6CC}" type="pres">
      <dgm:prSet presAssocID="{AEFB1BB2-2774-4C63-901E-E8B7D58F2764}" presName="parTxOnlySpace" presStyleCnt="0"/>
      <dgm:spPr/>
    </dgm:pt>
    <dgm:pt modelId="{DEB0ABFD-02FF-4957-8A8A-C8090FFF6F50}" type="pres">
      <dgm:prSet presAssocID="{64574731-7E82-4F52-99E3-375D872D16DD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D729C811-62F6-4529-BA69-BAA708239A15}" type="pres">
      <dgm:prSet presAssocID="{B125C2B6-F374-4972-B418-A5AED2E972DB}" presName="parTxOnlySpace" presStyleCnt="0"/>
      <dgm:spPr/>
    </dgm:pt>
    <dgm:pt modelId="{DC2ED493-3C82-4ACC-9595-25508A177B21}" type="pres">
      <dgm:prSet presAssocID="{4755A15E-C1CD-4260-ABFF-50833CA53F42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</dgm:ptLst>
  <dgm:cxnLst>
    <dgm:cxn modelId="{C024790F-5C77-4E5E-B809-5991529E7FD8}" type="presOf" srcId="{8941AF60-EC99-4A62-9479-6A9C4BEF7A6A}" destId="{6051C5A7-1C93-41EB-BAA3-545AC71F568E}" srcOrd="0" destOrd="0" presId="urn:microsoft.com/office/officeart/2005/8/layout/chevron1"/>
    <dgm:cxn modelId="{E038F429-92C8-4A5C-804D-911474EE076A}" type="presOf" srcId="{F7665AAF-D58D-4187-AC87-B2E81181AD69}" destId="{F2C3008D-A597-409D-887C-78E2B36E7766}" srcOrd="0" destOrd="0" presId="urn:microsoft.com/office/officeart/2005/8/layout/chevron1"/>
    <dgm:cxn modelId="{E78757C0-1C4D-4842-9F10-B10050019076}" type="presOf" srcId="{1B30BF25-4504-4A82-9E3E-C33A2D98C0BF}" destId="{96BF692E-EE1E-4C5A-8C70-18BA1FED02D5}" srcOrd="0" destOrd="0" presId="urn:microsoft.com/office/officeart/2005/8/layout/chevron1"/>
    <dgm:cxn modelId="{768DBD3A-7730-4AAD-A634-0FF3F5CF9A99}" type="presOf" srcId="{4755A15E-C1CD-4260-ABFF-50833CA53F42}" destId="{DC2ED493-3C82-4ACC-9595-25508A177B21}" srcOrd="0" destOrd="0" presId="urn:microsoft.com/office/officeart/2005/8/layout/chevron1"/>
    <dgm:cxn modelId="{B6AA5002-3FCE-4898-ADB2-760FCD0E6BDD}" srcId="{8941AF60-EC99-4A62-9479-6A9C4BEF7A6A}" destId="{64574731-7E82-4F52-99E3-375D872D16DD}" srcOrd="2" destOrd="0" parTransId="{2BEA5FBC-C75F-48CD-A354-52628B84147C}" sibTransId="{B125C2B6-F374-4972-B418-A5AED2E972DB}"/>
    <dgm:cxn modelId="{48E928E8-1EB2-43E4-9D01-5CC4C9A5821E}" srcId="{8941AF60-EC99-4A62-9479-6A9C4BEF7A6A}" destId="{F7665AAF-D58D-4187-AC87-B2E81181AD69}" srcOrd="0" destOrd="0" parTransId="{15640C39-E993-4556-AE57-9239C4CE5713}" sibTransId="{55603079-9466-43B6-92B5-2011FB66B2D7}"/>
    <dgm:cxn modelId="{D48BD2E4-B2BA-4D23-A846-76E0B1B6C1C2}" srcId="{8941AF60-EC99-4A62-9479-6A9C4BEF7A6A}" destId="{1B30BF25-4504-4A82-9E3E-C33A2D98C0BF}" srcOrd="1" destOrd="0" parTransId="{DF69B9B7-3417-4260-8BE7-06901F81A2EF}" sibTransId="{AEFB1BB2-2774-4C63-901E-E8B7D58F2764}"/>
    <dgm:cxn modelId="{3CDAEC78-E43E-4E41-B752-31A638AE9B3D}" srcId="{8941AF60-EC99-4A62-9479-6A9C4BEF7A6A}" destId="{4755A15E-C1CD-4260-ABFF-50833CA53F42}" srcOrd="3" destOrd="0" parTransId="{59B7BFA5-3246-488F-88AD-F6C7A1456BC7}" sibTransId="{563BD43E-4D0A-45BE-A6F0-AA331626A142}"/>
    <dgm:cxn modelId="{539EA430-F018-4129-829E-C09D74470612}" type="presOf" srcId="{64574731-7E82-4F52-99E3-375D872D16DD}" destId="{DEB0ABFD-02FF-4957-8A8A-C8090FFF6F50}" srcOrd="0" destOrd="0" presId="urn:microsoft.com/office/officeart/2005/8/layout/chevron1"/>
    <dgm:cxn modelId="{1F32289E-7FB6-4210-8599-06A1089F0A6C}" type="presParOf" srcId="{6051C5A7-1C93-41EB-BAA3-545AC71F568E}" destId="{F2C3008D-A597-409D-887C-78E2B36E7766}" srcOrd="0" destOrd="0" presId="urn:microsoft.com/office/officeart/2005/8/layout/chevron1"/>
    <dgm:cxn modelId="{0188F5D5-815F-4709-AF43-5F4FFAC46886}" type="presParOf" srcId="{6051C5A7-1C93-41EB-BAA3-545AC71F568E}" destId="{B0CEF8A6-B2CA-450B-9F99-2AF62246EE50}" srcOrd="1" destOrd="0" presId="urn:microsoft.com/office/officeart/2005/8/layout/chevron1"/>
    <dgm:cxn modelId="{254DA18B-C3C1-484F-A908-80CBFB7366EB}" type="presParOf" srcId="{6051C5A7-1C93-41EB-BAA3-545AC71F568E}" destId="{96BF692E-EE1E-4C5A-8C70-18BA1FED02D5}" srcOrd="2" destOrd="0" presId="urn:microsoft.com/office/officeart/2005/8/layout/chevron1"/>
    <dgm:cxn modelId="{6AD63E09-E8B9-434F-82F7-84D639DD289A}" type="presParOf" srcId="{6051C5A7-1C93-41EB-BAA3-545AC71F568E}" destId="{B24F6C29-D13D-48BE-9536-5866C3F1B6CC}" srcOrd="3" destOrd="0" presId="urn:microsoft.com/office/officeart/2005/8/layout/chevron1"/>
    <dgm:cxn modelId="{75A01603-6A40-418A-A686-A4B53D15F4CD}" type="presParOf" srcId="{6051C5A7-1C93-41EB-BAA3-545AC71F568E}" destId="{DEB0ABFD-02FF-4957-8A8A-C8090FFF6F50}" srcOrd="4" destOrd="0" presId="urn:microsoft.com/office/officeart/2005/8/layout/chevron1"/>
    <dgm:cxn modelId="{DE454A8D-3CB9-4DCE-9709-A4E967F0D5F2}" type="presParOf" srcId="{6051C5A7-1C93-41EB-BAA3-545AC71F568E}" destId="{D729C811-62F6-4529-BA69-BAA708239A15}" srcOrd="5" destOrd="0" presId="urn:microsoft.com/office/officeart/2005/8/layout/chevron1"/>
    <dgm:cxn modelId="{DD8C3D19-BC44-4EA4-A7C6-DA4EC1BD3B33}" type="presParOf" srcId="{6051C5A7-1C93-41EB-BAA3-545AC71F568E}" destId="{DC2ED493-3C82-4ACC-9595-25508A177B2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223849D-9066-4339-9125-09F3CB44EC50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HK" altLang="en-US"/>
        </a:p>
      </dgm:t>
    </dgm:pt>
    <dgm:pt modelId="{5FFCBC6C-1F85-4D1E-B435-AE502A1EF93B}">
      <dgm:prSet phldrT="[Text]"/>
      <dgm:spPr/>
      <dgm:t>
        <a:bodyPr/>
        <a:lstStyle/>
        <a:p>
          <a:pPr algn="ctr"/>
          <a:r>
            <a:rPr lang="en-US" altLang="zh-HK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1.</a:t>
          </a:r>
          <a:r>
            <a:rPr lang="zh-TW" altLang="en-US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數據輸入</a:t>
          </a:r>
          <a:endParaRPr lang="zh-HK" altLang="en-US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72DFC0D-B108-47FF-9D66-1D77E738C87D}" type="parTrans" cxnId="{47C7DEA6-0469-410B-B1B2-8684AAD733C9}">
      <dgm:prSet/>
      <dgm:spPr/>
      <dgm:t>
        <a:bodyPr/>
        <a:lstStyle/>
        <a:p>
          <a:endParaRPr lang="zh-HK" altLang="en-US"/>
        </a:p>
      </dgm:t>
    </dgm:pt>
    <dgm:pt modelId="{68E64FC3-39D1-4838-8C13-03C4EFEE571E}" type="sibTrans" cxnId="{47C7DEA6-0469-410B-B1B2-8684AAD733C9}">
      <dgm:prSet/>
      <dgm:spPr/>
      <dgm:t>
        <a:bodyPr/>
        <a:lstStyle/>
        <a:p>
          <a:endParaRPr lang="zh-HK" altLang="en-US"/>
        </a:p>
      </dgm:t>
    </dgm:pt>
    <dgm:pt modelId="{27110931-ACA6-4BE4-81EB-149F2E3C1849}">
      <dgm:prSet phldrT="[Text]"/>
      <dgm:spPr/>
      <dgm:t>
        <a:bodyPr/>
        <a:lstStyle/>
        <a:p>
          <a:r>
            <a: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2.</a:t>
          </a:r>
          <a:r>
            <a:rPr lang="zh-TW" altLang="en-US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數據合併</a:t>
          </a:r>
          <a:endParaRPr lang="zh-HK" altLang="en-US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677AD54-5223-4972-8555-A26F99AB9C97}" type="parTrans" cxnId="{740D981E-95F7-499C-B41A-0B660FF39C09}">
      <dgm:prSet/>
      <dgm:spPr/>
      <dgm:t>
        <a:bodyPr/>
        <a:lstStyle/>
        <a:p>
          <a:endParaRPr lang="zh-HK" altLang="en-US"/>
        </a:p>
      </dgm:t>
    </dgm:pt>
    <dgm:pt modelId="{ADE6CCF4-9A0B-449B-89C3-1825FE779F88}" type="sibTrans" cxnId="{740D981E-95F7-499C-B41A-0B660FF39C09}">
      <dgm:prSet/>
      <dgm:spPr/>
      <dgm:t>
        <a:bodyPr/>
        <a:lstStyle/>
        <a:p>
          <a:endParaRPr lang="zh-HK" altLang="en-US"/>
        </a:p>
      </dgm:t>
    </dgm:pt>
    <dgm:pt modelId="{2E13BDCB-14B8-4BC6-9D20-155359D115B6}">
      <dgm:prSet phldrT="[Text]"/>
      <dgm:spPr/>
      <dgm:t>
        <a:bodyPr/>
        <a:lstStyle/>
        <a:p>
          <a:r>
            <a: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3.</a:t>
          </a:r>
          <a:r>
            <a:rPr lang="zh-TW" altLang="en-US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產生成績表</a:t>
          </a:r>
          <a:endParaRPr lang="zh-HK" altLang="en-US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AF05EEF-A9B1-4698-938E-86834D626F89}" type="parTrans" cxnId="{EC20D220-657C-478B-BD54-4D234CF60F0B}">
      <dgm:prSet/>
      <dgm:spPr/>
      <dgm:t>
        <a:bodyPr/>
        <a:lstStyle/>
        <a:p>
          <a:endParaRPr lang="zh-HK" altLang="en-US"/>
        </a:p>
      </dgm:t>
    </dgm:pt>
    <dgm:pt modelId="{453CFF9A-89F5-46B6-ACE8-E33C1588CA58}" type="sibTrans" cxnId="{EC20D220-657C-478B-BD54-4D234CF60F0B}">
      <dgm:prSet/>
      <dgm:spPr/>
      <dgm:t>
        <a:bodyPr/>
        <a:lstStyle/>
        <a:p>
          <a:endParaRPr lang="zh-HK" altLang="en-US"/>
        </a:p>
      </dgm:t>
    </dgm:pt>
    <dgm:pt modelId="{396AFF1E-7791-4105-B51C-DEC2484E276B}" type="pres">
      <dgm:prSet presAssocID="{9223849D-9066-4339-9125-09F3CB44EC50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CECFD91-D881-41A2-95ED-F66A50C1C2EB}" type="pres">
      <dgm:prSet presAssocID="{9223849D-9066-4339-9125-09F3CB44EC50}" presName="arrow" presStyleLbl="bgShp" presStyleIdx="0" presStyleCnt="1" custScaleX="111765"/>
      <dgm:spPr/>
    </dgm:pt>
    <dgm:pt modelId="{61F020C7-D578-4EB8-AD7B-076FACDE4B30}" type="pres">
      <dgm:prSet presAssocID="{9223849D-9066-4339-9125-09F3CB44EC50}" presName="linearProcess" presStyleCnt="0"/>
      <dgm:spPr/>
    </dgm:pt>
    <dgm:pt modelId="{7C2AE819-61DF-4F4A-8BAE-BB61513582EB}" type="pres">
      <dgm:prSet presAssocID="{5FFCBC6C-1F85-4D1E-B435-AE502A1EF93B}" presName="textNode" presStyleLbl="node1" presStyleIdx="0" presStyleCnt="3" custScaleX="58817" custLinFactNeighborX="-83818" custLinFactNeighborY="64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BA64191-1392-4A1A-A6E8-ADECD4CBF72E}" type="pres">
      <dgm:prSet presAssocID="{68E64FC3-39D1-4838-8C13-03C4EFEE571E}" presName="sibTrans" presStyleCnt="0"/>
      <dgm:spPr/>
    </dgm:pt>
    <dgm:pt modelId="{BAB8FC05-5770-4942-9A0B-585E99DE4EF9}" type="pres">
      <dgm:prSet presAssocID="{27110931-ACA6-4BE4-81EB-149F2E3C1849}" presName="textNode" presStyleLbl="node1" presStyleIdx="1" presStyleCnt="3" custScaleX="66191" custLinFactNeighborX="-28181" custLinFactNeighborY="108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61D79E9-C59A-4BC4-8F3E-C90EB31105E1}" type="pres">
      <dgm:prSet presAssocID="{ADE6CCF4-9A0B-449B-89C3-1825FE779F88}" presName="sibTrans" presStyleCnt="0"/>
      <dgm:spPr/>
    </dgm:pt>
    <dgm:pt modelId="{A2EC09D8-D5D5-4CBF-A69F-55AE086D2AD7}" type="pres">
      <dgm:prSet presAssocID="{2E13BDCB-14B8-4BC6-9D20-155359D115B6}" presName="textNode" presStyleLbl="node1" presStyleIdx="2" presStyleCnt="3" custScaleX="73179" custLinFactNeighborX="-2549" custLinFactNeighborY="108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40D981E-95F7-499C-B41A-0B660FF39C09}" srcId="{9223849D-9066-4339-9125-09F3CB44EC50}" destId="{27110931-ACA6-4BE4-81EB-149F2E3C1849}" srcOrd="1" destOrd="0" parTransId="{3677AD54-5223-4972-8555-A26F99AB9C97}" sibTransId="{ADE6CCF4-9A0B-449B-89C3-1825FE779F88}"/>
    <dgm:cxn modelId="{EC20D220-657C-478B-BD54-4D234CF60F0B}" srcId="{9223849D-9066-4339-9125-09F3CB44EC50}" destId="{2E13BDCB-14B8-4BC6-9D20-155359D115B6}" srcOrd="2" destOrd="0" parTransId="{AAF05EEF-A9B1-4698-938E-86834D626F89}" sibTransId="{453CFF9A-89F5-46B6-ACE8-E33C1588CA58}"/>
    <dgm:cxn modelId="{F6DBA1F9-7922-4840-873C-D4BF1644D942}" type="presOf" srcId="{5FFCBC6C-1F85-4D1E-B435-AE502A1EF93B}" destId="{7C2AE819-61DF-4F4A-8BAE-BB61513582EB}" srcOrd="0" destOrd="0" presId="urn:microsoft.com/office/officeart/2005/8/layout/hProcess9"/>
    <dgm:cxn modelId="{DDD2C949-FEFD-46FB-8B1E-C0E00A307C96}" type="presOf" srcId="{9223849D-9066-4339-9125-09F3CB44EC50}" destId="{396AFF1E-7791-4105-B51C-DEC2484E276B}" srcOrd="0" destOrd="0" presId="urn:microsoft.com/office/officeart/2005/8/layout/hProcess9"/>
    <dgm:cxn modelId="{993A65B8-DB45-4A51-A17F-B1D69523EF1D}" type="presOf" srcId="{27110931-ACA6-4BE4-81EB-149F2E3C1849}" destId="{BAB8FC05-5770-4942-9A0B-585E99DE4EF9}" srcOrd="0" destOrd="0" presId="urn:microsoft.com/office/officeart/2005/8/layout/hProcess9"/>
    <dgm:cxn modelId="{54160994-BEE7-42A2-B0F5-C52D822F0018}" type="presOf" srcId="{2E13BDCB-14B8-4BC6-9D20-155359D115B6}" destId="{A2EC09D8-D5D5-4CBF-A69F-55AE086D2AD7}" srcOrd="0" destOrd="0" presId="urn:microsoft.com/office/officeart/2005/8/layout/hProcess9"/>
    <dgm:cxn modelId="{47C7DEA6-0469-410B-B1B2-8684AAD733C9}" srcId="{9223849D-9066-4339-9125-09F3CB44EC50}" destId="{5FFCBC6C-1F85-4D1E-B435-AE502A1EF93B}" srcOrd="0" destOrd="0" parTransId="{F72DFC0D-B108-47FF-9D66-1D77E738C87D}" sibTransId="{68E64FC3-39D1-4838-8C13-03C4EFEE571E}"/>
    <dgm:cxn modelId="{69B69D4A-A7CF-4DA0-AEFF-C87237F23614}" type="presParOf" srcId="{396AFF1E-7791-4105-B51C-DEC2484E276B}" destId="{7CECFD91-D881-41A2-95ED-F66A50C1C2EB}" srcOrd="0" destOrd="0" presId="urn:microsoft.com/office/officeart/2005/8/layout/hProcess9"/>
    <dgm:cxn modelId="{B5F77CD7-83B1-45F2-B02B-5EB996347208}" type="presParOf" srcId="{396AFF1E-7791-4105-B51C-DEC2484E276B}" destId="{61F020C7-D578-4EB8-AD7B-076FACDE4B30}" srcOrd="1" destOrd="0" presId="urn:microsoft.com/office/officeart/2005/8/layout/hProcess9"/>
    <dgm:cxn modelId="{26135621-55AC-40EA-B230-7FEC5E27759F}" type="presParOf" srcId="{61F020C7-D578-4EB8-AD7B-076FACDE4B30}" destId="{7C2AE819-61DF-4F4A-8BAE-BB61513582EB}" srcOrd="0" destOrd="0" presId="urn:microsoft.com/office/officeart/2005/8/layout/hProcess9"/>
    <dgm:cxn modelId="{BDE2CDD0-4870-4E1E-BC61-65CD84E6B429}" type="presParOf" srcId="{61F020C7-D578-4EB8-AD7B-076FACDE4B30}" destId="{CBA64191-1392-4A1A-A6E8-ADECD4CBF72E}" srcOrd="1" destOrd="0" presId="urn:microsoft.com/office/officeart/2005/8/layout/hProcess9"/>
    <dgm:cxn modelId="{EFE15B83-2391-4CAD-8A0D-5D3A5A363C3B}" type="presParOf" srcId="{61F020C7-D578-4EB8-AD7B-076FACDE4B30}" destId="{BAB8FC05-5770-4942-9A0B-585E99DE4EF9}" srcOrd="2" destOrd="0" presId="urn:microsoft.com/office/officeart/2005/8/layout/hProcess9"/>
    <dgm:cxn modelId="{7F81BE0A-D192-406A-9FFC-58BCEA18BC22}" type="presParOf" srcId="{61F020C7-D578-4EB8-AD7B-076FACDE4B30}" destId="{F61D79E9-C59A-4BC4-8F3E-C90EB31105E1}" srcOrd="3" destOrd="0" presId="urn:microsoft.com/office/officeart/2005/8/layout/hProcess9"/>
    <dgm:cxn modelId="{833F04BA-0903-4792-8508-0576838B10A2}" type="presParOf" srcId="{61F020C7-D578-4EB8-AD7B-076FACDE4B30}" destId="{A2EC09D8-D5D5-4CBF-A69F-55AE086D2AD7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223849D-9066-4339-9125-09F3CB44EC50}" type="doc">
      <dgm:prSet loTypeId="urn:microsoft.com/office/officeart/2005/8/layout/hProcess9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HK" altLang="en-US"/>
        </a:p>
      </dgm:t>
    </dgm:pt>
    <dgm:pt modelId="{5FFCBC6C-1F85-4D1E-B435-AE502A1EF93B}">
      <dgm:prSet phldrT="[Text]"/>
      <dgm:spPr/>
      <dgm:t>
        <a:bodyPr/>
        <a:lstStyle/>
        <a:p>
          <a:pPr algn="ctr"/>
          <a:r>
            <a:rPr lang="en-US" altLang="zh-HK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1.</a:t>
          </a:r>
          <a:r>
            <a:rPr lang="zh-TW" altLang="en-US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數據輸入</a:t>
          </a:r>
          <a:endParaRPr lang="zh-HK" altLang="en-US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72DFC0D-B108-47FF-9D66-1D77E738C87D}" type="parTrans" cxnId="{47C7DEA6-0469-410B-B1B2-8684AAD733C9}">
      <dgm:prSet/>
      <dgm:spPr/>
      <dgm:t>
        <a:bodyPr/>
        <a:lstStyle/>
        <a:p>
          <a:endParaRPr lang="zh-HK" altLang="en-US"/>
        </a:p>
      </dgm:t>
    </dgm:pt>
    <dgm:pt modelId="{68E64FC3-39D1-4838-8C13-03C4EFEE571E}" type="sibTrans" cxnId="{47C7DEA6-0469-410B-B1B2-8684AAD733C9}">
      <dgm:prSet/>
      <dgm:spPr/>
      <dgm:t>
        <a:bodyPr/>
        <a:lstStyle/>
        <a:p>
          <a:endParaRPr lang="zh-HK" altLang="en-US"/>
        </a:p>
      </dgm:t>
    </dgm:pt>
    <dgm:pt modelId="{27110931-ACA6-4BE4-81EB-149F2E3C1849}">
      <dgm:prSet phldrT="[Text]"/>
      <dgm:spPr/>
      <dgm:t>
        <a:bodyPr/>
        <a:lstStyle/>
        <a:p>
          <a:r>
            <a: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2.</a:t>
          </a:r>
          <a:r>
            <a:rPr lang="zh-TW" altLang="en-US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數據合併</a:t>
          </a:r>
          <a:endParaRPr lang="zh-HK" altLang="en-US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677AD54-5223-4972-8555-A26F99AB9C97}" type="parTrans" cxnId="{740D981E-95F7-499C-B41A-0B660FF39C09}">
      <dgm:prSet/>
      <dgm:spPr/>
      <dgm:t>
        <a:bodyPr/>
        <a:lstStyle/>
        <a:p>
          <a:endParaRPr lang="zh-HK" altLang="en-US"/>
        </a:p>
      </dgm:t>
    </dgm:pt>
    <dgm:pt modelId="{ADE6CCF4-9A0B-449B-89C3-1825FE779F88}" type="sibTrans" cxnId="{740D981E-95F7-499C-B41A-0B660FF39C09}">
      <dgm:prSet/>
      <dgm:spPr/>
      <dgm:t>
        <a:bodyPr/>
        <a:lstStyle/>
        <a:p>
          <a:endParaRPr lang="zh-HK" altLang="en-US"/>
        </a:p>
      </dgm:t>
    </dgm:pt>
    <dgm:pt modelId="{2E13BDCB-14B8-4BC6-9D20-155359D115B6}">
      <dgm:prSet phldrT="[Text]"/>
      <dgm:spPr/>
      <dgm:t>
        <a:bodyPr/>
        <a:lstStyle/>
        <a:p>
          <a:r>
            <a: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3.1</a:t>
          </a:r>
          <a:r>
            <a:rPr lang="zh-TW" altLang="en-US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產生成績表</a:t>
          </a:r>
          <a:r>
            <a: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P</a:t>
          </a:r>
          <a:r>
            <a:rPr lang="zh-TW" altLang="en-US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資料</a:t>
          </a:r>
          <a:endParaRPr lang="zh-HK" altLang="en-US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AF05EEF-A9B1-4698-938E-86834D626F89}" type="parTrans" cxnId="{EC20D220-657C-478B-BD54-4D234CF60F0B}">
      <dgm:prSet/>
      <dgm:spPr/>
      <dgm:t>
        <a:bodyPr/>
        <a:lstStyle/>
        <a:p>
          <a:endParaRPr lang="zh-HK" altLang="en-US"/>
        </a:p>
      </dgm:t>
    </dgm:pt>
    <dgm:pt modelId="{453CFF9A-89F5-46B6-ACE8-E33C1588CA58}" type="sibTrans" cxnId="{EC20D220-657C-478B-BD54-4D234CF60F0B}">
      <dgm:prSet/>
      <dgm:spPr/>
      <dgm:t>
        <a:bodyPr/>
        <a:lstStyle/>
        <a:p>
          <a:endParaRPr lang="zh-HK" altLang="en-US"/>
        </a:p>
      </dgm:t>
    </dgm:pt>
    <dgm:pt modelId="{A4C783C0-0080-4E57-9A75-7E1B3BE836E8}">
      <dgm:prSet/>
      <dgm:spPr/>
      <dgm:t>
        <a:bodyPr/>
        <a:lstStyle/>
        <a:p>
          <a:r>
            <a: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4.</a:t>
          </a:r>
          <a:r>
            <a:rPr lang="zh-TW" altLang="en-US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產生成績表</a:t>
          </a:r>
          <a:endParaRPr lang="zh-HK" altLang="en-US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83B95E4-5DDC-4315-AB22-D5EB6719A9BE}" type="parTrans" cxnId="{65049E4E-7DC4-48D0-B29D-09D3B017B193}">
      <dgm:prSet/>
      <dgm:spPr/>
      <dgm:t>
        <a:bodyPr/>
        <a:lstStyle/>
        <a:p>
          <a:endParaRPr lang="zh-HK" altLang="en-US"/>
        </a:p>
      </dgm:t>
    </dgm:pt>
    <dgm:pt modelId="{25A18CA9-F3C7-4E40-A06F-E35B17E55DBE}" type="sibTrans" cxnId="{65049E4E-7DC4-48D0-B29D-09D3B017B193}">
      <dgm:prSet/>
      <dgm:spPr/>
      <dgm:t>
        <a:bodyPr/>
        <a:lstStyle/>
        <a:p>
          <a:endParaRPr lang="zh-HK" altLang="en-US"/>
        </a:p>
      </dgm:t>
    </dgm:pt>
    <dgm:pt modelId="{396AFF1E-7791-4105-B51C-DEC2484E276B}" type="pres">
      <dgm:prSet presAssocID="{9223849D-9066-4339-9125-09F3CB44EC50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CECFD91-D881-41A2-95ED-F66A50C1C2EB}" type="pres">
      <dgm:prSet presAssocID="{9223849D-9066-4339-9125-09F3CB44EC50}" presName="arrow" presStyleLbl="bgShp" presStyleIdx="0" presStyleCnt="1" custScaleX="113725"/>
      <dgm:spPr/>
    </dgm:pt>
    <dgm:pt modelId="{61F020C7-D578-4EB8-AD7B-076FACDE4B30}" type="pres">
      <dgm:prSet presAssocID="{9223849D-9066-4339-9125-09F3CB44EC50}" presName="linearProcess" presStyleCnt="0"/>
      <dgm:spPr/>
    </dgm:pt>
    <dgm:pt modelId="{7C2AE819-61DF-4F4A-8BAE-BB61513582EB}" type="pres">
      <dgm:prSet presAssocID="{5FFCBC6C-1F85-4D1E-B435-AE502A1EF93B}" presName="textNode" presStyleLbl="node1" presStyleIdx="0" presStyleCnt="4" custScaleX="47753" custLinFactNeighborX="22916" custLinFactNeighborY="108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BA64191-1392-4A1A-A6E8-ADECD4CBF72E}" type="pres">
      <dgm:prSet presAssocID="{68E64FC3-39D1-4838-8C13-03C4EFEE571E}" presName="sibTrans" presStyleCnt="0"/>
      <dgm:spPr/>
    </dgm:pt>
    <dgm:pt modelId="{BAB8FC05-5770-4942-9A0B-585E99DE4EF9}" type="pres">
      <dgm:prSet presAssocID="{27110931-ACA6-4BE4-81EB-149F2E3C1849}" presName="textNode" presStyleLbl="node1" presStyleIdx="1" presStyleCnt="4" custScaleX="46015" custLinFactNeighborX="-20863" custLinFactNeighborY="108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61D79E9-C59A-4BC4-8F3E-C90EB31105E1}" type="pres">
      <dgm:prSet presAssocID="{ADE6CCF4-9A0B-449B-89C3-1825FE779F88}" presName="sibTrans" presStyleCnt="0"/>
      <dgm:spPr/>
    </dgm:pt>
    <dgm:pt modelId="{A2EC09D8-D5D5-4CBF-A69F-55AE086D2AD7}" type="pres">
      <dgm:prSet presAssocID="{2E13BDCB-14B8-4BC6-9D20-155359D115B6}" presName="textNode" presStyleLbl="node1" presStyleIdx="2" presStyleCnt="4" custScaleX="75661" custLinFactNeighborX="-49862" custLinFactNeighborY="108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84BACE1-266E-498B-BB1A-15722ACB689C}" type="pres">
      <dgm:prSet presAssocID="{453CFF9A-89F5-46B6-ACE8-E33C1588CA58}" presName="sibTrans" presStyleCnt="0"/>
      <dgm:spPr/>
    </dgm:pt>
    <dgm:pt modelId="{BCA76792-92EA-4B61-831B-CC1662EBB165}" type="pres">
      <dgm:prSet presAssocID="{A4C783C0-0080-4E57-9A75-7E1B3BE836E8}" presName="textNode" presStyleLbl="node1" presStyleIdx="3" presStyleCnt="4" custScaleX="54844" custLinFactNeighborX="-78736" custLinFactNeighborY="108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ECC704D-C8CE-4990-A412-A173EED98D77}" type="presOf" srcId="{2E13BDCB-14B8-4BC6-9D20-155359D115B6}" destId="{A2EC09D8-D5D5-4CBF-A69F-55AE086D2AD7}" srcOrd="0" destOrd="0" presId="urn:microsoft.com/office/officeart/2005/8/layout/hProcess9"/>
    <dgm:cxn modelId="{65049E4E-7DC4-48D0-B29D-09D3B017B193}" srcId="{9223849D-9066-4339-9125-09F3CB44EC50}" destId="{A4C783C0-0080-4E57-9A75-7E1B3BE836E8}" srcOrd="3" destOrd="0" parTransId="{383B95E4-5DDC-4315-AB22-D5EB6719A9BE}" sibTransId="{25A18CA9-F3C7-4E40-A06F-E35B17E55DBE}"/>
    <dgm:cxn modelId="{EC20D220-657C-478B-BD54-4D234CF60F0B}" srcId="{9223849D-9066-4339-9125-09F3CB44EC50}" destId="{2E13BDCB-14B8-4BC6-9D20-155359D115B6}" srcOrd="2" destOrd="0" parTransId="{AAF05EEF-A9B1-4698-938E-86834D626F89}" sibTransId="{453CFF9A-89F5-46B6-ACE8-E33C1588CA58}"/>
    <dgm:cxn modelId="{DE06A4ED-165B-4246-98D6-4FC4FDE7E524}" type="presOf" srcId="{9223849D-9066-4339-9125-09F3CB44EC50}" destId="{396AFF1E-7791-4105-B51C-DEC2484E276B}" srcOrd="0" destOrd="0" presId="urn:microsoft.com/office/officeart/2005/8/layout/hProcess9"/>
    <dgm:cxn modelId="{096FA890-1557-4CCA-9E18-BE23405DB5A2}" type="presOf" srcId="{27110931-ACA6-4BE4-81EB-149F2E3C1849}" destId="{BAB8FC05-5770-4942-9A0B-585E99DE4EF9}" srcOrd="0" destOrd="0" presId="urn:microsoft.com/office/officeart/2005/8/layout/hProcess9"/>
    <dgm:cxn modelId="{740D981E-95F7-499C-B41A-0B660FF39C09}" srcId="{9223849D-9066-4339-9125-09F3CB44EC50}" destId="{27110931-ACA6-4BE4-81EB-149F2E3C1849}" srcOrd="1" destOrd="0" parTransId="{3677AD54-5223-4972-8555-A26F99AB9C97}" sibTransId="{ADE6CCF4-9A0B-449B-89C3-1825FE779F88}"/>
    <dgm:cxn modelId="{D03A2E04-4A91-42F8-9782-5D814BF4134E}" type="presOf" srcId="{5FFCBC6C-1F85-4D1E-B435-AE502A1EF93B}" destId="{7C2AE819-61DF-4F4A-8BAE-BB61513582EB}" srcOrd="0" destOrd="0" presId="urn:microsoft.com/office/officeart/2005/8/layout/hProcess9"/>
    <dgm:cxn modelId="{5C379218-038A-43FE-B14B-0DCF150F7B44}" type="presOf" srcId="{A4C783C0-0080-4E57-9A75-7E1B3BE836E8}" destId="{BCA76792-92EA-4B61-831B-CC1662EBB165}" srcOrd="0" destOrd="0" presId="urn:microsoft.com/office/officeart/2005/8/layout/hProcess9"/>
    <dgm:cxn modelId="{47C7DEA6-0469-410B-B1B2-8684AAD733C9}" srcId="{9223849D-9066-4339-9125-09F3CB44EC50}" destId="{5FFCBC6C-1F85-4D1E-B435-AE502A1EF93B}" srcOrd="0" destOrd="0" parTransId="{F72DFC0D-B108-47FF-9D66-1D77E738C87D}" sibTransId="{68E64FC3-39D1-4838-8C13-03C4EFEE571E}"/>
    <dgm:cxn modelId="{0662AEFA-D0BA-4B87-A3FC-63B80A4A7064}" type="presParOf" srcId="{396AFF1E-7791-4105-B51C-DEC2484E276B}" destId="{7CECFD91-D881-41A2-95ED-F66A50C1C2EB}" srcOrd="0" destOrd="0" presId="urn:microsoft.com/office/officeart/2005/8/layout/hProcess9"/>
    <dgm:cxn modelId="{94775F81-F2BB-4779-8343-2A78B2689D07}" type="presParOf" srcId="{396AFF1E-7791-4105-B51C-DEC2484E276B}" destId="{61F020C7-D578-4EB8-AD7B-076FACDE4B30}" srcOrd="1" destOrd="0" presId="urn:microsoft.com/office/officeart/2005/8/layout/hProcess9"/>
    <dgm:cxn modelId="{B4123252-4E87-4739-8A73-DB98D55F63DB}" type="presParOf" srcId="{61F020C7-D578-4EB8-AD7B-076FACDE4B30}" destId="{7C2AE819-61DF-4F4A-8BAE-BB61513582EB}" srcOrd="0" destOrd="0" presId="urn:microsoft.com/office/officeart/2005/8/layout/hProcess9"/>
    <dgm:cxn modelId="{DD7392E4-C807-4F4A-AB1D-039D3FDF175E}" type="presParOf" srcId="{61F020C7-D578-4EB8-AD7B-076FACDE4B30}" destId="{CBA64191-1392-4A1A-A6E8-ADECD4CBF72E}" srcOrd="1" destOrd="0" presId="urn:microsoft.com/office/officeart/2005/8/layout/hProcess9"/>
    <dgm:cxn modelId="{A6ACB129-DB05-42C4-AE00-484BD80491D2}" type="presParOf" srcId="{61F020C7-D578-4EB8-AD7B-076FACDE4B30}" destId="{BAB8FC05-5770-4942-9A0B-585E99DE4EF9}" srcOrd="2" destOrd="0" presId="urn:microsoft.com/office/officeart/2005/8/layout/hProcess9"/>
    <dgm:cxn modelId="{48B415D4-0CE3-4DC5-89FB-25F2650B564C}" type="presParOf" srcId="{61F020C7-D578-4EB8-AD7B-076FACDE4B30}" destId="{F61D79E9-C59A-4BC4-8F3E-C90EB31105E1}" srcOrd="3" destOrd="0" presId="urn:microsoft.com/office/officeart/2005/8/layout/hProcess9"/>
    <dgm:cxn modelId="{24C8B2EA-D402-4E98-AD23-8B081C4132F8}" type="presParOf" srcId="{61F020C7-D578-4EB8-AD7B-076FACDE4B30}" destId="{A2EC09D8-D5D5-4CBF-A69F-55AE086D2AD7}" srcOrd="4" destOrd="0" presId="urn:microsoft.com/office/officeart/2005/8/layout/hProcess9"/>
    <dgm:cxn modelId="{3A72E285-EF11-49B0-BDAF-95DB33D00B2B}" type="presParOf" srcId="{61F020C7-D578-4EB8-AD7B-076FACDE4B30}" destId="{D84BACE1-266E-498B-BB1A-15722ACB689C}" srcOrd="5" destOrd="0" presId="urn:microsoft.com/office/officeart/2005/8/layout/hProcess9"/>
    <dgm:cxn modelId="{3D8791D6-C62E-441E-B6A8-4609D29FE8C4}" type="presParOf" srcId="{61F020C7-D578-4EB8-AD7B-076FACDE4B30}" destId="{BCA76792-92EA-4B61-831B-CC1662EBB165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9C35BF-3615-439C-AFF6-DDB1A1F28A0A}">
      <dsp:nvSpPr>
        <dsp:cNvPr id="0" name=""/>
        <dsp:cNvSpPr/>
      </dsp:nvSpPr>
      <dsp:spPr>
        <a:xfrm>
          <a:off x="22252" y="374994"/>
          <a:ext cx="8734316" cy="1272049"/>
        </a:xfrm>
        <a:prstGeom prst="rightArrow">
          <a:avLst>
            <a:gd name="adj1" fmla="val 50000"/>
            <a:gd name="adj2" fmla="val 5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254000" bIns="201938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+mn-ea"/>
              <a:ea typeface="+mn-ea"/>
            </a:rPr>
            <a:t>如何設定評核環境</a:t>
          </a:r>
          <a:r>
            <a:rPr lang="en-US" altLang="zh-TW" sz="2000" kern="1200" dirty="0" smtClean="0">
              <a:latin typeface="+mn-ea"/>
              <a:ea typeface="+mn-ea"/>
            </a:rPr>
            <a:t>?</a:t>
          </a:r>
          <a:endParaRPr lang="zh-HK" altLang="en-US" sz="2000" kern="1200" dirty="0">
            <a:latin typeface="+mn-ea"/>
            <a:ea typeface="+mn-ea"/>
          </a:endParaRPr>
        </a:p>
      </dsp:txBody>
      <dsp:txXfrm>
        <a:off x="22252" y="693006"/>
        <a:ext cx="8416304" cy="636025"/>
      </dsp:txXfrm>
    </dsp:sp>
    <dsp:sp modelId="{35AFDC44-CB3C-4688-8457-101906386520}">
      <dsp:nvSpPr>
        <dsp:cNvPr id="0" name=""/>
        <dsp:cNvSpPr/>
      </dsp:nvSpPr>
      <dsp:spPr>
        <a:xfrm>
          <a:off x="68926" y="1504914"/>
          <a:ext cx="2544954" cy="34029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>
              <a:latin typeface="+mn-ea"/>
              <a:ea typeface="+mn-ea"/>
            </a:rPr>
            <a:t>學期比重   考績比重</a:t>
          </a:r>
          <a:endParaRPr lang="zh-HK" altLang="en-US" sz="1600" kern="1200" dirty="0">
            <a:latin typeface="+mn-ea"/>
            <a:ea typeface="+mn-ea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HK" altLang="en-US" sz="1600" kern="1200" dirty="0" smtClean="0">
              <a:latin typeface="+mn-ea"/>
              <a:ea typeface="+mn-ea"/>
            </a:rPr>
            <a:t>列印次序</a:t>
          </a:r>
          <a:r>
            <a:rPr lang="zh-TW" altLang="en-US" sz="1600" kern="1200" dirty="0" smtClean="0">
              <a:latin typeface="+mn-ea"/>
              <a:ea typeface="+mn-ea"/>
            </a:rPr>
            <a:t>  </a:t>
          </a:r>
          <a:r>
            <a:rPr lang="zh-HK" altLang="en-US" sz="1600" kern="1200" dirty="0" smtClean="0">
              <a:latin typeface="+mn-ea"/>
              <a:ea typeface="+mn-ea"/>
            </a:rPr>
            <a:t>以等級評核</a:t>
          </a:r>
          <a:r>
            <a:rPr lang="zh-TW" altLang="en-US" sz="1600" kern="1200" dirty="0" smtClean="0">
              <a:latin typeface="+mn-ea"/>
              <a:ea typeface="+mn-ea"/>
            </a:rPr>
            <a:t>   </a:t>
          </a:r>
          <a:endParaRPr lang="en-US" altLang="zh-TW" sz="1600" kern="1200" dirty="0" smtClean="0">
            <a:latin typeface="+mn-ea"/>
            <a:ea typeface="+mn-ea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HK" altLang="en-US" sz="1600" kern="1200" dirty="0" smtClean="0">
              <a:latin typeface="+mn-ea"/>
              <a:ea typeface="+mn-ea"/>
            </a:rPr>
            <a:t>分卷比重</a:t>
          </a:r>
          <a:r>
            <a:rPr lang="zh-TW" altLang="en-US" sz="1600" kern="1200" dirty="0" smtClean="0">
              <a:latin typeface="+mn-ea"/>
              <a:ea typeface="+mn-ea"/>
            </a:rPr>
            <a:t>   </a:t>
          </a:r>
          <a:r>
            <a:rPr lang="zh-HK" altLang="en-US" sz="1600" kern="1200" dirty="0" smtClean="0">
              <a:latin typeface="+mn-ea"/>
              <a:ea typeface="+mn-ea"/>
            </a:rPr>
            <a:t>科目比重</a:t>
          </a:r>
          <a:endParaRPr lang="en-US" altLang="zh-HK" sz="1600" kern="1200" dirty="0" smtClean="0">
            <a:latin typeface="+mn-ea"/>
            <a:ea typeface="+mn-ea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>
              <a:latin typeface="+mn-ea"/>
              <a:ea typeface="+mn-ea"/>
            </a:rPr>
            <a:t>計算科目分的方法 </a:t>
          </a:r>
          <a:endParaRPr lang="en-US" altLang="zh-TW" sz="1600" kern="1200" dirty="0" smtClean="0">
            <a:latin typeface="+mn-ea"/>
            <a:ea typeface="+mn-ea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>
              <a:latin typeface="+mn-ea"/>
              <a:ea typeface="+mn-ea"/>
            </a:rPr>
            <a:t>計算平均分的方法   </a:t>
          </a:r>
          <a:endParaRPr lang="en-US" altLang="zh-TW" sz="1600" kern="1200" dirty="0" smtClean="0">
            <a:latin typeface="+mn-ea"/>
            <a:ea typeface="+mn-ea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HK" altLang="en-US" sz="1600" kern="1200" dirty="0" smtClean="0">
              <a:latin typeface="+mn-ea"/>
              <a:ea typeface="+mn-ea"/>
            </a:rPr>
            <a:t>評核組別</a:t>
          </a:r>
          <a:r>
            <a:rPr lang="zh-TW" altLang="en-US" sz="1600" kern="1200" dirty="0" smtClean="0">
              <a:latin typeface="+mn-ea"/>
              <a:ea typeface="+mn-ea"/>
            </a:rPr>
            <a:t>    </a:t>
          </a:r>
          <a:r>
            <a:rPr lang="zh-HK" altLang="en-US" sz="1600" kern="1200" dirty="0" smtClean="0">
              <a:latin typeface="+mn-ea"/>
              <a:ea typeface="+mn-ea"/>
            </a:rPr>
            <a:t>確定綱要</a:t>
          </a:r>
          <a:r>
            <a:rPr lang="zh-TW" altLang="en-US" sz="1600" kern="1200" dirty="0" smtClean="0">
              <a:latin typeface="+mn-ea"/>
              <a:ea typeface="+mn-ea"/>
            </a:rPr>
            <a:t>   </a:t>
          </a:r>
          <a:endParaRPr lang="en-US" altLang="zh-TW" sz="1600" kern="1200" dirty="0" smtClean="0">
            <a:latin typeface="+mn-ea"/>
            <a:ea typeface="+mn-ea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HK" altLang="en-US" sz="1600" kern="1200" dirty="0" smtClean="0">
              <a:latin typeface="+mn-ea"/>
              <a:ea typeface="+mn-ea"/>
            </a:rPr>
            <a:t>   操行</a:t>
          </a:r>
          <a:r>
            <a:rPr lang="zh-TW" altLang="en-US" sz="1600" kern="1200" dirty="0" smtClean="0">
              <a:latin typeface="+mn-ea"/>
              <a:ea typeface="+mn-ea"/>
            </a:rPr>
            <a:t>    </a:t>
          </a:r>
          <a:r>
            <a:rPr lang="zh-HK" altLang="en-US" sz="1600" kern="1200" dirty="0" smtClean="0">
              <a:latin typeface="+mn-ea"/>
              <a:ea typeface="+mn-ea"/>
            </a:rPr>
            <a:t>退修</a:t>
          </a:r>
          <a:r>
            <a:rPr lang="en-US" altLang="zh-HK" sz="1600" kern="1200" dirty="0" smtClean="0">
              <a:latin typeface="+mn-ea"/>
              <a:ea typeface="+mn-ea"/>
            </a:rPr>
            <a:t>/</a:t>
          </a:r>
          <a:r>
            <a:rPr lang="zh-HK" altLang="en-US" sz="1600" kern="1200" dirty="0" smtClean="0">
              <a:latin typeface="+mn-ea"/>
              <a:ea typeface="+mn-ea"/>
            </a:rPr>
            <a:t>免修</a:t>
          </a:r>
          <a:endParaRPr lang="en-US" altLang="zh-HK" sz="1600" kern="1200" dirty="0" smtClean="0">
            <a:latin typeface="+mn-ea"/>
            <a:ea typeface="+mn-ea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HK" altLang="en-US" sz="1600" kern="1200" dirty="0">
            <a:latin typeface="+mn-ea"/>
            <a:ea typeface="+mn-ea"/>
          </a:endParaRPr>
        </a:p>
      </dsp:txBody>
      <dsp:txXfrm>
        <a:off x="68926" y="1504914"/>
        <a:ext cx="2544954" cy="3402968"/>
      </dsp:txXfrm>
    </dsp:sp>
    <dsp:sp modelId="{3D433F94-B083-4899-93AF-AEC4BA31A67E}">
      <dsp:nvSpPr>
        <dsp:cNvPr id="0" name=""/>
        <dsp:cNvSpPr/>
      </dsp:nvSpPr>
      <dsp:spPr>
        <a:xfrm>
          <a:off x="2712421" y="799010"/>
          <a:ext cx="6044147" cy="1272049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254000" bIns="201938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+mn-ea"/>
              <a:ea typeface="+mn-ea"/>
            </a:rPr>
            <a:t>如何輸入及處理學生成績</a:t>
          </a:r>
          <a:r>
            <a:rPr lang="en-US" altLang="zh-TW" sz="2000" kern="1200" dirty="0" smtClean="0">
              <a:latin typeface="+mn-ea"/>
              <a:ea typeface="+mn-ea"/>
            </a:rPr>
            <a:t>?</a:t>
          </a:r>
          <a:endParaRPr lang="zh-HK" altLang="en-US" sz="2000" kern="1200" dirty="0">
            <a:latin typeface="+mn-ea"/>
            <a:ea typeface="+mn-ea"/>
          </a:endParaRPr>
        </a:p>
      </dsp:txBody>
      <dsp:txXfrm>
        <a:off x="2712421" y="1117022"/>
        <a:ext cx="5726135" cy="636025"/>
      </dsp:txXfrm>
    </dsp:sp>
    <dsp:sp modelId="{4E7E9AC1-0085-47D1-85DB-A8DD68B7DD87}">
      <dsp:nvSpPr>
        <dsp:cNvPr id="0" name=""/>
        <dsp:cNvSpPr/>
      </dsp:nvSpPr>
      <dsp:spPr>
        <a:xfrm>
          <a:off x="2733216" y="1866689"/>
          <a:ext cx="2504547" cy="305677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600" kern="1200" dirty="0" smtClean="0">
              <a:latin typeface="+mn-ea"/>
              <a:ea typeface="+mn-ea"/>
            </a:rPr>
            <a:t>+ : </a:t>
          </a:r>
          <a:r>
            <a:rPr lang="zh-TW" altLang="en-US" sz="1600" kern="1200" dirty="0" smtClean="0">
              <a:latin typeface="+mn-ea"/>
              <a:ea typeface="+mn-ea"/>
            </a:rPr>
            <a:t>缺席</a:t>
          </a:r>
          <a:endParaRPr lang="en-US" altLang="en-US" sz="1600" kern="1200" dirty="0" smtClean="0">
            <a:latin typeface="+mn-ea"/>
            <a:ea typeface="+mn-ea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600" kern="1200" dirty="0" smtClean="0">
              <a:latin typeface="+mn-ea"/>
              <a:ea typeface="+mn-ea"/>
            </a:rPr>
            <a:t>- : </a:t>
          </a:r>
          <a:r>
            <a:rPr lang="zh-TW" altLang="en-US" sz="1600" kern="1200" dirty="0" smtClean="0">
              <a:latin typeface="+mn-ea"/>
              <a:ea typeface="+mn-ea"/>
            </a:rPr>
            <a:t>缺席</a:t>
          </a:r>
          <a:endParaRPr lang="en-US" altLang="zh-TW" sz="1600" kern="1200" dirty="0" smtClean="0">
            <a:latin typeface="+mn-ea"/>
            <a:ea typeface="+mn-ea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600" kern="1200" dirty="0" smtClean="0">
              <a:latin typeface="+mn-ea"/>
              <a:ea typeface="+mn-ea"/>
            </a:rPr>
            <a:t>* : </a:t>
          </a:r>
          <a:r>
            <a:rPr lang="zh-TW" altLang="en-US" sz="1600" kern="1200" dirty="0" smtClean="0">
              <a:latin typeface="+mn-ea"/>
              <a:ea typeface="+mn-ea"/>
            </a:rPr>
            <a:t>退修</a:t>
          </a:r>
          <a:endParaRPr lang="en-US" altLang="zh-TW" sz="1600" kern="1200" dirty="0" smtClean="0">
            <a:latin typeface="+mn-ea"/>
            <a:ea typeface="+mn-ea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600" kern="1200" dirty="0" smtClean="0">
              <a:latin typeface="+mn-ea"/>
              <a:ea typeface="+mn-ea"/>
            </a:rPr>
            <a:t> / : </a:t>
          </a:r>
          <a:r>
            <a:rPr lang="zh-TW" altLang="en-US" sz="1600" kern="1200" dirty="0" smtClean="0">
              <a:latin typeface="+mn-ea"/>
              <a:ea typeface="+mn-ea"/>
            </a:rPr>
            <a:t>免修</a:t>
          </a:r>
          <a:r>
            <a:rPr lang="en-US" altLang="en-US" sz="1600" kern="1200" dirty="0" smtClean="0">
              <a:latin typeface="+mn-ea"/>
              <a:ea typeface="+mn-ea"/>
            </a:rPr>
            <a:t> 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600" kern="1200" dirty="0" smtClean="0">
              <a:latin typeface="+mn-ea"/>
              <a:ea typeface="+mn-ea"/>
            </a:rPr>
            <a:t>N.A. : </a:t>
          </a:r>
          <a:r>
            <a:rPr lang="zh-TW" altLang="en-US" sz="1600" kern="1200" dirty="0" smtClean="0">
              <a:latin typeface="+mn-ea"/>
              <a:ea typeface="+mn-ea"/>
            </a:rPr>
            <a:t>不評估</a:t>
          </a:r>
          <a:endParaRPr lang="en-US" altLang="zh-TW" sz="1600" kern="1200" dirty="0" smtClean="0">
            <a:latin typeface="+mn-ea"/>
            <a:ea typeface="+mn-ea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HK" altLang="zh-TW" sz="1600" kern="1200" dirty="0" smtClean="0">
              <a:latin typeface="+mn-ea"/>
              <a:ea typeface="+mn-ea"/>
            </a:rPr>
            <a:t>其他考績</a:t>
          </a:r>
          <a:endParaRPr lang="en-US" altLang="zh-HK" sz="1600" kern="1200" dirty="0" smtClean="0">
            <a:latin typeface="+mn-ea"/>
            <a:ea typeface="+mn-ea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HK" altLang="zh-HK" sz="1600" kern="1200" dirty="0" smtClean="0">
              <a:latin typeface="+mn-ea"/>
              <a:ea typeface="+mn-ea"/>
            </a:rPr>
            <a:t>數據整合 </a:t>
          </a:r>
          <a:endParaRPr lang="zh-HK" altLang="en-US" sz="1600" kern="1200" dirty="0">
            <a:latin typeface="+mn-ea"/>
            <a:ea typeface="+mn-ea"/>
          </a:endParaRPr>
        </a:p>
      </dsp:txBody>
      <dsp:txXfrm>
        <a:off x="2733216" y="1866689"/>
        <a:ext cx="2504547" cy="3056771"/>
      </dsp:txXfrm>
    </dsp:sp>
    <dsp:sp modelId="{DA41E1DC-97FC-4F0F-B951-611F0E2F8FD9}">
      <dsp:nvSpPr>
        <dsp:cNvPr id="0" name=""/>
        <dsp:cNvSpPr/>
      </dsp:nvSpPr>
      <dsp:spPr>
        <a:xfrm>
          <a:off x="5418689" y="1351618"/>
          <a:ext cx="3366286" cy="1272049"/>
        </a:xfrm>
        <a:prstGeom prst="rightArrow">
          <a:avLst>
            <a:gd name="adj1" fmla="val 50000"/>
            <a:gd name="adj2" fmla="val 5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201938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>
              <a:latin typeface="+mn-ea"/>
              <a:ea typeface="+mn-ea"/>
            </a:rPr>
            <a:t>如何列印成績表及分析報表</a:t>
          </a:r>
          <a:r>
            <a:rPr lang="en-US" altLang="zh-TW" sz="1600" kern="1200" dirty="0" smtClean="0">
              <a:latin typeface="+mn-ea"/>
              <a:ea typeface="+mn-ea"/>
            </a:rPr>
            <a:t>?</a:t>
          </a:r>
          <a:endParaRPr lang="zh-HK" altLang="en-US" sz="1600" kern="1200" dirty="0">
            <a:latin typeface="+mn-ea"/>
            <a:ea typeface="+mn-ea"/>
          </a:endParaRPr>
        </a:p>
      </dsp:txBody>
      <dsp:txXfrm>
        <a:off x="5418689" y="1669630"/>
        <a:ext cx="3048274" cy="636025"/>
      </dsp:txXfrm>
    </dsp:sp>
    <dsp:sp modelId="{EFD03912-7E9C-4F40-9803-DE0B84277F39}">
      <dsp:nvSpPr>
        <dsp:cNvPr id="0" name=""/>
        <dsp:cNvSpPr/>
      </dsp:nvSpPr>
      <dsp:spPr>
        <a:xfrm>
          <a:off x="5469536" y="2409066"/>
          <a:ext cx="2546164" cy="24819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HK" altLang="en-US" sz="1600" kern="1200" dirty="0" smtClean="0">
              <a:latin typeface="+mn-ea"/>
              <a:ea typeface="+mn-ea"/>
            </a:rPr>
            <a:t>成績表</a:t>
          </a:r>
          <a:endParaRPr lang="en-US" altLang="zh-HK" sz="1600" kern="1200" dirty="0" smtClean="0">
            <a:latin typeface="+mn-ea"/>
            <a:ea typeface="+mn-ea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>
              <a:latin typeface="+mn-ea"/>
              <a:ea typeface="+mn-ea"/>
            </a:rPr>
            <a:t>分析報表</a:t>
          </a:r>
          <a:endParaRPr lang="en-US" altLang="zh-HK" sz="1600" kern="1200" dirty="0" smtClean="0">
            <a:latin typeface="+mn-ea"/>
            <a:ea typeface="+mn-ea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HK" sz="1600" kern="1200" dirty="0" smtClean="0">
              <a:latin typeface="+mn-ea"/>
              <a:ea typeface="+mn-ea"/>
            </a:rPr>
            <a:t>Crystal Reports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HK" altLang="zh-HK" sz="1600" kern="1200" dirty="0" smtClean="0">
              <a:latin typeface="+mn-ea"/>
              <a:ea typeface="+mn-ea"/>
            </a:rPr>
            <a:t>獎懲</a:t>
          </a:r>
          <a:r>
            <a:rPr lang="zh-TW" altLang="en-US" sz="1600" kern="1200" dirty="0" smtClean="0">
              <a:latin typeface="+mn-ea"/>
              <a:ea typeface="+mn-ea"/>
            </a:rPr>
            <a:t>資料</a:t>
          </a:r>
          <a:endParaRPr lang="en-US" altLang="zh-TW" sz="1600" kern="1200" dirty="0" smtClean="0">
            <a:latin typeface="+mn-ea"/>
            <a:ea typeface="+mn-ea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>
              <a:latin typeface="+mn-ea"/>
              <a:ea typeface="+mn-ea"/>
            </a:rPr>
            <a:t>課外活動資料</a:t>
          </a:r>
          <a:endParaRPr lang="en-US" altLang="zh-HK" sz="1600" kern="1200" dirty="0" smtClean="0">
            <a:latin typeface="+mn-ea"/>
            <a:ea typeface="+mn-ea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HK" altLang="en-US" sz="2000" kern="1200" dirty="0">
            <a:latin typeface="+mn-ea"/>
            <a:ea typeface="+mn-ea"/>
          </a:endParaRPr>
        </a:p>
      </dsp:txBody>
      <dsp:txXfrm>
        <a:off x="5469536" y="2409066"/>
        <a:ext cx="2546164" cy="24819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C3008D-A597-409D-887C-78E2B36E7766}">
      <dsp:nvSpPr>
        <dsp:cNvPr id="0" name=""/>
        <dsp:cNvSpPr/>
      </dsp:nvSpPr>
      <dsp:spPr>
        <a:xfrm>
          <a:off x="3940" y="0"/>
          <a:ext cx="2355256" cy="329941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kern="1200" dirty="0"/>
            <a:t>T1</a:t>
          </a:r>
          <a:endParaRPr lang="zh-HK" altLang="en-US" sz="2000" kern="1200" dirty="0"/>
        </a:p>
      </dsp:txBody>
      <dsp:txXfrm>
        <a:off x="168911" y="0"/>
        <a:ext cx="2025315" cy="329941"/>
      </dsp:txXfrm>
    </dsp:sp>
    <dsp:sp modelId="{DC2ED493-3C82-4ACC-9595-25508A177B21}">
      <dsp:nvSpPr>
        <dsp:cNvPr id="0" name=""/>
        <dsp:cNvSpPr/>
      </dsp:nvSpPr>
      <dsp:spPr>
        <a:xfrm>
          <a:off x="2127611" y="0"/>
          <a:ext cx="2355256" cy="329941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kern="1200" dirty="0"/>
            <a:t>T2</a:t>
          </a:r>
          <a:endParaRPr lang="zh-HK" altLang="en-US" sz="2000" kern="1200" dirty="0"/>
        </a:p>
      </dsp:txBody>
      <dsp:txXfrm>
        <a:off x="2292582" y="0"/>
        <a:ext cx="2025315" cy="3299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C3008D-A597-409D-887C-78E2B36E7766}">
      <dsp:nvSpPr>
        <dsp:cNvPr id="0" name=""/>
        <dsp:cNvSpPr/>
      </dsp:nvSpPr>
      <dsp:spPr>
        <a:xfrm>
          <a:off x="2004" y="46745"/>
          <a:ext cx="1166613" cy="466645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kern="1200" dirty="0"/>
            <a:t>T1A1</a:t>
          </a:r>
          <a:endParaRPr lang="zh-HK" altLang="en-US" sz="2000" kern="1200" dirty="0"/>
        </a:p>
      </dsp:txBody>
      <dsp:txXfrm>
        <a:off x="235327" y="46745"/>
        <a:ext cx="699968" cy="466645"/>
      </dsp:txXfrm>
    </dsp:sp>
    <dsp:sp modelId="{96BF692E-EE1E-4C5A-8C70-18BA1FED02D5}">
      <dsp:nvSpPr>
        <dsp:cNvPr id="0" name=""/>
        <dsp:cNvSpPr/>
      </dsp:nvSpPr>
      <dsp:spPr>
        <a:xfrm>
          <a:off x="1051956" y="46745"/>
          <a:ext cx="1166613" cy="466645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kern="1200" dirty="0"/>
            <a:t>T1A2</a:t>
          </a:r>
          <a:endParaRPr lang="zh-HK" altLang="en-US" sz="2000" kern="1200" dirty="0"/>
        </a:p>
      </dsp:txBody>
      <dsp:txXfrm>
        <a:off x="1285279" y="46745"/>
        <a:ext cx="699968" cy="466645"/>
      </dsp:txXfrm>
    </dsp:sp>
    <dsp:sp modelId="{DEB0ABFD-02FF-4957-8A8A-C8090FFF6F50}">
      <dsp:nvSpPr>
        <dsp:cNvPr id="0" name=""/>
        <dsp:cNvSpPr/>
      </dsp:nvSpPr>
      <dsp:spPr>
        <a:xfrm>
          <a:off x="2101908" y="46745"/>
          <a:ext cx="1166613" cy="466645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kern="1200" dirty="0"/>
            <a:t>T2A1</a:t>
          </a:r>
          <a:endParaRPr lang="zh-HK" altLang="en-US" sz="2000" kern="1200" dirty="0"/>
        </a:p>
      </dsp:txBody>
      <dsp:txXfrm>
        <a:off x="2335231" y="46745"/>
        <a:ext cx="699968" cy="466645"/>
      </dsp:txXfrm>
    </dsp:sp>
    <dsp:sp modelId="{DC2ED493-3C82-4ACC-9595-25508A177B21}">
      <dsp:nvSpPr>
        <dsp:cNvPr id="0" name=""/>
        <dsp:cNvSpPr/>
      </dsp:nvSpPr>
      <dsp:spPr>
        <a:xfrm>
          <a:off x="3151861" y="46745"/>
          <a:ext cx="1166613" cy="466645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kern="1200" dirty="0"/>
            <a:t>T2A2</a:t>
          </a:r>
          <a:endParaRPr lang="zh-HK" altLang="en-US" sz="2000" kern="1200" dirty="0"/>
        </a:p>
      </dsp:txBody>
      <dsp:txXfrm>
        <a:off x="3385184" y="46745"/>
        <a:ext cx="699968" cy="46664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ECFD91-D881-41A2-95ED-F66A50C1C2EB}">
      <dsp:nvSpPr>
        <dsp:cNvPr id="0" name=""/>
        <dsp:cNvSpPr/>
      </dsp:nvSpPr>
      <dsp:spPr>
        <a:xfrm>
          <a:off x="216008" y="0"/>
          <a:ext cx="8208745" cy="1655763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2AE819-61DF-4F4A-8BAE-BB61513582EB}">
      <dsp:nvSpPr>
        <dsp:cNvPr id="0" name=""/>
        <dsp:cNvSpPr/>
      </dsp:nvSpPr>
      <dsp:spPr>
        <a:xfrm>
          <a:off x="1073819" y="500967"/>
          <a:ext cx="1524671" cy="66230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HK" sz="2100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1.</a:t>
          </a:r>
          <a:r>
            <a:rPr lang="zh-TW" altLang="en-US" sz="2100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數據輸入</a:t>
          </a:r>
          <a:endParaRPr lang="zh-HK" altLang="en-US" sz="2100" kern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106150" y="533298"/>
        <a:ext cx="1460009" cy="597643"/>
      </dsp:txXfrm>
    </dsp:sp>
    <dsp:sp modelId="{BAB8FC05-5770-4942-9A0B-585E99DE4EF9}">
      <dsp:nvSpPr>
        <dsp:cNvPr id="0" name=""/>
        <dsp:cNvSpPr/>
      </dsp:nvSpPr>
      <dsp:spPr>
        <a:xfrm>
          <a:off x="3172404" y="503928"/>
          <a:ext cx="1715822" cy="662305"/>
        </a:xfrm>
        <a:prstGeom prst="roundRect">
          <a:avLst/>
        </a:prstGeom>
        <a:solidFill>
          <a:schemeClr val="accent5">
            <a:hueOff val="-3161725"/>
            <a:satOff val="15415"/>
            <a:lumOff val="-1735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100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2.</a:t>
          </a:r>
          <a:r>
            <a:rPr lang="zh-TW" altLang="en-US" sz="2100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數據合併</a:t>
          </a:r>
          <a:endParaRPr lang="zh-HK" altLang="en-US" sz="2100" kern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04735" y="536259"/>
        <a:ext cx="1651160" cy="597643"/>
      </dsp:txXfrm>
    </dsp:sp>
    <dsp:sp modelId="{A2EC09D8-D5D5-4CBF-A69F-55AE086D2AD7}">
      <dsp:nvSpPr>
        <dsp:cNvPr id="0" name=""/>
        <dsp:cNvSpPr/>
      </dsp:nvSpPr>
      <dsp:spPr>
        <a:xfrm>
          <a:off x="5351495" y="503928"/>
          <a:ext cx="1896966" cy="662305"/>
        </a:xfrm>
        <a:prstGeom prst="roundRect">
          <a:avLst/>
        </a:prstGeom>
        <a:solidFill>
          <a:schemeClr val="accent5">
            <a:hueOff val="-6323450"/>
            <a:satOff val="30831"/>
            <a:lumOff val="-3470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100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3.</a:t>
          </a:r>
          <a:r>
            <a:rPr lang="zh-TW" altLang="en-US" sz="2100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產生成績表</a:t>
          </a:r>
          <a:endParaRPr lang="zh-HK" altLang="en-US" sz="2100" kern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383826" y="536259"/>
        <a:ext cx="1832304" cy="59764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ECFD91-D881-41A2-95ED-F66A50C1C2EB}">
      <dsp:nvSpPr>
        <dsp:cNvPr id="0" name=""/>
        <dsp:cNvSpPr/>
      </dsp:nvSpPr>
      <dsp:spPr>
        <a:xfrm>
          <a:off x="144030" y="0"/>
          <a:ext cx="8352700" cy="1656421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2AE819-61DF-4F4A-8BAE-BB61513582EB}">
      <dsp:nvSpPr>
        <dsp:cNvPr id="0" name=""/>
        <dsp:cNvSpPr/>
      </dsp:nvSpPr>
      <dsp:spPr>
        <a:xfrm>
          <a:off x="394667" y="504128"/>
          <a:ext cx="1500276" cy="66256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HK" sz="1800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1.</a:t>
          </a:r>
          <a:r>
            <a:rPr lang="zh-TW" altLang="en-US" sz="1800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數據輸入</a:t>
          </a:r>
          <a:endParaRPr lang="zh-HK" altLang="en-US" sz="1800" kern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27011" y="536472"/>
        <a:ext cx="1435588" cy="597880"/>
      </dsp:txXfrm>
    </dsp:sp>
    <dsp:sp modelId="{BAB8FC05-5770-4942-9A0B-585E99DE4EF9}">
      <dsp:nvSpPr>
        <dsp:cNvPr id="0" name=""/>
        <dsp:cNvSpPr/>
      </dsp:nvSpPr>
      <dsp:spPr>
        <a:xfrm>
          <a:off x="2073083" y="504128"/>
          <a:ext cx="1445672" cy="662568"/>
        </a:xfrm>
        <a:prstGeom prst="roundRect">
          <a:avLst/>
        </a:prstGeom>
        <a:solidFill>
          <a:schemeClr val="accent2">
            <a:hueOff val="-973238"/>
            <a:satOff val="-33333"/>
            <a:lumOff val="166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2.</a:t>
          </a:r>
          <a:r>
            <a:rPr lang="zh-TW" altLang="en-US" sz="1800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數據合併</a:t>
          </a:r>
          <a:endParaRPr lang="zh-HK" altLang="en-US" sz="1800" kern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105427" y="536472"/>
        <a:ext cx="1380984" cy="597880"/>
      </dsp:txXfrm>
    </dsp:sp>
    <dsp:sp modelId="{A2EC09D8-D5D5-4CBF-A69F-55AE086D2AD7}">
      <dsp:nvSpPr>
        <dsp:cNvPr id="0" name=""/>
        <dsp:cNvSpPr/>
      </dsp:nvSpPr>
      <dsp:spPr>
        <a:xfrm>
          <a:off x="3743727" y="504128"/>
          <a:ext cx="2377074" cy="662568"/>
        </a:xfrm>
        <a:prstGeom prst="roundRect">
          <a:avLst/>
        </a:prstGeom>
        <a:solidFill>
          <a:schemeClr val="accent2">
            <a:hueOff val="-1946477"/>
            <a:satOff val="-66667"/>
            <a:lumOff val="3320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3.1</a:t>
          </a:r>
          <a:r>
            <a:rPr lang="zh-TW" altLang="en-US" sz="1800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產生成績表</a:t>
          </a:r>
          <a:r>
            <a:rPr lang="en-US" altLang="zh-TW" sz="1800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P</a:t>
          </a:r>
          <a:r>
            <a:rPr lang="zh-TW" altLang="en-US" sz="1800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資料</a:t>
          </a:r>
          <a:endParaRPr lang="zh-HK" altLang="en-US" sz="1800" kern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776071" y="536472"/>
        <a:ext cx="2312386" cy="597880"/>
      </dsp:txXfrm>
    </dsp:sp>
    <dsp:sp modelId="{BCA76792-92EA-4B61-831B-CC1662EBB165}">
      <dsp:nvSpPr>
        <dsp:cNvPr id="0" name=""/>
        <dsp:cNvSpPr/>
      </dsp:nvSpPr>
      <dsp:spPr>
        <a:xfrm>
          <a:off x="6346168" y="504128"/>
          <a:ext cx="1723057" cy="662568"/>
        </a:xfrm>
        <a:prstGeom prst="roundRect">
          <a:avLst/>
        </a:prstGeom>
        <a:solidFill>
          <a:schemeClr val="accent2">
            <a:hueOff val="-2919715"/>
            <a:satOff val="-100000"/>
            <a:lumOff val="4980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4.</a:t>
          </a:r>
          <a:r>
            <a:rPr lang="zh-TW" altLang="en-US" sz="1800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產生成績表</a:t>
          </a:r>
          <a:endParaRPr lang="zh-HK" altLang="en-US" sz="1800" kern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378512" y="536472"/>
        <a:ext cx="1658369" cy="5978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8" y="7"/>
            <a:ext cx="2946401" cy="498008"/>
          </a:xfrm>
          <a:prstGeom prst="rect">
            <a:avLst/>
          </a:prstGeom>
        </p:spPr>
        <p:txBody>
          <a:bodyPr vert="horz" lIns="91011" tIns="45506" rIns="91011" bIns="45506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49695" y="7"/>
            <a:ext cx="2946401" cy="498008"/>
          </a:xfrm>
          <a:prstGeom prst="rect">
            <a:avLst/>
          </a:prstGeom>
        </p:spPr>
        <p:txBody>
          <a:bodyPr vert="horz" lIns="91011" tIns="45506" rIns="91011" bIns="45506" rtlCol="0"/>
          <a:lstStyle>
            <a:lvl1pPr algn="r">
              <a:defRPr sz="1200"/>
            </a:lvl1pPr>
          </a:lstStyle>
          <a:p>
            <a:fld id="{746D552F-0C8D-42FA-8510-A9C02D7E7B71}" type="datetimeFigureOut">
              <a:rPr lang="zh-HK" altLang="en-US" smtClean="0"/>
              <a:t>11/8/2021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8" y="9430227"/>
            <a:ext cx="2946401" cy="498008"/>
          </a:xfrm>
          <a:prstGeom prst="rect">
            <a:avLst/>
          </a:prstGeom>
        </p:spPr>
        <p:txBody>
          <a:bodyPr vert="horz" lIns="91011" tIns="45506" rIns="91011" bIns="45506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49695" y="9430227"/>
            <a:ext cx="2946401" cy="498008"/>
          </a:xfrm>
          <a:prstGeom prst="rect">
            <a:avLst/>
          </a:prstGeom>
        </p:spPr>
        <p:txBody>
          <a:bodyPr vert="horz" lIns="91011" tIns="45506" rIns="91011" bIns="45506" rtlCol="0" anchor="b"/>
          <a:lstStyle>
            <a:lvl1pPr algn="r">
              <a:defRPr sz="1200"/>
            </a:lvl1pPr>
          </a:lstStyle>
          <a:p>
            <a:fld id="{045BF482-E22F-4A38-B02F-040434CC3EB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662906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1" y="10"/>
            <a:ext cx="2946401" cy="498475"/>
          </a:xfrm>
          <a:prstGeom prst="rect">
            <a:avLst/>
          </a:prstGeom>
        </p:spPr>
        <p:txBody>
          <a:bodyPr vert="horz" lIns="91011" tIns="45506" rIns="91011" bIns="45506" rtlCol="0"/>
          <a:lstStyle>
            <a:lvl1pPr algn="l">
              <a:defRPr sz="1200"/>
            </a:lvl1pPr>
          </a:lstStyle>
          <a:p>
            <a:endParaRPr lang="zh-HK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49695" y="10"/>
            <a:ext cx="2946401" cy="498475"/>
          </a:xfrm>
          <a:prstGeom prst="rect">
            <a:avLst/>
          </a:prstGeom>
        </p:spPr>
        <p:txBody>
          <a:bodyPr vert="horz" lIns="91011" tIns="45506" rIns="91011" bIns="45506" rtlCol="0"/>
          <a:lstStyle>
            <a:lvl1pPr algn="r">
              <a:defRPr sz="1200"/>
            </a:lvl1pPr>
          </a:lstStyle>
          <a:p>
            <a:fld id="{C34C6C26-96EE-4A8A-8CB3-1C3126A330A7}" type="datetimeFigureOut">
              <a:rPr lang="zh-HK" altLang="en-US" smtClean="0"/>
              <a:t>11/8/2021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64050" cy="3348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11" tIns="45506" rIns="91011" bIns="45506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455" y="4778377"/>
            <a:ext cx="5438776" cy="3908426"/>
          </a:xfrm>
          <a:prstGeom prst="rect">
            <a:avLst/>
          </a:prstGeom>
        </p:spPr>
        <p:txBody>
          <a:bodyPr vert="horz" lIns="91011" tIns="45506" rIns="91011" bIns="45506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1" y="9429764"/>
            <a:ext cx="2946401" cy="498475"/>
          </a:xfrm>
          <a:prstGeom prst="rect">
            <a:avLst/>
          </a:prstGeom>
        </p:spPr>
        <p:txBody>
          <a:bodyPr vert="horz" lIns="91011" tIns="45506" rIns="91011" bIns="45506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49695" y="9429764"/>
            <a:ext cx="2946401" cy="498475"/>
          </a:xfrm>
          <a:prstGeom prst="rect">
            <a:avLst/>
          </a:prstGeom>
        </p:spPr>
        <p:txBody>
          <a:bodyPr vert="horz" lIns="91011" tIns="45506" rIns="91011" bIns="45506" rtlCol="0" anchor="b"/>
          <a:lstStyle>
            <a:lvl1pPr algn="r">
              <a:defRPr sz="1200"/>
            </a:lvl1pPr>
          </a:lstStyle>
          <a:p>
            <a:fld id="{5982F3EF-EB92-41A3-A227-1AA9F692BF7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04535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88C6715-D577-4042-9EF5-0F7049394FA8}" type="slidenum">
              <a:rPr lang="zh-TW" altLang="en-US"/>
              <a:pPr>
                <a:spcBef>
                  <a:spcPct val="0"/>
                </a:spcBef>
              </a:pPr>
              <a:t>1</a:t>
            </a:fld>
            <a:endParaRPr lang="en-US" altLang="zh-TW"/>
          </a:p>
        </p:txBody>
      </p:sp>
      <p:sp>
        <p:nvSpPr>
          <p:cNvPr id="19459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2051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zh-TW" altLang="en-US" dirty="0" smtClean="0">
                <a:latin typeface="Arial" panose="020B0604020202020204" pitchFamily="34" charset="0"/>
              </a:rPr>
              <a:t>有關學生成績模組的運算方法、評核組別的使用及學校常見問題等資料，請參考基礎課程及評核組別的教材。</a:t>
            </a:r>
            <a:endParaRPr lang="en-US" altLang="zh-TW" dirty="0" smtClean="0">
              <a:latin typeface="Arial" panose="020B0604020202020204" pitchFamily="34" charset="0"/>
            </a:endParaRPr>
          </a:p>
          <a:p>
            <a:pPr eaLnBrk="1" hangingPunct="1"/>
            <a:endParaRPr lang="en-US" altLang="zh-TW" dirty="0" smtClean="0">
              <a:latin typeface="Arial" panose="020B0604020202020204" pitchFamily="34" charset="0"/>
            </a:endParaRPr>
          </a:p>
          <a:p>
            <a:pPr eaLnBrk="1" hangingPunct="1"/>
            <a:r>
              <a:rPr lang="zh-TW" altLang="en-US" dirty="0" smtClean="0">
                <a:latin typeface="Arial" panose="020B0604020202020204" pitchFamily="34" charset="0"/>
              </a:rPr>
              <a:t>本課程的對象主要是為初接觸網上校管系統的同工。</a:t>
            </a:r>
          </a:p>
        </p:txBody>
      </p:sp>
    </p:spTree>
    <p:extLst>
      <p:ext uri="{BB962C8B-B14F-4D97-AF65-F5344CB8AC3E}">
        <p14:creationId xmlns:p14="http://schemas.microsoft.com/office/powerpoint/2010/main" val="514921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anose="020B0604020202020204" pitchFamily="34" charset="0"/>
            </a:endParaRPr>
          </a:p>
        </p:txBody>
      </p:sp>
      <p:sp>
        <p:nvSpPr>
          <p:cNvPr id="61444" name="投影片編號版面配置區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8767816-AFC4-4886-A1A8-9E7FB2C6653A}" type="slidenum">
              <a:rPr lang="zh-TW" altLang="en-US"/>
              <a:pPr>
                <a:spcBef>
                  <a:spcPct val="0"/>
                </a:spcBef>
              </a:pPr>
              <a:t>22</a:t>
            </a:fld>
            <a:endParaRPr lang="en-US" altLang="zh-TW"/>
          </a:p>
        </p:txBody>
      </p:sp>
      <p:sp>
        <p:nvSpPr>
          <p:cNvPr id="2" name="日期版面配置區 1">
            <a:extLst/>
          </p:cNvPr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926462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B13640-9EE2-4D98-B096-4B3AD8283C59}" type="slidenum">
              <a:rPr lang="zh-TW" altLang="en-US" smtClean="0"/>
              <a:pPr>
                <a:defRPr/>
              </a:pPr>
              <a:t>24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626514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dirty="0" smtClean="0">
              <a:latin typeface="Arial" panose="020B0604020202020204" pitchFamily="34" charset="0"/>
            </a:endParaRPr>
          </a:p>
        </p:txBody>
      </p:sp>
      <p:sp>
        <p:nvSpPr>
          <p:cNvPr id="4198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CE869AC-2FDA-4144-B3A9-4299AE91D01E}" type="slidenum">
              <a:rPr lang="zh-TW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6002221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anose="020B0604020202020204" pitchFamily="34" charset="0"/>
            </a:endParaRPr>
          </a:p>
        </p:txBody>
      </p:sp>
      <p:sp>
        <p:nvSpPr>
          <p:cNvPr id="4403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CB9B6B-2C9C-441E-A3AE-7C1BF9391E10}" type="slidenum">
              <a:rPr lang="zh-TW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17409380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HK" altLang="en-US">
              <a:latin typeface="Arial" panose="020B0604020202020204" pitchFamily="34" charset="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B13640-9EE2-4D98-B096-4B3AD8283C59}" type="slidenum">
              <a:rPr lang="zh-TW" altLang="en-US" smtClean="0"/>
              <a:pPr>
                <a:defRPr/>
              </a:pPr>
              <a:t>28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504564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B13640-9EE2-4D98-B096-4B3AD8283C59}" type="slidenum">
              <a:rPr lang="zh-TW" altLang="en-US" smtClean="0"/>
              <a:pPr>
                <a:defRPr/>
              </a:pPr>
              <a:t>29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352107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B13640-9EE2-4D98-B096-4B3AD8283C59}" type="slidenum">
              <a:rPr lang="zh-TW" altLang="en-US" smtClean="0"/>
              <a:pPr>
                <a:defRPr/>
              </a:pPr>
              <a:t>30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891051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HK" altLang="en-US">
              <a:latin typeface="Arial" panose="020B0604020202020204" pitchFamily="34" charset="0"/>
            </a:endParaRPr>
          </a:p>
        </p:txBody>
      </p:sp>
      <p:sp>
        <p:nvSpPr>
          <p:cNvPr id="97284" name="投影片編號版面配置區 3"/>
          <p:cNvSpPr txBox="1">
            <a:spLocks noGrp="1"/>
          </p:cNvSpPr>
          <p:nvPr/>
        </p:nvSpPr>
        <p:spPr bwMode="auto">
          <a:xfrm>
            <a:off x="3886200" y="9450388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733DEE6-E1A7-40B3-B8BD-3C7067447132}" type="slidenum">
              <a:rPr kumimoji="0" lang="zh-TW" altLang="en-US" b="0"/>
              <a:pPr algn="r" eaLnBrk="1" hangingPunct="1">
                <a:spcBef>
                  <a:spcPct val="0"/>
                </a:spcBef>
              </a:pPr>
              <a:t>37</a:t>
            </a:fld>
            <a:endParaRPr kumimoji="0" lang="en-US" altLang="zh-TW" b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B13640-9EE2-4D98-B096-4B3AD8283C59}" type="slidenum">
              <a:rPr lang="zh-TW" altLang="en-US" smtClean="0"/>
              <a:pPr>
                <a:defRPr/>
              </a:pPr>
              <a:t>37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719759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HK" altLang="en-US" smtClean="0">
              <a:latin typeface="Arial" panose="020B0604020202020204" pitchFamily="34" charset="0"/>
            </a:endParaRPr>
          </a:p>
        </p:txBody>
      </p:sp>
      <p:sp>
        <p:nvSpPr>
          <p:cNvPr id="6758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AF1A574-8267-4D71-B049-96397990DE5B}" type="slidenum">
              <a:rPr lang="zh-TW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8581863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anose="020B0604020202020204" pitchFamily="34" charset="0"/>
            </a:endParaRPr>
          </a:p>
        </p:txBody>
      </p:sp>
      <p:sp>
        <p:nvSpPr>
          <p:cNvPr id="7066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88B519B-CDAD-42F7-8FBE-55875023CAEC}" type="slidenum">
              <a:rPr lang="zh-TW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altLang="zh-TW" smtClean="0"/>
          </a:p>
        </p:txBody>
      </p:sp>
      <p:sp>
        <p:nvSpPr>
          <p:cNvPr id="70661" name="日期版面配置區 1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435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HK" altLang="en-US" smtClean="0">
              <a:latin typeface="Arial" panose="020B0604020202020204" pitchFamily="34" charset="0"/>
            </a:endParaRPr>
          </a:p>
        </p:txBody>
      </p:sp>
      <p:sp>
        <p:nvSpPr>
          <p:cNvPr id="25604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 b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fld id="{53F1F43E-E209-4130-948C-C9DC12D9C65F}" type="slidenum">
              <a:rPr kumimoji="0" lang="zh-HK" altLang="en-US" sz="1200" b="0">
                <a:latin typeface="Arial" panose="020B0604020202020204" pitchFamily="34" charset="0"/>
              </a:rPr>
              <a:pPr/>
              <a:t>2</a:t>
            </a:fld>
            <a:endParaRPr kumimoji="0" lang="zh-HK" altLang="en-US" sz="1200" b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7635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anose="020B0604020202020204" pitchFamily="34" charset="0"/>
            </a:endParaRPr>
          </a:p>
        </p:txBody>
      </p:sp>
      <p:sp>
        <p:nvSpPr>
          <p:cNvPr id="727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F3B80D-9209-4334-96D7-1008DF93D20E}" type="slidenum">
              <a:rPr lang="zh-TW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altLang="zh-TW" smtClean="0"/>
          </a:p>
        </p:txBody>
      </p:sp>
      <p:sp>
        <p:nvSpPr>
          <p:cNvPr id="72709" name="日期版面配置區 1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2969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anose="020B0604020202020204" pitchFamily="34" charset="0"/>
            </a:endParaRPr>
          </a:p>
        </p:txBody>
      </p:sp>
      <p:sp>
        <p:nvSpPr>
          <p:cNvPr id="7987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75D689-2D2A-4019-8EA7-B0BB29EBFE0A}" type="slidenum">
              <a:rPr lang="zh-TW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5043202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anose="020B0604020202020204" pitchFamily="34" charset="0"/>
            </a:endParaRPr>
          </a:p>
        </p:txBody>
      </p:sp>
      <p:sp>
        <p:nvSpPr>
          <p:cNvPr id="8294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4D0AB73-9B41-47B2-B672-18DBDB8DBE5C}" type="slidenum">
              <a:rPr lang="zh-TW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altLang="zh-TW" smtClean="0"/>
          </a:p>
        </p:txBody>
      </p:sp>
      <p:sp>
        <p:nvSpPr>
          <p:cNvPr id="82949" name="日期版面配置區 1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4584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anose="020B0604020202020204" pitchFamily="34" charset="0"/>
            </a:endParaRPr>
          </a:p>
        </p:txBody>
      </p:sp>
      <p:sp>
        <p:nvSpPr>
          <p:cNvPr id="8499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688DEAD-C3CC-48FF-98EF-7404330599F5}" type="slidenum">
              <a:rPr lang="zh-TW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31935308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HK" altLang="en-US" smtClean="0">
              <a:latin typeface="Arial" panose="020B0604020202020204" pitchFamily="34" charset="0"/>
            </a:endParaRPr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13B9F2-548B-476A-B508-FA09A2F082DB}" type="slidenum">
              <a:rPr lang="zh-TW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 altLang="zh-TW" smtClean="0"/>
          </a:p>
        </p:txBody>
      </p:sp>
      <p:sp>
        <p:nvSpPr>
          <p:cNvPr id="89093" name="日期版面配置區 1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4346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B13640-9EE2-4D98-B096-4B3AD8283C59}" type="slidenum">
              <a:rPr lang="zh-TW" altLang="en-US" smtClean="0"/>
              <a:pPr>
                <a:defRPr/>
              </a:pPr>
              <a:t>60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984290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anose="020B0604020202020204" pitchFamily="34" charset="0"/>
            </a:endParaRPr>
          </a:p>
        </p:txBody>
      </p:sp>
      <p:sp>
        <p:nvSpPr>
          <p:cNvPr id="225284" name="投影片編號版面配置區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8AD6F30-610C-4E19-BED5-FBD48571531F}" type="slidenum">
              <a:rPr lang="zh-TW" altLang="en-US"/>
              <a:pPr>
                <a:spcBef>
                  <a:spcPct val="0"/>
                </a:spcBef>
              </a:pPr>
              <a:t>67</a:t>
            </a:fld>
            <a:endParaRPr lang="en-US" altLang="zh-TW"/>
          </a:p>
        </p:txBody>
      </p:sp>
      <p:sp>
        <p:nvSpPr>
          <p:cNvPr id="2" name="日期版面配置區 1">
            <a:extLst/>
          </p:cNvPr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229251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anose="020B0604020202020204" pitchFamily="34" charset="0"/>
            </a:endParaRPr>
          </a:p>
        </p:txBody>
      </p:sp>
      <p:sp>
        <p:nvSpPr>
          <p:cNvPr id="235524" name="投影片編號版面配置區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9C4A32-7A84-4AF0-B36B-0B4C43D8E786}" type="slidenum">
              <a:rPr lang="zh-TW" altLang="en-US"/>
              <a:pPr>
                <a:spcBef>
                  <a:spcPct val="0"/>
                </a:spcBef>
              </a:pPr>
              <a:t>71</a:t>
            </a:fld>
            <a:endParaRPr lang="en-US" altLang="zh-TW"/>
          </a:p>
        </p:txBody>
      </p:sp>
      <p:sp>
        <p:nvSpPr>
          <p:cNvPr id="2" name="日期版面配置區 1">
            <a:extLst/>
          </p:cNvPr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720108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HK" altLang="en-US" smtClean="0">
              <a:latin typeface="Arial" panose="020B0604020202020204" pitchFamily="34" charset="0"/>
            </a:endParaRPr>
          </a:p>
        </p:txBody>
      </p:sp>
      <p:sp>
        <p:nvSpPr>
          <p:cNvPr id="247812" name="投影片編號版面配置區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346B0A2-74C1-433E-A3C3-FCFD62BC1A97}" type="slidenum">
              <a:rPr lang="zh-TW" altLang="en-US"/>
              <a:pPr>
                <a:spcBef>
                  <a:spcPct val="0"/>
                </a:spcBef>
              </a:pPr>
              <a:t>84</a:t>
            </a:fld>
            <a:endParaRPr lang="en-US" altLang="zh-TW"/>
          </a:p>
        </p:txBody>
      </p:sp>
      <p:sp>
        <p:nvSpPr>
          <p:cNvPr id="2" name="日期版面配置區 1">
            <a:extLst/>
          </p:cNvPr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17443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</a:t>
            </a:r>
            <a:r>
              <a:rPr lang="en-US" altLang="zh-TW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3.0.0.09062017</a:t>
            </a:r>
            <a:r>
              <a:rPr lang="zh-TW" altLang="en-US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版本起可使用此功能</a:t>
            </a:r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B13640-9EE2-4D98-B096-4B3AD8283C59}" type="slidenum">
              <a:rPr lang="zh-TW" altLang="en-US" smtClean="0"/>
              <a:pPr>
                <a:defRPr/>
              </a:pPr>
              <a:t>85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75370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HK" altLang="en-US" dirty="0" smtClean="0">
              <a:latin typeface="Arial" panose="020B0604020202020204" pitchFamily="34" charset="0"/>
            </a:endParaRPr>
          </a:p>
        </p:txBody>
      </p:sp>
      <p:sp>
        <p:nvSpPr>
          <p:cNvPr id="27652" name="投影片編號版面配置區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1EA8E56-D1EE-4CBC-BA19-8A6752469E63}" type="slidenum">
              <a:rPr lang="zh-TW" altLang="en-US"/>
              <a:pPr>
                <a:spcBef>
                  <a:spcPct val="0"/>
                </a:spcBef>
              </a:pPr>
              <a:t>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732703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B13640-9EE2-4D98-B096-4B3AD8283C59}" type="slidenum">
              <a:rPr lang="zh-TW" altLang="en-US" smtClean="0"/>
              <a:pPr>
                <a:defRPr/>
              </a:pPr>
              <a:t>87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594709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4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HK" altLang="en-US" smtClean="0">
              <a:latin typeface="Arial" panose="020B0604020202020204" pitchFamily="34" charset="0"/>
            </a:endParaRPr>
          </a:p>
        </p:txBody>
      </p:sp>
      <p:sp>
        <p:nvSpPr>
          <p:cNvPr id="266244" name="投影片編號版面配置區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DAB0547-F6CC-4191-B606-456AE98B7767}" type="slidenum">
              <a:rPr lang="zh-TW" altLang="en-US"/>
              <a:pPr>
                <a:spcBef>
                  <a:spcPct val="0"/>
                </a:spcBef>
              </a:pPr>
              <a:t>95</a:t>
            </a:fld>
            <a:endParaRPr lang="en-US" altLang="zh-TW"/>
          </a:p>
        </p:txBody>
      </p:sp>
      <p:sp>
        <p:nvSpPr>
          <p:cNvPr id="2" name="日期版面配置區 1">
            <a:extLst/>
          </p:cNvPr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421923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AFA546-EEE1-4A1D-A1E1-1C91208890CD}" type="slidenum">
              <a:rPr lang="zh-TW" altLang="en-US" smtClean="0"/>
              <a:pPr>
                <a:defRPr/>
              </a:pPr>
              <a:t>101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735120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* </a:t>
            </a:r>
            <a:r>
              <a:rPr lang="en-US" altLang="zh-HK" sz="1200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3.0.0.07072017</a:t>
            </a:r>
            <a:r>
              <a:rPr lang="zh-TW" altLang="en-US" sz="1200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版本起可以使用</a:t>
            </a:r>
            <a:r>
              <a:rPr lang="zh-TW" altLang="zh-HK" sz="12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考績分數及平均分跨年分析</a:t>
            </a:r>
            <a:r>
              <a:rPr lang="en-US" altLang="zh-TW" sz="12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HK" sz="12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依學生</a:t>
            </a:r>
            <a:r>
              <a:rPr lang="en-US" altLang="zh-TW" sz="12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2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報告</a:t>
            </a:r>
            <a:endParaRPr lang="en-US" altLang="zh-TW" sz="12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zh-TW" sz="1200" dirty="0" smtClean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65125" marR="0" lvl="0" indent="-365125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#</a:t>
            </a:r>
            <a:r>
              <a:rPr lang="zh-TW" altLang="en-US" sz="1200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HK" sz="1200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3.0.0.</a:t>
            </a:r>
            <a:r>
              <a:rPr lang="en-US" altLang="zh-TW" sz="1200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en-US" altLang="zh-HK" sz="1200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70</a:t>
            </a:r>
            <a:r>
              <a:rPr lang="en-US" altLang="zh-TW" sz="1200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</a:t>
            </a:r>
            <a:r>
              <a:rPr lang="en-US" altLang="zh-HK" sz="1200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2017</a:t>
            </a:r>
            <a:r>
              <a:rPr lang="zh-TW" altLang="en-US" sz="1200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版</a:t>
            </a:r>
            <a:r>
              <a:rPr lang="zh-TW" altLang="en-US" sz="1200" b="0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本起可以使用</a:t>
            </a:r>
            <a:r>
              <a:rPr lang="zh-HK" altLang="en-US" sz="12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考績分數及等級分佈跨年分析</a:t>
            </a:r>
            <a:r>
              <a:rPr lang="en-US" altLang="zh-TW" sz="12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HK" altLang="en-US" sz="12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依科目</a:t>
            </a:r>
            <a:r>
              <a:rPr lang="en-US" altLang="zh-TW" sz="12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)&amp;(</a:t>
            </a:r>
            <a:r>
              <a:rPr lang="zh-TW" altLang="en-US" sz="12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依級別</a:t>
            </a:r>
            <a:r>
              <a:rPr lang="en-US" altLang="zh-TW" sz="12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kumimoji="1" lang="zh-HK" altLang="en-US" sz="1200" b="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5125" indent="-365125" algn="just">
              <a:defRPr/>
            </a:pPr>
            <a:endParaRPr lang="en-US" altLang="zh-TW" sz="1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B13640-9EE2-4D98-B096-4B3AD8283C59}" type="slidenum">
              <a:rPr lang="zh-TW" altLang="en-US" smtClean="0"/>
              <a:pPr>
                <a:defRPr/>
              </a:pPr>
              <a:t>121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259809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5571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HK" altLang="en-US">
              <a:latin typeface="Arial" panose="020B0604020202020204" pitchFamily="34" charset="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B13640-9EE2-4D98-B096-4B3AD8283C59}" type="slidenum">
              <a:rPr lang="zh-TW" altLang="en-US" smtClean="0"/>
              <a:pPr>
                <a:defRPr/>
              </a:pPr>
              <a:t>137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09225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HK" altLang="en-US" smtClean="0">
              <a:latin typeface="Arial" panose="020B0604020202020204" pitchFamily="34" charset="0"/>
            </a:endParaRPr>
          </a:p>
        </p:txBody>
      </p:sp>
      <p:sp>
        <p:nvSpPr>
          <p:cNvPr id="32772" name="投影片編號版面配置區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26D977F-4840-4938-879E-0F6C88732A31}" type="slidenum">
              <a:rPr lang="zh-TW" altLang="en-US"/>
              <a:pPr>
                <a:spcBef>
                  <a:spcPct val="0"/>
                </a:spcBef>
              </a:pPr>
              <a:t>7</a:t>
            </a:fld>
            <a:endParaRPr lang="en-US" altLang="zh-TW"/>
          </a:p>
        </p:txBody>
      </p:sp>
      <p:sp>
        <p:nvSpPr>
          <p:cNvPr id="2" name="日期版面配置區 1">
            <a:extLst/>
          </p:cNvPr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94096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HK" altLang="en-US" smtClean="0">
              <a:latin typeface="Arial" panose="020B0604020202020204" pitchFamily="34" charset="0"/>
            </a:endParaRPr>
          </a:p>
        </p:txBody>
      </p:sp>
      <p:sp>
        <p:nvSpPr>
          <p:cNvPr id="50180" name="投影片編號版面配置區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A5FDCBC-CF9F-42D6-B264-31463AD81A2E}" type="slidenum">
              <a:rPr lang="zh-TW" altLang="en-US"/>
              <a:pPr>
                <a:spcBef>
                  <a:spcPct val="0"/>
                </a:spcBef>
              </a:pPr>
              <a:t>8</a:t>
            </a:fld>
            <a:endParaRPr lang="en-US" altLang="zh-TW"/>
          </a:p>
        </p:txBody>
      </p:sp>
      <p:sp>
        <p:nvSpPr>
          <p:cNvPr id="2" name="日期版面配置區 1">
            <a:extLst/>
          </p:cNvPr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60277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anose="020B0604020202020204" pitchFamily="34" charset="0"/>
            </a:endParaRPr>
          </a:p>
        </p:txBody>
      </p:sp>
      <p:sp>
        <p:nvSpPr>
          <p:cNvPr id="52228" name="投影片編號版面配置區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850C74-5EC9-4195-AF12-FFA561B316D3}" type="slidenum">
              <a:rPr lang="zh-TW" altLang="en-US"/>
              <a:pPr>
                <a:spcBef>
                  <a:spcPct val="0"/>
                </a:spcBef>
              </a:pPr>
              <a:t>10</a:t>
            </a:fld>
            <a:endParaRPr lang="en-US" altLang="zh-TW"/>
          </a:p>
        </p:txBody>
      </p:sp>
      <p:sp>
        <p:nvSpPr>
          <p:cNvPr id="2" name="日期版面配置區 1">
            <a:extLst/>
          </p:cNvPr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7148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anose="020B0604020202020204" pitchFamily="34" charset="0"/>
            </a:endParaRPr>
          </a:p>
        </p:txBody>
      </p:sp>
      <p:sp>
        <p:nvSpPr>
          <p:cNvPr id="57348" name="投影片編號版面配置區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16890B6-07CF-4680-BCDC-51585C69E6D6}" type="slidenum">
              <a:rPr lang="zh-TW" altLang="en-US"/>
              <a:pPr>
                <a:spcBef>
                  <a:spcPct val="0"/>
                </a:spcBef>
              </a:pPr>
              <a:t>14</a:t>
            </a:fld>
            <a:endParaRPr lang="en-US" altLang="zh-TW"/>
          </a:p>
        </p:txBody>
      </p:sp>
      <p:sp>
        <p:nvSpPr>
          <p:cNvPr id="2" name="日期版面配置區 1">
            <a:extLst/>
          </p:cNvPr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8443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anose="020B0604020202020204" pitchFamily="34" charset="0"/>
            </a:endParaRPr>
          </a:p>
        </p:txBody>
      </p:sp>
      <p:sp>
        <p:nvSpPr>
          <p:cNvPr id="59396" name="投影片編號版面配置區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AC68A32-5772-4CCE-9FDD-B92BD5B1DD4F}" type="slidenum">
              <a:rPr lang="zh-TW" altLang="en-US"/>
              <a:pPr>
                <a:spcBef>
                  <a:spcPct val="0"/>
                </a:spcBef>
              </a:pPr>
              <a:t>15</a:t>
            </a:fld>
            <a:endParaRPr lang="en-US" altLang="zh-TW"/>
          </a:p>
        </p:txBody>
      </p:sp>
      <p:sp>
        <p:nvSpPr>
          <p:cNvPr id="2" name="日期版面配置區 1">
            <a:extLst/>
          </p:cNvPr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16343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anose="020B0604020202020204" pitchFamily="34" charset="0"/>
            </a:endParaRPr>
          </a:p>
        </p:txBody>
      </p:sp>
      <p:sp>
        <p:nvSpPr>
          <p:cNvPr id="64516" name="投影片編號版面配置區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97B37F5-C493-41D8-A6EF-F3C52CE8D131}" type="slidenum">
              <a:rPr lang="zh-TW" altLang="en-US"/>
              <a:pPr>
                <a:spcBef>
                  <a:spcPct val="0"/>
                </a:spcBef>
              </a:pPr>
              <a:t>17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58877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133600" y="2438400"/>
            <a:ext cx="5943600" cy="1143000"/>
          </a:xfrm>
        </p:spPr>
        <p:txBody>
          <a:bodyPr/>
          <a:lstStyle>
            <a:lvl1pPr algn="r">
              <a:defRPr sz="4800">
                <a:latin typeface="Cooper Black" pitchFamily="18" charset="0"/>
              </a:defRPr>
            </a:lvl1pPr>
          </a:lstStyle>
          <a:p>
            <a:pPr lvl="0"/>
            <a:r>
              <a:rPr lang="en-US" altLang="zh-TW" noProof="0" smtClean="0"/>
              <a:t>Click to edit Master title style</a:t>
            </a:r>
          </a:p>
        </p:txBody>
      </p:sp>
      <p:sp>
        <p:nvSpPr>
          <p:cNvPr id="1536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10000"/>
            <a:ext cx="5943600" cy="974725"/>
          </a:xfr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defRPr sz="3600">
                <a:solidFill>
                  <a:srgbClr val="004A48"/>
                </a:solidFill>
                <a:latin typeface="Cooper Black" pitchFamily="18" charset="0"/>
              </a:defRPr>
            </a:lvl1pPr>
          </a:lstStyle>
          <a:p>
            <a:pPr lvl="0"/>
            <a:r>
              <a:rPr lang="en-US" altLang="zh-TW" noProof="0" smtClean="0"/>
              <a:t>Click to edit Master subtitle style</a:t>
            </a:r>
          </a:p>
        </p:txBody>
      </p:sp>
      <p:sp>
        <p:nvSpPr>
          <p:cNvPr id="15367" name="Line 1031"/>
          <p:cNvSpPr>
            <a:spLocks noChangeShapeType="1"/>
          </p:cNvSpPr>
          <p:nvPr/>
        </p:nvSpPr>
        <p:spPr bwMode="gray">
          <a:xfrm>
            <a:off x="1143000" y="3200400"/>
            <a:ext cx="0" cy="1676400"/>
          </a:xfrm>
          <a:prstGeom prst="line">
            <a:avLst/>
          </a:prstGeom>
          <a:noFill/>
          <a:ln w="28575">
            <a:solidFill>
              <a:srgbClr val="993366"/>
            </a:solidFill>
            <a:round/>
          </a:ln>
          <a:effectLst/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5368" name="Rectangle 1032"/>
          <p:cNvSpPr>
            <a:spLocks noChangeArrowheads="1"/>
          </p:cNvSpPr>
          <p:nvPr/>
        </p:nvSpPr>
        <p:spPr bwMode="gray">
          <a:xfrm>
            <a:off x="914400" y="3702050"/>
            <a:ext cx="7197725" cy="31750"/>
          </a:xfrm>
          <a:prstGeom prst="rect">
            <a:avLst/>
          </a:prstGeom>
          <a:gradFill rotWithShape="0">
            <a:gsLst>
              <a:gs pos="0">
                <a:srgbClr val="00ECAE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en-GB" sz="2400" b="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5369" name="Rectangle 1033"/>
          <p:cNvSpPr>
            <a:spLocks noChangeArrowheads="1"/>
          </p:cNvSpPr>
          <p:nvPr/>
        </p:nvSpPr>
        <p:spPr bwMode="gray">
          <a:xfrm>
            <a:off x="0" y="0"/>
            <a:ext cx="9144000" cy="3048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2700000" scaled="1"/>
          </a:gradFill>
          <a:ln>
            <a:noFill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en-GB" sz="2400" b="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graphicFrame>
        <p:nvGraphicFramePr>
          <p:cNvPr id="15373" name="Object 1037"/>
          <p:cNvGraphicFramePr>
            <a:graphicFrameLocks noChangeAspect="1"/>
          </p:cNvGraphicFramePr>
          <p:nvPr/>
        </p:nvGraphicFramePr>
        <p:xfrm>
          <a:off x="6443663" y="404813"/>
          <a:ext cx="2333625" cy="123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96" r:id="rId3" imgW="2333625" imgH="1238250" progId="">
                  <p:embed/>
                </p:oleObj>
              </mc:Choice>
              <mc:Fallback>
                <p:oleObj r:id="rId3" imgW="2333625" imgH="1238250" progId="">
                  <p:embed/>
                  <p:pic>
                    <p:nvPicPr>
                      <p:cNvPr id="15373" name="Object 10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3663" y="404813"/>
                        <a:ext cx="2333625" cy="1238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1908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65460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929438" y="254000"/>
            <a:ext cx="2000250" cy="582771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28688" y="254000"/>
            <a:ext cx="5848350" cy="5827713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79125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66888" y="254000"/>
            <a:ext cx="7162800" cy="762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928688" y="1341438"/>
            <a:ext cx="3802062" cy="474027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883150" y="1341438"/>
            <a:ext cx="3803650" cy="474027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093705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66888" y="254000"/>
            <a:ext cx="7162800" cy="762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928688" y="1341438"/>
            <a:ext cx="7758112" cy="4740275"/>
          </a:xfrm>
        </p:spPr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97676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90730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772959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28688" y="1341438"/>
            <a:ext cx="3802062" cy="4740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883150" y="1341438"/>
            <a:ext cx="3803650" cy="4740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35937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71559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99925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2526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991296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00575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/>
          <p:cNvSpPr>
            <a:spLocks noChangeArrowheads="1"/>
          </p:cNvSpPr>
          <p:nvPr/>
        </p:nvSpPr>
        <p:spPr bwMode="gray">
          <a:xfrm>
            <a:off x="1538288" y="330200"/>
            <a:ext cx="31750" cy="1052513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en-GB" sz="2400" b="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4339" name="Rectangle 1027"/>
          <p:cNvSpPr>
            <a:spLocks noChangeArrowheads="1"/>
          </p:cNvSpPr>
          <p:nvPr/>
        </p:nvSpPr>
        <p:spPr bwMode="gray">
          <a:xfrm>
            <a:off x="471488" y="1016000"/>
            <a:ext cx="8226425" cy="317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en-GB" sz="2400" b="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4340" name="Rectangle 1028"/>
          <p:cNvSpPr>
            <a:spLocks noGrp="1" noChangeArrowheads="1"/>
          </p:cNvSpPr>
          <p:nvPr>
            <p:ph type="title"/>
          </p:nvPr>
        </p:nvSpPr>
        <p:spPr bwMode="auto">
          <a:xfrm>
            <a:off x="1766888" y="254000"/>
            <a:ext cx="7162800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4341" name="Rectangle 1029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8688" y="1341438"/>
            <a:ext cx="7758112" cy="47402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</p:txBody>
      </p:sp>
      <p:pic>
        <p:nvPicPr>
          <p:cNvPr id="14345" name="Picture 1033" descr="SAMS_Log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77800"/>
            <a:ext cx="1371600" cy="798513"/>
          </a:xfrm>
          <a:prstGeom prst="rect">
            <a:avLst/>
          </a:prstGeom>
          <a:noFill/>
        </p:spPr>
      </p:pic>
      <p:sp>
        <p:nvSpPr>
          <p:cNvPr id="14346" name="Rectangle 1034"/>
          <p:cNvSpPr>
            <a:spLocks noChangeArrowheads="1"/>
          </p:cNvSpPr>
          <p:nvPr/>
        </p:nvSpPr>
        <p:spPr bwMode="gray">
          <a:xfrm>
            <a:off x="1538288" y="330200"/>
            <a:ext cx="31750" cy="1052513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en-GB" sz="2400" b="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4347" name="Rectangle 1035"/>
          <p:cNvSpPr>
            <a:spLocks noChangeArrowheads="1"/>
          </p:cNvSpPr>
          <p:nvPr/>
        </p:nvSpPr>
        <p:spPr bwMode="gray">
          <a:xfrm>
            <a:off x="471488" y="1016000"/>
            <a:ext cx="8226425" cy="31750"/>
          </a:xfrm>
          <a:prstGeom prst="rect">
            <a:avLst/>
          </a:prstGeom>
          <a:solidFill>
            <a:srgbClr val="3F8DA5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en-GB" sz="2400" b="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4348" name="Rectangle 1036"/>
          <p:cNvSpPr>
            <a:spLocks noChangeArrowheads="1"/>
          </p:cNvSpPr>
          <p:nvPr/>
        </p:nvSpPr>
        <p:spPr bwMode="gray">
          <a:xfrm>
            <a:off x="3519488" y="1092200"/>
            <a:ext cx="3959225" cy="31750"/>
          </a:xfrm>
          <a:prstGeom prst="rect">
            <a:avLst/>
          </a:prstGeom>
          <a:gradFill rotWithShape="0">
            <a:gsLst>
              <a:gs pos="0">
                <a:srgbClr val="3F8DA5"/>
              </a:gs>
              <a:gs pos="100000">
                <a:srgbClr val="9BCAD9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en-GB" sz="2400" b="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4349" name="Rectangle 1037"/>
          <p:cNvSpPr>
            <a:spLocks noChangeArrowheads="1"/>
          </p:cNvSpPr>
          <p:nvPr/>
        </p:nvSpPr>
        <p:spPr bwMode="gray">
          <a:xfrm>
            <a:off x="5572125" y="1187450"/>
            <a:ext cx="2519363" cy="31750"/>
          </a:xfrm>
          <a:prstGeom prst="rect">
            <a:avLst/>
          </a:prstGeom>
          <a:solidFill>
            <a:srgbClr val="A1CDDB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en-GB" sz="2400" b="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pic>
        <p:nvPicPr>
          <p:cNvPr id="14350" name="Picture 1038" descr="word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4140200"/>
            <a:ext cx="738188" cy="2667000"/>
          </a:xfrm>
          <a:prstGeom prst="rect">
            <a:avLst/>
          </a:prstGeom>
          <a:noFill/>
        </p:spPr>
      </p:pic>
      <p:sp>
        <p:nvSpPr>
          <p:cNvPr id="14351" name="Text Box 1039"/>
          <p:cNvSpPr txBox="1">
            <a:spLocks noChangeArrowheads="1"/>
          </p:cNvSpPr>
          <p:nvPr userDrawn="1"/>
        </p:nvSpPr>
        <p:spPr bwMode="auto">
          <a:xfrm>
            <a:off x="0" y="6553200"/>
            <a:ext cx="914400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1" lang="en-US" altLang="zh-TW" sz="1400" b="0" dirty="0" smtClean="0">
                <a:solidFill>
                  <a:srgbClr val="0099FF"/>
                </a:solidFill>
                <a:latin typeface="Tahoma" panose="020B0604030504040204" pitchFamily="34" charset="0"/>
              </a:rPr>
              <a:t>									Slide </a:t>
            </a:r>
            <a:fld id="{31E2B235-92EF-45A9-A86E-39DDFF18DA9B}" type="slidenum">
              <a:rPr kumimoji="1" lang="en-US" altLang="zh-TW" sz="1400" b="0" dirty="0">
                <a:solidFill>
                  <a:srgbClr val="0099FF"/>
                </a:solidFill>
                <a:latin typeface="Tahoma" panose="020B0604030504040204" pitchFamily="34" charset="0"/>
              </a:rPr>
              <a:t>‹#›</a:t>
            </a:fld>
            <a:endParaRPr kumimoji="1" lang="en-US" altLang="zh-TW" sz="1400" b="0" dirty="0">
              <a:solidFill>
                <a:srgbClr val="0099FF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405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anose="020B0603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anose="020B0603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anose="020B0603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anose="020B0603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anose="020B0603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anose="020B0603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anose="020B0603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anose="020B0603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800">
          <a:solidFill>
            <a:srgbClr val="660066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CC0099"/>
        </a:buClr>
        <a:buSzPct val="55000"/>
        <a:buFont typeface="Wingdings" panose="05000000000000000000" pitchFamily="2" charset="2"/>
        <a:buChar char="n"/>
        <a:defRPr sz="2400">
          <a:solidFill>
            <a:srgbClr val="9900CC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rgbClr val="6600CC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anose="05000000000000000000" pitchFamily="2" charset="2"/>
        <a:buChar char="n"/>
        <a:defRPr>
          <a:solidFill>
            <a:srgbClr val="3333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1400">
          <a:solidFill>
            <a:schemeClr val="tx1"/>
          </a:solidFill>
          <a:latin typeface="Tahoma" panose="020B060403050404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1400">
          <a:solidFill>
            <a:schemeClr val="tx1"/>
          </a:solidFill>
          <a:latin typeface="Tahoma" panose="020B0604030504040204" pitchFamily="34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1400">
          <a:solidFill>
            <a:schemeClr val="tx1"/>
          </a:solidFill>
          <a:latin typeface="Tahoma" panose="020B0604030504040204" pitchFamily="34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1400">
          <a:solidFill>
            <a:schemeClr val="tx1"/>
          </a:solidFill>
          <a:latin typeface="Tahoma" panose="020B0604030504040204" pitchFamily="34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1400">
          <a:solidFill>
            <a:schemeClr val="tx1"/>
          </a:solidFill>
          <a:latin typeface="Tahoma" panose="020B0604030504040204" pitchFamily="34" charset="0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../Local%20Settings/Temp/report2.pdf" TargetMode="External"/><Relationship Id="rId7" Type="http://schemas.openxmlformats.org/officeDocument/2006/relationships/image" Target="../media/image169.png"/><Relationship Id="rId2" Type="http://schemas.openxmlformats.org/officeDocument/2006/relationships/hyperlink" Target="../Local%20Settings/Temp/Att_2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../Local%20Settings/Temp/Att_3.pdf" TargetMode="External"/><Relationship Id="rId5" Type="http://schemas.openxmlformats.org/officeDocument/2006/relationships/hyperlink" Target="../Local%20Settings/Temp/report3.pdf" TargetMode="External"/><Relationship Id="rId4" Type="http://schemas.openxmlformats.org/officeDocument/2006/relationships/hyperlink" Target="../Local%20Settings/Temp/report%201.pdf" TargetMode="Externa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hyperlink" Target="https://cdr.websams.edb.gov.hk/" TargetMode="Externa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5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9.png"/><Relationship Id="rId4" Type="http://schemas.openxmlformats.org/officeDocument/2006/relationships/image" Target="../media/image198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2.pn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08.png"/><Relationship Id="rId4" Type="http://schemas.openxmlformats.org/officeDocument/2006/relationships/image" Target="../media/image207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1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4.png"/><Relationship Id="rId4" Type="http://schemas.openxmlformats.org/officeDocument/2006/relationships/image" Target="../media/image213.pn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7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hyperlink" Target="https://cdr.websams.edb.gov.hk/%e6%a8%a1%e7%b5%84%e8%b3%87%e6%96%99/" TargetMode="External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7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33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57.png"/><Relationship Id="rId4" Type="http://schemas.openxmlformats.org/officeDocument/2006/relationships/image" Target="../media/image1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png"/><Relationship Id="rId4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67.png"/><Relationship Id="rId4" Type="http://schemas.openxmlformats.org/officeDocument/2006/relationships/image" Target="../media/image1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0.png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5" Type="http://schemas.openxmlformats.org/officeDocument/2006/relationships/image" Target="../media/image15.png"/><Relationship Id="rId4" Type="http://schemas.openxmlformats.org/officeDocument/2006/relationships/image" Target="../media/image8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png"/><Relationship Id="rId5" Type="http://schemas.openxmlformats.org/officeDocument/2006/relationships/image" Target="../media/image15.png"/><Relationship Id="rId4" Type="http://schemas.openxmlformats.org/officeDocument/2006/relationships/image" Target="../media/image8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6.png"/><Relationship Id="rId4" Type="http://schemas.openxmlformats.org/officeDocument/2006/relationships/image" Target="../media/image7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90.png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11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png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4.jpe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20.png"/><Relationship Id="rId4" Type="http://schemas.openxmlformats.org/officeDocument/2006/relationships/image" Target="../media/image9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7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5.png"/><Relationship Id="rId4" Type="http://schemas.openxmlformats.org/officeDocument/2006/relationships/image" Target="../media/image9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5.png"/><Relationship Id="rId4" Type="http://schemas.openxmlformats.org/officeDocument/2006/relationships/image" Target="../media/image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5.png"/><Relationship Id="rId4" Type="http://schemas.openxmlformats.org/officeDocument/2006/relationships/image" Target="../media/image10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7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5.png"/><Relationship Id="rId4" Type="http://schemas.openxmlformats.org/officeDocument/2006/relationships/image" Target="../media/image1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Award%20&amp;%20Punishment.ppt#-1,1,Slide 1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15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16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0.png"/><Relationship Id="rId4" Type="http://schemas.openxmlformats.org/officeDocument/2006/relationships/image" Target="../media/image11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20.png"/><Relationship Id="rId4" Type="http://schemas.openxmlformats.org/officeDocument/2006/relationships/image" Target="../media/image1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22.png"/><Relationship Id="rId4" Type="http://schemas.openxmlformats.org/officeDocument/2006/relationships/image" Target="../media/image15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4.jpeg"/><Relationship Id="rId7" Type="http://schemas.openxmlformats.org/officeDocument/2006/relationships/image" Target="../media/image137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png"/><Relationship Id="rId4" Type="http://schemas.openxmlformats.org/officeDocument/2006/relationships/image" Target="../media/image1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40.png"/><Relationship Id="rId4" Type="http://schemas.openxmlformats.org/officeDocument/2006/relationships/image" Target="../media/image1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56.png"/><Relationship Id="rId7" Type="http://schemas.openxmlformats.org/officeDocument/2006/relationships/image" Target="../media/image15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6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63.png"/><Relationship Id="rId4" Type="http://schemas.openxmlformats.org/officeDocument/2006/relationships/image" Target="../media/image15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5">
            <a:extLst/>
          </p:cNvPr>
          <p:cNvSpPr>
            <a:spLocks noChangeArrowheads="1"/>
          </p:cNvSpPr>
          <p:nvPr/>
        </p:nvSpPr>
        <p:spPr bwMode="auto">
          <a:xfrm>
            <a:off x="640946" y="2733440"/>
            <a:ext cx="7786688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zh-HK" altLang="zh-TW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線上培訓課程系列</a:t>
            </a:r>
            <a:r>
              <a:rPr lang="zh-TW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學生成績</a:t>
            </a:r>
            <a:endParaRPr lang="en-US" altLang="zh-TW" sz="44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4" name="AutoShape 7" descr="websamsçåçæå°çµæ"/>
          <p:cNvSpPr>
            <a:spLocks noChangeAspect="1" noChangeArrowheads="1"/>
          </p:cNvSpPr>
          <p:nvPr/>
        </p:nvSpPr>
        <p:spPr bwMode="auto">
          <a:xfrm>
            <a:off x="180975" y="-1825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2221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26">
            <a:extLst/>
          </p:cNvPr>
          <p:cNvSpPr>
            <a:spLocks noGrp="1" noChangeArrowheads="1"/>
          </p:cNvSpPr>
          <p:nvPr>
            <p:ph type="title"/>
          </p:nvPr>
        </p:nvSpPr>
        <p:spPr>
          <a:xfrm>
            <a:off x="1590467" y="338982"/>
            <a:ext cx="3336925" cy="646331"/>
          </a:xfrm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學期及考績</a:t>
            </a:r>
          </a:p>
        </p:txBody>
      </p:sp>
      <p:sp>
        <p:nvSpPr>
          <p:cNvPr id="51212" name="投影片編號版面配置區 1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400">
                <a:solidFill>
                  <a:srgbClr val="0070C0"/>
                </a:solidFill>
                <a:latin typeface="Arial" panose="020B0604020202020204" pitchFamily="34" charset="0"/>
              </a:rPr>
              <a:t>P.</a:t>
            </a:r>
            <a:fld id="{2C45A5F1-4178-4CC6-8872-7DAFD0160ED3}" type="slidenum">
              <a:rPr lang="en-US" altLang="zh-TW" sz="1400">
                <a:solidFill>
                  <a:srgbClr val="0070C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en-US" altLang="zh-TW" sz="140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 Box 8">
            <a:extLst/>
          </p:cNvPr>
          <p:cNvSpPr txBox="1">
            <a:spLocks noChangeArrowheads="1"/>
          </p:cNvSpPr>
          <p:nvPr/>
        </p:nvSpPr>
        <p:spPr bwMode="auto">
          <a:xfrm>
            <a:off x="342189" y="1333529"/>
            <a:ext cx="8353425" cy="46166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374650" indent="-37465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到 </a:t>
            </a:r>
            <a:r>
              <a:rPr lang="zh-TW" altLang="en-US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學生成績</a:t>
            </a:r>
            <a:r>
              <a:rPr lang="en-US" altLang="zh-TW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&gt;</a:t>
            </a:r>
            <a:r>
              <a:rPr lang="zh-TW" altLang="en-US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學期及考績 </a:t>
            </a:r>
            <a:r>
              <a:rPr lang="zh-TW" altLang="en-US" dirty="0" smtClean="0">
                <a:solidFill>
                  <a:schemeClr val="accent2">
                    <a:lumMod val="50000"/>
                  </a:schemeClr>
                </a:solidFill>
                <a:latin typeface="+mn-ea"/>
                <a:cs typeface="+mj-cs"/>
              </a:rPr>
              <a:t>，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設定各個學期和考績的比重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grpSp>
        <p:nvGrpSpPr>
          <p:cNvPr id="51204" name="Group 1"/>
          <p:cNvGrpSpPr>
            <a:grpSpLocks/>
          </p:cNvGrpSpPr>
          <p:nvPr/>
        </p:nvGrpSpPr>
        <p:grpSpPr bwMode="auto">
          <a:xfrm>
            <a:off x="263525" y="2205038"/>
            <a:ext cx="8223250" cy="4044950"/>
            <a:chOff x="414338" y="2139950"/>
            <a:chExt cx="8223250" cy="4044950"/>
          </a:xfrm>
        </p:grpSpPr>
        <p:pic>
          <p:nvPicPr>
            <p:cNvPr id="51213" name="Picture 1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338" y="2139950"/>
              <a:ext cx="8223250" cy="404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14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4716" y="2959637"/>
              <a:ext cx="305681" cy="164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15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968" y="4931229"/>
              <a:ext cx="305681" cy="164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16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9326" y="4931406"/>
              <a:ext cx="311825" cy="167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205" name="矩形 15"/>
          <p:cNvSpPr>
            <a:spLocks noChangeArrowheads="1"/>
          </p:cNvSpPr>
          <p:nvPr/>
        </p:nvSpPr>
        <p:spPr bwMode="auto">
          <a:xfrm>
            <a:off x="1919288" y="3930650"/>
            <a:ext cx="863600" cy="360363"/>
          </a:xfrm>
          <a:prstGeom prst="rect">
            <a:avLst/>
          </a:prstGeom>
          <a:noFill/>
          <a:ln w="508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51206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040063"/>
            <a:ext cx="584200" cy="15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6"/>
          <a:stretch>
            <a:fillRect/>
          </a:stretch>
        </p:blipFill>
        <p:spPr bwMode="auto">
          <a:xfrm>
            <a:off x="5224463" y="3040063"/>
            <a:ext cx="369887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425" y="4995863"/>
            <a:ext cx="681038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9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513" y="5006975"/>
            <a:ext cx="858837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6"/>
          <a:stretch>
            <a:fillRect/>
          </a:stretch>
        </p:blipFill>
        <p:spPr bwMode="auto">
          <a:xfrm>
            <a:off x="4100513" y="5014913"/>
            <a:ext cx="371475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6"/>
          <a:stretch>
            <a:fillRect/>
          </a:stretch>
        </p:blipFill>
        <p:spPr bwMode="auto">
          <a:xfrm>
            <a:off x="7667625" y="4995863"/>
            <a:ext cx="371475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00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標題 1"/>
          <p:cNvSpPr>
            <a:spLocks noGrp="1"/>
          </p:cNvSpPr>
          <p:nvPr>
            <p:ph type="title"/>
          </p:nvPr>
        </p:nvSpPr>
        <p:spPr>
          <a:xfrm>
            <a:off x="1692812" y="423863"/>
            <a:ext cx="7162800" cy="53975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學生成績表</a:t>
            </a:r>
            <a:endParaRPr kumimoji="1" lang="zh-HK" altLang="en-US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5956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767013"/>
            <a:ext cx="4308475" cy="687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57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2767013"/>
            <a:ext cx="3910012" cy="3332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958" name="矩形 6"/>
          <p:cNvSpPr>
            <a:spLocks noChangeArrowheads="1"/>
          </p:cNvSpPr>
          <p:nvPr/>
        </p:nvSpPr>
        <p:spPr bwMode="auto">
          <a:xfrm>
            <a:off x="465138" y="2290763"/>
            <a:ext cx="3638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成績表 </a:t>
            </a:r>
            <a:r>
              <a:rPr lang="en-US" altLang="zh-TW" sz="24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A - T</a:t>
            </a:r>
            <a:endParaRPr lang="zh-HK" altLang="en-US" sz="2400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5959" name="矩形 7"/>
          <p:cNvSpPr>
            <a:spLocks noChangeArrowheads="1"/>
          </p:cNvSpPr>
          <p:nvPr/>
        </p:nvSpPr>
        <p:spPr bwMode="auto">
          <a:xfrm>
            <a:off x="4716463" y="2276475"/>
            <a:ext cx="3638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成績表 </a:t>
            </a:r>
            <a:r>
              <a:rPr lang="en-US" altLang="zh-TW" sz="24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P</a:t>
            </a:r>
            <a:endParaRPr lang="zh-HK" altLang="en-US" sz="2400" b="1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5960" name="矩形 8"/>
          <p:cNvSpPr>
            <a:spLocks noChangeArrowheads="1"/>
          </p:cNvSpPr>
          <p:nvPr/>
        </p:nvSpPr>
        <p:spPr bwMode="auto">
          <a:xfrm>
            <a:off x="1692812" y="1403647"/>
            <a:ext cx="67617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產生報告格式</a:t>
            </a:r>
            <a:r>
              <a:rPr lang="en-US" altLang="zh-TW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︰PDF, WORD, RICHTEXT, EXCEL</a:t>
            </a:r>
          </a:p>
        </p:txBody>
      </p:sp>
    </p:spTree>
    <p:extLst>
      <p:ext uri="{BB962C8B-B14F-4D97-AF65-F5344CB8AC3E}">
        <p14:creationId xmlns:p14="http://schemas.microsoft.com/office/powerpoint/2010/main" val="95867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標題 1"/>
          <p:cNvSpPr>
            <a:spLocks noGrp="1"/>
          </p:cNvSpPr>
          <p:nvPr>
            <p:ph type="title"/>
          </p:nvPr>
        </p:nvSpPr>
        <p:spPr>
          <a:xfrm>
            <a:off x="1538288" y="425326"/>
            <a:ext cx="7162800" cy="53975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學生成績表列印選項</a:t>
            </a:r>
            <a:endParaRPr kumimoji="1" lang="zh-HK" altLang="en-US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21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068" y="2204750"/>
            <a:ext cx="217261" cy="11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2205038"/>
            <a:ext cx="373063" cy="1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內容版面配置區 2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542" y="1204075"/>
            <a:ext cx="4587347" cy="5526925"/>
          </a:xfrm>
        </p:spPr>
      </p:pic>
    </p:spTree>
    <p:extLst>
      <p:ext uri="{BB962C8B-B14F-4D97-AF65-F5344CB8AC3E}">
        <p14:creationId xmlns:p14="http://schemas.microsoft.com/office/powerpoint/2010/main" val="198033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/>
          </p:cNvPr>
          <p:cNvSpPr>
            <a:spLocks noGrp="1" noChangeArrowheads="1"/>
          </p:cNvSpPr>
          <p:nvPr>
            <p:ph type="title"/>
          </p:nvPr>
        </p:nvSpPr>
        <p:spPr>
          <a:xfrm>
            <a:off x="1615406" y="271463"/>
            <a:ext cx="7162800" cy="762000"/>
          </a:xfrm>
        </p:spPr>
        <p:txBody>
          <a:bodyPr/>
          <a:lstStyle/>
          <a:p>
            <a:pPr>
              <a:defRPr/>
            </a:pPr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修改學生成績表範本</a:t>
            </a:r>
            <a:endParaRPr kumimoji="1" lang="en-US" altLang="zh-TW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5635" name="Rectangle 6">
            <a:hlinkClick r:id="rId2" action="ppaction://hlinkfile"/>
          </p:cNvPr>
          <p:cNvSpPr>
            <a:spLocks noChangeArrowheads="1"/>
          </p:cNvSpPr>
          <p:nvPr/>
        </p:nvSpPr>
        <p:spPr bwMode="gray">
          <a:xfrm>
            <a:off x="1187450" y="4292600"/>
            <a:ext cx="6842125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>
              <a:solidFill>
                <a:schemeClr val="tx1"/>
              </a:solidFill>
            </a:endParaRPr>
          </a:p>
        </p:txBody>
      </p:sp>
      <p:sp>
        <p:nvSpPr>
          <p:cNvPr id="325636" name="Rectangle 7">
            <a:hlinkClick r:id="rId3" action="ppaction://hlinkfile"/>
          </p:cNvPr>
          <p:cNvSpPr>
            <a:spLocks noChangeArrowheads="1"/>
          </p:cNvSpPr>
          <p:nvPr/>
        </p:nvSpPr>
        <p:spPr bwMode="gray">
          <a:xfrm>
            <a:off x="1187450" y="4868863"/>
            <a:ext cx="6842125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>
              <a:solidFill>
                <a:schemeClr val="tx1"/>
              </a:solidFill>
            </a:endParaRPr>
          </a:p>
        </p:txBody>
      </p:sp>
      <p:sp>
        <p:nvSpPr>
          <p:cNvPr id="325637" name="Rectangle 8">
            <a:hlinkClick r:id="rId4" action="ppaction://hlinkfile"/>
          </p:cNvPr>
          <p:cNvSpPr>
            <a:spLocks noChangeArrowheads="1"/>
          </p:cNvSpPr>
          <p:nvPr/>
        </p:nvSpPr>
        <p:spPr bwMode="gray">
          <a:xfrm>
            <a:off x="1187450" y="5157788"/>
            <a:ext cx="6842125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>
              <a:solidFill>
                <a:schemeClr val="tx1"/>
              </a:solidFill>
            </a:endParaRPr>
          </a:p>
        </p:txBody>
      </p:sp>
      <p:sp>
        <p:nvSpPr>
          <p:cNvPr id="325638" name="Rectangle 9">
            <a:hlinkClick r:id="rId5" action="ppaction://hlinkfile"/>
          </p:cNvPr>
          <p:cNvSpPr>
            <a:spLocks noChangeArrowheads="1"/>
          </p:cNvSpPr>
          <p:nvPr/>
        </p:nvSpPr>
        <p:spPr bwMode="gray">
          <a:xfrm>
            <a:off x="1187450" y="4579938"/>
            <a:ext cx="6842125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>
              <a:solidFill>
                <a:schemeClr val="tx1"/>
              </a:solidFill>
            </a:endParaRPr>
          </a:p>
        </p:txBody>
      </p:sp>
      <p:sp>
        <p:nvSpPr>
          <p:cNvPr id="325639" name="Rectangle 10">
            <a:hlinkClick r:id="rId6" action="ppaction://hlinkfile"/>
          </p:cNvPr>
          <p:cNvSpPr>
            <a:spLocks noChangeArrowheads="1"/>
          </p:cNvSpPr>
          <p:nvPr/>
        </p:nvSpPr>
        <p:spPr bwMode="gray">
          <a:xfrm>
            <a:off x="468313" y="5516563"/>
            <a:ext cx="6842125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>
              <a:solidFill>
                <a:schemeClr val="tx1"/>
              </a:solidFill>
            </a:endParaRPr>
          </a:p>
        </p:txBody>
      </p:sp>
      <p:sp>
        <p:nvSpPr>
          <p:cNvPr id="325640" name="矩形 6"/>
          <p:cNvSpPr>
            <a:spLocks noChangeArrowheads="1"/>
          </p:cNvSpPr>
          <p:nvPr/>
        </p:nvSpPr>
        <p:spPr bwMode="auto">
          <a:xfrm>
            <a:off x="1259681" y="1354137"/>
            <a:ext cx="66976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利</a:t>
            </a:r>
            <a:r>
              <a:rPr lang="zh-TW" altLang="en-US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用「</a:t>
            </a:r>
            <a:r>
              <a:rPr lang="en-US" altLang="zh-TW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Crystal Reports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</a:rPr>
              <a:t>」軟件修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改報告範本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25641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43100"/>
            <a:ext cx="8572500" cy="386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962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/>
          </p:cNvPr>
          <p:cNvSpPr>
            <a:spLocks noGrp="1" noChangeArrowheads="1"/>
          </p:cNvSpPr>
          <p:nvPr>
            <p:ph type="title"/>
          </p:nvPr>
        </p:nvSpPr>
        <p:spPr>
          <a:xfrm>
            <a:off x="1667737" y="293716"/>
            <a:ext cx="7162800" cy="762000"/>
          </a:xfrm>
        </p:spPr>
        <p:txBody>
          <a:bodyPr/>
          <a:lstStyle/>
          <a:p>
            <a:pPr>
              <a:defRPr/>
            </a:pPr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修改學生成績表範本</a:t>
            </a:r>
            <a:endParaRPr kumimoji="1" lang="en-US" altLang="zh-TW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2665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83"/>
          <a:stretch>
            <a:fillRect/>
          </a:stretch>
        </p:blipFill>
        <p:spPr bwMode="auto">
          <a:xfrm>
            <a:off x="179388" y="1412875"/>
            <a:ext cx="8443912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6660" name="矩形 1"/>
          <p:cNvSpPr>
            <a:spLocks noChangeArrowheads="1"/>
          </p:cNvSpPr>
          <p:nvPr/>
        </p:nvSpPr>
        <p:spPr bwMode="auto">
          <a:xfrm>
            <a:off x="4394963" y="1628800"/>
            <a:ext cx="4228337" cy="461665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利用軟件「</a:t>
            </a:r>
            <a:r>
              <a:rPr lang="en-US" altLang="zh-TW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Crystal Reports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lang="zh-HK" altLang="en-US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6661" name="Rectangle 15"/>
          <p:cNvSpPr txBox="1">
            <a:spLocks noGrp="1" noChangeArrowheads="1"/>
          </p:cNvSpPr>
          <p:nvPr/>
        </p:nvSpPr>
        <p:spPr bwMode="auto">
          <a:xfrm>
            <a:off x="6796088" y="6273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400">
                <a:solidFill>
                  <a:srgbClr val="336699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P.</a:t>
            </a:r>
            <a:fld id="{E5E0EC3E-0F28-4790-867C-FFB0CBF519A3}" type="slidenum">
              <a:rPr lang="en-US" altLang="zh-TW" sz="1400">
                <a:solidFill>
                  <a:srgbClr val="336699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103</a:t>
            </a:fld>
            <a:endParaRPr lang="en-US" altLang="zh-TW" sz="1400">
              <a:solidFill>
                <a:srgbClr val="336699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72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Title 1"/>
          <p:cNvSpPr>
            <a:spLocks noGrp="1" noChangeArrowheads="1"/>
          </p:cNvSpPr>
          <p:nvPr>
            <p:ph type="title"/>
          </p:nvPr>
        </p:nvSpPr>
        <p:spPr>
          <a:xfrm>
            <a:off x="1578569" y="297966"/>
            <a:ext cx="5295956" cy="713348"/>
          </a:xfrm>
        </p:spPr>
        <p:txBody>
          <a:bodyPr>
            <a:noAutofit/>
          </a:bodyPr>
          <a:lstStyle/>
          <a:p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修改成績表</a:t>
            </a:r>
            <a:r>
              <a:rPr kumimoji="1" lang="zh-TW" altLang="en-US" kern="1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範本</a:t>
            </a:r>
            <a:endParaRPr kumimoji="1" lang="zh-HK" altLang="en-US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2451" name="Content Placeholder 2">
            <a:extLst/>
          </p:cNvPr>
          <p:cNvSpPr>
            <a:spLocks noGrp="1" noChangeArrowheads="1"/>
          </p:cNvSpPr>
          <p:nvPr>
            <p:ph idx="1"/>
          </p:nvPr>
        </p:nvSpPr>
        <p:spPr>
          <a:xfrm>
            <a:off x="1639058" y="1106198"/>
            <a:ext cx="6347714" cy="1174293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kumimoji="1" lang="zh-TW" altLang="en-US" sz="2400" kern="1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網上校管系統資料庫</a:t>
            </a:r>
            <a:endParaRPr kumimoji="1" lang="en-US" altLang="zh-TW" sz="2400" kern="12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ct val="0"/>
              </a:spcBef>
              <a:defRPr/>
            </a:pPr>
            <a:r>
              <a:rPr kumimoji="1"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https://</a:t>
            </a:r>
            <a:r>
              <a:rPr kumimoji="1"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cdr.websams.edb.gov.hk</a:t>
            </a:r>
            <a:endParaRPr kumimoji="1"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spcBef>
                <a:spcPct val="0"/>
              </a:spcBef>
              <a:buNone/>
              <a:defRPr/>
            </a:pPr>
            <a:endParaRPr kumimoji="1"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624" y="2280491"/>
            <a:ext cx="7072486" cy="386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45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5874" name="群組 1"/>
          <p:cNvGrpSpPr>
            <a:grpSpLocks/>
          </p:cNvGrpSpPr>
          <p:nvPr/>
        </p:nvGrpSpPr>
        <p:grpSpPr bwMode="auto">
          <a:xfrm>
            <a:off x="0" y="2997200"/>
            <a:ext cx="9144000" cy="2736850"/>
            <a:chOff x="0" y="2997200"/>
            <a:chExt cx="9144000" cy="2736850"/>
          </a:xfrm>
        </p:grpSpPr>
        <p:grpSp>
          <p:nvGrpSpPr>
            <p:cNvPr id="335878" name="群組 6"/>
            <p:cNvGrpSpPr>
              <a:grpSpLocks/>
            </p:cNvGrpSpPr>
            <p:nvPr/>
          </p:nvGrpSpPr>
          <p:grpSpPr bwMode="auto">
            <a:xfrm>
              <a:off x="0" y="2997200"/>
              <a:ext cx="9144000" cy="2736850"/>
              <a:chOff x="0" y="1700213"/>
              <a:chExt cx="9144000" cy="2736850"/>
            </a:xfrm>
          </p:grpSpPr>
          <p:pic>
            <p:nvPicPr>
              <p:cNvPr id="335880" name="圖片 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700213"/>
                <a:ext cx="9144000" cy="27368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35881" name="矩形 7"/>
              <p:cNvSpPr>
                <a:spLocks noChangeArrowheads="1"/>
              </p:cNvSpPr>
              <p:nvPr/>
            </p:nvSpPr>
            <p:spPr bwMode="auto">
              <a:xfrm>
                <a:off x="7019925" y="3068638"/>
                <a:ext cx="1081088" cy="720725"/>
              </a:xfrm>
              <a:prstGeom prst="rect">
                <a:avLst/>
              </a:prstGeom>
              <a:noFill/>
              <a:ln w="38100" algn="ctr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anose="05000000000000000000" pitchFamily="2" charset="2"/>
                  <a:buChar char="n"/>
                  <a:defRPr sz="2400">
                    <a:solidFill>
                      <a:schemeClr val="folHlink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CC0099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folHlink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>
                    <a:solidFill>
                      <a:schemeClr val="folHlink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55000"/>
                  <a:buFont typeface="Wingdings" panose="05000000000000000000" pitchFamily="2" charset="2"/>
                  <a:buChar char="n"/>
                  <a:defRPr sz="1600">
                    <a:solidFill>
                      <a:schemeClr val="folHlink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zh-HK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335879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4" y="3065954"/>
              <a:ext cx="8965504" cy="745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標題 5">
            <a:extLst/>
          </p:cNvPr>
          <p:cNvSpPr>
            <a:spLocks noGrp="1"/>
          </p:cNvSpPr>
          <p:nvPr>
            <p:ph type="title"/>
          </p:nvPr>
        </p:nvSpPr>
        <p:spPr>
          <a:xfrm>
            <a:off x="1623668" y="254000"/>
            <a:ext cx="7162800" cy="762000"/>
          </a:xfrm>
        </p:spPr>
        <p:txBody>
          <a:bodyPr/>
          <a:lstStyle/>
          <a:p>
            <a:pPr>
              <a:defRPr/>
            </a:pPr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學生成績表及考績資料報告</a:t>
            </a:r>
            <a:endParaRPr kumimoji="1" lang="zh-HK" altLang="en-US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/>
          </p:cNvPr>
          <p:cNvSpPr>
            <a:spLocks noGrp="1"/>
          </p:cNvSpPr>
          <p:nvPr>
            <p:ph idx="1"/>
          </p:nvPr>
        </p:nvSpPr>
        <p:spPr>
          <a:xfrm>
            <a:off x="1505870" y="1268164"/>
            <a:ext cx="6595144" cy="4032250"/>
          </a:xfrm>
        </p:spPr>
        <p:txBody>
          <a:bodyPr>
            <a:normAutofit/>
          </a:bodyPr>
          <a:lstStyle/>
          <a:p>
            <a:pPr marL="0" indent="0" algn="just">
              <a:buNone/>
              <a:defRPr/>
            </a:pPr>
            <a:r>
              <a:rPr kumimoji="1" lang="zh-TW" altLang="en-US" sz="2400" kern="1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成績表及考績</a:t>
            </a:r>
            <a:r>
              <a:rPr kumimoji="1" lang="zh-TW" altLang="zh-TW" sz="2400" kern="1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</a:t>
            </a:r>
            <a:r>
              <a:rPr kumimoji="1" lang="zh-TW" altLang="en-US" sz="2400" kern="1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報告可顯示</a:t>
            </a:r>
            <a:r>
              <a:rPr kumimoji="1" lang="zh-TW" altLang="zh-TW" sz="2400" kern="1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不多於</a:t>
            </a:r>
            <a:r>
              <a:rPr kumimoji="1" lang="zh-TW" altLang="en-US" sz="2400" kern="1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三個字元的成績等級 </a:t>
            </a:r>
            <a:r>
              <a:rPr kumimoji="1" lang="en-US" altLang="zh-TW" sz="2400" kern="1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1" lang="zh-TW" altLang="zh-TW" sz="2400" kern="1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例如</a:t>
            </a:r>
            <a:r>
              <a:rPr kumimoji="1" lang="en-US" altLang="zh-TW" sz="2400" kern="1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︰</a:t>
            </a:r>
            <a:r>
              <a:rPr kumimoji="1" lang="en-GB" altLang="zh-TW" sz="2400" kern="1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5*</a:t>
            </a:r>
            <a:r>
              <a:rPr kumimoji="1" lang="zh-TW" altLang="en-US" sz="2400" kern="1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kumimoji="1" lang="en-GB" altLang="zh-TW" sz="2400" kern="1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5**</a:t>
            </a:r>
            <a:r>
              <a:rPr kumimoji="1" lang="zh-TW" altLang="en-US" sz="2400" kern="1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kumimoji="1" lang="en-GB" altLang="zh-TW" sz="2400" kern="1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A+</a:t>
            </a:r>
            <a:r>
              <a:rPr kumimoji="1" lang="zh-TW" altLang="en-US" sz="2400" kern="1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kumimoji="1" lang="en-GB" altLang="zh-TW" sz="2400" kern="1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A++)</a:t>
            </a:r>
            <a:endParaRPr kumimoji="1" lang="zh-HK" altLang="en-US" sz="2400" kern="12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8731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Title 1"/>
          <p:cNvSpPr>
            <a:spLocks noGrp="1" noChangeArrowheads="1"/>
          </p:cNvSpPr>
          <p:nvPr>
            <p:ph type="title"/>
          </p:nvPr>
        </p:nvSpPr>
        <p:spPr>
          <a:xfrm>
            <a:off x="1615281" y="228600"/>
            <a:ext cx="8367714" cy="714376"/>
          </a:xfrm>
        </p:spPr>
        <p:txBody>
          <a:bodyPr/>
          <a:lstStyle/>
          <a:p>
            <a:r>
              <a:rPr kumimoji="1" lang="zh-HK" altLang="en-US" sz="2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成績表Ｐ</a:t>
            </a:r>
            <a:r>
              <a:rPr kumimoji="1" lang="zh-TW" altLang="en-US" sz="2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／</a:t>
            </a:r>
            <a:r>
              <a:rPr kumimoji="1" lang="zh-HK" altLang="en-US" sz="2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成績表Ｐ </a:t>
            </a:r>
            <a:r>
              <a:rPr kumimoji="1" lang="en-US" altLang="zh-HK" sz="2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kumimoji="1" lang="zh-HK" altLang="en-US" sz="2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科目備註 </a:t>
            </a:r>
            <a:r>
              <a:rPr kumimoji="1" lang="en-US" altLang="zh-HK" sz="2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(R-ASR049)</a:t>
            </a:r>
            <a:endParaRPr kumimoji="1" lang="zh-HK" altLang="en-US" sz="2800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2323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900113" y="1484313"/>
            <a:ext cx="807720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zh-HK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3995738" y="5300663"/>
            <a:ext cx="2520950" cy="663575"/>
            <a:chOff x="3828663" y="504056"/>
            <a:chExt cx="2577375" cy="662473"/>
          </a:xfrm>
        </p:grpSpPr>
        <p:sp>
          <p:nvSpPr>
            <p:cNvPr id="9" name="Rounded Rectangle 8"/>
            <p:cNvSpPr/>
            <p:nvPr/>
          </p:nvSpPr>
          <p:spPr>
            <a:xfrm>
              <a:off x="3828663" y="504056"/>
              <a:ext cx="2424810" cy="662473"/>
            </a:xfrm>
            <a:prstGeom prst="roundRect">
              <a:avLst/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Rounded Rectangle 4"/>
            <p:cNvSpPr/>
            <p:nvPr/>
          </p:nvSpPr>
          <p:spPr>
            <a:xfrm>
              <a:off x="3861124" y="535753"/>
              <a:ext cx="2544914" cy="5990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64770" tIns="64770" rIns="64770" bIns="64770" spcCol="1270" anchor="ctr"/>
            <a:lstStyle/>
            <a:p>
              <a:pPr algn="ctr" defTabSz="75565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TW" sz="17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3.2</a:t>
              </a:r>
              <a:r>
                <a:rPr lang="zh-TW" altLang="en-US" sz="17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輸出資料進行修改</a:t>
              </a:r>
              <a:r>
                <a:rPr lang="en-US" altLang="zh-TW" sz="17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17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按需要</a:t>
              </a:r>
              <a:r>
                <a:rPr lang="en-US" altLang="zh-TW" sz="17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zh-HK" altLang="en-US" sz="1700" b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3995738" y="6092825"/>
            <a:ext cx="2392362" cy="661988"/>
            <a:chOff x="3828663" y="504056"/>
            <a:chExt cx="2424905" cy="662473"/>
          </a:xfrm>
        </p:grpSpPr>
        <p:sp>
          <p:nvSpPr>
            <p:cNvPr id="12" name="Rounded Rectangle 11"/>
            <p:cNvSpPr/>
            <p:nvPr/>
          </p:nvSpPr>
          <p:spPr>
            <a:xfrm>
              <a:off x="3828663" y="504056"/>
              <a:ext cx="2424905" cy="662473"/>
            </a:xfrm>
            <a:prstGeom prst="roundRect">
              <a:avLst/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3860845" y="535829"/>
              <a:ext cx="2360541" cy="5989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64770" tIns="64770" rIns="64770" bIns="64770" spcCol="1270" anchor="ctr"/>
            <a:lstStyle/>
            <a:p>
              <a:pPr algn="ctr" defTabSz="75565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TW" sz="17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3.3</a:t>
              </a:r>
              <a:r>
                <a:rPr lang="zh-TW" altLang="en-US" sz="17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匯入相關的資料</a:t>
              </a:r>
              <a:r>
                <a:rPr lang="en-US" altLang="zh-TW" sz="17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/>
              </a:r>
              <a:br>
                <a:rPr lang="en-US" altLang="zh-TW" sz="17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en-US" altLang="zh-TW" sz="17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17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按需要</a:t>
              </a:r>
              <a:r>
                <a:rPr lang="en-US" altLang="zh-TW" sz="17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zh-HK" altLang="en-US" sz="1700" b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179388" y="2060575"/>
            <a:ext cx="8640762" cy="1655763"/>
            <a:chOff x="179512" y="2060848"/>
            <a:chExt cx="8640960" cy="1656184"/>
          </a:xfrm>
        </p:grpSpPr>
        <p:graphicFrame>
          <p:nvGraphicFramePr>
            <p:cNvPr id="6" name="Diagram 5"/>
            <p:cNvGraphicFramePr/>
            <p:nvPr>
              <p:extLst/>
            </p:nvPr>
          </p:nvGraphicFramePr>
          <p:xfrm>
            <a:off x="179512" y="2060848"/>
            <a:ext cx="8640960" cy="165618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4" name="TextBox 13"/>
            <p:cNvSpPr txBox="1"/>
            <p:nvPr/>
          </p:nvSpPr>
          <p:spPr>
            <a:xfrm>
              <a:off x="323977" y="2060848"/>
              <a:ext cx="3816189" cy="40015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zh-TW" altLang="en-US" sz="20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成績表的製作方法</a:t>
              </a:r>
              <a:r>
                <a:rPr lang="en-US" altLang="zh-TW" sz="20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20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除成績表</a:t>
              </a:r>
              <a:r>
                <a:rPr lang="en-US" altLang="zh-TW" sz="20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</a:t>
              </a:r>
              <a:r>
                <a:rPr lang="zh-TW" altLang="en-US" sz="20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外</a:t>
              </a:r>
              <a:r>
                <a:rPr lang="en-US" altLang="zh-TW" sz="20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zh-HK" altLang="en-US" sz="2000" b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179388" y="3860800"/>
            <a:ext cx="8640762" cy="1771650"/>
            <a:chOff x="179512" y="3861048"/>
            <a:chExt cx="8640960" cy="1771396"/>
          </a:xfrm>
        </p:grpSpPr>
        <p:graphicFrame>
          <p:nvGraphicFramePr>
            <p:cNvPr id="7" name="Diagram 6"/>
            <p:cNvGraphicFramePr/>
            <p:nvPr>
              <p:extLst/>
            </p:nvPr>
          </p:nvGraphicFramePr>
          <p:xfrm>
            <a:off x="179512" y="3976260"/>
            <a:ext cx="8640960" cy="165618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sp>
          <p:nvSpPr>
            <p:cNvPr id="15" name="TextBox 14"/>
            <p:cNvSpPr txBox="1"/>
            <p:nvPr/>
          </p:nvSpPr>
          <p:spPr>
            <a:xfrm>
              <a:off x="319215" y="3861048"/>
              <a:ext cx="2592446" cy="39999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zh-TW" altLang="en-US" sz="2000" b="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成績表</a:t>
              </a:r>
              <a:r>
                <a:rPr lang="en-US" altLang="zh-TW" sz="2000" b="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</a:t>
              </a:r>
              <a:r>
                <a:rPr lang="zh-TW" altLang="en-US" sz="2000" b="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的製作方法</a:t>
              </a:r>
              <a:endParaRPr lang="zh-HK" altLang="en-US" sz="20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147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Title 1"/>
          <p:cNvSpPr>
            <a:spLocks noGrp="1" noChangeArrowheads="1"/>
          </p:cNvSpPr>
          <p:nvPr>
            <p:ph type="title"/>
          </p:nvPr>
        </p:nvSpPr>
        <p:spPr>
          <a:xfrm>
            <a:off x="1637433" y="176505"/>
            <a:ext cx="7162800" cy="762000"/>
          </a:xfrm>
        </p:spPr>
        <p:txBody>
          <a:bodyPr/>
          <a:lstStyle/>
          <a:p>
            <a:r>
              <a:rPr kumimoji="1" lang="zh-HK" altLang="en-US" sz="2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成績表Ｐ</a:t>
            </a:r>
            <a:r>
              <a:rPr kumimoji="1" lang="zh-TW" altLang="en-US" sz="2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／</a:t>
            </a:r>
            <a:r>
              <a:rPr kumimoji="1" lang="zh-HK" altLang="en-US" sz="2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成績表Ｐ </a:t>
            </a:r>
            <a:r>
              <a:rPr kumimoji="1" lang="en-US" altLang="zh-HK" sz="2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kumimoji="1" lang="zh-HK" altLang="en-US" sz="2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科目備註 </a:t>
            </a:r>
            <a:r>
              <a:rPr kumimoji="1" lang="en-US" altLang="zh-HK" sz="2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(R-ASR049)</a:t>
            </a:r>
            <a:endParaRPr kumimoji="1" lang="zh-HK" altLang="en-US" sz="2800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3347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1673945" y="1425219"/>
            <a:ext cx="807720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zh-TW" altLang="en-US" sz="2400" kern="1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按「提取」產生成績表Ｐ資料</a:t>
            </a:r>
            <a:endParaRPr kumimoji="1" lang="zh-HK" altLang="en-US" sz="2400" kern="12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1334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095970"/>
            <a:ext cx="5472584" cy="4613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3350" name="Rounded Rectangle 4"/>
          <p:cNvSpPr>
            <a:spLocks noChangeArrowheads="1"/>
          </p:cNvSpPr>
          <p:nvPr/>
        </p:nvSpPr>
        <p:spPr bwMode="auto">
          <a:xfrm>
            <a:off x="1890097" y="5827350"/>
            <a:ext cx="4897437" cy="865187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b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08625" y="4316413"/>
            <a:ext cx="3600450" cy="1476375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zh-TW" altLang="en-US" sz="1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用戶在成績表</a:t>
            </a:r>
            <a:r>
              <a:rPr lang="en-US" altLang="zh-TW" sz="1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</a:t>
            </a:r>
            <a:r>
              <a:rPr lang="zh-TW" altLang="en-US" sz="1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資料產生的時候，可以：</a:t>
            </a:r>
            <a:endParaRPr lang="en-US" altLang="zh-TW" sz="18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zh-TW" altLang="en-US" sz="1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提取活動項目的資料</a:t>
            </a:r>
            <a:endParaRPr lang="en-US" altLang="zh-TW" sz="18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zh-TW" altLang="en-US" sz="1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提取活動項目所屬的課外活動</a:t>
            </a:r>
            <a:endParaRPr lang="en-US" altLang="zh-TW" sz="18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zh-TW" altLang="en-US" sz="1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存取英文 </a:t>
            </a:r>
            <a:r>
              <a:rPr lang="en-US" altLang="zh-TW" sz="1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 </a:t>
            </a:r>
            <a:r>
              <a:rPr lang="zh-TW" altLang="en-US" sz="1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中文內容 </a:t>
            </a:r>
            <a:endParaRPr lang="zh-HK" altLang="en-US" sz="18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98571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HK" altLang="en-US" sz="2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成績表Ｐ</a:t>
            </a:r>
            <a:r>
              <a:rPr kumimoji="1" lang="zh-TW" altLang="en-US" sz="2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／</a:t>
            </a:r>
            <a:r>
              <a:rPr kumimoji="1" lang="zh-HK" altLang="en-US" sz="2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成績表Ｐ </a:t>
            </a:r>
            <a:r>
              <a:rPr kumimoji="1" lang="en-US" altLang="zh-HK" sz="2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kumimoji="1" lang="zh-HK" altLang="en-US" sz="2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科目備註 </a:t>
            </a:r>
            <a:r>
              <a:rPr kumimoji="1" lang="en-US" altLang="zh-HK" sz="2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(R-ASR049)</a:t>
            </a:r>
            <a:endParaRPr kumimoji="1" lang="zh-HK" altLang="en-US" sz="2800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4371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881061" y="1294353"/>
            <a:ext cx="7462839" cy="904652"/>
          </a:xfrm>
        </p:spPr>
        <p:txBody>
          <a:bodyPr>
            <a:normAutofit/>
          </a:bodyPr>
          <a:lstStyle/>
          <a:p>
            <a:r>
              <a:rPr lang="zh-TW" altLang="en-US" sz="2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系統內設有７個欄位以供儲存成績表Ｐ產生的資料。</a:t>
            </a:r>
            <a:endParaRPr lang="en-US" altLang="zh-TW" sz="2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輸出</a:t>
            </a: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及讀入資料的程序與現時的做法</a:t>
            </a:r>
            <a:r>
              <a:rPr lang="zh-TW" altLang="en-US" sz="2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相同。</a:t>
            </a:r>
            <a:endParaRPr lang="en-US" altLang="zh-TW" sz="2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1437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27" y="2234565"/>
            <a:ext cx="7632700" cy="430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4374" name="矩形 3"/>
          <p:cNvSpPr>
            <a:spLocks noChangeArrowheads="1"/>
          </p:cNvSpPr>
          <p:nvPr/>
        </p:nvSpPr>
        <p:spPr bwMode="auto">
          <a:xfrm>
            <a:off x="415925" y="6273800"/>
            <a:ext cx="3529013" cy="296863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27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HK" altLang="en-US" sz="2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成績表Ｐ</a:t>
            </a:r>
            <a:r>
              <a:rPr kumimoji="1" lang="zh-TW" altLang="en-US" sz="2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／</a:t>
            </a:r>
            <a:r>
              <a:rPr kumimoji="1" lang="zh-HK" altLang="en-US" sz="2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成績表Ｐ </a:t>
            </a:r>
            <a:r>
              <a:rPr kumimoji="1" lang="en-US" altLang="zh-HK" sz="2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kumimoji="1" lang="zh-HK" altLang="en-US" sz="2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科目備註 </a:t>
            </a:r>
            <a:r>
              <a:rPr kumimoji="1" lang="en-US" altLang="zh-HK" sz="2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(R-ASR049)</a:t>
            </a:r>
            <a:endParaRPr kumimoji="1" lang="zh-HK" altLang="en-US" sz="2800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539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609599" y="1288937"/>
            <a:ext cx="6347714" cy="3880773"/>
          </a:xfrm>
        </p:spPr>
        <p:txBody>
          <a:bodyPr>
            <a:norm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輸出及讀入資料的程序與現時的做法相同，但新增了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Excel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</a:t>
            </a:r>
            <a:endParaRPr lang="zh-HK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1539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2347913"/>
            <a:ext cx="8416925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5398" name="矩形 3"/>
          <p:cNvSpPr>
            <a:spLocks noChangeArrowheads="1"/>
          </p:cNvSpPr>
          <p:nvPr/>
        </p:nvSpPr>
        <p:spPr bwMode="auto">
          <a:xfrm>
            <a:off x="482600" y="6170613"/>
            <a:ext cx="1857375" cy="331787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98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26">
            <a:extLst/>
          </p:cNvPr>
          <p:cNvSpPr>
            <a:spLocks noGrp="1" noChangeArrowheads="1"/>
          </p:cNvSpPr>
          <p:nvPr>
            <p:ph type="title"/>
          </p:nvPr>
        </p:nvSpPr>
        <p:spPr>
          <a:xfrm>
            <a:off x="1561832" y="392005"/>
            <a:ext cx="2547460" cy="646331"/>
          </a:xfrm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學期及考績</a:t>
            </a:r>
          </a:p>
        </p:txBody>
      </p:sp>
      <p:sp>
        <p:nvSpPr>
          <p:cNvPr id="53251" name="矩形 2"/>
          <p:cNvSpPr>
            <a:spLocks noChangeArrowheads="1"/>
          </p:cNvSpPr>
          <p:nvPr/>
        </p:nvSpPr>
        <p:spPr bwMode="auto">
          <a:xfrm>
            <a:off x="460375" y="1062328"/>
            <a:ext cx="63357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設定各個學期和考績的比重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6471046" y="4390586"/>
            <a:ext cx="180074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u="sng" dirty="0">
                <a:solidFill>
                  <a:srgbClr val="7030A0"/>
                </a:solidFill>
                <a:latin typeface="+mn-ea"/>
              </a:rPr>
              <a:t>水平的考績比</a:t>
            </a:r>
            <a:r>
              <a:rPr lang="zh-TW" altLang="en-US" sz="1800" u="sng" dirty="0" smtClean="0">
                <a:solidFill>
                  <a:srgbClr val="7030A0"/>
                </a:solidFill>
                <a:latin typeface="+mn-ea"/>
              </a:rPr>
              <a:t>重</a:t>
            </a:r>
            <a:r>
              <a:rPr lang="zh-TW" altLang="en-US" sz="1800" dirty="0" smtClean="0">
                <a:solidFill>
                  <a:srgbClr val="7030A0"/>
                </a:solidFill>
                <a:latin typeface="+mn-ea"/>
              </a:rPr>
              <a:t>用</a:t>
            </a:r>
            <a:r>
              <a:rPr lang="zh-TW" altLang="en-US" sz="1800" dirty="0">
                <a:solidFill>
                  <a:srgbClr val="7030A0"/>
                </a:solidFill>
                <a:latin typeface="+mn-ea"/>
              </a:rPr>
              <a:t>來計算科目</a:t>
            </a:r>
            <a:r>
              <a:rPr lang="zh-TW" altLang="en-US" sz="1800" dirty="0" smtClean="0">
                <a:solidFill>
                  <a:srgbClr val="7030A0"/>
                </a:solidFill>
                <a:latin typeface="+mn-ea"/>
              </a:rPr>
              <a:t>的學</a:t>
            </a:r>
            <a:r>
              <a:rPr lang="zh-TW" altLang="en-US" sz="1800" dirty="0">
                <a:solidFill>
                  <a:srgbClr val="7030A0"/>
                </a:solidFill>
                <a:latin typeface="+mn-ea"/>
              </a:rPr>
              <a:t>期平均分</a:t>
            </a:r>
            <a:endParaRPr lang="en-US" altLang="zh-TW" sz="1800" dirty="0">
              <a:solidFill>
                <a:srgbClr val="7030A0"/>
              </a:solidFill>
              <a:latin typeface="+mn-ea"/>
            </a:endParaRPr>
          </a:p>
        </p:txBody>
      </p:sp>
      <p:sp>
        <p:nvSpPr>
          <p:cNvPr id="11" name="矩形 10">
            <a:extLst/>
          </p:cNvPr>
          <p:cNvSpPr/>
          <p:nvPr/>
        </p:nvSpPr>
        <p:spPr>
          <a:xfrm>
            <a:off x="6431696" y="2129631"/>
            <a:ext cx="18645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TW" altLang="en-US" sz="1800" u="sng" dirty="0">
                <a:solidFill>
                  <a:schemeClr val="accent5">
                    <a:lumMod val="50000"/>
                  </a:schemeClr>
                </a:solidFill>
                <a:latin typeface="+mn-ea"/>
              </a:rPr>
              <a:t>水平的學期比重</a:t>
            </a:r>
            <a:endParaRPr lang="en-US" altLang="zh-TW" sz="1800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  <a:p>
            <a:pPr>
              <a:defRPr/>
            </a:pPr>
            <a:r>
              <a:rPr lang="zh-TW" altLang="en-US" sz="1800" dirty="0">
                <a:solidFill>
                  <a:schemeClr val="accent5">
                    <a:lumMod val="50000"/>
                  </a:schemeClr>
                </a:solidFill>
                <a:latin typeface="+mn-ea"/>
              </a:rPr>
              <a:t>用來計算科目的全年平均分</a:t>
            </a:r>
            <a:endParaRPr lang="zh-TW" altLang="en-US" sz="1800" dirty="0">
              <a:solidFill>
                <a:srgbClr val="7030A0"/>
              </a:solidFill>
              <a:latin typeface="+mn-ea"/>
            </a:endParaRPr>
          </a:p>
        </p:txBody>
      </p:sp>
      <p:pic>
        <p:nvPicPr>
          <p:cNvPr id="532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16075"/>
            <a:ext cx="5976938" cy="5138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5" name="矩形 7"/>
          <p:cNvSpPr>
            <a:spLocks noChangeArrowheads="1"/>
          </p:cNvSpPr>
          <p:nvPr/>
        </p:nvSpPr>
        <p:spPr bwMode="auto">
          <a:xfrm>
            <a:off x="3635375" y="2565400"/>
            <a:ext cx="2592388" cy="1992313"/>
          </a:xfrm>
          <a:prstGeom prst="rect">
            <a:avLst/>
          </a:prstGeom>
          <a:noFill/>
          <a:ln w="38100" algn="ctr">
            <a:solidFill>
              <a:srgbClr val="7030A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>
              <a:solidFill>
                <a:schemeClr val="tx1"/>
              </a:solidFill>
            </a:endParaRPr>
          </a:p>
        </p:txBody>
      </p:sp>
      <p:sp>
        <p:nvSpPr>
          <p:cNvPr id="53256" name="矩形 8"/>
          <p:cNvSpPr>
            <a:spLocks noChangeArrowheads="1"/>
          </p:cNvSpPr>
          <p:nvPr/>
        </p:nvSpPr>
        <p:spPr bwMode="auto">
          <a:xfrm>
            <a:off x="2319338" y="2565400"/>
            <a:ext cx="1223962" cy="1992313"/>
          </a:xfrm>
          <a:prstGeom prst="rect">
            <a:avLst/>
          </a:prstGeom>
          <a:noFill/>
          <a:ln w="38100" algn="ctr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>
              <a:solidFill>
                <a:schemeClr val="tx1"/>
              </a:solidFill>
            </a:endParaRPr>
          </a:p>
        </p:txBody>
      </p:sp>
      <p:pic>
        <p:nvPicPr>
          <p:cNvPr id="5325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38" y="2066925"/>
            <a:ext cx="633412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8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4"/>
          <a:stretch>
            <a:fillRect/>
          </a:stretch>
        </p:blipFill>
        <p:spPr bwMode="auto">
          <a:xfrm>
            <a:off x="2187575" y="2066925"/>
            <a:ext cx="269875" cy="12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14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Title 4"/>
          <p:cNvSpPr>
            <a:spLocks noGrp="1" noChangeArrowheads="1"/>
          </p:cNvSpPr>
          <p:nvPr>
            <p:ph type="title"/>
          </p:nvPr>
        </p:nvSpPr>
        <p:spPr>
          <a:xfrm>
            <a:off x="1697439" y="342050"/>
            <a:ext cx="4260450" cy="561975"/>
          </a:xfrm>
        </p:spPr>
        <p:txBody>
          <a:bodyPr>
            <a:normAutofit/>
          </a:bodyPr>
          <a:lstStyle/>
          <a:p>
            <a:r>
              <a:rPr kumimoji="1" lang="zh-TW" altLang="en-US" sz="2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成績表Ｐ匯出的資料檔</a:t>
            </a:r>
            <a:endParaRPr kumimoji="1" lang="zh-HK" altLang="en-US" sz="2800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6422" name="Content Placeholder 8"/>
          <p:cNvSpPr>
            <a:spLocks noGrp="1"/>
          </p:cNvSpPr>
          <p:nvPr>
            <p:ph sz="quarter" idx="4"/>
          </p:nvPr>
        </p:nvSpPr>
        <p:spPr>
          <a:xfrm>
            <a:off x="2195736" y="1234281"/>
            <a:ext cx="4750370" cy="5233193"/>
          </a:xfrm>
          <a:ln w="38100">
            <a:solidFill>
              <a:srgbClr val="00B050"/>
            </a:solidFill>
            <a:miter lim="800000"/>
            <a:headEnd/>
            <a:tailEnd/>
          </a:ln>
        </p:spPr>
        <p:txBody>
          <a:bodyPr/>
          <a:lstStyle/>
          <a:p>
            <a:endParaRPr lang="zh-HK" altLang="en-US" dirty="0">
              <a:ea typeface="新細明體" panose="02020500000000000000" pitchFamily="18" charset="-120"/>
            </a:endParaRPr>
          </a:p>
        </p:txBody>
      </p:sp>
      <p:pic>
        <p:nvPicPr>
          <p:cNvPr id="3164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218" y="1332818"/>
            <a:ext cx="4541888" cy="513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06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Title 1"/>
          <p:cNvSpPr>
            <a:spLocks noGrp="1" noChangeArrowheads="1"/>
          </p:cNvSpPr>
          <p:nvPr>
            <p:ph type="title"/>
          </p:nvPr>
        </p:nvSpPr>
        <p:spPr>
          <a:xfrm>
            <a:off x="1633887" y="397669"/>
            <a:ext cx="6347713" cy="585789"/>
          </a:xfrm>
        </p:spPr>
        <p:txBody>
          <a:bodyPr>
            <a:normAutofit/>
          </a:bodyPr>
          <a:lstStyle/>
          <a:p>
            <a:r>
              <a:rPr kumimoji="1" lang="zh-HK" altLang="en-US" sz="2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成績表Ｐ</a:t>
            </a:r>
            <a:r>
              <a:rPr kumimoji="1" lang="zh-TW" altLang="en-US" sz="2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的報告範本 </a:t>
            </a:r>
            <a:r>
              <a:rPr kumimoji="1" lang="en-US" altLang="zh-HK" sz="2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(R-ASR049)</a:t>
            </a:r>
            <a:endParaRPr kumimoji="1" lang="zh-HK" altLang="en-US" sz="2800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8467" name="Content Placeholder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zh-HK" altLang="en-US">
              <a:ea typeface="新細明體" panose="02020500000000000000" pitchFamily="18" charset="-120"/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3525" y="1135062"/>
            <a:ext cx="4622800" cy="537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43538" y="1189834"/>
            <a:ext cx="1655762" cy="3698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系統提供範本</a:t>
            </a:r>
            <a:endParaRPr lang="zh-HK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9495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Title 1"/>
          <p:cNvSpPr>
            <a:spLocks noGrp="1" noChangeArrowheads="1"/>
          </p:cNvSpPr>
          <p:nvPr>
            <p:ph type="title"/>
          </p:nvPr>
        </p:nvSpPr>
        <p:spPr>
          <a:xfrm>
            <a:off x="1609724" y="148892"/>
            <a:ext cx="7634809" cy="842502"/>
          </a:xfrm>
        </p:spPr>
        <p:txBody>
          <a:bodyPr>
            <a:normAutofit/>
          </a:bodyPr>
          <a:lstStyle/>
          <a:p>
            <a:r>
              <a:rPr kumimoji="1" lang="zh-HK" altLang="en-US" sz="2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成績表Ｐ </a:t>
            </a:r>
            <a:r>
              <a:rPr kumimoji="1" lang="en-US" altLang="zh-HK" sz="2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kumimoji="1" lang="zh-HK" altLang="en-US" sz="2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科目備註</a:t>
            </a:r>
            <a:r>
              <a:rPr kumimoji="1" lang="zh-TW" altLang="en-US" sz="2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的報告範本</a:t>
            </a:r>
            <a:r>
              <a:rPr kumimoji="1" lang="en-US" altLang="zh-HK" sz="2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(R-ASR049) </a:t>
            </a:r>
            <a:endParaRPr kumimoji="1" lang="zh-HK" altLang="en-US" sz="2800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9491" name="Content Placeholder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zh-HK" altLang="en-US" dirty="0">
              <a:ea typeface="新細明體" panose="02020500000000000000" pitchFamily="18" charset="-120"/>
            </a:endParaRP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125538"/>
            <a:ext cx="3994150" cy="5251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1125538"/>
            <a:ext cx="4248150" cy="2619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456488" y="1108075"/>
            <a:ext cx="1655762" cy="3683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系統提供範本</a:t>
            </a:r>
            <a:endParaRPr lang="zh-HK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1543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38487" y="2968625"/>
            <a:ext cx="3262313" cy="762000"/>
          </a:xfrm>
        </p:spPr>
        <p:txBody>
          <a:bodyPr/>
          <a:lstStyle/>
          <a:p>
            <a:r>
              <a:rPr lang="zh-TW" altLang="en-US" dirty="0" smtClean="0"/>
              <a:t>其他報表功能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91627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07999" y="342899"/>
            <a:ext cx="5049989" cy="675681"/>
          </a:xfrm>
        </p:spPr>
        <p:txBody>
          <a:bodyPr>
            <a:noAutofit/>
          </a:bodyPr>
          <a:lstStyle/>
          <a:p>
            <a:r>
              <a:rPr kumimoji="1" lang="zh-TW" altLang="en-US" kern="1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列印</a:t>
            </a:r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</a:t>
            </a:r>
            <a:r>
              <a:rPr kumimoji="1" lang="zh-TW" altLang="en-US" kern="1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相片</a:t>
            </a:r>
            <a:endParaRPr lang="zh-HK" altLang="en-US" sz="24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865" y="2610199"/>
            <a:ext cx="7504587" cy="1800200"/>
          </a:xfrm>
        </p:spPr>
      </p:pic>
      <p:sp>
        <p:nvSpPr>
          <p:cNvPr id="9" name="矩形 8"/>
          <p:cNvSpPr/>
          <p:nvPr/>
        </p:nvSpPr>
        <p:spPr>
          <a:xfrm>
            <a:off x="5407271" y="4050359"/>
            <a:ext cx="1512168" cy="3600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1707998" y="4943686"/>
            <a:ext cx="6368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24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註</a:t>
            </a:r>
            <a:r>
              <a:rPr lang="en-US" altLang="zh-TW" sz="24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:</a:t>
            </a:r>
            <a:r>
              <a:rPr lang="zh-TW" altLang="en-US" sz="24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學生相片取自「學生資料」模組</a:t>
            </a:r>
            <a:endParaRPr lang="zh-HK" altLang="en-US" sz="24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707999" y="1474621"/>
            <a:ext cx="68073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28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適用於成績表</a:t>
            </a:r>
            <a:r>
              <a:rPr lang="en-US" altLang="zh-TW" sz="28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K,L,M </a:t>
            </a:r>
            <a:r>
              <a:rPr lang="zh-TW" altLang="en-US" sz="28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和歷年成績表</a:t>
            </a:r>
            <a:r>
              <a:rPr lang="en-US" altLang="zh-TW" sz="28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A,B,C</a:t>
            </a:r>
            <a:r>
              <a:rPr lang="en-US" altLang="zh-TW" sz="28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/>
            </a:r>
            <a:br>
              <a:rPr lang="en-US" altLang="zh-TW" sz="28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endParaRPr lang="en-US" altLang="zh-TW" sz="2800" dirty="0" smtClean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26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18691" y="495435"/>
            <a:ext cx="7634809" cy="515144"/>
          </a:xfrm>
        </p:spPr>
        <p:txBody>
          <a:bodyPr>
            <a:noAutofit/>
          </a:bodyPr>
          <a:lstStyle/>
          <a:p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樣本</a:t>
            </a:r>
            <a:r>
              <a:rPr kumimoji="1" lang="en-US" altLang="zh-TW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學生成績表 </a:t>
            </a:r>
            <a:r>
              <a:rPr kumimoji="1" lang="en-US" altLang="zh-TW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 (R-ASR047) </a:t>
            </a:r>
            <a:endParaRPr kumimoji="1" lang="zh-HK" altLang="en-US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375704"/>
            <a:ext cx="5892780" cy="5030784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436096" y="1484784"/>
            <a:ext cx="1152128" cy="11521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9590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/>
          </p:cNvPr>
          <p:cNvSpPr>
            <a:spLocks noGrp="1" noChangeArrowheads="1"/>
          </p:cNvSpPr>
          <p:nvPr>
            <p:ph type="title"/>
          </p:nvPr>
        </p:nvSpPr>
        <p:spPr>
          <a:xfrm>
            <a:off x="1619250" y="251287"/>
            <a:ext cx="6769100" cy="723900"/>
          </a:xfrm>
        </p:spPr>
        <p:txBody>
          <a:bodyPr/>
          <a:lstStyle/>
          <a:p>
            <a:pPr>
              <a:defRPr/>
            </a:pPr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學生歷年成績紀錄表 </a:t>
            </a:r>
            <a:r>
              <a:rPr kumimoji="1" lang="en-US" altLang="zh-TW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A / B / C</a:t>
            </a:r>
          </a:p>
        </p:txBody>
      </p:sp>
      <p:sp>
        <p:nvSpPr>
          <p:cNvPr id="338948" name="Rectangle 3"/>
          <p:cNvSpPr txBox="1">
            <a:spLocks noChangeArrowheads="1"/>
          </p:cNvSpPr>
          <p:nvPr/>
        </p:nvSpPr>
        <p:spPr bwMode="auto">
          <a:xfrm>
            <a:off x="1619250" y="1508385"/>
            <a:ext cx="6769100" cy="1840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66700" indent="-2667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indent="0" algn="l">
              <a:buNone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可選擇顯示的高中科目分卷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l">
              <a:buNone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可選擇列印級別範圍 </a:t>
            </a:r>
            <a:r>
              <a:rPr lang="en-US" altLang="zh-TW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一條龍</a:t>
            </a:r>
            <a:r>
              <a:rPr lang="zh-TW" altLang="zh-TW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可選擇由小一至</a:t>
            </a:r>
            <a:r>
              <a:rPr lang="zh-TW" altLang="en-US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中六</a:t>
            </a:r>
            <a:r>
              <a:rPr lang="zh-TW" altLang="zh-TW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列印級別範圍</a:t>
            </a:r>
            <a:r>
              <a:rPr lang="en-US" altLang="zh-TW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zh-TW" b="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  <p:pic>
        <p:nvPicPr>
          <p:cNvPr id="33894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3573463"/>
            <a:ext cx="5761038" cy="265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950" name="矩形 5"/>
          <p:cNvSpPr>
            <a:spLocks noChangeArrowheads="1"/>
          </p:cNvSpPr>
          <p:nvPr/>
        </p:nvSpPr>
        <p:spPr bwMode="auto">
          <a:xfrm>
            <a:off x="1619250" y="5373688"/>
            <a:ext cx="3748088" cy="9366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58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65860" y="357723"/>
            <a:ext cx="87484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學生歷年成績紀錄表</a:t>
            </a:r>
            <a:r>
              <a:rPr lang="en-US" altLang="zh-TW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A</a:t>
            </a:r>
            <a:r>
              <a:rPr lang="zh-TW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 </a:t>
            </a:r>
            <a:r>
              <a:rPr lang="en-US" altLang="zh-TW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(R-ASR032) </a:t>
            </a:r>
            <a:endParaRPr lang="zh-HK" alt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13619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1092200"/>
            <a:ext cx="8782050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 bwMode="auto">
          <a:xfrm>
            <a:off x="7623672" y="2644047"/>
            <a:ext cx="903383" cy="198304"/>
          </a:xfrm>
          <a:prstGeom prst="rect">
            <a:avLst/>
          </a:prstGeom>
          <a:solidFill>
            <a:srgbClr val="B0E2F2"/>
          </a:solidFill>
          <a:ln w="25400">
            <a:solidFill>
              <a:srgbClr val="B0E2F2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zh-HK" altLang="en-US" sz="20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6839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295202" y="376019"/>
            <a:ext cx="7848798" cy="64633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學生歷年成績紀錄表 </a:t>
            </a:r>
            <a:r>
              <a:rPr lang="en-US" altLang="zh-TW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B</a:t>
            </a:r>
            <a:r>
              <a:rPr lang="zh-TW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 </a:t>
            </a:r>
            <a:r>
              <a:rPr lang="en-US" altLang="zh-TW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(R-ASR033)</a:t>
            </a:r>
            <a:endParaRPr lang="zh-HK" alt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grpSp>
        <p:nvGrpSpPr>
          <p:cNvPr id="137220" name="群組 1"/>
          <p:cNvGrpSpPr>
            <a:grpSpLocks/>
          </p:cNvGrpSpPr>
          <p:nvPr/>
        </p:nvGrpSpPr>
        <p:grpSpPr bwMode="auto">
          <a:xfrm>
            <a:off x="271463" y="1638300"/>
            <a:ext cx="8589962" cy="3171825"/>
            <a:chOff x="188913" y="2492375"/>
            <a:chExt cx="8589962" cy="3171825"/>
          </a:xfrm>
        </p:grpSpPr>
        <p:pic>
          <p:nvPicPr>
            <p:cNvPr id="137221" name="圖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913" y="2492375"/>
              <a:ext cx="8589962" cy="31718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7222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71" y="3872065"/>
              <a:ext cx="3487252" cy="141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658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1700213"/>
            <a:ext cx="9072563" cy="241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1332036" y="415023"/>
            <a:ext cx="7704460" cy="64633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學生歷年成績紀錄表</a:t>
            </a:r>
            <a:r>
              <a:rPr lang="en-US" altLang="zh-TW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C</a:t>
            </a:r>
            <a:r>
              <a:rPr lang="zh-TW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 </a:t>
            </a:r>
            <a:r>
              <a:rPr lang="en-US" altLang="zh-TW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(R-ASR034) </a:t>
            </a:r>
            <a:endParaRPr lang="zh-HK" alt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5415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6">
            <a:extLst/>
          </p:cNvPr>
          <p:cNvSpPr txBox="1">
            <a:spLocks noChangeArrowheads="1"/>
          </p:cNvSpPr>
          <p:nvPr/>
        </p:nvSpPr>
        <p:spPr>
          <a:xfrm>
            <a:off x="1562527" y="391226"/>
            <a:ext cx="3703536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algn="l" eaLnBrk="1" hangingPunct="1">
              <a:defRPr sz="3600" b="1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  <a:lvl2pPr algn="l"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r>
              <a:rPr lang="zh-TW" altLang="en-US" dirty="0"/>
              <a:t>科目滿分及比重</a:t>
            </a:r>
          </a:p>
        </p:txBody>
      </p:sp>
      <p:sp>
        <p:nvSpPr>
          <p:cNvPr id="4" name="Text Box 8">
            <a:extLst/>
          </p:cNvPr>
          <p:cNvSpPr txBox="1">
            <a:spLocks noChangeArrowheads="1"/>
          </p:cNvSpPr>
          <p:nvPr/>
        </p:nvSpPr>
        <p:spPr bwMode="auto">
          <a:xfrm>
            <a:off x="2124075" y="1530350"/>
            <a:ext cx="687705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74650" indent="-37465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indent="0" algn="l" eaLnBrk="1" hangingPunct="1">
              <a:defRPr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需要考慮</a:t>
            </a:r>
            <a:r>
              <a:rPr lang="en-US" altLang="zh-TW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︰</a:t>
            </a:r>
          </a:p>
          <a:p>
            <a:pPr algn="l" eaLnBrk="1" hangingPunct="1">
              <a:defRPr/>
            </a:pPr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algn="l" eaLnBrk="1" hangingPunct="1">
              <a:buFont typeface="Arial" pitchFamily="34" charset="0"/>
              <a:buChar char="•"/>
              <a:defRPr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考核／不考核科目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algn="l" eaLnBrk="1" hangingPunct="1">
              <a:buFont typeface="Arial" pitchFamily="34" charset="0"/>
              <a:buChar char="•"/>
              <a:defRPr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分數／等級評核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algn="l" eaLnBrk="1" hangingPunct="1">
              <a:buFont typeface="Arial" pitchFamily="34" charset="0"/>
              <a:buChar char="•"/>
              <a:defRPr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科目滿分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algn="l" eaLnBrk="1" hangingPunct="1">
              <a:buFont typeface="Arial" pitchFamily="34" charset="0"/>
              <a:buChar char="•"/>
              <a:defRPr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科目比重</a:t>
            </a:r>
            <a:r>
              <a:rPr lang="en-US" altLang="zh-TW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-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計算該考績的總平均分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algn="l" eaLnBrk="1" hangingPunct="1">
              <a:buFont typeface="Arial" pitchFamily="34" charset="0"/>
              <a:buChar char="•"/>
              <a:defRPr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分卷比重</a:t>
            </a:r>
            <a:r>
              <a:rPr lang="en-US" altLang="zh-TW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-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計算科目分數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algn="l" eaLnBrk="1" hangingPunct="1">
              <a:buFont typeface="Arial" pitchFamily="34" charset="0"/>
              <a:buChar char="•"/>
              <a:defRPr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設定等級互換表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5427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20775"/>
            <a:ext cx="1943100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471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title"/>
          </p:nvPr>
        </p:nvSpPr>
        <p:spPr>
          <a:xfrm>
            <a:off x="1588837" y="235894"/>
            <a:ext cx="8528050" cy="762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kumimoji="1" lang="zh-TW" altLang="en-US" sz="32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學生歷年考試成績紀錄表 </a:t>
            </a:r>
            <a:r>
              <a:rPr kumimoji="1" lang="en-US" altLang="zh-TW" sz="32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(R-ASR061)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83" y="1628800"/>
            <a:ext cx="8602113" cy="487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8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>
            <a:extLst/>
          </p:cNvPr>
          <p:cNvSpPr>
            <a:spLocks noGrp="1"/>
          </p:cNvSpPr>
          <p:nvPr>
            <p:ph type="title"/>
          </p:nvPr>
        </p:nvSpPr>
        <p:spPr>
          <a:xfrm>
            <a:off x="1583113" y="324895"/>
            <a:ext cx="6347713" cy="700529"/>
          </a:xfrm>
        </p:spPr>
        <p:txBody>
          <a:bodyPr/>
          <a:lstStyle/>
          <a:p>
            <a:pPr>
              <a:defRPr/>
            </a:pPr>
            <a:r>
              <a:rPr kumimoji="1" lang="zh-TW" altLang="en-US" sz="32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學生成績表新增分析報告</a:t>
            </a:r>
            <a:endParaRPr kumimoji="1" lang="zh-HK" altLang="en-US" sz="3200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/>
          </p:cNvPr>
          <p:cNvSpPr>
            <a:spLocks noGrp="1"/>
          </p:cNvSpPr>
          <p:nvPr>
            <p:ph idx="1"/>
          </p:nvPr>
        </p:nvSpPr>
        <p:spPr>
          <a:xfrm>
            <a:off x="996951" y="1367681"/>
            <a:ext cx="7704137" cy="1719263"/>
          </a:xfrm>
        </p:spPr>
        <p:txBody>
          <a:bodyPr>
            <a:normAutofit/>
          </a:bodyPr>
          <a:lstStyle/>
          <a:p>
            <a:pPr marL="365125" indent="-365125" algn="just">
              <a:defRPr/>
            </a:pPr>
            <a:r>
              <a:rPr lang="zh-TW" altLang="zh-HK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考績分數及平均分跨年分析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HK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依學生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5125" indent="-365125" algn="just">
              <a:defRPr/>
            </a:pPr>
            <a:r>
              <a:rPr lang="zh-HK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考績分數及等級分佈跨年分析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HK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依科目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5125" indent="-365125" algn="just">
              <a:defRPr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考績分數及等級分佈跨年分析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依級別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kumimoji="1" lang="zh-HK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297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018" y="2576455"/>
            <a:ext cx="5834063" cy="399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9734" name="Rounded Rectangle 1"/>
          <p:cNvSpPr>
            <a:spLocks noChangeArrowheads="1"/>
          </p:cNvSpPr>
          <p:nvPr/>
        </p:nvSpPr>
        <p:spPr bwMode="auto">
          <a:xfrm>
            <a:off x="3223275" y="5607185"/>
            <a:ext cx="3457575" cy="468312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38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Title 1"/>
          <p:cNvSpPr>
            <a:spLocks noGrp="1" noChangeArrowheads="1"/>
          </p:cNvSpPr>
          <p:nvPr>
            <p:ph type="title"/>
          </p:nvPr>
        </p:nvSpPr>
        <p:spPr>
          <a:xfrm>
            <a:off x="1581124" y="322263"/>
            <a:ext cx="6813730" cy="660400"/>
          </a:xfrm>
        </p:spPr>
        <p:txBody>
          <a:bodyPr>
            <a:noAutofit/>
          </a:bodyPr>
          <a:lstStyle/>
          <a:p>
            <a:r>
              <a:rPr kumimoji="1" lang="zh-TW" altLang="zh-HK" sz="32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考績分數及平均分跨年分析</a:t>
            </a:r>
            <a:r>
              <a:rPr kumimoji="1" lang="en-US" altLang="zh-TW" sz="32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1" lang="zh-TW" altLang="zh-HK" sz="32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依學生</a:t>
            </a:r>
            <a:r>
              <a:rPr kumimoji="1" lang="en-US" altLang="zh-TW" sz="32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kumimoji="1" lang="zh-HK" altLang="en-US" sz="3200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307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43" y="982663"/>
            <a:ext cx="5083175" cy="587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0756" name="Rounded Rectangle 6"/>
          <p:cNvSpPr>
            <a:spLocks noChangeArrowheads="1"/>
          </p:cNvSpPr>
          <p:nvPr/>
        </p:nvSpPr>
        <p:spPr bwMode="auto">
          <a:xfrm>
            <a:off x="841643" y="2865438"/>
            <a:ext cx="3313112" cy="1152525"/>
          </a:xfrm>
          <a:prstGeom prst="roundRect">
            <a:avLst>
              <a:gd name="adj" fmla="val 0"/>
            </a:avLst>
          </a:prstGeom>
          <a:noFill/>
          <a:ln w="38100" algn="ctr">
            <a:solidFill>
              <a:srgbClr val="7030A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b="0">
              <a:solidFill>
                <a:schemeClr val="tx1"/>
              </a:solidFill>
            </a:endParaRPr>
          </a:p>
        </p:txBody>
      </p:sp>
      <p:sp>
        <p:nvSpPr>
          <p:cNvPr id="330757" name="Rounded Rectangle 7"/>
          <p:cNvSpPr>
            <a:spLocks noChangeArrowheads="1"/>
          </p:cNvSpPr>
          <p:nvPr/>
        </p:nvSpPr>
        <p:spPr bwMode="auto">
          <a:xfrm>
            <a:off x="811480" y="4054294"/>
            <a:ext cx="3343275" cy="1949450"/>
          </a:xfrm>
          <a:prstGeom prst="roundRect">
            <a:avLst>
              <a:gd name="adj" fmla="val 5722"/>
            </a:avLst>
          </a:prstGeom>
          <a:noFill/>
          <a:ln w="38100" algn="ctr">
            <a:solidFill>
              <a:srgbClr val="92D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b="0">
              <a:solidFill>
                <a:schemeClr val="tx1"/>
              </a:solidFill>
            </a:endParaRPr>
          </a:p>
        </p:txBody>
      </p:sp>
      <p:sp>
        <p:nvSpPr>
          <p:cNvPr id="330758" name="TextBox 8"/>
          <p:cNvSpPr txBox="1">
            <a:spLocks noChangeArrowheads="1"/>
          </p:cNvSpPr>
          <p:nvPr/>
        </p:nvSpPr>
        <p:spPr bwMode="auto">
          <a:xfrm>
            <a:off x="4613543" y="3041650"/>
            <a:ext cx="1771650" cy="400050"/>
          </a:xfrm>
          <a:prstGeom prst="rect">
            <a:avLst/>
          </a:prstGeom>
          <a:noFill/>
          <a:ln w="254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HK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HK" sz="2000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</a:t>
            </a:r>
            <a:r>
              <a:rPr lang="en-US" altLang="zh-HK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  <a:r>
              <a:rPr lang="zh-TW" altLang="zh-HK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跨年分析</a:t>
            </a:r>
          </a:p>
        </p:txBody>
      </p:sp>
      <p:sp>
        <p:nvSpPr>
          <p:cNvPr id="330759" name="TextBox 9"/>
          <p:cNvSpPr txBox="1">
            <a:spLocks noChangeArrowheads="1"/>
          </p:cNvSpPr>
          <p:nvPr/>
        </p:nvSpPr>
        <p:spPr bwMode="auto">
          <a:xfrm>
            <a:off x="4613543" y="4259607"/>
            <a:ext cx="4392613" cy="400050"/>
          </a:xfrm>
          <a:prstGeom prst="rect">
            <a:avLst/>
          </a:prstGeom>
          <a:noFill/>
          <a:ln w="2540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HK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(ii) </a:t>
            </a:r>
            <a:r>
              <a:rPr lang="zh-TW" altLang="zh-HK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抽取最多</a:t>
            </a:r>
            <a:r>
              <a:rPr lang="en-US" altLang="zh-HK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16</a:t>
            </a:r>
            <a:r>
              <a:rPr lang="zh-TW" altLang="zh-HK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個科</a:t>
            </a:r>
            <a:r>
              <a:rPr lang="en-US" altLang="zh-HK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zh-HK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評核組別資料</a:t>
            </a:r>
          </a:p>
        </p:txBody>
      </p:sp>
    </p:spTree>
    <p:extLst>
      <p:ext uri="{BB962C8B-B14F-4D97-AF65-F5344CB8AC3E}">
        <p14:creationId xmlns:p14="http://schemas.microsoft.com/office/powerpoint/2010/main" val="291660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Title 1"/>
          <p:cNvSpPr>
            <a:spLocks noGrp="1" noChangeArrowheads="1"/>
          </p:cNvSpPr>
          <p:nvPr>
            <p:ph type="title"/>
          </p:nvPr>
        </p:nvSpPr>
        <p:spPr>
          <a:xfrm>
            <a:off x="1559919" y="163512"/>
            <a:ext cx="7162800" cy="762000"/>
          </a:xfrm>
        </p:spPr>
        <p:txBody>
          <a:bodyPr>
            <a:normAutofit/>
          </a:bodyPr>
          <a:lstStyle/>
          <a:p>
            <a:r>
              <a:rPr kumimoji="1" lang="zh-TW" altLang="zh-HK" sz="32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考績分數及平均分跨年分析</a:t>
            </a:r>
            <a:r>
              <a:rPr kumimoji="1" lang="en-US" altLang="zh-TW" sz="32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1" lang="zh-TW" altLang="zh-HK" sz="32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依學生</a:t>
            </a:r>
            <a:r>
              <a:rPr kumimoji="1" lang="en-US" altLang="zh-TW" sz="32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kumimoji="1" lang="zh-HK" altLang="en-US" sz="3200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317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09"/>
          <a:stretch>
            <a:fillRect/>
          </a:stretch>
        </p:blipFill>
        <p:spPr bwMode="auto">
          <a:xfrm>
            <a:off x="107950" y="1270000"/>
            <a:ext cx="8856663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/>
          </p:cNvPr>
          <p:cNvSpPr txBox="1"/>
          <p:nvPr/>
        </p:nvSpPr>
        <p:spPr>
          <a:xfrm>
            <a:off x="107951" y="831849"/>
            <a:ext cx="2087562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zh-HK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(iii) </a:t>
            </a:r>
            <a:r>
              <a:rPr lang="zh-TW" altLang="zh-HK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支援分數轉換</a:t>
            </a:r>
          </a:p>
        </p:txBody>
      </p:sp>
      <p:sp>
        <p:nvSpPr>
          <p:cNvPr id="7" name="Rounded Rectangle 6">
            <a:extLst/>
          </p:cNvPr>
          <p:cNvSpPr/>
          <p:nvPr/>
        </p:nvSpPr>
        <p:spPr bwMode="auto">
          <a:xfrm>
            <a:off x="2195513" y="2997200"/>
            <a:ext cx="431800" cy="287338"/>
          </a:xfrm>
          <a:prstGeom prst="roundRect">
            <a:avLst/>
          </a:prstGeom>
          <a:noFill/>
          <a:ln w="381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zh-HK" altLang="en-US" b="0"/>
          </a:p>
        </p:txBody>
      </p:sp>
      <p:cxnSp>
        <p:nvCxnSpPr>
          <p:cNvPr id="9" name="Straight Arrow Connector 8">
            <a:extLst/>
          </p:cNvPr>
          <p:cNvCxnSpPr/>
          <p:nvPr/>
        </p:nvCxnSpPr>
        <p:spPr bwMode="auto">
          <a:xfrm>
            <a:off x="1331913" y="1293813"/>
            <a:ext cx="936625" cy="1703387"/>
          </a:xfrm>
          <a:prstGeom prst="straightConnector1">
            <a:avLst/>
          </a:prstGeom>
          <a:ln w="25400"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/>
          </p:cNvPr>
          <p:cNvSpPr txBox="1"/>
          <p:nvPr/>
        </p:nvSpPr>
        <p:spPr>
          <a:xfrm>
            <a:off x="5867400" y="984250"/>
            <a:ext cx="2160588" cy="84455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zh-HK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(iv) </a:t>
            </a:r>
            <a:r>
              <a: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計算標準差</a:t>
            </a:r>
            <a:endParaRPr lang="zh-TW" altLang="zh-HK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1784" name="Rounded Rectangle 12"/>
          <p:cNvSpPr>
            <a:spLocks noChangeArrowheads="1"/>
          </p:cNvSpPr>
          <p:nvPr/>
        </p:nvSpPr>
        <p:spPr bwMode="auto">
          <a:xfrm>
            <a:off x="7956550" y="2662238"/>
            <a:ext cx="539750" cy="622300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b="0">
              <a:solidFill>
                <a:schemeClr val="tx1"/>
              </a:solidFill>
            </a:endParaRPr>
          </a:p>
        </p:txBody>
      </p:sp>
      <p:cxnSp>
        <p:nvCxnSpPr>
          <p:cNvPr id="14" name="Straight Arrow Connector 13">
            <a:extLst/>
          </p:cNvPr>
          <p:cNvCxnSpPr/>
          <p:nvPr/>
        </p:nvCxnSpPr>
        <p:spPr bwMode="auto">
          <a:xfrm>
            <a:off x="7019925" y="1436688"/>
            <a:ext cx="1008063" cy="1225550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52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Title 1"/>
          <p:cNvSpPr>
            <a:spLocks noGrp="1" noChangeArrowheads="1"/>
          </p:cNvSpPr>
          <p:nvPr>
            <p:ph type="title"/>
          </p:nvPr>
        </p:nvSpPr>
        <p:spPr>
          <a:xfrm>
            <a:off x="1559274" y="308472"/>
            <a:ext cx="6769478" cy="654461"/>
          </a:xfrm>
        </p:spPr>
        <p:txBody>
          <a:bodyPr>
            <a:noAutofit/>
          </a:bodyPr>
          <a:lstStyle/>
          <a:p>
            <a:r>
              <a:rPr kumimoji="1" lang="zh-TW" altLang="zh-HK" sz="32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考績分數及平均分跨年分析</a:t>
            </a:r>
            <a:r>
              <a:rPr kumimoji="1" lang="en-US" altLang="zh-TW" sz="32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1" lang="zh-TW" altLang="zh-HK" sz="32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依學生</a:t>
            </a:r>
            <a:r>
              <a:rPr kumimoji="1" lang="en-US" altLang="zh-TW" sz="32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kumimoji="1" lang="zh-HK" altLang="en-US" sz="3200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2805" name="Slide Number Placeholder 3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zh-TW" sz="20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pic>
        <p:nvPicPr>
          <p:cNvPr id="3328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16113"/>
            <a:ext cx="8964613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/>
          </p:cNvPr>
          <p:cNvSpPr txBox="1"/>
          <p:nvPr/>
        </p:nvSpPr>
        <p:spPr>
          <a:xfrm>
            <a:off x="107951" y="1293813"/>
            <a:ext cx="2921688" cy="461665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zh-HK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(v) </a:t>
            </a:r>
            <a:r>
              <a:rPr lang="zh-TW" altLang="zh-HK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附以棒形圖顯示</a:t>
            </a:r>
          </a:p>
        </p:txBody>
      </p:sp>
    </p:spTree>
    <p:extLst>
      <p:ext uri="{BB962C8B-B14F-4D97-AF65-F5344CB8AC3E}">
        <p14:creationId xmlns:p14="http://schemas.microsoft.com/office/powerpoint/2010/main" val="88857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投影片編號版面配置區 1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zh-TW" sz="14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143363" name="矩形 4"/>
          <p:cNvSpPr>
            <a:spLocks noChangeArrowheads="1"/>
          </p:cNvSpPr>
          <p:nvPr/>
        </p:nvSpPr>
        <p:spPr bwMode="auto">
          <a:xfrm>
            <a:off x="1545479" y="0"/>
            <a:ext cx="741682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考績分數</a:t>
            </a:r>
            <a:r>
              <a:rPr lang="en-US" altLang="zh-TW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/</a:t>
            </a:r>
            <a:r>
              <a:rPr lang="zh-TW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等級清單</a:t>
            </a:r>
            <a:r>
              <a:rPr lang="en-US" altLang="zh-TW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(</a:t>
            </a:r>
            <a:r>
              <a:rPr lang="zh-TW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按班別</a:t>
            </a:r>
            <a:r>
              <a:rPr lang="en-US" altLang="zh-TW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)(</a:t>
            </a:r>
            <a:r>
              <a:rPr lang="zh-TW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節省紙張</a:t>
            </a:r>
            <a:r>
              <a:rPr lang="en-US" altLang="zh-TW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) (R-ASR075-C) </a:t>
            </a:r>
            <a:endParaRPr lang="zh-TW" alt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grpSp>
        <p:nvGrpSpPr>
          <p:cNvPr id="143364" name="Group 1"/>
          <p:cNvGrpSpPr>
            <a:grpSpLocks/>
          </p:cNvGrpSpPr>
          <p:nvPr/>
        </p:nvGrpSpPr>
        <p:grpSpPr bwMode="auto">
          <a:xfrm>
            <a:off x="179388" y="1069975"/>
            <a:ext cx="8618537" cy="5675313"/>
            <a:chOff x="179388" y="1069975"/>
            <a:chExt cx="8618537" cy="5675313"/>
          </a:xfrm>
        </p:grpSpPr>
        <p:pic>
          <p:nvPicPr>
            <p:cNvPr id="14336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1069975"/>
              <a:ext cx="8618537" cy="5675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366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 bwMode="auto">
            <a:xfrm>
              <a:off x="554792" y="1287368"/>
              <a:ext cx="729940" cy="153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5461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標題 3"/>
          <p:cNvSpPr txBox="1">
            <a:spLocks/>
          </p:cNvSpPr>
          <p:nvPr/>
        </p:nvSpPr>
        <p:spPr bwMode="auto">
          <a:xfrm>
            <a:off x="1659141" y="21126"/>
            <a:ext cx="6402280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HK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考績分數</a:t>
            </a:r>
            <a:r>
              <a:rPr lang="en-US" altLang="zh-HK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/</a:t>
            </a:r>
            <a:r>
              <a:rPr lang="zh-HK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等級清單</a:t>
            </a:r>
            <a:r>
              <a:rPr lang="en-US" altLang="zh-HK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(</a:t>
            </a:r>
            <a:r>
              <a:rPr lang="zh-HK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按跨班科目</a:t>
            </a:r>
            <a:r>
              <a:rPr lang="en-US" altLang="zh-HK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) (R-ASR080) </a:t>
            </a:r>
            <a:endParaRPr lang="zh-HK" alt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144387" name="投影片編號版面配置區 2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zh-TW" sz="14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grpSp>
        <p:nvGrpSpPr>
          <p:cNvPr id="144388" name="Group 1"/>
          <p:cNvGrpSpPr>
            <a:grpSpLocks/>
          </p:cNvGrpSpPr>
          <p:nvPr/>
        </p:nvGrpSpPr>
        <p:grpSpPr bwMode="auto">
          <a:xfrm>
            <a:off x="674688" y="1330325"/>
            <a:ext cx="7929562" cy="5403850"/>
            <a:chOff x="674688" y="1330325"/>
            <a:chExt cx="7929562" cy="5403850"/>
          </a:xfrm>
        </p:grpSpPr>
        <p:pic>
          <p:nvPicPr>
            <p:cNvPr id="144389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688" y="1330325"/>
              <a:ext cx="7929562" cy="540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0405" name="Text Box 5"/>
            <p:cNvSpPr txBox="1">
              <a:spLocks noChangeArrowheads="1"/>
            </p:cNvSpPr>
            <p:nvPr/>
          </p:nvSpPr>
          <p:spPr bwMode="auto">
            <a:xfrm>
              <a:off x="3708401" y="3141663"/>
              <a:ext cx="2303760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j-cs"/>
                </a:rPr>
                <a:t>可顯示跨班科目名次</a:t>
              </a:r>
              <a:endPara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endParaRPr>
            </a:p>
          </p:txBody>
        </p:sp>
        <p:pic>
          <p:nvPicPr>
            <p:cNvPr id="144391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 bwMode="auto">
            <a:xfrm>
              <a:off x="1087723" y="1853100"/>
              <a:ext cx="644092" cy="135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4265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5"/>
          <p:cNvSpPr>
            <a:spLocks noGrp="1" noChangeArrowheads="1"/>
          </p:cNvSpPr>
          <p:nvPr>
            <p:ph type="title"/>
          </p:nvPr>
        </p:nvSpPr>
        <p:spPr>
          <a:xfrm>
            <a:off x="1661895" y="233495"/>
            <a:ext cx="7416800" cy="762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kumimoji="1" lang="zh-TW" altLang="en-US" sz="32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平均分和及格百分比分析</a:t>
            </a:r>
            <a:r>
              <a:rPr kumimoji="1" lang="en-US" altLang="zh-TW" sz="32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(R-ASR053)</a:t>
            </a:r>
          </a:p>
        </p:txBody>
      </p:sp>
      <p:grpSp>
        <p:nvGrpSpPr>
          <p:cNvPr id="145412" name="群組 1"/>
          <p:cNvGrpSpPr>
            <a:grpSpLocks/>
          </p:cNvGrpSpPr>
          <p:nvPr/>
        </p:nvGrpSpPr>
        <p:grpSpPr bwMode="auto">
          <a:xfrm>
            <a:off x="111125" y="1196975"/>
            <a:ext cx="4532313" cy="5172075"/>
            <a:chOff x="39688" y="1425575"/>
            <a:chExt cx="4532312" cy="5172075"/>
          </a:xfrm>
        </p:grpSpPr>
        <p:pic>
          <p:nvPicPr>
            <p:cNvPr id="145418" name="圖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8" y="1425575"/>
              <a:ext cx="4532312" cy="51720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419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7879" y="2495252"/>
              <a:ext cx="1376795" cy="259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5413" name="群組 4"/>
          <p:cNvGrpSpPr>
            <a:grpSpLocks/>
          </p:cNvGrpSpPr>
          <p:nvPr/>
        </p:nvGrpSpPr>
        <p:grpSpPr bwMode="auto">
          <a:xfrm>
            <a:off x="4787900" y="1196975"/>
            <a:ext cx="4176713" cy="5172075"/>
            <a:chOff x="4716463" y="1425575"/>
            <a:chExt cx="4176712" cy="5172075"/>
          </a:xfrm>
        </p:grpSpPr>
        <p:grpSp>
          <p:nvGrpSpPr>
            <p:cNvPr id="145414" name="群組 2"/>
            <p:cNvGrpSpPr>
              <a:grpSpLocks/>
            </p:cNvGrpSpPr>
            <p:nvPr/>
          </p:nvGrpSpPr>
          <p:grpSpPr bwMode="auto">
            <a:xfrm>
              <a:off x="4716463" y="1425575"/>
              <a:ext cx="4176712" cy="5172075"/>
              <a:chOff x="4716463" y="1425575"/>
              <a:chExt cx="4176712" cy="5172075"/>
            </a:xfrm>
          </p:grpSpPr>
          <p:pic>
            <p:nvPicPr>
              <p:cNvPr id="145416" name="圖片 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6463" y="1425575"/>
                <a:ext cx="4176712" cy="51720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5417" name="Picture 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7391" y="1828535"/>
                <a:ext cx="521467" cy="99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45415" name="矩形 3"/>
            <p:cNvSpPr>
              <a:spLocks noChangeArrowheads="1"/>
            </p:cNvSpPr>
            <p:nvPr/>
          </p:nvSpPr>
          <p:spPr bwMode="auto">
            <a:xfrm>
              <a:off x="8305783" y="1457474"/>
              <a:ext cx="576759" cy="1312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Franklin Gothic Book" panose="020B0503020102020204" pitchFamily="34" charset="0"/>
                </a:defRPr>
              </a:lvl5pPr>
              <a:lvl6pPr marL="25146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Franklin Gothic Book" panose="020B0503020102020204" pitchFamily="34" charset="0"/>
                </a:defRPr>
              </a:lvl6pPr>
              <a:lvl7pPr marL="29718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Franklin Gothic Book" panose="020B0503020102020204" pitchFamily="34" charset="0"/>
                </a:defRPr>
              </a:lvl7pPr>
              <a:lvl8pPr marL="34290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Franklin Gothic Book" panose="020B0503020102020204" pitchFamily="34" charset="0"/>
                </a:defRPr>
              </a:lvl8pPr>
              <a:lvl9pPr marL="38862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Franklin Gothic Book" panose="020B05030201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HK" altLang="en-US" sz="2400">
                <a:solidFill>
                  <a:schemeClr val="tx1"/>
                </a:solidFill>
                <a:latin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337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546034" y="379011"/>
            <a:ext cx="7994650" cy="619393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kumimoji="1" lang="zh-TW" altLang="en-US" sz="2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最進步學生清單 </a:t>
            </a:r>
            <a:r>
              <a:rPr kumimoji="1" lang="en-US" altLang="zh-TW" sz="2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(R-ASR054)</a:t>
            </a:r>
            <a:r>
              <a:rPr kumimoji="1" lang="zh-TW" altLang="en-US" sz="2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kumimoji="1" lang="en-US" altLang="zh-TW" sz="2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(R-ASR092)</a:t>
            </a:r>
          </a:p>
        </p:txBody>
      </p:sp>
      <p:grpSp>
        <p:nvGrpSpPr>
          <p:cNvPr id="146436" name="Group 1"/>
          <p:cNvGrpSpPr>
            <a:grpSpLocks/>
          </p:cNvGrpSpPr>
          <p:nvPr/>
        </p:nvGrpSpPr>
        <p:grpSpPr bwMode="auto">
          <a:xfrm>
            <a:off x="0" y="1800225"/>
            <a:ext cx="9144000" cy="3257550"/>
            <a:chOff x="0" y="1800225"/>
            <a:chExt cx="9144000" cy="3257550"/>
          </a:xfrm>
        </p:grpSpPr>
        <p:pic>
          <p:nvPicPr>
            <p:cNvPr id="146437" name="圖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00225"/>
              <a:ext cx="9144000" cy="32575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6438" name="矩形 2"/>
            <p:cNvSpPr>
              <a:spLocks noChangeArrowheads="1"/>
            </p:cNvSpPr>
            <p:nvPr/>
          </p:nvSpPr>
          <p:spPr bwMode="auto">
            <a:xfrm>
              <a:off x="3635375" y="3141663"/>
              <a:ext cx="4968875" cy="503237"/>
            </a:xfrm>
            <a:prstGeom prst="rect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Franklin Gothic Book" panose="020B0503020102020204" pitchFamily="34" charset="0"/>
                </a:defRPr>
              </a:lvl5pPr>
              <a:lvl6pPr marL="25146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Franklin Gothic Book" panose="020B0503020102020204" pitchFamily="34" charset="0"/>
                </a:defRPr>
              </a:lvl6pPr>
              <a:lvl7pPr marL="29718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Franklin Gothic Book" panose="020B0503020102020204" pitchFamily="34" charset="0"/>
                </a:defRPr>
              </a:lvl7pPr>
              <a:lvl8pPr marL="34290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Franklin Gothic Book" panose="020B0503020102020204" pitchFamily="34" charset="0"/>
                </a:defRPr>
              </a:lvl8pPr>
              <a:lvl9pPr marL="38862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Franklin Gothic Book" panose="020B05030201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HK" altLang="en-US" sz="2400">
                <a:solidFill>
                  <a:schemeClr val="tx1"/>
                </a:solidFill>
                <a:latin typeface="Tahoma" panose="020B0604030504040204" pitchFamily="34" charset="0"/>
              </a:endParaRPr>
            </a:p>
          </p:txBody>
        </p:sp>
        <p:pic>
          <p:nvPicPr>
            <p:cNvPr id="146439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 bwMode="auto">
            <a:xfrm>
              <a:off x="428991" y="2408474"/>
              <a:ext cx="795016" cy="167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2959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638301" y="443761"/>
            <a:ext cx="6347713" cy="54702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kumimoji="1" lang="zh-TW" altLang="en-US" sz="2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最進步學生清單 </a:t>
            </a:r>
            <a:r>
              <a:rPr kumimoji="1" lang="en-US" altLang="zh-TW" sz="2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(R-ASR054)</a:t>
            </a:r>
          </a:p>
        </p:txBody>
      </p:sp>
      <p:sp>
        <p:nvSpPr>
          <p:cNvPr id="353285" name="Rectangle 7"/>
          <p:cNvSpPr>
            <a:spLocks noChangeArrowheads="1"/>
          </p:cNvSpPr>
          <p:nvPr/>
        </p:nvSpPr>
        <p:spPr bwMode="auto">
          <a:xfrm>
            <a:off x="1002691" y="1086607"/>
            <a:ext cx="7855560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通過比較同年度不同考績或學期成績，或比較不同學年的全學年成績，以級名次</a:t>
            </a:r>
            <a:r>
              <a:rPr lang="en-US" altLang="zh-TW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</a:rPr>
              <a:t>總平均分排列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最進步學生的名單。</a:t>
            </a:r>
            <a:r>
              <a:rPr lang="zh-TW" altLang="en-US" b="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917604"/>
            <a:ext cx="5377934" cy="4612011"/>
          </a:xfrm>
          <a:prstGeom prst="rect">
            <a:avLst/>
          </a:prstGeom>
        </p:spPr>
      </p:pic>
      <p:sp>
        <p:nvSpPr>
          <p:cNvPr id="18" name="矩形 1"/>
          <p:cNvSpPr>
            <a:spLocks noChangeArrowheads="1"/>
          </p:cNvSpPr>
          <p:nvPr/>
        </p:nvSpPr>
        <p:spPr bwMode="auto">
          <a:xfrm>
            <a:off x="1907705" y="3861047"/>
            <a:ext cx="5377934" cy="57606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96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3"/>
          <p:cNvGrpSpPr>
            <a:grpSpLocks/>
          </p:cNvGrpSpPr>
          <p:nvPr/>
        </p:nvGrpSpPr>
        <p:grpSpPr bwMode="auto">
          <a:xfrm>
            <a:off x="155575" y="1951038"/>
            <a:ext cx="8772525" cy="3762375"/>
            <a:chOff x="123825" y="1951038"/>
            <a:chExt cx="8772525" cy="3762375"/>
          </a:xfrm>
        </p:grpSpPr>
        <p:grpSp>
          <p:nvGrpSpPr>
            <p:cNvPr id="55307" name="群組 1"/>
            <p:cNvGrpSpPr>
              <a:grpSpLocks/>
            </p:cNvGrpSpPr>
            <p:nvPr/>
          </p:nvGrpSpPr>
          <p:grpSpPr bwMode="auto">
            <a:xfrm>
              <a:off x="123825" y="1951038"/>
              <a:ext cx="8772525" cy="3762375"/>
              <a:chOff x="123390" y="1951038"/>
              <a:chExt cx="8772960" cy="3762375"/>
            </a:xfrm>
          </p:grpSpPr>
          <p:pic>
            <p:nvPicPr>
              <p:cNvPr id="55309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938" y="1951038"/>
                <a:ext cx="8761412" cy="37242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310" name="Picture 1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3390" y="1951038"/>
                <a:ext cx="1457325" cy="3762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5308" name="Picture 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1852" y="4146800"/>
              <a:ext cx="234644" cy="126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5300" name="矩形 4"/>
          <p:cNvSpPr>
            <a:spLocks noChangeArrowheads="1"/>
          </p:cNvSpPr>
          <p:nvPr/>
        </p:nvSpPr>
        <p:spPr bwMode="auto">
          <a:xfrm>
            <a:off x="418043" y="1229668"/>
            <a:ext cx="63357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設定各級的科目滿分及比重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28678" name="矩形 5"/>
          <p:cNvSpPr>
            <a:spLocks noChangeArrowheads="1"/>
          </p:cNvSpPr>
          <p:nvPr/>
        </p:nvSpPr>
        <p:spPr bwMode="auto">
          <a:xfrm>
            <a:off x="1601788" y="3141663"/>
            <a:ext cx="1008062" cy="35877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>
              <a:solidFill>
                <a:schemeClr val="tx1"/>
              </a:solidFill>
            </a:endParaRPr>
          </a:p>
        </p:txBody>
      </p:sp>
      <p:sp>
        <p:nvSpPr>
          <p:cNvPr id="28679" name="矩形 5"/>
          <p:cNvSpPr>
            <a:spLocks noChangeArrowheads="1"/>
          </p:cNvSpPr>
          <p:nvPr/>
        </p:nvSpPr>
        <p:spPr bwMode="auto">
          <a:xfrm>
            <a:off x="3508375" y="4365625"/>
            <a:ext cx="1008063" cy="134778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>
              <a:solidFill>
                <a:schemeClr val="tx1"/>
              </a:solidFill>
            </a:endParaRPr>
          </a:p>
        </p:txBody>
      </p:sp>
      <p:pic>
        <p:nvPicPr>
          <p:cNvPr id="55303" name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8524"/>
          <a:stretch>
            <a:fillRect/>
          </a:stretch>
        </p:blipFill>
        <p:spPr bwMode="auto">
          <a:xfrm>
            <a:off x="4249738" y="2565400"/>
            <a:ext cx="452437" cy="11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09"/>
          <a:stretch>
            <a:fillRect/>
          </a:stretch>
        </p:blipFill>
        <p:spPr bwMode="auto">
          <a:xfrm>
            <a:off x="4284663" y="2551113"/>
            <a:ext cx="287337" cy="11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5" name="Picture 2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150" y="4132263"/>
            <a:ext cx="357188" cy="14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026">
            <a:extLst/>
          </p:cNvPr>
          <p:cNvSpPr txBox="1">
            <a:spLocks noChangeArrowheads="1"/>
          </p:cNvSpPr>
          <p:nvPr/>
        </p:nvSpPr>
        <p:spPr>
          <a:xfrm>
            <a:off x="1456413" y="420579"/>
            <a:ext cx="3558416" cy="646331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r>
              <a:rPr lang="zh-TW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科目滿分及比重</a:t>
            </a:r>
          </a:p>
        </p:txBody>
      </p:sp>
    </p:spTree>
    <p:extLst>
      <p:ext uri="{BB962C8B-B14F-4D97-AF65-F5344CB8AC3E}">
        <p14:creationId xmlns:p14="http://schemas.microsoft.com/office/powerpoint/2010/main" val="633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kumimoji="1" lang="zh-TW" altLang="en-US" sz="2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最進步學生清單 </a:t>
            </a:r>
            <a:r>
              <a:rPr kumimoji="1" lang="en-US" altLang="zh-TW" sz="2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(R-ASR054)</a:t>
            </a:r>
          </a:p>
        </p:txBody>
      </p:sp>
      <p:grpSp>
        <p:nvGrpSpPr>
          <p:cNvPr id="354308" name="Group 1"/>
          <p:cNvGrpSpPr>
            <a:grpSpLocks/>
          </p:cNvGrpSpPr>
          <p:nvPr/>
        </p:nvGrpSpPr>
        <p:grpSpPr bwMode="auto">
          <a:xfrm>
            <a:off x="0" y="1800225"/>
            <a:ext cx="9144000" cy="3257550"/>
            <a:chOff x="0" y="1800225"/>
            <a:chExt cx="9144000" cy="3257550"/>
          </a:xfrm>
        </p:grpSpPr>
        <p:grpSp>
          <p:nvGrpSpPr>
            <p:cNvPr id="354309" name="Group 1"/>
            <p:cNvGrpSpPr>
              <a:grpSpLocks/>
            </p:cNvGrpSpPr>
            <p:nvPr/>
          </p:nvGrpSpPr>
          <p:grpSpPr bwMode="auto">
            <a:xfrm>
              <a:off x="0" y="1800225"/>
              <a:ext cx="9144000" cy="3257550"/>
              <a:chOff x="0" y="1800225"/>
              <a:chExt cx="9144000" cy="3257550"/>
            </a:xfrm>
          </p:grpSpPr>
          <p:pic>
            <p:nvPicPr>
              <p:cNvPr id="354311" name="圖片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800225"/>
                <a:ext cx="9144000" cy="32575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4312" name="矩形 2"/>
              <p:cNvSpPr>
                <a:spLocks noChangeArrowheads="1"/>
              </p:cNvSpPr>
              <p:nvPr/>
            </p:nvSpPr>
            <p:spPr bwMode="auto">
              <a:xfrm>
                <a:off x="3635375" y="3141663"/>
                <a:ext cx="4968875" cy="503237"/>
              </a:xfrm>
              <a:prstGeom prst="rect">
                <a:avLst/>
              </a:prstGeom>
              <a:noFill/>
              <a:ln w="38100" algn="ctr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anose="05000000000000000000" pitchFamily="2" charset="2"/>
                  <a:buChar char="n"/>
                  <a:defRPr sz="2400">
                    <a:solidFill>
                      <a:schemeClr val="folHlink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CC0099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folHlink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>
                    <a:solidFill>
                      <a:schemeClr val="folHlink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55000"/>
                  <a:buFont typeface="Wingdings" panose="05000000000000000000" pitchFamily="2" charset="2"/>
                  <a:buChar char="n"/>
                  <a:defRPr sz="1600">
                    <a:solidFill>
                      <a:schemeClr val="folHlink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zh-HK" altLang="en-US" b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54313" name="Picture 1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/>
              <a:stretch>
                <a:fillRect/>
              </a:stretch>
            </p:blipFill>
            <p:spPr bwMode="auto">
              <a:xfrm>
                <a:off x="428991" y="2408474"/>
                <a:ext cx="795016" cy="1675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54310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07" y="2393882"/>
              <a:ext cx="677663" cy="171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1395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3688" y="2275875"/>
            <a:ext cx="5832648" cy="4535563"/>
          </a:xfrm>
          <a:prstGeom prst="rect">
            <a:avLst/>
          </a:prstGeom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624012" y="491355"/>
            <a:ext cx="6347713" cy="58715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kumimoji="1" lang="zh-TW" altLang="en-US" sz="2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最進步學生清單</a:t>
            </a:r>
            <a:r>
              <a:rPr kumimoji="1" lang="en-US" altLang="zh-TW" sz="2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1" lang="zh-TW" altLang="en-US" sz="2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依科目</a:t>
            </a:r>
            <a:r>
              <a:rPr kumimoji="1" lang="en-US" altLang="zh-TW" sz="2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kumimoji="1" lang="zh-TW" altLang="en-US" sz="2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 sz="2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(R-ASR092)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09599" y="1078507"/>
            <a:ext cx="7704658" cy="12003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通過比較同年度不同考績或學期的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科目</a:t>
            </a:r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科目分卷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成績，或比較不同學年的全學年成績，以班名次</a:t>
            </a:r>
            <a:r>
              <a:rPr lang="en-US" altLang="zh-TW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</a:rPr>
              <a:t>級名次</a:t>
            </a:r>
            <a:r>
              <a:rPr lang="en-US" altLang="zh-TW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</a:rPr>
              <a:t>/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</a:rPr>
              <a:t>科目分數排列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最進步學生的名單。</a:t>
            </a:r>
            <a:r>
              <a:rPr lang="zh-TW" altLang="en-US" b="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28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622876"/>
            <a:ext cx="9036496" cy="4956200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633887" y="411274"/>
            <a:ext cx="6347713" cy="58715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kumimoji="1" lang="zh-TW" altLang="en-US" sz="2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最進步學生清單</a:t>
            </a:r>
            <a:r>
              <a:rPr kumimoji="1" lang="en-US" altLang="zh-TW" sz="2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1" lang="zh-TW" altLang="en-US" sz="2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依科目</a:t>
            </a:r>
            <a:r>
              <a:rPr kumimoji="1" lang="en-US" altLang="zh-TW" sz="2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kumimoji="1" lang="zh-TW" altLang="en-US" sz="2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 sz="2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(R-ASR092)</a:t>
            </a:r>
          </a:p>
        </p:txBody>
      </p:sp>
      <p:sp>
        <p:nvSpPr>
          <p:cNvPr id="6" name="矩形 2"/>
          <p:cNvSpPr>
            <a:spLocks noChangeArrowheads="1"/>
          </p:cNvSpPr>
          <p:nvPr/>
        </p:nvSpPr>
        <p:spPr bwMode="auto">
          <a:xfrm>
            <a:off x="3635375" y="3141663"/>
            <a:ext cx="5401121" cy="503237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b="0">
              <a:solidFill>
                <a:schemeClr val="tx1"/>
              </a:solidFill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35485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39131" y="361325"/>
            <a:ext cx="8136904" cy="521719"/>
          </a:xfrm>
        </p:spPr>
        <p:txBody>
          <a:bodyPr>
            <a:normAutofit fontScale="90000"/>
          </a:bodyPr>
          <a:lstStyle/>
          <a:p>
            <a:r>
              <a:rPr kumimoji="1" lang="zh-TW" altLang="en-US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</a:rPr>
              <a:t>最進步學生清單 </a:t>
            </a:r>
            <a:endParaRPr lang="zh-HK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3738" b="1173"/>
          <a:stretch/>
        </p:blipFill>
        <p:spPr>
          <a:xfrm>
            <a:off x="946027" y="3104963"/>
            <a:ext cx="7635332" cy="2952329"/>
          </a:xfrm>
          <a:prstGeom prst="rect">
            <a:avLst/>
          </a:prstGeom>
        </p:spPr>
      </p:pic>
      <p:sp>
        <p:nvSpPr>
          <p:cNvPr id="5" name="矩形 1"/>
          <p:cNvSpPr>
            <a:spLocks noChangeArrowheads="1"/>
          </p:cNvSpPr>
          <p:nvPr/>
        </p:nvSpPr>
        <p:spPr bwMode="auto">
          <a:xfrm>
            <a:off x="946027" y="3104962"/>
            <a:ext cx="7635332" cy="1188133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b="0">
              <a:solidFill>
                <a:schemeClr val="tx1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67544" y="867609"/>
            <a:ext cx="82089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2400" b="1" dirty="0"/>
              <a:t>清單排列要求</a:t>
            </a:r>
            <a:endParaRPr lang="en-US" altLang="zh-TW" sz="2400" b="1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TW" altLang="en-US" sz="2400" dirty="0"/>
              <a:t>列印學生數目</a:t>
            </a:r>
            <a:endParaRPr lang="en-US" altLang="zh-TW" sz="2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TW" altLang="en-US" sz="2400" dirty="0"/>
              <a:t>總平均分必需合格</a:t>
            </a:r>
            <a:endParaRPr lang="en-US" altLang="zh-TW" sz="2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TW" altLang="en-US" sz="2400" dirty="0"/>
              <a:t>操行必需合格</a:t>
            </a:r>
            <a:endParaRPr lang="en-US" altLang="zh-TW" sz="2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TW" altLang="en-US" sz="2400" dirty="0"/>
              <a:t>缺席紀錄不能超過數目</a:t>
            </a:r>
            <a:endParaRPr lang="zh-HK" altLang="en-US" sz="2400" dirty="0"/>
          </a:p>
        </p:txBody>
      </p:sp>
      <p:sp>
        <p:nvSpPr>
          <p:cNvPr id="7" name="矩形圖說文字 6"/>
          <p:cNvSpPr/>
          <p:nvPr/>
        </p:nvSpPr>
        <p:spPr>
          <a:xfrm>
            <a:off x="3923928" y="1340765"/>
            <a:ext cx="4657431" cy="1152131"/>
          </a:xfrm>
          <a:prstGeom prst="wedgeRectCallout">
            <a:avLst>
              <a:gd name="adj1" fmla="val -58697"/>
              <a:gd name="adj2" fmla="val 15852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兩次考績</a:t>
            </a:r>
            <a:r>
              <a:rPr lang="en-US" altLang="zh-TW" dirty="0">
                <a:solidFill>
                  <a:schemeClr val="tx1"/>
                </a:solidFill>
              </a:rPr>
              <a:t>/</a:t>
            </a:r>
            <a:r>
              <a:rPr lang="zh-TW" altLang="en-US" dirty="0">
                <a:solidFill>
                  <a:schemeClr val="tx1"/>
                </a:solidFill>
              </a:rPr>
              <a:t>學期</a:t>
            </a:r>
            <a:r>
              <a:rPr lang="en-US" altLang="zh-TW" dirty="0">
                <a:solidFill>
                  <a:schemeClr val="tx1"/>
                </a:solidFill>
              </a:rPr>
              <a:t>/</a:t>
            </a:r>
            <a:r>
              <a:rPr lang="zh-TW" altLang="en-US" dirty="0">
                <a:solidFill>
                  <a:schemeClr val="tx1"/>
                </a:solidFill>
              </a:rPr>
              <a:t>學年均需合格</a:t>
            </a:r>
            <a:endParaRPr lang="zh-HK" altLang="en-US" dirty="0">
              <a:solidFill>
                <a:schemeClr val="tx1"/>
              </a:solidFill>
            </a:endParaRPr>
          </a:p>
        </p:txBody>
      </p:sp>
      <p:sp>
        <p:nvSpPr>
          <p:cNvPr id="8" name="矩形 1"/>
          <p:cNvSpPr>
            <a:spLocks noChangeArrowheads="1"/>
          </p:cNvSpPr>
          <p:nvPr/>
        </p:nvSpPr>
        <p:spPr bwMode="auto">
          <a:xfrm>
            <a:off x="467544" y="1628800"/>
            <a:ext cx="2880320" cy="7200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03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1728788"/>
            <a:ext cx="898207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6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40442" y="203201"/>
            <a:ext cx="3869771" cy="762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kumimoji="1" lang="zh-TW" altLang="en-US" kern="1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其他功能</a:t>
            </a:r>
            <a:r>
              <a:rPr kumimoji="1" lang="en-US" altLang="zh-TW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—</a:t>
            </a:r>
            <a:r>
              <a:rPr kumimoji="1" lang="en-US" altLang="zh-TW" kern="1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TW" altLang="en-US" kern="1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升級</a:t>
            </a:r>
            <a:endParaRPr kumimoji="1" lang="zh-TW" altLang="en-US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7461" name="矩形 7"/>
          <p:cNvSpPr>
            <a:spLocks noChangeArrowheads="1"/>
          </p:cNvSpPr>
          <p:nvPr/>
        </p:nvSpPr>
        <p:spPr bwMode="auto">
          <a:xfrm>
            <a:off x="5510213" y="3305175"/>
            <a:ext cx="923925" cy="18002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24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38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594" name="群組 1"/>
          <p:cNvGrpSpPr>
            <a:grpSpLocks/>
          </p:cNvGrpSpPr>
          <p:nvPr/>
        </p:nvGrpSpPr>
        <p:grpSpPr bwMode="auto">
          <a:xfrm>
            <a:off x="661988" y="1330325"/>
            <a:ext cx="7748587" cy="4943475"/>
            <a:chOff x="661988" y="1330325"/>
            <a:chExt cx="7748587" cy="4943475"/>
          </a:xfrm>
        </p:grpSpPr>
        <p:grpSp>
          <p:nvGrpSpPr>
            <p:cNvPr id="366600" name="Group 1"/>
            <p:cNvGrpSpPr>
              <a:grpSpLocks/>
            </p:cNvGrpSpPr>
            <p:nvPr/>
          </p:nvGrpSpPr>
          <p:grpSpPr bwMode="auto">
            <a:xfrm>
              <a:off x="661988" y="1330325"/>
              <a:ext cx="7748587" cy="4943475"/>
              <a:chOff x="661988" y="1330325"/>
              <a:chExt cx="7748587" cy="4943475"/>
            </a:xfrm>
          </p:grpSpPr>
          <p:pic>
            <p:nvPicPr>
              <p:cNvPr id="366602" name="Picture 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1988" y="1330325"/>
                <a:ext cx="7748587" cy="49434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366603" name="Picture 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7909" y="1944690"/>
                <a:ext cx="318032" cy="170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66601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2170113"/>
              <a:ext cx="81915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65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37121" y="195262"/>
            <a:ext cx="7162800" cy="762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其他功能</a:t>
            </a:r>
            <a:r>
              <a:rPr kumimoji="1" lang="en-US" altLang="zh-TW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— </a:t>
            </a:r>
            <a:r>
              <a:rPr kumimoji="1" lang="zh-TW" altLang="en-US" kern="1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班號</a:t>
            </a:r>
            <a:endParaRPr kumimoji="1" lang="zh-TW" altLang="en-US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6597" name="矩形 7"/>
          <p:cNvSpPr>
            <a:spLocks noChangeArrowheads="1"/>
          </p:cNvSpPr>
          <p:nvPr/>
        </p:nvSpPr>
        <p:spPr bwMode="auto">
          <a:xfrm>
            <a:off x="5003800" y="3141663"/>
            <a:ext cx="1439863" cy="287337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>
              <a:solidFill>
                <a:schemeClr val="tx1"/>
              </a:solidFill>
            </a:endParaRPr>
          </a:p>
        </p:txBody>
      </p:sp>
      <p:pic>
        <p:nvPicPr>
          <p:cNvPr id="36659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960563"/>
            <a:ext cx="576263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6599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6"/>
          <a:stretch>
            <a:fillRect/>
          </a:stretch>
        </p:blipFill>
        <p:spPr bwMode="auto">
          <a:xfrm>
            <a:off x="5692775" y="1974850"/>
            <a:ext cx="368300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153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標題 1"/>
          <p:cNvSpPr txBox="1">
            <a:spLocks/>
          </p:cNvSpPr>
          <p:nvPr/>
        </p:nvSpPr>
        <p:spPr bwMode="auto">
          <a:xfrm>
            <a:off x="1692275" y="338931"/>
            <a:ext cx="7162800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列印離校學生成績表</a:t>
            </a:r>
            <a:endParaRPr lang="zh-HK" alt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3082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150" y="1320800"/>
            <a:ext cx="244792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3524" name="矩形 8"/>
          <p:cNvSpPr>
            <a:spLocks noChangeArrowheads="1"/>
          </p:cNvSpPr>
          <p:nvPr/>
        </p:nvSpPr>
        <p:spPr bwMode="auto">
          <a:xfrm>
            <a:off x="6516688" y="1254125"/>
            <a:ext cx="355600" cy="46038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b="0">
              <a:solidFill>
                <a:schemeClr val="tx1"/>
              </a:solidFill>
            </a:endParaRPr>
          </a:p>
        </p:txBody>
      </p:sp>
      <p:pic>
        <p:nvPicPr>
          <p:cNvPr id="36352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6" t="2602"/>
          <a:stretch>
            <a:fillRect/>
          </a:stretch>
        </p:blipFill>
        <p:spPr bwMode="auto">
          <a:xfrm>
            <a:off x="122238" y="1093788"/>
            <a:ext cx="6232525" cy="409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3526" name="矩形 1"/>
          <p:cNvSpPr>
            <a:spLocks noChangeArrowheads="1"/>
          </p:cNvSpPr>
          <p:nvPr/>
        </p:nvSpPr>
        <p:spPr bwMode="auto">
          <a:xfrm>
            <a:off x="165100" y="4095750"/>
            <a:ext cx="6227763" cy="26035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>
              <a:solidFill>
                <a:schemeClr val="tx1"/>
              </a:solidFill>
            </a:endParaRPr>
          </a:p>
        </p:txBody>
      </p:sp>
      <p:sp>
        <p:nvSpPr>
          <p:cNvPr id="363527" name="矩形 3"/>
          <p:cNvSpPr>
            <a:spLocks noChangeArrowheads="1"/>
          </p:cNvSpPr>
          <p:nvPr/>
        </p:nvSpPr>
        <p:spPr bwMode="auto">
          <a:xfrm>
            <a:off x="1192213" y="4805363"/>
            <a:ext cx="574675" cy="3048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b="0">
              <a:solidFill>
                <a:schemeClr val="tx1"/>
              </a:solidFill>
            </a:endParaRPr>
          </a:p>
        </p:txBody>
      </p:sp>
      <p:pic>
        <p:nvPicPr>
          <p:cNvPr id="324622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3141663"/>
            <a:ext cx="8324850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1692275" y="4703763"/>
            <a:ext cx="935038" cy="287337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b="0">
              <a:solidFill>
                <a:schemeClr val="tx1"/>
              </a:solidFill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122238" y="5718175"/>
            <a:ext cx="574675" cy="28733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b="0">
              <a:solidFill>
                <a:schemeClr val="tx1"/>
              </a:solidFill>
            </a:endParaRP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7927975" y="4227513"/>
            <a:ext cx="315913" cy="9525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43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7" name="標題 1"/>
          <p:cNvSpPr txBox="1">
            <a:spLocks/>
          </p:cNvSpPr>
          <p:nvPr/>
        </p:nvSpPr>
        <p:spPr bwMode="auto">
          <a:xfrm>
            <a:off x="1619250" y="375377"/>
            <a:ext cx="74517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列印離校學生成績表</a:t>
            </a:r>
            <a:r>
              <a:rPr lang="en-US" altLang="zh-TW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(</a:t>
            </a:r>
            <a:r>
              <a:rPr lang="zh-TW" alt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學生資料模組</a:t>
            </a:r>
            <a:r>
              <a:rPr lang="en-US" altLang="zh-TW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)</a:t>
            </a:r>
            <a:endParaRPr lang="zh-HK" alt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3645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1038225"/>
            <a:ext cx="5940425" cy="3333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61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094163"/>
            <a:ext cx="8170862" cy="2376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1055688"/>
            <a:ext cx="9023350" cy="45672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8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24020" y="439162"/>
            <a:ext cx="7162800" cy="646331"/>
          </a:xfrm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學生成績模組 </a:t>
            </a:r>
            <a:r>
              <a:rPr kumimoji="1" lang="en-US" altLang="zh-TW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</a:t>
            </a:r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實用建議</a:t>
            </a:r>
            <a:endParaRPr kumimoji="1" lang="zh-HK" altLang="en-US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223963" y="1739195"/>
            <a:ext cx="633095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74650" indent="-37465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>
              <a:buFont typeface="Arial" pitchFamily="34" charset="0"/>
              <a:buChar char="•"/>
              <a:defRPr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善用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複製功能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編修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考績設定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 eaLnBrk="1" hangingPunct="1">
              <a:buFont typeface="Arial" pitchFamily="34" charset="0"/>
              <a:buChar char="•"/>
              <a:defRPr/>
            </a:pPr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algn="l" eaLnBrk="1" hangingPunct="1">
              <a:buFont typeface="Arial" pitchFamily="34" charset="0"/>
              <a:buChar char="•"/>
              <a:defRPr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完成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考績設定後應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確定考績綱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要設定</a:t>
            </a:r>
            <a:r>
              <a:rPr lang="en-US" altLang="zh-TW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; 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如需修改，可重設考績綱要 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algn="l" eaLnBrk="1" hangingPunct="1">
              <a:buFont typeface="Arial" pitchFamily="34" charset="0"/>
              <a:buChar char="•"/>
              <a:defRPr/>
            </a:pPr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algn="l" eaLnBrk="1" hangingPunct="1">
              <a:buFont typeface="Arial" pitchFamily="34" charset="0"/>
              <a:buChar char="•"/>
              <a:defRPr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完成分數輸入或修改考績設定後，必須進行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數據整合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 eaLnBrk="1" hangingPunct="1">
              <a:buFont typeface="Arial" pitchFamily="34" charset="0"/>
              <a:buChar char="•"/>
              <a:defRPr/>
            </a:pPr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 eaLnBrk="1" hangingPunct="1">
              <a:buFont typeface="Arial" pitchFamily="34" charset="0"/>
              <a:buChar char="•"/>
              <a:defRPr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可利用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匯出</a:t>
            </a:r>
            <a:r>
              <a:rPr lang="en-US" altLang="zh-TW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匯入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功能提取學生成績資料，以便處理學校個別需要</a:t>
            </a:r>
            <a:r>
              <a:rPr lang="en-US" altLang="zh-TW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960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67381" y="255083"/>
            <a:ext cx="7859251" cy="762000"/>
          </a:xfrm>
        </p:spPr>
        <p:txBody>
          <a:bodyPr/>
          <a:lstStyle/>
          <a:p>
            <a:pPr>
              <a:defRPr/>
            </a:pPr>
            <a:r>
              <a:rPr kumimoji="1" lang="zh-TW" altLang="en-US" kern="1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網上</a:t>
            </a:r>
            <a:r>
              <a:rPr kumimoji="1" lang="zh-TW" altLang="en-US" kern="1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系統資料庫</a:t>
            </a:r>
            <a:r>
              <a:rPr kumimoji="1" lang="en-US" altLang="zh-TW" kern="1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 kern="1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kumimoji="1" lang="zh-TW" altLang="en-US" kern="1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模組訊息</a:t>
            </a:r>
            <a:endParaRPr kumimoji="1" lang="zh-HK" altLang="en-US" kern="1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167" y="1421476"/>
            <a:ext cx="8358448" cy="4881556"/>
          </a:xfrm>
          <a:prstGeom prst="rect">
            <a:avLst/>
          </a:prstGeom>
        </p:spPr>
      </p:pic>
      <p:sp>
        <p:nvSpPr>
          <p:cNvPr id="5" name="橢圓 4"/>
          <p:cNvSpPr/>
          <p:nvPr/>
        </p:nvSpPr>
        <p:spPr bwMode="auto">
          <a:xfrm>
            <a:off x="329598" y="2086495"/>
            <a:ext cx="925624" cy="4655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zh-HK" altLang="en-US" sz="20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8472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2" name="Group 1"/>
          <p:cNvGrpSpPr>
            <a:grpSpLocks/>
          </p:cNvGrpSpPr>
          <p:nvPr/>
        </p:nvGrpSpPr>
        <p:grpSpPr bwMode="auto">
          <a:xfrm>
            <a:off x="366713" y="1096963"/>
            <a:ext cx="6248400" cy="3170237"/>
            <a:chOff x="323850" y="1090613"/>
            <a:chExt cx="6248400" cy="3170237"/>
          </a:xfrm>
        </p:grpSpPr>
        <p:grpSp>
          <p:nvGrpSpPr>
            <p:cNvPr id="56338" name="群組 1"/>
            <p:cNvGrpSpPr>
              <a:grpSpLocks/>
            </p:cNvGrpSpPr>
            <p:nvPr/>
          </p:nvGrpSpPr>
          <p:grpSpPr bwMode="auto">
            <a:xfrm>
              <a:off x="323850" y="1090613"/>
              <a:ext cx="6248400" cy="3170237"/>
              <a:chOff x="323850" y="1090613"/>
              <a:chExt cx="6248400" cy="3170237"/>
            </a:xfrm>
          </p:grpSpPr>
          <p:grpSp>
            <p:nvGrpSpPr>
              <p:cNvPr id="56340" name="群組 1"/>
              <p:cNvGrpSpPr>
                <a:grpSpLocks/>
              </p:cNvGrpSpPr>
              <p:nvPr/>
            </p:nvGrpSpPr>
            <p:grpSpPr bwMode="auto">
              <a:xfrm>
                <a:off x="323850" y="1090613"/>
                <a:ext cx="6248400" cy="3170237"/>
                <a:chOff x="323528" y="1090612"/>
                <a:chExt cx="6248400" cy="3170205"/>
              </a:xfrm>
            </p:grpSpPr>
            <p:pic>
              <p:nvPicPr>
                <p:cNvPr id="56342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3528" y="1090612"/>
                  <a:ext cx="6248400" cy="20859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6343" name="Picture 3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0060" y="3136867"/>
                  <a:ext cx="6210300" cy="11239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56341" name="Picture 1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34006" y="1391884"/>
                <a:ext cx="452628" cy="123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6339" name="Picture 1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0720" y="1393726"/>
              <a:ext cx="261786" cy="140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4" name="矩形 5"/>
          <p:cNvSpPr>
            <a:spLocks noChangeArrowheads="1"/>
          </p:cNvSpPr>
          <p:nvPr/>
        </p:nvSpPr>
        <p:spPr bwMode="auto">
          <a:xfrm>
            <a:off x="1331913" y="1700213"/>
            <a:ext cx="792162" cy="2889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>
              <a:solidFill>
                <a:schemeClr val="tx1"/>
              </a:solidFill>
            </a:endParaRP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2705100" y="4278313"/>
            <a:ext cx="6219825" cy="2486025"/>
            <a:chOff x="2705100" y="4260850"/>
            <a:chExt cx="6219825" cy="2486025"/>
          </a:xfrm>
        </p:grpSpPr>
        <p:grpSp>
          <p:nvGrpSpPr>
            <p:cNvPr id="56330" name="群組 4"/>
            <p:cNvGrpSpPr>
              <a:grpSpLocks/>
            </p:cNvGrpSpPr>
            <p:nvPr/>
          </p:nvGrpSpPr>
          <p:grpSpPr bwMode="auto">
            <a:xfrm>
              <a:off x="2705100" y="4260850"/>
              <a:ext cx="6219825" cy="2486025"/>
              <a:chOff x="2770188" y="3933825"/>
              <a:chExt cx="6219825" cy="2486025"/>
            </a:xfrm>
          </p:grpSpPr>
          <p:grpSp>
            <p:nvGrpSpPr>
              <p:cNvPr id="56332" name="群組 4"/>
              <p:cNvGrpSpPr>
                <a:grpSpLocks/>
              </p:cNvGrpSpPr>
              <p:nvPr/>
            </p:nvGrpSpPr>
            <p:grpSpPr bwMode="auto">
              <a:xfrm>
                <a:off x="2770188" y="3933825"/>
                <a:ext cx="6219825" cy="2486025"/>
                <a:chOff x="2770188" y="3933825"/>
                <a:chExt cx="6219825" cy="2486025"/>
              </a:xfrm>
            </p:grpSpPr>
            <p:pic>
              <p:nvPicPr>
                <p:cNvPr id="56334" name="Picture 4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70188" y="3933825"/>
                  <a:ext cx="6219028" cy="20669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6335" name="Picture 5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70188" y="6000750"/>
                  <a:ext cx="6219825" cy="41910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6336" name="Picture 6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87493" y="4239552"/>
                  <a:ext cx="435766" cy="1307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6337" name="矩形 5"/>
                <p:cNvSpPr>
                  <a:spLocks noChangeArrowheads="1"/>
                </p:cNvSpPr>
                <p:nvPr/>
              </p:nvSpPr>
              <p:spPr bwMode="auto">
                <a:xfrm>
                  <a:off x="3779639" y="4536280"/>
                  <a:ext cx="792162" cy="287338"/>
                </a:xfrm>
                <a:prstGeom prst="rect">
                  <a:avLst/>
                </a:prstGeom>
                <a:noFill/>
                <a:ln w="38100" algn="ctr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folHlink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CC0099"/>
                    </a:buClr>
                    <a:buSzPct val="55000"/>
                    <a:buFont typeface="Wingdings" panose="05000000000000000000" pitchFamily="2" charset="2"/>
                    <a:buChar char="n"/>
                    <a:defRPr sz="2000">
                      <a:solidFill>
                        <a:schemeClr val="folHlink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50000"/>
                    <a:buFont typeface="Wingdings" panose="05000000000000000000" pitchFamily="2" charset="2"/>
                    <a:buChar char="n"/>
                    <a:defRPr>
                      <a:solidFill>
                        <a:schemeClr val="folHlink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55000"/>
                    <a:buFont typeface="Wingdings" panose="05000000000000000000" pitchFamily="2" charset="2"/>
                    <a:buChar char="n"/>
                    <a:defRPr sz="1600">
                      <a:solidFill>
                        <a:schemeClr val="folHlink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50000"/>
                    <a:buFont typeface="Wingdings" panose="05000000000000000000" pitchFamily="2" charset="2"/>
                    <a:buChar char="n"/>
                    <a:defRPr sz="1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50000"/>
                    <a:buFont typeface="Wingdings" panose="05000000000000000000" pitchFamily="2" charset="2"/>
                    <a:buChar char="n"/>
                    <a:defRPr sz="1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50000"/>
                    <a:buFont typeface="Wingdings" panose="05000000000000000000" pitchFamily="2" charset="2"/>
                    <a:buChar char="n"/>
                    <a:defRPr sz="1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50000"/>
                    <a:buFont typeface="Wingdings" panose="05000000000000000000" pitchFamily="2" charset="2"/>
                    <a:buChar char="n"/>
                    <a:defRPr sz="1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50000"/>
                    <a:buFont typeface="Wingdings" panose="05000000000000000000" pitchFamily="2" charset="2"/>
                    <a:buChar char="n"/>
                    <a:defRPr sz="1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zh-TW" altLang="en-US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56333" name="Picture 1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99216" y="4246854"/>
                <a:ext cx="452628" cy="123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6331" name="Picture 1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048" y="4581218"/>
              <a:ext cx="264404" cy="142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6326" name="Picture 2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50" y="1392238"/>
            <a:ext cx="679450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50" y="1390650"/>
            <a:ext cx="373063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Picture 2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4587875"/>
            <a:ext cx="677862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9" name="Picture 2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4587875"/>
            <a:ext cx="339725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1026">
            <a:extLst/>
          </p:cNvPr>
          <p:cNvSpPr txBox="1">
            <a:spLocks noChangeArrowheads="1"/>
          </p:cNvSpPr>
          <p:nvPr/>
        </p:nvSpPr>
        <p:spPr>
          <a:xfrm>
            <a:off x="1456413" y="420579"/>
            <a:ext cx="3558416" cy="646331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r>
              <a:rPr lang="zh-TW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科目滿分及比重</a:t>
            </a:r>
          </a:p>
        </p:txBody>
      </p:sp>
    </p:spTree>
    <p:extLst>
      <p:ext uri="{BB962C8B-B14F-4D97-AF65-F5344CB8AC3E}">
        <p14:creationId xmlns:p14="http://schemas.microsoft.com/office/powerpoint/2010/main" val="397416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 smtClean="0"/>
              <a:t>   </a:t>
            </a:r>
            <a:endParaRPr lang="en-US" altLang="zh-TW" dirty="0"/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1559318" y="392575"/>
            <a:ext cx="7775875" cy="646331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網上</a:t>
            </a: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系統資料庫</a:t>
            </a:r>
            <a:r>
              <a:rPr lang="en-US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模組參考</a:t>
            </a:r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資料</a:t>
            </a:r>
            <a:endParaRPr lang="zh-HK" alt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78659" y="1314244"/>
            <a:ext cx="92859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74650" indent="-37465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indent="0" algn="l" eaLnBrk="1" hangingPunct="1">
              <a:defRPr/>
            </a:pPr>
            <a:r>
              <a:rPr lang="zh-TW" altLang="en-US" sz="20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主</a:t>
            </a:r>
            <a:r>
              <a:rPr lang="zh-TW" altLang="en-US" sz="20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頁</a:t>
            </a:r>
            <a:r>
              <a:rPr lang="en-US" altLang="zh-TW" sz="20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&gt;</a:t>
            </a:r>
            <a:r>
              <a:rPr lang="zh-TW" altLang="en-US" sz="20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模組資料</a:t>
            </a:r>
            <a:r>
              <a:rPr lang="en-US" altLang="zh-TW" sz="20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&gt;</a:t>
            </a:r>
            <a:r>
              <a:rPr lang="zh-TW" altLang="en-US" sz="20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學生</a:t>
            </a:r>
            <a:r>
              <a:rPr lang="zh-TW" altLang="en-US" sz="20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成績</a:t>
            </a:r>
            <a:endParaRPr lang="en-US" altLang="zh-TW" sz="20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15" y="1714354"/>
            <a:ext cx="7947248" cy="4973653"/>
          </a:xfrm>
          <a:prstGeom prst="rect">
            <a:avLst/>
          </a:prstGeom>
        </p:spPr>
      </p:pic>
      <p:sp>
        <p:nvSpPr>
          <p:cNvPr id="8" name="橢圓 7"/>
          <p:cNvSpPr/>
          <p:nvPr/>
        </p:nvSpPr>
        <p:spPr>
          <a:xfrm>
            <a:off x="4541639" y="1714354"/>
            <a:ext cx="1152128" cy="4572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1552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 smtClean="0"/>
              <a:t>   </a:t>
            </a:r>
            <a:endParaRPr lang="en-US" altLang="zh-TW" dirty="0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1565418" y="396499"/>
            <a:ext cx="7778088" cy="646331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網上</a:t>
            </a: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系統資料庫</a:t>
            </a:r>
            <a:r>
              <a:rPr lang="en-US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模組</a:t>
            </a: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參考資料</a:t>
            </a:r>
            <a:endParaRPr lang="zh-HK" alt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24" y="1665718"/>
            <a:ext cx="8584535" cy="349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19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827584" y="1483555"/>
            <a:ext cx="785396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74650" indent="-37465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indent="0" algn="l" eaLnBrk="1" hangingPunct="1">
              <a:defRPr/>
            </a:pPr>
            <a:r>
              <a:rPr lang="zh-TW" alt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主頁</a:t>
            </a:r>
            <a:r>
              <a:rPr lang="en-US" altLang="zh-TW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版本</a:t>
            </a:r>
            <a:r>
              <a:rPr lang="zh-TW" alt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升級</a:t>
            </a:r>
            <a:r>
              <a:rPr lang="en-US" altLang="zh-TW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版本說明</a:t>
            </a:r>
            <a:r>
              <a:rPr lang="en-US" altLang="zh-TW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/Release </a:t>
            </a:r>
            <a:r>
              <a:rPr lang="en-US" altLang="zh-TW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note(</a:t>
            </a:r>
            <a:r>
              <a:rPr lang="zh-TW" alt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英文版</a:t>
            </a:r>
            <a:r>
              <a:rPr lang="en-US" altLang="zh-TW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0" indent="0" algn="l" eaLnBrk="1" hangingPunct="1">
              <a:defRPr/>
            </a:pPr>
            <a:endParaRPr lang="en-US" altLang="zh-TW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 smtClean="0"/>
              <a:t>   </a:t>
            </a:r>
            <a:endParaRPr lang="en-US" altLang="zh-TW" dirty="0"/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1583160" y="390650"/>
            <a:ext cx="7560840" cy="646331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kumimoji="1"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主要</a:t>
            </a:r>
            <a:r>
              <a:rPr kumimoji="1"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功能新增</a:t>
            </a:r>
            <a:r>
              <a:rPr kumimoji="1"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項目</a:t>
            </a:r>
            <a:endParaRPr kumimoji="1" lang="en-US" altLang="zh-TW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201101"/>
            <a:ext cx="7132259" cy="420358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767003" y="2312656"/>
            <a:ext cx="720080" cy="2880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橢圓 9"/>
          <p:cNvSpPr/>
          <p:nvPr/>
        </p:nvSpPr>
        <p:spPr>
          <a:xfrm>
            <a:off x="4951624" y="5688086"/>
            <a:ext cx="783015" cy="4313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6059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369128"/>
            <a:ext cx="8844155" cy="3979143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 smtClean="0"/>
              <a:t>   </a:t>
            </a:r>
            <a:endParaRPr lang="en-US" altLang="zh-TW" dirty="0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79512" y="1350455"/>
            <a:ext cx="841878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74650" indent="-37465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indent="0" algn="l" eaLnBrk="1" hangingPunct="1">
              <a:defRPr/>
            </a:pPr>
            <a:r>
              <a:rPr lang="zh-TW" alt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主</a:t>
            </a:r>
            <a:r>
              <a:rPr lang="zh-TW" alt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頁</a:t>
            </a:r>
            <a:r>
              <a:rPr lang="en-US" altLang="zh-TW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模組資料</a:t>
            </a:r>
            <a:r>
              <a:rPr lang="en-US" altLang="zh-TW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模組訊息</a:t>
            </a:r>
            <a:r>
              <a:rPr lang="en-US" altLang="zh-TW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網上校管系統主要功能新增項目</a:t>
            </a:r>
            <a:r>
              <a:rPr lang="en-US" altLang="zh-TW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中文版</a:t>
            </a:r>
            <a:r>
              <a:rPr lang="en-US" altLang="zh-TW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0" indent="0" algn="l" eaLnBrk="1" hangingPunct="1">
              <a:defRPr/>
            </a:pPr>
            <a:endParaRPr lang="en-US" altLang="zh-TW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1583160" y="394407"/>
            <a:ext cx="7560840" cy="646331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主要</a:t>
            </a: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功能新增項目</a:t>
            </a:r>
            <a:endParaRPr lang="en-US" altLang="zh-TW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2105176" y="4577383"/>
            <a:ext cx="2592288" cy="5040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5595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 smtClean="0"/>
              <a:t>   </a:t>
            </a:r>
            <a:endParaRPr lang="en-US" altLang="zh-TW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444" y="1426416"/>
            <a:ext cx="7788127" cy="5281744"/>
          </a:xfrm>
          <a:prstGeom prst="rect">
            <a:avLst/>
          </a:prstGeom>
          <a:ln w="25400">
            <a:solidFill>
              <a:srgbClr val="A50021"/>
            </a:solidFill>
          </a:ln>
        </p:spPr>
      </p:pic>
      <p:sp>
        <p:nvSpPr>
          <p:cNvPr id="4" name="標題 1"/>
          <p:cNvSpPr txBox="1">
            <a:spLocks/>
          </p:cNvSpPr>
          <p:nvPr/>
        </p:nvSpPr>
        <p:spPr>
          <a:xfrm>
            <a:off x="1558677" y="425684"/>
            <a:ext cx="7410756" cy="58477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zh-TW" altLang="en-U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學生</a:t>
            </a:r>
            <a:r>
              <a:rPr lang="zh-TW" alt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成績模組近年主要功能新增項目</a:t>
            </a:r>
            <a:endParaRPr lang="en-US" altLang="zh-TW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9780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70" name="Group 1"/>
          <p:cNvGrpSpPr>
            <a:grpSpLocks/>
          </p:cNvGrpSpPr>
          <p:nvPr/>
        </p:nvGrpSpPr>
        <p:grpSpPr bwMode="auto">
          <a:xfrm>
            <a:off x="574675" y="1355725"/>
            <a:ext cx="7921625" cy="4813300"/>
            <a:chOff x="574675" y="1355725"/>
            <a:chExt cx="7921625" cy="4813300"/>
          </a:xfrm>
        </p:grpSpPr>
        <p:grpSp>
          <p:nvGrpSpPr>
            <p:cNvPr id="58381" name="群組 1"/>
            <p:cNvGrpSpPr>
              <a:grpSpLocks/>
            </p:cNvGrpSpPr>
            <p:nvPr/>
          </p:nvGrpSpPr>
          <p:grpSpPr bwMode="auto">
            <a:xfrm>
              <a:off x="574675" y="1355725"/>
              <a:ext cx="7921625" cy="4813300"/>
              <a:chOff x="574674" y="1355725"/>
              <a:chExt cx="7921625" cy="4813300"/>
            </a:xfrm>
          </p:grpSpPr>
          <p:pic>
            <p:nvPicPr>
              <p:cNvPr id="58383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4674" y="1355725"/>
                <a:ext cx="7921625" cy="48133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8384" name="Picture 1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05650" y="1755228"/>
                <a:ext cx="532332" cy="145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8382" name="Picture 1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4633" y="1761675"/>
              <a:ext cx="299657" cy="161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774" name="矩形 7"/>
          <p:cNvSpPr>
            <a:spLocks noChangeArrowheads="1"/>
          </p:cNvSpPr>
          <p:nvPr/>
        </p:nvSpPr>
        <p:spPr bwMode="auto">
          <a:xfrm>
            <a:off x="2644775" y="2997200"/>
            <a:ext cx="327025" cy="214788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>
              <a:solidFill>
                <a:schemeClr val="tx1"/>
              </a:solidFill>
            </a:endParaRPr>
          </a:p>
        </p:txBody>
      </p:sp>
      <p:sp>
        <p:nvSpPr>
          <p:cNvPr id="15" name="矩形 7"/>
          <p:cNvSpPr>
            <a:spLocks noChangeArrowheads="1"/>
          </p:cNvSpPr>
          <p:nvPr/>
        </p:nvSpPr>
        <p:spPr bwMode="auto">
          <a:xfrm>
            <a:off x="2987675" y="2989263"/>
            <a:ext cx="327025" cy="214947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>
              <a:solidFill>
                <a:schemeClr val="tx1"/>
              </a:solidFill>
            </a:endParaRPr>
          </a:p>
        </p:txBody>
      </p:sp>
      <p:sp>
        <p:nvSpPr>
          <p:cNvPr id="58374" name="矩形 7"/>
          <p:cNvSpPr>
            <a:spLocks noChangeArrowheads="1"/>
          </p:cNvSpPr>
          <p:nvPr/>
        </p:nvSpPr>
        <p:spPr bwMode="auto">
          <a:xfrm>
            <a:off x="587375" y="2133600"/>
            <a:ext cx="2303463" cy="33655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>
              <a:solidFill>
                <a:schemeClr val="tx1"/>
              </a:solidFill>
            </a:endParaRPr>
          </a:p>
        </p:txBody>
      </p:sp>
      <p:sp>
        <p:nvSpPr>
          <p:cNvPr id="10" name="矩形 7"/>
          <p:cNvSpPr>
            <a:spLocks noChangeArrowheads="1"/>
          </p:cNvSpPr>
          <p:nvPr/>
        </p:nvSpPr>
        <p:spPr bwMode="auto">
          <a:xfrm>
            <a:off x="3303588" y="2997200"/>
            <a:ext cx="476250" cy="214153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>
              <a:solidFill>
                <a:schemeClr val="tx1"/>
              </a:solidFill>
            </a:endParaRPr>
          </a:p>
        </p:txBody>
      </p:sp>
      <p:sp>
        <p:nvSpPr>
          <p:cNvPr id="11" name="矩形 7"/>
          <p:cNvSpPr>
            <a:spLocks noChangeArrowheads="1"/>
          </p:cNvSpPr>
          <p:nvPr/>
        </p:nvSpPr>
        <p:spPr bwMode="auto">
          <a:xfrm>
            <a:off x="7451725" y="2997200"/>
            <a:ext cx="936625" cy="2132013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>
              <a:solidFill>
                <a:schemeClr val="tx1"/>
              </a:solidFill>
            </a:endParaRPr>
          </a:p>
        </p:txBody>
      </p:sp>
      <p:sp>
        <p:nvSpPr>
          <p:cNvPr id="12" name="矩形 7"/>
          <p:cNvSpPr>
            <a:spLocks noChangeArrowheads="1"/>
          </p:cNvSpPr>
          <p:nvPr/>
        </p:nvSpPr>
        <p:spPr bwMode="auto">
          <a:xfrm>
            <a:off x="3779838" y="3006725"/>
            <a:ext cx="3671887" cy="212248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>
              <a:solidFill>
                <a:schemeClr val="tx1"/>
              </a:solidFill>
            </a:endParaRPr>
          </a:p>
        </p:txBody>
      </p:sp>
      <p:pic>
        <p:nvPicPr>
          <p:cNvPr id="58378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188" y="1755775"/>
            <a:ext cx="1022350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9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0" y="1751013"/>
            <a:ext cx="373063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026">
            <a:extLst/>
          </p:cNvPr>
          <p:cNvSpPr txBox="1">
            <a:spLocks noChangeArrowheads="1"/>
          </p:cNvSpPr>
          <p:nvPr/>
        </p:nvSpPr>
        <p:spPr>
          <a:xfrm>
            <a:off x="1456413" y="420579"/>
            <a:ext cx="3558416" cy="646331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r>
              <a:rPr lang="zh-TW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科目滿分及比重</a:t>
            </a:r>
          </a:p>
        </p:txBody>
      </p:sp>
    </p:spTree>
    <p:extLst>
      <p:ext uri="{BB962C8B-B14F-4D97-AF65-F5344CB8AC3E}">
        <p14:creationId xmlns:p14="http://schemas.microsoft.com/office/powerpoint/2010/main" val="247840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6" name="Group 1"/>
          <p:cNvGrpSpPr>
            <a:grpSpLocks/>
          </p:cNvGrpSpPr>
          <p:nvPr/>
        </p:nvGrpSpPr>
        <p:grpSpPr bwMode="auto">
          <a:xfrm>
            <a:off x="539750" y="1106488"/>
            <a:ext cx="8247063" cy="5243512"/>
            <a:chOff x="539750" y="1268413"/>
            <a:chExt cx="8247063" cy="5243512"/>
          </a:xfrm>
        </p:grpSpPr>
        <p:grpSp>
          <p:nvGrpSpPr>
            <p:cNvPr id="62473" name="群組 3"/>
            <p:cNvGrpSpPr>
              <a:grpSpLocks/>
            </p:cNvGrpSpPr>
            <p:nvPr/>
          </p:nvGrpSpPr>
          <p:grpSpPr bwMode="auto">
            <a:xfrm>
              <a:off x="539750" y="1268413"/>
              <a:ext cx="8247063" cy="5243512"/>
              <a:chOff x="539750" y="1268413"/>
              <a:chExt cx="8247063" cy="5243512"/>
            </a:xfrm>
          </p:grpSpPr>
          <p:pic>
            <p:nvPicPr>
              <p:cNvPr id="62475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750" y="1268413"/>
                <a:ext cx="8247063" cy="524351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476" name="Picture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86118" y="1698729"/>
                <a:ext cx="507111" cy="152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2474" name="Picture 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6588" y="1707006"/>
              <a:ext cx="308738" cy="166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26" name="矩形 5"/>
          <p:cNvSpPr>
            <a:spLocks noChangeArrowheads="1"/>
          </p:cNvSpPr>
          <p:nvPr/>
        </p:nvSpPr>
        <p:spPr bwMode="auto">
          <a:xfrm>
            <a:off x="7740650" y="2911475"/>
            <a:ext cx="468313" cy="22225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>
              <a:solidFill>
                <a:srgbClr val="FF00FF"/>
              </a:solidFill>
            </a:endParaRPr>
          </a:p>
        </p:txBody>
      </p:sp>
      <p:sp>
        <p:nvSpPr>
          <p:cNvPr id="8" name="矩形 5"/>
          <p:cNvSpPr>
            <a:spLocks noChangeArrowheads="1"/>
          </p:cNvSpPr>
          <p:nvPr/>
        </p:nvSpPr>
        <p:spPr bwMode="auto">
          <a:xfrm>
            <a:off x="611188" y="3795713"/>
            <a:ext cx="1439862" cy="133826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>
              <a:solidFill>
                <a:srgbClr val="FF00FF"/>
              </a:solidFill>
            </a:endParaRPr>
          </a:p>
        </p:txBody>
      </p:sp>
      <p:pic>
        <p:nvPicPr>
          <p:cNvPr id="62470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388" y="1527175"/>
            <a:ext cx="71437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63" y="1528763"/>
            <a:ext cx="315912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026">
            <a:extLst/>
          </p:cNvPr>
          <p:cNvSpPr txBox="1">
            <a:spLocks noChangeArrowheads="1"/>
          </p:cNvSpPr>
          <p:nvPr/>
        </p:nvSpPr>
        <p:spPr>
          <a:xfrm>
            <a:off x="1456413" y="420579"/>
            <a:ext cx="3558416" cy="646331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r>
              <a:rPr lang="zh-TW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科目滿分及比重</a:t>
            </a:r>
          </a:p>
        </p:txBody>
      </p:sp>
    </p:spTree>
    <p:extLst>
      <p:ext uri="{BB962C8B-B14F-4D97-AF65-F5344CB8AC3E}">
        <p14:creationId xmlns:p14="http://schemas.microsoft.com/office/powerpoint/2010/main" val="42464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/>
          </p:cNvPr>
          <p:cNvSpPr/>
          <p:nvPr/>
        </p:nvSpPr>
        <p:spPr>
          <a:xfrm>
            <a:off x="1484313" y="368253"/>
            <a:ext cx="32048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TW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計算科目分數</a:t>
            </a:r>
            <a:endParaRPr lang="en-US" altLang="zh-TW" sz="3600" b="1" dirty="0"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4" name="Text Box 8">
            <a:extLst/>
          </p:cNvPr>
          <p:cNvSpPr txBox="1">
            <a:spLocks noChangeArrowheads="1"/>
          </p:cNvSpPr>
          <p:nvPr/>
        </p:nvSpPr>
        <p:spPr bwMode="auto">
          <a:xfrm>
            <a:off x="834318" y="1437201"/>
            <a:ext cx="34671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74650" indent="-37465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zh-TW" altLang="en-US" sz="2800" dirty="0">
                <a:solidFill>
                  <a:schemeClr val="accent2">
                    <a:lumMod val="50000"/>
                  </a:schemeClr>
                </a:solidFill>
                <a:latin typeface="+mn-ea"/>
                <a:cs typeface="+mj-cs"/>
              </a:rPr>
              <a:t>  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例子：中國語文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graphicFrame>
        <p:nvGraphicFramePr>
          <p:cNvPr id="7" name="表格 6">
            <a:extLst/>
          </p:cNvPr>
          <p:cNvGraphicFramePr>
            <a:graphicFrameLocks noGrp="1"/>
          </p:cNvGraphicFramePr>
          <p:nvPr>
            <p:extLst/>
          </p:nvPr>
        </p:nvGraphicFramePr>
        <p:xfrm>
          <a:off x="323850" y="2060575"/>
          <a:ext cx="8569325" cy="4078286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129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1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1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608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01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200" b="1" kern="120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  <a:cs typeface="+mn-cs"/>
                        </a:rPr>
                        <a:t>科目</a:t>
                      </a:r>
                      <a:r>
                        <a:rPr lang="en-US" altLang="zh-TW" sz="2200" b="1" kern="120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200" b="1" kern="120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  <a:cs typeface="+mn-cs"/>
                        </a:rPr>
                        <a:t>分卷</a:t>
                      </a:r>
                      <a:endParaRPr lang="zh-TW" sz="2200" b="1" kern="1200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6123" marR="661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8C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200" b="1" kern="120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  <a:cs typeface="+mn-cs"/>
                        </a:rPr>
                        <a:t>分卷比重</a:t>
                      </a:r>
                      <a:endParaRPr lang="zh-TW" sz="2200" b="1" kern="1200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6123" marR="661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8C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200" b="1" kern="120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  <a:cs typeface="+mn-cs"/>
                        </a:rPr>
                        <a:t>滿分</a:t>
                      </a:r>
                      <a:endParaRPr lang="zh-TW" sz="2200" b="1" kern="1200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6123" marR="661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8C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200" b="1" kern="120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  <a:cs typeface="+mn-cs"/>
                        </a:rPr>
                        <a:t>分數</a:t>
                      </a:r>
                      <a:endParaRPr lang="zh-TW" sz="2200" b="1" kern="1200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6123" marR="661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8C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24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2200" kern="120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  <a:cs typeface="+mn-cs"/>
                        </a:rPr>
                        <a:t>中國語文</a:t>
                      </a:r>
                      <a:endParaRPr lang="zh-TW" sz="2200" kern="1200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6123" marR="661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9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200" kern="1200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66123" marR="661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9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kern="120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  <a:cs typeface="Arial" pitchFamily="34" charset="0"/>
                        </a:rPr>
                        <a:t>300</a:t>
                      </a:r>
                      <a:endParaRPr lang="zh-TW" sz="2200" kern="1200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66123" marR="661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9F3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sz="1800" dirty="0">
                        <a:latin typeface="+mn-ea"/>
                        <a:ea typeface="+mn-ea"/>
                      </a:endParaRPr>
                    </a:p>
                  </a:txBody>
                  <a:tcPr marL="66123" marR="661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9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89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kern="120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  <a:cs typeface="+mn-cs"/>
                        </a:rPr>
                        <a:t>-</a:t>
                      </a:r>
                      <a:r>
                        <a:rPr lang="zh-TW" altLang="en-US" sz="2200" kern="120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  <a:cs typeface="+mn-cs"/>
                        </a:rPr>
                        <a:t>作文</a:t>
                      </a:r>
                      <a:endParaRPr lang="zh-TW" sz="2200" kern="1200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6123" marR="661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kern="120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  <a:cs typeface="Arial" pitchFamily="34" charset="0"/>
                        </a:rPr>
                        <a:t>2</a:t>
                      </a:r>
                      <a:endParaRPr lang="zh-TW" sz="2200" kern="1200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66123" marR="661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kern="120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  <a:cs typeface="Arial" pitchFamily="34" charset="0"/>
                        </a:rPr>
                        <a:t>100</a:t>
                      </a:r>
                      <a:endParaRPr lang="zh-TW" sz="2200" kern="1200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66123" marR="661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0" i="0" kern="1200" dirty="0">
                          <a:solidFill>
                            <a:srgbClr val="0070C0"/>
                          </a:solidFill>
                          <a:latin typeface="+mn-ea"/>
                          <a:ea typeface="+mn-ea"/>
                          <a:cs typeface="Arial" pitchFamily="34" charset="0"/>
                        </a:rPr>
                        <a:t>63</a:t>
                      </a:r>
                      <a:endParaRPr lang="zh-TW" sz="2200" b="0" i="0" kern="1200" dirty="0">
                        <a:solidFill>
                          <a:srgbClr val="0070C0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66123" marR="661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89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kern="120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  <a:cs typeface="+mn-cs"/>
                        </a:rPr>
                        <a:t>-</a:t>
                      </a:r>
                      <a:r>
                        <a:rPr lang="zh-TW" altLang="en-US" sz="2200" kern="120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  <a:cs typeface="+mn-cs"/>
                        </a:rPr>
                        <a:t>讀本</a:t>
                      </a:r>
                      <a:endParaRPr lang="zh-TW" sz="2200" kern="1200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6123" marR="661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9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kern="120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  <a:cs typeface="Arial" pitchFamily="34" charset="0"/>
                        </a:rPr>
                        <a:t>2</a:t>
                      </a:r>
                      <a:endParaRPr lang="zh-TW" sz="2200" kern="1200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66123" marR="661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9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kern="120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  <a:cs typeface="Arial" pitchFamily="34" charset="0"/>
                        </a:rPr>
                        <a:t>100</a:t>
                      </a:r>
                      <a:endParaRPr lang="zh-TW" sz="2200" kern="1200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66123" marR="661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9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0" i="0" kern="1200" dirty="0">
                          <a:solidFill>
                            <a:srgbClr val="0070C0"/>
                          </a:solidFill>
                          <a:latin typeface="+mn-ea"/>
                          <a:ea typeface="+mn-ea"/>
                          <a:cs typeface="Arial" pitchFamily="34" charset="0"/>
                        </a:rPr>
                        <a:t>58</a:t>
                      </a:r>
                      <a:endParaRPr lang="zh-TW" sz="2200" b="0" i="0" kern="1200" dirty="0">
                        <a:solidFill>
                          <a:srgbClr val="0070C0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66123" marR="661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9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89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200" kern="120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  <a:cs typeface="+mn-cs"/>
                        </a:rPr>
                        <a:t>-</a:t>
                      </a:r>
                      <a:r>
                        <a:rPr lang="zh-TW" altLang="en-US" sz="2200" kern="120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  <a:cs typeface="+mn-cs"/>
                        </a:rPr>
                        <a:t>說話</a:t>
                      </a:r>
                      <a:endParaRPr lang="zh-TW" sz="2200" kern="1200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6123" marR="661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200" kern="120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  <a:cs typeface="Arial" pitchFamily="34" charset="0"/>
                        </a:rPr>
                        <a:t>1</a:t>
                      </a:r>
                      <a:endParaRPr lang="zh-TW" sz="2200" kern="1200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66123" marR="661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200" kern="120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  <a:cs typeface="Arial" pitchFamily="34" charset="0"/>
                        </a:rPr>
                        <a:t>50</a:t>
                      </a:r>
                      <a:endParaRPr lang="zh-TW" sz="2200" kern="1200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66123" marR="661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200" b="0" i="0" kern="1200" dirty="0">
                          <a:solidFill>
                            <a:srgbClr val="0070C0"/>
                          </a:solidFill>
                          <a:latin typeface="+mn-ea"/>
                          <a:ea typeface="+mn-ea"/>
                          <a:cs typeface="Arial" pitchFamily="34" charset="0"/>
                        </a:rPr>
                        <a:t>30</a:t>
                      </a:r>
                      <a:endParaRPr lang="zh-TW" sz="2200" b="0" i="0" kern="1200" dirty="0">
                        <a:solidFill>
                          <a:srgbClr val="0070C0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66123" marR="661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89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200" kern="120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  <a:cs typeface="+mn-cs"/>
                        </a:rPr>
                        <a:t>-</a:t>
                      </a:r>
                      <a:r>
                        <a:rPr lang="zh-TW" altLang="en-US" sz="2200" kern="120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  <a:cs typeface="+mn-cs"/>
                        </a:rPr>
                        <a:t>聆聽</a:t>
                      </a:r>
                      <a:endParaRPr lang="zh-TW" sz="2200" kern="1200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6123" marR="661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9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200" kern="120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  <a:cs typeface="Arial" pitchFamily="34" charset="0"/>
                        </a:rPr>
                        <a:t>1</a:t>
                      </a:r>
                      <a:endParaRPr lang="zh-TW" sz="2200" kern="1200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66123" marR="661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9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200" kern="120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  <a:cs typeface="Arial" pitchFamily="34" charset="0"/>
                        </a:rPr>
                        <a:t>50</a:t>
                      </a:r>
                      <a:endParaRPr lang="zh-TW" sz="2200" kern="1200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66123" marR="661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9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200" b="0" i="0" kern="1200" dirty="0">
                          <a:solidFill>
                            <a:srgbClr val="0070C0"/>
                          </a:solidFill>
                          <a:latin typeface="+mn-ea"/>
                          <a:ea typeface="+mn-ea"/>
                          <a:cs typeface="Arial" pitchFamily="34" charset="0"/>
                        </a:rPr>
                        <a:t>32</a:t>
                      </a:r>
                      <a:endParaRPr lang="zh-TW" sz="2200" b="0" i="0" kern="1200" dirty="0">
                        <a:solidFill>
                          <a:srgbClr val="0070C0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66123" marR="661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9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3530" name="矩形 1"/>
          <p:cNvSpPr>
            <a:spLocks noChangeArrowheads="1"/>
          </p:cNvSpPr>
          <p:nvPr/>
        </p:nvSpPr>
        <p:spPr bwMode="auto">
          <a:xfrm>
            <a:off x="3217863" y="2808288"/>
            <a:ext cx="5602287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b="0">
              <a:solidFill>
                <a:schemeClr val="tx1"/>
              </a:solidFill>
            </a:endParaRPr>
          </a:p>
        </p:txBody>
      </p:sp>
      <p:sp>
        <p:nvSpPr>
          <p:cNvPr id="5" name="矩形 4">
            <a:extLst/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106724" y="2785036"/>
            <a:ext cx="5760640" cy="885371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txBody>
          <a:bodyPr/>
          <a:lstStyle/>
          <a:p>
            <a:pPr eaLnBrk="1" hangingPunct="1">
              <a:defRPr/>
            </a:pPr>
            <a:r>
              <a:rPr lang="zh-TW" altLang="en-US" b="0">
                <a:noFill/>
                <a:ea typeface="新細明體" charset="-12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6554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8" name="Group 1"/>
          <p:cNvGrpSpPr>
            <a:grpSpLocks/>
          </p:cNvGrpSpPr>
          <p:nvPr/>
        </p:nvGrpSpPr>
        <p:grpSpPr bwMode="auto">
          <a:xfrm>
            <a:off x="539750" y="1268413"/>
            <a:ext cx="8247063" cy="5243512"/>
            <a:chOff x="539750" y="1268413"/>
            <a:chExt cx="8247063" cy="5243512"/>
          </a:xfrm>
        </p:grpSpPr>
        <p:grpSp>
          <p:nvGrpSpPr>
            <p:cNvPr id="65543" name="群組 3"/>
            <p:cNvGrpSpPr>
              <a:grpSpLocks/>
            </p:cNvGrpSpPr>
            <p:nvPr/>
          </p:nvGrpSpPr>
          <p:grpSpPr bwMode="auto">
            <a:xfrm>
              <a:off x="539750" y="1268413"/>
              <a:ext cx="8247063" cy="5243512"/>
              <a:chOff x="539750" y="1268413"/>
              <a:chExt cx="8247063" cy="5243512"/>
            </a:xfrm>
          </p:grpSpPr>
          <p:grpSp>
            <p:nvGrpSpPr>
              <p:cNvPr id="65545" name="群組 3"/>
              <p:cNvGrpSpPr>
                <a:grpSpLocks/>
              </p:cNvGrpSpPr>
              <p:nvPr/>
            </p:nvGrpSpPr>
            <p:grpSpPr bwMode="auto">
              <a:xfrm>
                <a:off x="539750" y="1268413"/>
                <a:ext cx="8247063" cy="5243512"/>
                <a:chOff x="539750" y="1268413"/>
                <a:chExt cx="8247063" cy="5243512"/>
              </a:xfrm>
            </p:grpSpPr>
            <p:pic>
              <p:nvPicPr>
                <p:cNvPr id="65547" name="Picture 2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9750" y="1268413"/>
                  <a:ext cx="8247063" cy="524351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5548" name="Picture 6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86118" y="1698729"/>
                  <a:ext cx="507111" cy="1521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65546" name="Picture 1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86118" y="1702567"/>
                <a:ext cx="544907" cy="1486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5544" name="Picture 1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9645" y="1708063"/>
              <a:ext cx="302654" cy="162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26" name="矩形 5"/>
          <p:cNvSpPr>
            <a:spLocks noChangeArrowheads="1"/>
          </p:cNvSpPr>
          <p:nvPr/>
        </p:nvSpPr>
        <p:spPr bwMode="auto">
          <a:xfrm>
            <a:off x="8208963" y="2997200"/>
            <a:ext cx="466725" cy="237648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>
              <a:solidFill>
                <a:srgbClr val="FF00FF"/>
              </a:solidFill>
            </a:endParaRPr>
          </a:p>
        </p:txBody>
      </p:sp>
      <p:pic>
        <p:nvPicPr>
          <p:cNvPr id="65541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038" y="1698625"/>
            <a:ext cx="71437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238" y="1697038"/>
            <a:ext cx="312737" cy="16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026">
            <a:extLst/>
          </p:cNvPr>
          <p:cNvSpPr txBox="1">
            <a:spLocks noChangeArrowheads="1"/>
          </p:cNvSpPr>
          <p:nvPr/>
        </p:nvSpPr>
        <p:spPr>
          <a:xfrm>
            <a:off x="1456413" y="420579"/>
            <a:ext cx="3558416" cy="646331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r>
              <a:rPr lang="zh-TW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科目滿分及比重</a:t>
            </a:r>
          </a:p>
        </p:txBody>
      </p:sp>
    </p:spTree>
    <p:extLst>
      <p:ext uri="{BB962C8B-B14F-4D97-AF65-F5344CB8AC3E}">
        <p14:creationId xmlns:p14="http://schemas.microsoft.com/office/powerpoint/2010/main" val="169076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/>
          </p:cNvPr>
          <p:cNvSpPr/>
          <p:nvPr/>
        </p:nvSpPr>
        <p:spPr>
          <a:xfrm>
            <a:off x="1520328" y="406807"/>
            <a:ext cx="43957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TW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計算考績的總平均分</a:t>
            </a:r>
            <a:endParaRPr lang="en-US" altLang="zh-TW" sz="3600" b="1" dirty="0"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4" name="Text Box 8">
            <a:extLst/>
          </p:cNvPr>
          <p:cNvSpPr txBox="1">
            <a:spLocks noChangeArrowheads="1"/>
          </p:cNvSpPr>
          <p:nvPr/>
        </p:nvSpPr>
        <p:spPr bwMode="auto">
          <a:xfrm>
            <a:off x="1520328" y="1320073"/>
            <a:ext cx="7142162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74650" indent="-37465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>
              <a:defRPr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例子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algn="l" eaLnBrk="1" hangingPunct="1">
              <a:defRPr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假設學生甲修讀</a:t>
            </a:r>
            <a:r>
              <a:rPr lang="en-US" altLang="zh-TW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3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科：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algn="l" eaLnBrk="1" hangingPunct="1">
              <a:defRPr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英國語文、數學及中國語文 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graphicFrame>
        <p:nvGraphicFramePr>
          <p:cNvPr id="34850" name="Group 34">
            <a:extLst/>
          </p:cNvPr>
          <p:cNvGraphicFramePr>
            <a:graphicFrameLocks noGrp="1"/>
          </p:cNvGraphicFramePr>
          <p:nvPr>
            <p:extLst/>
          </p:nvPr>
        </p:nvGraphicFramePr>
        <p:xfrm>
          <a:off x="971550" y="2781300"/>
          <a:ext cx="7416800" cy="2089152"/>
        </p:xfrm>
        <a:graphic>
          <a:graphicData uri="http://schemas.openxmlformats.org/drawingml/2006/table">
            <a:tbl>
              <a:tblPr/>
              <a:tblGrid>
                <a:gridCol w="185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2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科目</a:t>
                      </a:r>
                      <a:endParaRPr kumimoji="0" lang="zh-HK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32" marR="91432"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滿分</a:t>
                      </a:r>
                      <a:endParaRPr kumimoji="0" lang="zh-HK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32" marR="91432"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科目比重</a:t>
                      </a:r>
                      <a:endParaRPr kumimoji="0" lang="zh-HK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32" marR="91432"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分數</a:t>
                      </a:r>
                      <a:endParaRPr kumimoji="0" lang="zh-HK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32" marR="91432"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英國語文</a:t>
                      </a:r>
                      <a:endParaRPr kumimoji="0" lang="zh-HK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32" marR="91432"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Arial" charset="0"/>
                        </a:rPr>
                        <a:t>300</a:t>
                      </a:r>
                      <a:endParaRPr kumimoji="0" lang="zh-HK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Arial" charset="0"/>
                      </a:endParaRPr>
                    </a:p>
                  </a:txBody>
                  <a:tcPr marL="91432" marR="91432"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Arial" charset="0"/>
                        </a:rPr>
                        <a:t>3</a:t>
                      </a:r>
                      <a:endParaRPr kumimoji="0" lang="zh-HK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Arial" charset="0"/>
                      </a:endParaRPr>
                    </a:p>
                  </a:txBody>
                  <a:tcPr marL="91432" marR="91432"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Arial" charset="0"/>
                        </a:rPr>
                        <a:t>264</a:t>
                      </a:r>
                      <a:endParaRPr kumimoji="0" lang="zh-HK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Arial" charset="0"/>
                      </a:endParaRPr>
                    </a:p>
                  </a:txBody>
                  <a:tcPr marL="91432" marR="91432"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數學</a:t>
                      </a:r>
                      <a:endParaRPr kumimoji="0" lang="zh-HK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32" marR="91432"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Arial" charset="0"/>
                        </a:rPr>
                        <a:t>200</a:t>
                      </a:r>
                      <a:endParaRPr kumimoji="0" lang="zh-HK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Arial" charset="0"/>
                      </a:endParaRPr>
                    </a:p>
                  </a:txBody>
                  <a:tcPr marL="91432" marR="91432"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Arial" charset="0"/>
                        </a:rPr>
                        <a:t>2</a:t>
                      </a:r>
                      <a:endParaRPr kumimoji="0" lang="zh-HK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Arial" charset="0"/>
                      </a:endParaRPr>
                    </a:p>
                  </a:txBody>
                  <a:tcPr marL="91432" marR="91432"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Arial" charset="0"/>
                        </a:rPr>
                        <a:t>180</a:t>
                      </a:r>
                      <a:endParaRPr kumimoji="0" lang="zh-HK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Arial" charset="0"/>
                      </a:endParaRPr>
                    </a:p>
                  </a:txBody>
                  <a:tcPr marL="91432" marR="91432"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A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2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中國語文</a:t>
                      </a:r>
                      <a:endParaRPr kumimoji="0" lang="zh-HK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32" marR="91432"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Arial" charset="0"/>
                        </a:rPr>
                        <a:t>300</a:t>
                      </a:r>
                      <a:endParaRPr kumimoji="0" lang="zh-HK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Arial" charset="0"/>
                      </a:endParaRPr>
                    </a:p>
                  </a:txBody>
                  <a:tcPr marL="91432" marR="91432"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Arial" charset="0"/>
                        </a:rPr>
                        <a:t>3</a:t>
                      </a:r>
                      <a:endParaRPr kumimoji="0" lang="zh-HK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Arial" charset="0"/>
                      </a:endParaRPr>
                    </a:p>
                  </a:txBody>
                  <a:tcPr marL="91432" marR="91432"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Arial" charset="0"/>
                        </a:rPr>
                        <a:t>279</a:t>
                      </a:r>
                      <a:endParaRPr kumimoji="0" lang="zh-HK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Arial" charset="0"/>
                      </a:endParaRPr>
                    </a:p>
                  </a:txBody>
                  <a:tcPr marL="91432" marR="91432"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文字方塊 1">
            <a:extLst/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971600" y="5085184"/>
            <a:ext cx="7124241" cy="902235"/>
          </a:xfrm>
          <a:prstGeom prst="rect">
            <a:avLst/>
          </a:prstGeom>
          <a:blipFill rotWithShape="1">
            <a:blip r:embed="rId2"/>
            <a:stretch>
              <a:fillRect r="-684" b="-8108"/>
            </a:stretch>
          </a:blipFill>
        </p:spPr>
        <p:txBody>
          <a:bodyPr/>
          <a:lstStyle/>
          <a:p>
            <a:pPr eaLnBrk="1" hangingPunct="1">
              <a:defRPr/>
            </a:pPr>
            <a:r>
              <a:rPr lang="zh-TW" altLang="en-US" b="0">
                <a:noFill/>
                <a:ea typeface="新細明體" charset="-12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46360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3"/>
          <p:cNvSpPr>
            <a:spLocks noGrp="1" noChangeArrowheads="1"/>
          </p:cNvSpPr>
          <p:nvPr>
            <p:ph type="title"/>
          </p:nvPr>
        </p:nvSpPr>
        <p:spPr>
          <a:xfrm>
            <a:off x="1526812" y="335570"/>
            <a:ext cx="3960440" cy="706438"/>
          </a:xfrm>
        </p:spPr>
        <p:txBody>
          <a:bodyPr/>
          <a:lstStyle/>
          <a:p>
            <a:r>
              <a:rPr lang="zh-TW" altLang="en-US" b="1" dirty="0" smtClean="0">
                <a:solidFill>
                  <a:schemeClr val="tx1"/>
                </a:solidFill>
                <a:latin typeface="+mn-ea"/>
                <a:ea typeface="+mn-ea"/>
              </a:rPr>
              <a:t>學生成績模組大綱</a:t>
            </a:r>
            <a:endParaRPr lang="zh-HK" altLang="en-US" b="1" dirty="0" smtClean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24580" name="投影片編號版面配置區 1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zh-TW" sz="14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5" name="Diagram 4">
            <a:extLst/>
          </p:cNvPr>
          <p:cNvGraphicFramePr/>
          <p:nvPr>
            <p:extLst>
              <p:ext uri="{D42A27DB-BD31-4B8C-83A1-F6EECF244321}">
                <p14:modId xmlns:p14="http://schemas.microsoft.com/office/powerpoint/2010/main" val="3495189468"/>
              </p:ext>
            </p:extLst>
          </p:nvPr>
        </p:nvGraphicFramePr>
        <p:xfrm>
          <a:off x="359024" y="1183110"/>
          <a:ext cx="8784976" cy="5027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2011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/>
          </p:cNvPr>
          <p:cNvSpPr txBox="1"/>
          <p:nvPr/>
        </p:nvSpPr>
        <p:spPr>
          <a:xfrm>
            <a:off x="2792086" y="1063121"/>
            <a:ext cx="1995938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TW" altLang="en-US" sz="2800" dirty="0">
                <a:latin typeface="+mn-ea"/>
              </a:rPr>
              <a:t>學期及考績</a:t>
            </a:r>
            <a:endParaRPr lang="zh-HK" altLang="en-US" sz="2800" dirty="0">
              <a:latin typeface="+mn-ea"/>
            </a:endParaRPr>
          </a:p>
        </p:txBody>
      </p:sp>
      <p:graphicFrame>
        <p:nvGraphicFramePr>
          <p:cNvPr id="3" name="Diagram 2">
            <a:extLst/>
          </p:cNvPr>
          <p:cNvGraphicFramePr/>
          <p:nvPr>
            <p:extLst/>
          </p:nvPr>
        </p:nvGraphicFramePr>
        <p:xfrm>
          <a:off x="1601300" y="1746834"/>
          <a:ext cx="4482868" cy="329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 3">
            <a:extLst/>
          </p:cNvPr>
          <p:cNvGraphicFramePr/>
          <p:nvPr>
            <p:extLst/>
          </p:nvPr>
        </p:nvGraphicFramePr>
        <p:xfrm>
          <a:off x="1763688" y="2076775"/>
          <a:ext cx="4320479" cy="560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112710" y="2968839"/>
            <a:ext cx="492443" cy="2304728"/>
          </a:xfrm>
          <a:prstGeom prst="rect">
            <a:avLst/>
          </a:prstGeom>
          <a:solidFill>
            <a:srgbClr val="BA8C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000" b="1" dirty="0">
                <a:solidFill>
                  <a:schemeClr val="tx1"/>
                </a:solidFill>
                <a:latin typeface="+mn-ea"/>
              </a:rPr>
              <a:t>科目滿分及比重</a:t>
            </a:r>
            <a:endParaRPr lang="zh-HK" altLang="en-US" sz="20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70665" name="Title 6"/>
          <p:cNvSpPr>
            <a:spLocks noGrp="1" noChangeArrowheads="1"/>
          </p:cNvSpPr>
          <p:nvPr>
            <p:ph type="title"/>
          </p:nvPr>
        </p:nvSpPr>
        <p:spPr>
          <a:xfrm>
            <a:off x="1601300" y="329879"/>
            <a:ext cx="6738017" cy="626492"/>
          </a:xfrm>
        </p:spPr>
        <p:txBody>
          <a:bodyPr>
            <a:normAutofit/>
          </a:bodyPr>
          <a:lstStyle/>
          <a:p>
            <a:r>
              <a:rPr lang="zh-TW" altLang="en-US" sz="2800" b="1" dirty="0" smtClean="0">
                <a:solidFill>
                  <a:srgbClr val="00B050"/>
                </a:solidFill>
                <a:latin typeface="+mn-ea"/>
                <a:ea typeface="+mn-ea"/>
              </a:rPr>
              <a:t>學期及考績</a:t>
            </a:r>
            <a:r>
              <a:rPr kumimoji="1" lang="zh-TW" altLang="en-US" sz="2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zh-TW" altLang="en-US" sz="2800" b="1" dirty="0" smtClean="0">
                <a:solidFill>
                  <a:srgbClr val="00B050"/>
                </a:solidFill>
                <a:latin typeface="+mn-ea"/>
                <a:ea typeface="+mn-ea"/>
              </a:rPr>
              <a:t>科目滿分及比重</a:t>
            </a:r>
            <a:r>
              <a:rPr kumimoji="1" lang="zh-TW" altLang="en-US" sz="27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的比較</a:t>
            </a:r>
            <a:endParaRPr kumimoji="1" lang="zh-HK" altLang="en-US" sz="2700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五邊形 11"/>
          <p:cNvSpPr/>
          <p:nvPr/>
        </p:nvSpPr>
        <p:spPr bwMode="auto">
          <a:xfrm rot="16200000">
            <a:off x="1815227" y="5071316"/>
            <a:ext cx="946013" cy="1007705"/>
          </a:xfrm>
          <a:prstGeom prst="homePlate">
            <a:avLst>
              <a:gd name="adj" fmla="val 18132"/>
            </a:avLst>
          </a:prstGeom>
          <a:solidFill>
            <a:schemeClr val="accent6">
              <a:lumMod val="60000"/>
              <a:lumOff val="40000"/>
            </a:schemeClr>
          </a:solidFill>
          <a:ln w="254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vert" wrap="none" lIns="0" tIns="0" rIns="91440" bIns="45720" numCol="1" rtlCol="0" anchor="ctr" anchorCtr="1" compatLnSpc="1">
            <a:noAutofit/>
          </a:bodyPr>
          <a:lstStyle/>
          <a:p>
            <a:r>
              <a:rPr lang="zh-TW" altLang="en-US" dirty="0">
                <a:latin typeface="+mn-ea"/>
              </a:rPr>
              <a:t>數學</a:t>
            </a:r>
            <a:endParaRPr lang="zh-HK" altLang="en-US" dirty="0">
              <a:latin typeface="+mn-ea"/>
            </a:endParaRPr>
          </a:p>
        </p:txBody>
      </p:sp>
      <p:sp>
        <p:nvSpPr>
          <p:cNvPr id="16" name="五邊形 15"/>
          <p:cNvSpPr/>
          <p:nvPr/>
        </p:nvSpPr>
        <p:spPr bwMode="auto">
          <a:xfrm rot="16200000">
            <a:off x="1762416" y="4030944"/>
            <a:ext cx="1051633" cy="958483"/>
          </a:xfrm>
          <a:prstGeom prst="homePlate">
            <a:avLst>
              <a:gd name="adj" fmla="val 24053"/>
            </a:avLst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vert" wrap="square" lIns="0" tIns="0" rIns="91440" bIns="45720" numCol="1" rtlCol="0" anchor="ctr" anchorCtr="1" compatLnSpc="1">
            <a:noAutofit/>
          </a:bodyPr>
          <a:lstStyle/>
          <a:p>
            <a:r>
              <a:rPr lang="zh-TW" altLang="en-US" dirty="0">
                <a:latin typeface="+mn-ea"/>
              </a:rPr>
              <a:t>英國語文</a:t>
            </a:r>
            <a:endParaRPr lang="zh-HK" altLang="en-US" dirty="0">
              <a:latin typeface="+mn-ea"/>
            </a:endParaRPr>
          </a:p>
          <a:p>
            <a:endParaRPr lang="zh-HK" altLang="en-US" dirty="0">
              <a:latin typeface="+mn-ea"/>
            </a:endParaRPr>
          </a:p>
        </p:txBody>
      </p:sp>
      <p:sp>
        <p:nvSpPr>
          <p:cNvPr id="17" name="五邊形 16"/>
          <p:cNvSpPr/>
          <p:nvPr/>
        </p:nvSpPr>
        <p:spPr bwMode="auto">
          <a:xfrm rot="16200000">
            <a:off x="1734869" y="2853924"/>
            <a:ext cx="1084565" cy="946658"/>
          </a:xfrm>
          <a:prstGeom prst="homePlate">
            <a:avLst>
              <a:gd name="adj" fmla="val 19335"/>
            </a:avLst>
          </a:prstGeom>
          <a:solidFill>
            <a:srgbClr val="CCECFF"/>
          </a:solidFill>
          <a:ln w="25400">
            <a:solidFill>
              <a:srgbClr val="CCECFF"/>
            </a:solidFill>
          </a:ln>
        </p:spPr>
        <p:txBody>
          <a:bodyPr vert="vert" wrap="square" lIns="0" tIns="0" rIns="91440" bIns="45720" numCol="1" rtlCol="0" anchor="ctr" anchorCtr="1" compatLnSpc="1">
            <a:noAutofit/>
          </a:bodyPr>
          <a:lstStyle/>
          <a:p>
            <a:pPr lvl="0"/>
            <a:r>
              <a:rPr lang="zh-TW" altLang="en-US" dirty="0">
                <a:latin typeface="+mn-ea"/>
              </a:rPr>
              <a:t>中國語文</a:t>
            </a:r>
            <a:endParaRPr lang="zh-HK" altLang="en-US" dirty="0">
              <a:latin typeface="+mn-ea"/>
            </a:endParaRPr>
          </a:p>
          <a:p>
            <a:endParaRPr lang="zh-HK" altLang="en-US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733562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86" name="Group 1"/>
          <p:cNvGrpSpPr>
            <a:grpSpLocks/>
          </p:cNvGrpSpPr>
          <p:nvPr/>
        </p:nvGrpSpPr>
        <p:grpSpPr bwMode="auto">
          <a:xfrm>
            <a:off x="1489075" y="2190750"/>
            <a:ext cx="6588125" cy="4581525"/>
            <a:chOff x="1489075" y="2190750"/>
            <a:chExt cx="6588125" cy="4581525"/>
          </a:xfrm>
        </p:grpSpPr>
        <p:grpSp>
          <p:nvGrpSpPr>
            <p:cNvPr id="67594" name="群組 1"/>
            <p:cNvGrpSpPr>
              <a:grpSpLocks/>
            </p:cNvGrpSpPr>
            <p:nvPr/>
          </p:nvGrpSpPr>
          <p:grpSpPr bwMode="auto">
            <a:xfrm>
              <a:off x="1489075" y="2190750"/>
              <a:ext cx="6588125" cy="4581525"/>
              <a:chOff x="1489075" y="2190750"/>
              <a:chExt cx="6588125" cy="4581525"/>
            </a:xfrm>
          </p:grpSpPr>
          <p:grpSp>
            <p:nvGrpSpPr>
              <p:cNvPr id="67596" name="群組 2"/>
              <p:cNvGrpSpPr>
                <a:grpSpLocks/>
              </p:cNvGrpSpPr>
              <p:nvPr/>
            </p:nvGrpSpPr>
            <p:grpSpPr bwMode="auto">
              <a:xfrm>
                <a:off x="1489075" y="2190750"/>
                <a:ext cx="6588125" cy="4581525"/>
                <a:chOff x="1489075" y="2133600"/>
                <a:chExt cx="6588125" cy="4581525"/>
              </a:xfrm>
            </p:grpSpPr>
            <p:pic>
              <p:nvPicPr>
                <p:cNvPr id="67598" name="Picture 2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89075" y="2133600"/>
                  <a:ext cx="6588125" cy="45815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7599" name="Picture 7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32870" y="2664568"/>
                  <a:ext cx="419100" cy="1257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67597" name="Picture 1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36286" y="2722000"/>
                <a:ext cx="461075" cy="1257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7595" name="Picture 1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6531" y="2724595"/>
              <a:ext cx="269718" cy="145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 Box 8">
            <a:extLst/>
          </p:cNvPr>
          <p:cNvSpPr txBox="1">
            <a:spLocks noChangeArrowheads="1"/>
          </p:cNvSpPr>
          <p:nvPr/>
        </p:nvSpPr>
        <p:spPr bwMode="auto">
          <a:xfrm>
            <a:off x="1668099" y="1045651"/>
            <a:ext cx="7043738" cy="118494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374650" indent="-37465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>
              <a:defRPr/>
            </a:pPr>
            <a:r>
              <a:rPr lang="zh-TW" altLang="en-US" sz="2300" dirty="0">
                <a:solidFill>
                  <a:srgbClr val="002F8E"/>
                </a:solidFill>
                <a:latin typeface="+mn-ea"/>
                <a:cs typeface="+mj-cs"/>
              </a:rPr>
              <a:t>小提示</a:t>
            </a:r>
            <a:endParaRPr lang="en-US" altLang="zh-TW" sz="2300" dirty="0">
              <a:solidFill>
                <a:srgbClr val="002F8E"/>
              </a:solidFill>
              <a:latin typeface="+mn-ea"/>
              <a:cs typeface="+mj-cs"/>
            </a:endParaRPr>
          </a:p>
          <a:p>
            <a:pPr marL="0" indent="0" algn="l" eaLnBrk="1" hangingPunct="1">
              <a:defRPr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「列印次序」決定成績表科目</a:t>
            </a:r>
            <a:r>
              <a:rPr lang="en-US" altLang="zh-TW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/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分卷的排序 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indent="0" algn="l" eaLnBrk="1" hangingPunct="1">
              <a:defRPr/>
            </a:pPr>
            <a:r>
              <a:rPr lang="en-US" altLang="zh-TW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(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可輸入數值：</a:t>
            </a:r>
            <a:r>
              <a:rPr lang="en-US" altLang="zh-TW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1-999 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或 不列印：</a:t>
            </a:r>
            <a:r>
              <a:rPr lang="en-US" altLang="zh-TW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0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）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67589" name="矩形 5"/>
          <p:cNvSpPr>
            <a:spLocks noChangeArrowheads="1"/>
          </p:cNvSpPr>
          <p:nvPr/>
        </p:nvSpPr>
        <p:spPr bwMode="auto">
          <a:xfrm>
            <a:off x="4356100" y="3627438"/>
            <a:ext cx="355600" cy="3062287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>
              <a:solidFill>
                <a:schemeClr val="tx1"/>
              </a:solidFill>
            </a:endParaRPr>
          </a:p>
        </p:txBody>
      </p:sp>
      <p:sp>
        <p:nvSpPr>
          <p:cNvPr id="67590" name="矩形 5"/>
          <p:cNvSpPr>
            <a:spLocks noChangeArrowheads="1"/>
          </p:cNvSpPr>
          <p:nvPr/>
        </p:nvSpPr>
        <p:spPr bwMode="auto">
          <a:xfrm>
            <a:off x="2555875" y="3068638"/>
            <a:ext cx="863600" cy="2889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>
              <a:solidFill>
                <a:schemeClr val="tx1"/>
              </a:solidFill>
            </a:endParaRPr>
          </a:p>
        </p:txBody>
      </p:sp>
      <p:pic>
        <p:nvPicPr>
          <p:cNvPr id="67591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225" y="2713038"/>
            <a:ext cx="879475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2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6"/>
          <a:stretch>
            <a:fillRect/>
          </a:stretch>
        </p:blipFill>
        <p:spPr bwMode="auto">
          <a:xfrm>
            <a:off x="3886200" y="2713038"/>
            <a:ext cx="312738" cy="14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026">
            <a:extLst/>
          </p:cNvPr>
          <p:cNvSpPr txBox="1">
            <a:spLocks noChangeArrowheads="1"/>
          </p:cNvSpPr>
          <p:nvPr/>
        </p:nvSpPr>
        <p:spPr>
          <a:xfrm>
            <a:off x="1456413" y="420579"/>
            <a:ext cx="3558416" cy="646331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r>
              <a:rPr lang="zh-TW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科目滿分及比重</a:t>
            </a:r>
          </a:p>
        </p:txBody>
      </p:sp>
    </p:spTree>
    <p:extLst>
      <p:ext uri="{BB962C8B-B14F-4D97-AF65-F5344CB8AC3E}">
        <p14:creationId xmlns:p14="http://schemas.microsoft.com/office/powerpoint/2010/main" val="411056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8" name="Group 1"/>
          <p:cNvGrpSpPr>
            <a:grpSpLocks/>
          </p:cNvGrpSpPr>
          <p:nvPr/>
        </p:nvGrpSpPr>
        <p:grpSpPr bwMode="auto">
          <a:xfrm>
            <a:off x="682625" y="2349500"/>
            <a:ext cx="7777163" cy="4073525"/>
            <a:chOff x="682625" y="2349500"/>
            <a:chExt cx="7777163" cy="4073525"/>
          </a:xfrm>
        </p:grpSpPr>
        <p:pic>
          <p:nvPicPr>
            <p:cNvPr id="6042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625" y="2349500"/>
              <a:ext cx="7777163" cy="40735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428" name="Picture 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6745" y="2799978"/>
              <a:ext cx="290844" cy="156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ext Box 8">
            <a:extLst/>
          </p:cNvPr>
          <p:cNvSpPr txBox="1">
            <a:spLocks noChangeArrowheads="1"/>
          </p:cNvSpPr>
          <p:nvPr/>
        </p:nvSpPr>
        <p:spPr bwMode="auto">
          <a:xfrm>
            <a:off x="1456413" y="1081433"/>
            <a:ext cx="6768554" cy="12319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374650" indent="-37465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>
              <a:defRPr/>
            </a:pPr>
            <a:r>
              <a:rPr lang="zh-TW" altLang="en-US" sz="2600" dirty="0">
                <a:solidFill>
                  <a:srgbClr val="002F8E"/>
                </a:solidFill>
                <a:latin typeface="+mn-ea"/>
                <a:cs typeface="Calibri" pitchFamily="34" charset="0"/>
              </a:rPr>
              <a:t>小提示</a:t>
            </a:r>
            <a:endParaRPr lang="en-US" altLang="zh-TW" sz="2600" dirty="0">
              <a:solidFill>
                <a:srgbClr val="002F8E"/>
              </a:solidFill>
              <a:latin typeface="+mn-ea"/>
              <a:cs typeface="Calibri" pitchFamily="34" charset="0"/>
            </a:endParaRPr>
          </a:p>
          <a:p>
            <a:pPr marL="0" indent="0" algn="l" eaLnBrk="1" hangingPunct="1">
              <a:defRPr/>
            </a:pPr>
            <a:r>
              <a:rPr lang="zh-TW" altLang="en-US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先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完成「年終」的科目滿分及比重設定，再複製到其他考績</a:t>
            </a:r>
            <a:r>
              <a:rPr lang="en-US" altLang="zh-TW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/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學期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60421" name="矩形 7"/>
          <p:cNvSpPr>
            <a:spLocks noChangeArrowheads="1"/>
          </p:cNvSpPr>
          <p:nvPr/>
        </p:nvSpPr>
        <p:spPr bwMode="auto">
          <a:xfrm>
            <a:off x="682625" y="3122613"/>
            <a:ext cx="2303463" cy="37147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>
              <a:solidFill>
                <a:schemeClr val="tx1"/>
              </a:solidFill>
            </a:endParaRPr>
          </a:p>
        </p:txBody>
      </p:sp>
      <p:sp>
        <p:nvSpPr>
          <p:cNvPr id="33799" name="矩形 9"/>
          <p:cNvSpPr>
            <a:spLocks noChangeArrowheads="1"/>
          </p:cNvSpPr>
          <p:nvPr/>
        </p:nvSpPr>
        <p:spPr bwMode="auto">
          <a:xfrm>
            <a:off x="682625" y="5943600"/>
            <a:ext cx="2189163" cy="328613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>
              <a:solidFill>
                <a:schemeClr val="tx1"/>
              </a:solidFill>
            </a:endParaRPr>
          </a:p>
        </p:txBody>
      </p:sp>
      <p:sp>
        <p:nvSpPr>
          <p:cNvPr id="13" name="矩形 5"/>
          <p:cNvSpPr>
            <a:spLocks noChangeArrowheads="1"/>
          </p:cNvSpPr>
          <p:nvPr/>
        </p:nvSpPr>
        <p:spPr bwMode="auto">
          <a:xfrm>
            <a:off x="2805113" y="3933825"/>
            <a:ext cx="5511800" cy="1366838"/>
          </a:xfrm>
          <a:prstGeom prst="rect">
            <a:avLst/>
          </a:prstGeom>
          <a:noFill/>
          <a:ln w="38100" algn="ctr">
            <a:solidFill>
              <a:srgbClr val="FF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>
              <a:solidFill>
                <a:srgbClr val="FF00FF"/>
              </a:solidFill>
            </a:endParaRPr>
          </a:p>
        </p:txBody>
      </p:sp>
      <p:pic>
        <p:nvPicPr>
          <p:cNvPr id="6042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800350"/>
            <a:ext cx="9525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5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0" b="-2"/>
          <a:stretch>
            <a:fillRect/>
          </a:stretch>
        </p:blipFill>
        <p:spPr bwMode="auto">
          <a:xfrm>
            <a:off x="3500438" y="2800350"/>
            <a:ext cx="312737" cy="14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026">
            <a:extLst/>
          </p:cNvPr>
          <p:cNvSpPr txBox="1">
            <a:spLocks noChangeArrowheads="1"/>
          </p:cNvSpPr>
          <p:nvPr/>
        </p:nvSpPr>
        <p:spPr>
          <a:xfrm>
            <a:off x="1456413" y="420579"/>
            <a:ext cx="3558416" cy="646331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r>
              <a:rPr lang="zh-TW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科目滿分及比重</a:t>
            </a:r>
          </a:p>
        </p:txBody>
      </p:sp>
    </p:spTree>
    <p:extLst>
      <p:ext uri="{BB962C8B-B14F-4D97-AF65-F5344CB8AC3E}">
        <p14:creationId xmlns:p14="http://schemas.microsoft.com/office/powerpoint/2010/main" val="335434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26"/>
          <p:cNvSpPr txBox="1">
            <a:spLocks noGrp="1" noChangeArrowheads="1"/>
          </p:cNvSpPr>
          <p:nvPr>
            <p:ph type="title"/>
          </p:nvPr>
        </p:nvSpPr>
        <p:spPr>
          <a:xfrm>
            <a:off x="1606551" y="322297"/>
            <a:ext cx="2593975" cy="646331"/>
          </a:xfrm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班級考績</a:t>
            </a:r>
          </a:p>
        </p:txBody>
      </p:sp>
      <p:sp>
        <p:nvSpPr>
          <p:cNvPr id="75780" name="Text Box 8"/>
          <p:cNvSpPr txBox="1">
            <a:spLocks noChangeArrowheads="1"/>
          </p:cNvSpPr>
          <p:nvPr/>
        </p:nvSpPr>
        <p:spPr bwMode="auto">
          <a:xfrm>
            <a:off x="2124075" y="1500188"/>
            <a:ext cx="616267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74650" indent="-3746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成績表顯示形式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algn="l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評語的語言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algn="l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其他考績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algn="l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操行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algn="l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輸入科目評語</a:t>
            </a:r>
            <a:r>
              <a:rPr lang="en-US" altLang="zh-TW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/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備註</a:t>
            </a:r>
            <a:r>
              <a:rPr lang="en-US" altLang="zh-TW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/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其他資料選項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algn="l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成績表發出日期</a:t>
            </a:r>
            <a:r>
              <a:rPr lang="en-US" altLang="zh-TW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/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欄位標題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algn="l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計算科目分</a:t>
            </a:r>
            <a:r>
              <a:rPr lang="en-US" altLang="zh-TW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(Subject Score)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方法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algn="l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計算平均分</a:t>
            </a:r>
            <a:r>
              <a:rPr lang="en-US" altLang="zh-TW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(Grand Average)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方法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7578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1243013"/>
            <a:ext cx="1824037" cy="46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648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26" name="Group 1"/>
          <p:cNvGrpSpPr>
            <a:grpSpLocks/>
          </p:cNvGrpSpPr>
          <p:nvPr/>
        </p:nvGrpSpPr>
        <p:grpSpPr bwMode="auto">
          <a:xfrm>
            <a:off x="234157" y="1173779"/>
            <a:ext cx="8640762" cy="5483225"/>
            <a:chOff x="179388" y="1196975"/>
            <a:chExt cx="8640762" cy="5483225"/>
          </a:xfrm>
        </p:grpSpPr>
        <p:grpSp>
          <p:nvGrpSpPr>
            <p:cNvPr id="77835" name="群組 1"/>
            <p:cNvGrpSpPr>
              <a:grpSpLocks/>
            </p:cNvGrpSpPr>
            <p:nvPr/>
          </p:nvGrpSpPr>
          <p:grpSpPr bwMode="auto">
            <a:xfrm>
              <a:off x="179388" y="1196975"/>
              <a:ext cx="8640762" cy="5483225"/>
              <a:chOff x="179388" y="1196975"/>
              <a:chExt cx="8640762" cy="5483225"/>
            </a:xfrm>
          </p:grpSpPr>
          <p:grpSp>
            <p:nvGrpSpPr>
              <p:cNvPr id="77837" name="群組 2"/>
              <p:cNvGrpSpPr>
                <a:grpSpLocks/>
              </p:cNvGrpSpPr>
              <p:nvPr/>
            </p:nvGrpSpPr>
            <p:grpSpPr bwMode="auto">
              <a:xfrm>
                <a:off x="179388" y="1196975"/>
                <a:ext cx="8640762" cy="5483225"/>
                <a:chOff x="179388" y="1196975"/>
                <a:chExt cx="8640762" cy="5483225"/>
              </a:xfrm>
            </p:grpSpPr>
            <p:grpSp>
              <p:nvGrpSpPr>
                <p:cNvPr id="77839" name="群組 1"/>
                <p:cNvGrpSpPr>
                  <a:grpSpLocks/>
                </p:cNvGrpSpPr>
                <p:nvPr/>
              </p:nvGrpSpPr>
              <p:grpSpPr bwMode="auto">
                <a:xfrm>
                  <a:off x="179388" y="1196975"/>
                  <a:ext cx="8640762" cy="5483225"/>
                  <a:chOff x="179388" y="1196975"/>
                  <a:chExt cx="8640762" cy="5483225"/>
                </a:xfrm>
              </p:grpSpPr>
              <p:grpSp>
                <p:nvGrpSpPr>
                  <p:cNvPr id="77841" name="群組 1"/>
                  <p:cNvGrpSpPr>
                    <a:grpSpLocks/>
                  </p:cNvGrpSpPr>
                  <p:nvPr/>
                </p:nvGrpSpPr>
                <p:grpSpPr bwMode="auto">
                  <a:xfrm>
                    <a:off x="179388" y="1196975"/>
                    <a:ext cx="8640762" cy="5483225"/>
                    <a:chOff x="179388" y="1196975"/>
                    <a:chExt cx="8640762" cy="5483225"/>
                  </a:xfrm>
                </p:grpSpPr>
                <p:pic>
                  <p:nvPicPr>
                    <p:cNvPr id="77843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79388" y="1196975"/>
                      <a:ext cx="8640762" cy="5483225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77844" name="Picture 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200713" y="1714565"/>
                      <a:ext cx="426435" cy="13830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pic>
                <p:nvPicPr>
                  <p:cNvPr id="77842" name="Picture 12"/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022134" y="1873523"/>
                    <a:ext cx="380334" cy="13830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77840" name="Picture 13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09156" y="1703114"/>
                  <a:ext cx="345472" cy="31203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77838" name="Picture 18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00713" y="1702688"/>
                <a:ext cx="512707" cy="133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7836" name="Picture 1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3596" y="1706489"/>
              <a:ext cx="280669" cy="151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Rectangle 1026"/>
          <p:cNvSpPr txBox="1">
            <a:spLocks noGrp="1" noChangeArrowheads="1"/>
          </p:cNvSpPr>
          <p:nvPr>
            <p:ph type="title"/>
          </p:nvPr>
        </p:nvSpPr>
        <p:spPr>
          <a:xfrm>
            <a:off x="1652712" y="352651"/>
            <a:ext cx="2589088" cy="646331"/>
          </a:xfrm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班級考績</a:t>
            </a:r>
          </a:p>
        </p:txBody>
      </p:sp>
      <p:sp>
        <p:nvSpPr>
          <p:cNvPr id="45061" name="矩形 6"/>
          <p:cNvSpPr>
            <a:spLocks noChangeArrowheads="1"/>
          </p:cNvSpPr>
          <p:nvPr/>
        </p:nvSpPr>
        <p:spPr bwMode="auto">
          <a:xfrm>
            <a:off x="2124075" y="2276475"/>
            <a:ext cx="6551613" cy="5048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>
              <a:solidFill>
                <a:schemeClr val="tx1"/>
              </a:solidFill>
            </a:endParaRPr>
          </a:p>
        </p:txBody>
      </p:sp>
      <p:sp>
        <p:nvSpPr>
          <p:cNvPr id="12" name="矩形 6"/>
          <p:cNvSpPr>
            <a:spLocks noChangeArrowheads="1"/>
          </p:cNvSpPr>
          <p:nvPr/>
        </p:nvSpPr>
        <p:spPr bwMode="auto">
          <a:xfrm>
            <a:off x="2151063" y="2898775"/>
            <a:ext cx="6553200" cy="50323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>
              <a:solidFill>
                <a:schemeClr val="tx1"/>
              </a:solidFill>
            </a:endParaRPr>
          </a:p>
        </p:txBody>
      </p:sp>
      <p:sp>
        <p:nvSpPr>
          <p:cNvPr id="13" name="矩形 6"/>
          <p:cNvSpPr>
            <a:spLocks noChangeArrowheads="1"/>
          </p:cNvSpPr>
          <p:nvPr/>
        </p:nvSpPr>
        <p:spPr bwMode="auto">
          <a:xfrm>
            <a:off x="2151063" y="3460750"/>
            <a:ext cx="6553200" cy="169703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>
              <a:solidFill>
                <a:schemeClr val="tx1"/>
              </a:solidFill>
            </a:endParaRPr>
          </a:p>
        </p:txBody>
      </p:sp>
      <p:sp>
        <p:nvSpPr>
          <p:cNvPr id="14" name="矩形 6"/>
          <p:cNvSpPr>
            <a:spLocks noChangeArrowheads="1"/>
          </p:cNvSpPr>
          <p:nvPr/>
        </p:nvSpPr>
        <p:spPr bwMode="auto">
          <a:xfrm>
            <a:off x="2124075" y="5224463"/>
            <a:ext cx="6551613" cy="84296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>
              <a:solidFill>
                <a:schemeClr val="tx1"/>
              </a:solidFill>
            </a:endParaRPr>
          </a:p>
        </p:txBody>
      </p:sp>
      <p:sp>
        <p:nvSpPr>
          <p:cNvPr id="15" name="矩形 6"/>
          <p:cNvSpPr>
            <a:spLocks noChangeArrowheads="1"/>
          </p:cNvSpPr>
          <p:nvPr/>
        </p:nvSpPr>
        <p:spPr bwMode="auto">
          <a:xfrm>
            <a:off x="2124075" y="6092825"/>
            <a:ext cx="6551613" cy="512763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>
              <a:solidFill>
                <a:schemeClr val="tx1"/>
              </a:solidFill>
            </a:endParaRPr>
          </a:p>
        </p:txBody>
      </p:sp>
      <p:pic>
        <p:nvPicPr>
          <p:cNvPr id="77833" name="Picture 1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733" y="1659096"/>
            <a:ext cx="5905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直線單箭頭接點 5"/>
          <p:cNvCxnSpPr/>
          <p:nvPr/>
        </p:nvCxnSpPr>
        <p:spPr>
          <a:xfrm flipH="1">
            <a:off x="1259632" y="3460750"/>
            <a:ext cx="89143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/>
          <p:cNvCxnSpPr/>
          <p:nvPr/>
        </p:nvCxnSpPr>
        <p:spPr>
          <a:xfrm flipH="1">
            <a:off x="323528" y="5224463"/>
            <a:ext cx="18005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/>
          <p:cNvCxnSpPr/>
          <p:nvPr/>
        </p:nvCxnSpPr>
        <p:spPr>
          <a:xfrm flipV="1">
            <a:off x="323528" y="3284984"/>
            <a:ext cx="0" cy="19394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/>
          <p:cNvCxnSpPr/>
          <p:nvPr/>
        </p:nvCxnSpPr>
        <p:spPr>
          <a:xfrm>
            <a:off x="323528" y="3284984"/>
            <a:ext cx="28803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7"/>
          <p:cNvSpPr txBox="1"/>
          <p:nvPr/>
        </p:nvSpPr>
        <p:spPr>
          <a:xfrm>
            <a:off x="5746594" y="3915392"/>
            <a:ext cx="2018068" cy="8723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TW" altLang="en-US" sz="1800" b="1" dirty="0" smtClean="0">
                <a:solidFill>
                  <a:schemeClr val="tx1"/>
                </a:solidFill>
                <a:latin typeface="+mn-ea"/>
              </a:rPr>
              <a:t>項目內容需於「其他考績」功能修改</a:t>
            </a:r>
            <a:endParaRPr lang="en-US" altLang="zh-TW" sz="18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44" name="TextBox 17"/>
          <p:cNvSpPr txBox="1"/>
          <p:nvPr/>
        </p:nvSpPr>
        <p:spPr>
          <a:xfrm>
            <a:off x="5865279" y="5499668"/>
            <a:ext cx="2018068" cy="8723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TW" altLang="en-US" sz="1800" b="1" dirty="0" smtClean="0">
                <a:solidFill>
                  <a:schemeClr val="tx1"/>
                </a:solidFill>
                <a:latin typeface="+mn-ea"/>
              </a:rPr>
              <a:t>項目內容需於「操行」功能修改</a:t>
            </a:r>
            <a:endParaRPr lang="en-US" altLang="zh-TW" sz="18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9207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投影片編號版面配置區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372200" y="5977967"/>
            <a:ext cx="72008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TW" sz="1400">
                <a:solidFill>
                  <a:srgbClr val="0070C0"/>
                </a:solidFill>
                <a:latin typeface="Arial" panose="020B0604020202020204" pitchFamily="34" charset="0"/>
              </a:rPr>
              <a:t>P.</a:t>
            </a:r>
            <a:fld id="{4F762150-ED39-4FC9-8D2B-1E074AF7402D}" type="slidenum">
              <a:rPr lang="en-US" altLang="zh-TW" sz="1400">
                <a:solidFill>
                  <a:srgbClr val="0070C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25</a:t>
            </a:fld>
            <a:endParaRPr lang="en-US" altLang="zh-TW" sz="140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393701" y="1484782"/>
            <a:ext cx="8642795" cy="497059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374650" indent="-37465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1000" b="1" dirty="0" smtClean="0">
              <a:solidFill>
                <a:srgbClr val="0036A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265113" indent="-265113" algn="l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TW" altLang="en-US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成績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表顯示形式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indent="0" algn="l" fontAlgn="auto">
              <a:spcBef>
                <a:spcPts val="0"/>
              </a:spcBef>
              <a:spcAft>
                <a:spcPts val="0"/>
              </a:spcAft>
              <a:buSzPct val="90000"/>
              <a:defRPr/>
            </a:pPr>
            <a:r>
              <a:rPr lang="zh-TW" altLang="en-US" sz="2200" b="1" dirty="0" smtClean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2200" b="1" dirty="0" smtClean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lang="zh-TW" altLang="en-US" sz="2000" b="1" dirty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用戶可輸入小數後兩位數字的積分</a:t>
            </a:r>
            <a:endParaRPr lang="en-US" altLang="zh-TW" sz="2000" b="1" dirty="0">
              <a:solidFill>
                <a:srgbClr val="0099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l" fontAlgn="auto">
              <a:spcBef>
                <a:spcPts val="0"/>
              </a:spcBef>
              <a:spcAft>
                <a:spcPts val="0"/>
              </a:spcAft>
              <a:buSzPct val="90000"/>
              <a:defRPr/>
            </a:pPr>
            <a:r>
              <a:rPr lang="en-US" altLang="zh-TW" sz="2000" b="1" dirty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- </a:t>
            </a:r>
            <a:r>
              <a:rPr lang="zh-TW" altLang="en-US" sz="2000" b="1" dirty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當儲存數據時，系統會根據設定對積分進行</a:t>
            </a:r>
            <a:r>
              <a:rPr lang="zh-TW" altLang="en-US" sz="2000" b="1" dirty="0" smtClean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四捨五入</a:t>
            </a:r>
            <a:endParaRPr lang="en-US" altLang="zh-TW" sz="2000" b="1" dirty="0" smtClean="0">
              <a:solidFill>
                <a:srgbClr val="0099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90000"/>
              <a:defRPr/>
            </a:pPr>
            <a:endParaRPr lang="en-US" altLang="zh-TW" sz="1000" b="1" dirty="0" smtClean="0">
              <a:solidFill>
                <a:srgbClr val="0099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90000"/>
              <a:defRPr/>
            </a:pPr>
            <a:endParaRPr lang="en-US" altLang="zh-CN" sz="1000" b="1" dirty="0" smtClean="0">
              <a:solidFill>
                <a:srgbClr val="0099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90000"/>
              <a:defRPr/>
            </a:pPr>
            <a:endParaRPr lang="en-US" altLang="zh-CN" sz="1000" b="1" dirty="0" smtClean="0">
              <a:solidFill>
                <a:srgbClr val="0099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90000"/>
              <a:defRPr/>
            </a:pPr>
            <a:endParaRPr lang="en-US" altLang="zh-CN" sz="1000" b="1" dirty="0">
              <a:solidFill>
                <a:srgbClr val="0099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90000"/>
              <a:defRPr/>
            </a:pPr>
            <a:endParaRPr lang="en-US" altLang="zh-CN" sz="1000" b="1" dirty="0" smtClean="0">
              <a:solidFill>
                <a:srgbClr val="0099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5113" indent="-265113" algn="l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TW" altLang="en-US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評語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語言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265113" indent="-265113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200" b="1" dirty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200" b="1" dirty="0" smtClean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- </a:t>
            </a:r>
            <a:r>
              <a:rPr lang="zh-TW" altLang="en-US" sz="2000" b="1" dirty="0" smtClean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若</a:t>
            </a:r>
            <a:r>
              <a:rPr lang="zh-TW" altLang="en-US" sz="2000" b="1" dirty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選擇雙語，用戶可同時收集中</a:t>
            </a:r>
            <a:r>
              <a:rPr lang="zh-TW" altLang="en-US" sz="2000" b="1" dirty="0" smtClean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文及</a:t>
            </a:r>
            <a:r>
              <a:rPr lang="zh-TW" altLang="en-US" sz="2000" b="1" dirty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英文</a:t>
            </a:r>
            <a:r>
              <a:rPr lang="zh-TW" altLang="en-US" sz="2000" b="1" dirty="0" smtClean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評語並儲存</a:t>
            </a:r>
            <a:r>
              <a:rPr lang="zh-TW" altLang="en-US" sz="2000" b="1" dirty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於數據</a:t>
            </a:r>
            <a:r>
              <a:rPr lang="zh-TW" altLang="en-US" sz="2000" b="1" dirty="0" smtClean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庫</a:t>
            </a:r>
            <a:endParaRPr lang="en-US" altLang="zh-TW" sz="2000" b="1" dirty="0" smtClean="0">
              <a:solidFill>
                <a:srgbClr val="0099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2000" b="1" dirty="0" smtClean="0">
              <a:solidFill>
                <a:srgbClr val="0099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1000" b="1" dirty="0" smtClean="0">
              <a:solidFill>
                <a:srgbClr val="0099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1000" b="1" dirty="0" smtClean="0">
              <a:solidFill>
                <a:srgbClr val="0099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1000" b="1" dirty="0">
              <a:solidFill>
                <a:srgbClr val="0099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1000" b="1" dirty="0" smtClean="0">
              <a:solidFill>
                <a:srgbClr val="0099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1000" b="1" dirty="0">
              <a:solidFill>
                <a:srgbClr val="0099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1000" b="1" dirty="0" smtClean="0">
              <a:solidFill>
                <a:srgbClr val="0099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1000" b="1" dirty="0">
              <a:solidFill>
                <a:srgbClr val="0099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1000" b="1" dirty="0" smtClean="0">
              <a:solidFill>
                <a:srgbClr val="0099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1000" b="1" dirty="0">
              <a:solidFill>
                <a:srgbClr val="0099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1000" b="1" dirty="0" smtClean="0">
              <a:solidFill>
                <a:srgbClr val="0099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096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2990850"/>
            <a:ext cx="80359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4533431"/>
            <a:ext cx="8070850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026"/>
          <p:cNvSpPr txBox="1">
            <a:spLocks noChangeArrowheads="1"/>
          </p:cNvSpPr>
          <p:nvPr/>
        </p:nvSpPr>
        <p:spPr bwMode="auto">
          <a:xfrm>
            <a:off x="1766888" y="311835"/>
            <a:ext cx="71628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kumimoji="1" lang="zh-TW" altLang="en-US" kern="120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班級考績</a:t>
            </a:r>
            <a:endParaRPr kumimoji="1" lang="zh-TW" altLang="en-US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7495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550767" y="1331119"/>
            <a:ext cx="7700867" cy="552458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374650" indent="-37465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500" b="1" dirty="0" smtClean="0">
                <a:solidFill>
                  <a:srgbClr val="0036A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設定各級的</a:t>
            </a:r>
            <a:endParaRPr lang="en-US" altLang="zh-TW" sz="2500" b="1" dirty="0" smtClean="0">
              <a:solidFill>
                <a:srgbClr val="0036A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1000" b="1" dirty="0" smtClean="0">
              <a:solidFill>
                <a:srgbClr val="0036A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265113" indent="-265113" algn="l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其他考績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indent="0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b="1" dirty="0" smtClean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sz="2000" b="1" dirty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用戶自訂其他考績項目和分</a:t>
            </a:r>
            <a:r>
              <a:rPr lang="zh-TW" altLang="en-US" sz="2000" b="1" dirty="0" smtClean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卷</a:t>
            </a:r>
            <a:endParaRPr lang="en-US" altLang="zh-TW" sz="2000" b="1" dirty="0" smtClean="0">
              <a:solidFill>
                <a:srgbClr val="0099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2000" b="1" dirty="0">
              <a:solidFill>
                <a:srgbClr val="0099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2000" b="1" dirty="0" smtClean="0">
              <a:solidFill>
                <a:srgbClr val="0099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2000" b="1" dirty="0" smtClean="0">
              <a:solidFill>
                <a:srgbClr val="0099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2000" b="1" dirty="0">
              <a:solidFill>
                <a:srgbClr val="0099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2000" b="1" dirty="0" smtClean="0">
              <a:solidFill>
                <a:srgbClr val="0099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2000" b="1" dirty="0">
              <a:solidFill>
                <a:srgbClr val="0099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5113" indent="-265113" algn="l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操行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indent="0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b="1" dirty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sz="2000" b="1" dirty="0" smtClean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每一</a:t>
            </a:r>
            <a:r>
              <a:rPr lang="zh-TW" altLang="en-US" sz="2000" b="1" dirty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級評核的操行和操行分卷可以</a:t>
            </a:r>
            <a:r>
              <a:rPr lang="zh-TW" altLang="en-US" sz="2000" b="1" dirty="0" smtClean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不同</a:t>
            </a:r>
            <a:endParaRPr lang="en-US" altLang="zh-TW" sz="2000" b="1" dirty="0">
              <a:solidFill>
                <a:srgbClr val="0099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2000" b="1" dirty="0" smtClean="0">
              <a:solidFill>
                <a:srgbClr val="0099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2000" b="1" dirty="0">
              <a:solidFill>
                <a:srgbClr val="0099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2000" b="1" dirty="0" smtClean="0">
              <a:solidFill>
                <a:srgbClr val="0099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2000" b="1" dirty="0">
              <a:solidFill>
                <a:srgbClr val="0099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90000"/>
              <a:defRPr/>
            </a:pPr>
            <a:endParaRPr lang="en-US" altLang="zh-TW" sz="1000" b="1" dirty="0" smtClean="0">
              <a:solidFill>
                <a:srgbClr val="0099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90000"/>
              <a:defRPr/>
            </a:pPr>
            <a:endParaRPr lang="en-US" altLang="zh-CN" sz="1000" b="1" dirty="0" smtClean="0">
              <a:solidFill>
                <a:srgbClr val="0099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3011" name="投影片編號版面配置區 2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zh-TW" sz="14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pic>
        <p:nvPicPr>
          <p:cNvPr id="4301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538" y="2628709"/>
            <a:ext cx="664527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538" y="5084763"/>
            <a:ext cx="6669087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026"/>
          <p:cNvSpPr txBox="1">
            <a:spLocks noGrp="1" noChangeArrowheads="1"/>
          </p:cNvSpPr>
          <p:nvPr>
            <p:ph type="title"/>
          </p:nvPr>
        </p:nvSpPr>
        <p:spPr>
          <a:xfrm>
            <a:off x="1766888" y="311835"/>
            <a:ext cx="7162800" cy="646331"/>
          </a:xfrm>
        </p:spPr>
        <p:txBody>
          <a:bodyPr rtlCol="0" anchor="ctr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班級考績</a:t>
            </a:r>
          </a:p>
        </p:txBody>
      </p:sp>
    </p:spTree>
    <p:extLst>
      <p:ext uri="{BB962C8B-B14F-4D97-AF65-F5344CB8AC3E}">
        <p14:creationId xmlns:p14="http://schemas.microsoft.com/office/powerpoint/2010/main" val="350888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投影片編號版面配置區 2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zh-TW" sz="14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51520" y="1103312"/>
            <a:ext cx="8892480" cy="21005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374650" indent="-37465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1050" b="1" dirty="0" smtClean="0">
              <a:solidFill>
                <a:schemeClr val="folHlink"/>
              </a:solidFill>
              <a:latin typeface="+mn-ea"/>
              <a:cs typeface="+mj-cs"/>
            </a:endParaRPr>
          </a:p>
          <a:p>
            <a:pPr marL="265113" indent="-265113" algn="l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輸入科目評語</a:t>
            </a:r>
            <a:r>
              <a:rPr lang="en-US" altLang="zh-TW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/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備註</a:t>
            </a:r>
            <a:r>
              <a:rPr lang="en-US" altLang="zh-TW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/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其他資料選項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265113" indent="-265113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altLang="zh-TW" sz="2200" b="1" dirty="0" smtClean="0">
              <a:solidFill>
                <a:schemeClr val="folHlink"/>
              </a:solidFill>
              <a:latin typeface="+mn-ea"/>
              <a:cs typeface="+mj-cs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2200" b="1" dirty="0" smtClean="0">
              <a:solidFill>
                <a:schemeClr val="folHlink"/>
              </a:solidFill>
              <a:latin typeface="+mn-ea"/>
              <a:cs typeface="+mj-cs"/>
            </a:endParaRPr>
          </a:p>
          <a:p>
            <a:pPr marL="265113" indent="-265113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altLang="zh-TW" sz="800" b="1" dirty="0" smtClean="0">
              <a:solidFill>
                <a:schemeClr val="folHlink"/>
              </a:solidFill>
              <a:latin typeface="+mn-ea"/>
              <a:cs typeface="+mj-cs"/>
            </a:endParaRPr>
          </a:p>
          <a:p>
            <a:pPr marL="0" indent="0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2000" b="1" dirty="0" smtClean="0">
              <a:solidFill>
                <a:srgbClr val="002060"/>
              </a:solidFill>
              <a:latin typeface="+mn-ea"/>
              <a:cs typeface="+mj-cs"/>
            </a:endParaRPr>
          </a:p>
          <a:p>
            <a:pPr marL="265113" indent="-265113" algn="l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計算科目分 </a:t>
            </a:r>
            <a:r>
              <a:rPr lang="en-US" altLang="zh-TW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(Subject Score)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和平均分 </a:t>
            </a:r>
            <a:r>
              <a:rPr lang="en-US" altLang="zh-TW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(Grand Average)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的方法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4506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942" y="1805968"/>
            <a:ext cx="6748463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942" y="3446961"/>
            <a:ext cx="6892925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026"/>
          <p:cNvSpPr txBox="1">
            <a:spLocks noGrp="1" noChangeArrowheads="1"/>
          </p:cNvSpPr>
          <p:nvPr>
            <p:ph type="title"/>
          </p:nvPr>
        </p:nvSpPr>
        <p:spPr>
          <a:xfrm>
            <a:off x="1766888" y="311835"/>
            <a:ext cx="7162800" cy="646331"/>
          </a:xfrm>
        </p:spPr>
        <p:txBody>
          <a:bodyPr rtlCol="0" anchor="ctr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班級考績</a:t>
            </a:r>
          </a:p>
        </p:txBody>
      </p:sp>
    </p:spTree>
    <p:extLst>
      <p:ext uri="{BB962C8B-B14F-4D97-AF65-F5344CB8AC3E}">
        <p14:creationId xmlns:p14="http://schemas.microsoft.com/office/powerpoint/2010/main" val="319077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06" name="Rectangle 1026"/>
          <p:cNvSpPr txBox="1">
            <a:spLocks noChangeArrowheads="1"/>
          </p:cNvSpPr>
          <p:nvPr/>
        </p:nvSpPr>
        <p:spPr bwMode="auto">
          <a:xfrm>
            <a:off x="1742733" y="348249"/>
            <a:ext cx="7162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74650" indent="-3746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學期科目</a:t>
            </a:r>
            <a:r>
              <a:rPr lang="zh-TW" alt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分</a:t>
            </a:r>
            <a:endParaRPr lang="zh-TW" alt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84007" name="Rectangle 2"/>
          <p:cNvSpPr txBox="1">
            <a:spLocks noChangeArrowheads="1"/>
          </p:cNvSpPr>
          <p:nvPr/>
        </p:nvSpPr>
        <p:spPr bwMode="auto">
          <a:xfrm>
            <a:off x="214312" y="1641733"/>
            <a:ext cx="89296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800" dirty="0">
                <a:solidFill>
                  <a:srgbClr val="C00000"/>
                </a:solidFill>
                <a:latin typeface="+mn-ea"/>
              </a:rPr>
              <a:t>用學期科目分卷分計算</a:t>
            </a:r>
            <a:r>
              <a:rPr lang="en-US" altLang="zh-TW" sz="2800" dirty="0">
                <a:solidFill>
                  <a:srgbClr val="C00000"/>
                </a:solidFill>
                <a:latin typeface="+mn-ea"/>
              </a:rPr>
              <a:t>(</a:t>
            </a:r>
            <a:r>
              <a:rPr lang="en-US" altLang="zh-TW" sz="2800" b="0" dirty="0">
                <a:solidFill>
                  <a:srgbClr val="C00000"/>
                </a:solidFill>
                <a:latin typeface="+mn-ea"/>
                <a:cs typeface="Arial" panose="020B0604020202020204" pitchFamily="34" charset="0"/>
              </a:rPr>
              <a:t>Term Subject Component</a:t>
            </a:r>
            <a:r>
              <a:rPr lang="en-US" altLang="zh-TW" sz="2800" dirty="0">
                <a:solidFill>
                  <a:srgbClr val="C00000"/>
                </a:solidFill>
                <a:latin typeface="+mn-ea"/>
              </a:rPr>
              <a:t>)</a:t>
            </a:r>
          </a:p>
        </p:txBody>
      </p:sp>
      <p:graphicFrame>
        <p:nvGraphicFramePr>
          <p:cNvPr id="14" name="Group 41"/>
          <p:cNvGraphicFramePr>
            <a:graphicFrameLocks/>
          </p:cNvGraphicFramePr>
          <p:nvPr>
            <p:extLst/>
          </p:nvPr>
        </p:nvGraphicFramePr>
        <p:xfrm>
          <a:off x="853601" y="2608403"/>
          <a:ext cx="7262813" cy="35877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19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03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03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2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1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</a:rPr>
                        <a:t>科目</a:t>
                      </a:r>
                      <a:endParaRPr kumimoji="1" lang="zh-TW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T1A1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T1A2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T1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</a:rPr>
                        <a:t>中國語文</a:t>
                      </a:r>
                      <a:endParaRPr kumimoji="1" lang="zh-TW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4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</a:rPr>
                        <a:t>   </a:t>
                      </a:r>
                      <a:r>
                        <a:rPr kumimoji="1" lang="zh-TW" altLang="en-US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</a:rPr>
                        <a:t>閱讀</a:t>
                      </a:r>
                      <a:endParaRPr kumimoji="1" lang="zh-TW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80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70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4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</a:rPr>
                        <a:t>   </a:t>
                      </a:r>
                      <a:r>
                        <a:rPr kumimoji="1" lang="zh-TW" altLang="en-US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</a:rPr>
                        <a:t>默書</a:t>
                      </a:r>
                      <a:endParaRPr kumimoji="1" lang="zh-TW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70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60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65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4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</a:rPr>
                        <a:t>   </a:t>
                      </a:r>
                      <a:r>
                        <a:rPr kumimoji="1" lang="zh-TW" altLang="en-US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</a:rPr>
                        <a:t>作文</a:t>
                      </a:r>
                      <a:endParaRPr kumimoji="1" lang="zh-TW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EXM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10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" name="AutoShape 36"/>
          <p:cNvSpPr>
            <a:spLocks noChangeArrowheads="1"/>
          </p:cNvSpPr>
          <p:nvPr/>
        </p:nvSpPr>
        <p:spPr bwMode="gray">
          <a:xfrm>
            <a:off x="3706170" y="4023491"/>
            <a:ext cx="3384550" cy="431800"/>
          </a:xfrm>
          <a:prstGeom prst="rightArrow">
            <a:avLst>
              <a:gd name="adj1" fmla="val 50000"/>
              <a:gd name="adj2" fmla="val 124541"/>
            </a:avLst>
          </a:prstGeom>
          <a:gradFill rotWithShape="1">
            <a:gsLst>
              <a:gs pos="0">
                <a:srgbClr val="FF0000">
                  <a:alpha val="24001"/>
                </a:srgbClr>
              </a:gs>
              <a:gs pos="100000">
                <a:srgbClr val="760000">
                  <a:alpha val="1400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b="0">
              <a:solidFill>
                <a:schemeClr val="tx1"/>
              </a:solidFill>
            </a:endParaRPr>
          </a:p>
        </p:txBody>
      </p:sp>
      <p:sp>
        <p:nvSpPr>
          <p:cNvPr id="16" name="矩形 1"/>
          <p:cNvSpPr>
            <a:spLocks noChangeArrowheads="1"/>
          </p:cNvSpPr>
          <p:nvPr/>
        </p:nvSpPr>
        <p:spPr bwMode="auto">
          <a:xfrm>
            <a:off x="6630514" y="3175143"/>
            <a:ext cx="1485900" cy="302101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b="0">
              <a:solidFill>
                <a:schemeClr val="tx1"/>
              </a:solidFill>
            </a:endParaRPr>
          </a:p>
        </p:txBody>
      </p:sp>
      <p:sp>
        <p:nvSpPr>
          <p:cNvPr id="17" name="AutoShape 39"/>
          <p:cNvSpPr>
            <a:spLocks noChangeArrowheads="1"/>
          </p:cNvSpPr>
          <p:nvPr/>
        </p:nvSpPr>
        <p:spPr bwMode="gray">
          <a:xfrm>
            <a:off x="7090720" y="3861048"/>
            <a:ext cx="577850" cy="2085975"/>
          </a:xfrm>
          <a:prstGeom prst="upArrow">
            <a:avLst>
              <a:gd name="adj1" fmla="val 50000"/>
              <a:gd name="adj2" fmla="val 102815"/>
            </a:avLst>
          </a:prstGeom>
          <a:gradFill rotWithShape="1">
            <a:gsLst>
              <a:gs pos="0">
                <a:srgbClr val="760000">
                  <a:alpha val="14000"/>
                </a:srgbClr>
              </a:gs>
              <a:gs pos="100000">
                <a:srgbClr val="FF0000">
                  <a:alpha val="24001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b="0">
              <a:solidFill>
                <a:schemeClr val="tx1"/>
              </a:solidFill>
            </a:endParaRPr>
          </a:p>
        </p:txBody>
      </p:sp>
      <p:sp>
        <p:nvSpPr>
          <p:cNvPr id="18" name="AutoShape 36"/>
          <p:cNvSpPr>
            <a:spLocks noChangeArrowheads="1"/>
          </p:cNvSpPr>
          <p:nvPr/>
        </p:nvSpPr>
        <p:spPr bwMode="gray">
          <a:xfrm>
            <a:off x="3706170" y="4812361"/>
            <a:ext cx="3384550" cy="431800"/>
          </a:xfrm>
          <a:prstGeom prst="rightArrow">
            <a:avLst>
              <a:gd name="adj1" fmla="val 50000"/>
              <a:gd name="adj2" fmla="val 124541"/>
            </a:avLst>
          </a:prstGeom>
          <a:gradFill rotWithShape="1">
            <a:gsLst>
              <a:gs pos="0">
                <a:srgbClr val="FF0000">
                  <a:alpha val="24001"/>
                </a:srgbClr>
              </a:gs>
              <a:gs pos="100000">
                <a:srgbClr val="760000">
                  <a:alpha val="1400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b="0">
              <a:solidFill>
                <a:schemeClr val="tx1"/>
              </a:solidFill>
            </a:endParaRPr>
          </a:p>
        </p:txBody>
      </p:sp>
      <p:sp>
        <p:nvSpPr>
          <p:cNvPr id="19" name="AutoShape 36"/>
          <p:cNvSpPr>
            <a:spLocks noChangeArrowheads="1"/>
          </p:cNvSpPr>
          <p:nvPr/>
        </p:nvSpPr>
        <p:spPr bwMode="gray">
          <a:xfrm>
            <a:off x="3706170" y="5523002"/>
            <a:ext cx="3384550" cy="431800"/>
          </a:xfrm>
          <a:prstGeom prst="rightArrow">
            <a:avLst>
              <a:gd name="adj1" fmla="val 50000"/>
              <a:gd name="adj2" fmla="val 124541"/>
            </a:avLst>
          </a:prstGeom>
          <a:gradFill rotWithShape="1">
            <a:gsLst>
              <a:gs pos="0">
                <a:srgbClr val="FF0000">
                  <a:alpha val="24001"/>
                </a:srgbClr>
              </a:gs>
              <a:gs pos="100000">
                <a:srgbClr val="760000">
                  <a:alpha val="1400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b="0">
              <a:solidFill>
                <a:schemeClr val="tx1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170" y="3456494"/>
            <a:ext cx="2181225" cy="48577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4733" y="6125311"/>
            <a:ext cx="2590800" cy="495300"/>
          </a:xfrm>
          <a:prstGeom prst="rect">
            <a:avLst/>
          </a:prstGeom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82910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700213"/>
            <a:ext cx="8215313" cy="481012"/>
          </a:xfrm>
        </p:spPr>
        <p:txBody>
          <a:bodyPr>
            <a:noAutofit/>
          </a:bodyPr>
          <a:lstStyle/>
          <a:p>
            <a:pPr>
              <a:defRPr/>
            </a:pPr>
            <a:r>
              <a:rPr kumimoji="1" lang="zh-TW" altLang="en-US" sz="2800" b="0" dirty="0">
                <a:solidFill>
                  <a:srgbClr val="009900"/>
                </a:solidFill>
                <a:effectLst/>
                <a:latin typeface="+mn-ea"/>
                <a:ea typeface="+mn-ea"/>
              </a:rPr>
              <a:t>用考績科目分計算</a:t>
            </a:r>
            <a:r>
              <a:rPr kumimoji="1" lang="en-US" altLang="zh-TW" sz="2800" b="0" dirty="0">
                <a:solidFill>
                  <a:srgbClr val="009900"/>
                </a:solidFill>
                <a:effectLst/>
                <a:latin typeface="+mn-ea"/>
                <a:ea typeface="+mn-ea"/>
              </a:rPr>
              <a:t>(</a:t>
            </a:r>
            <a:r>
              <a:rPr kumimoji="1" lang="en-US" altLang="zh-TW" sz="2800" b="0" kern="1200" dirty="0">
                <a:solidFill>
                  <a:srgbClr val="009900"/>
                </a:solidFill>
                <a:effectLst/>
                <a:latin typeface="+mn-ea"/>
                <a:ea typeface="+mn-ea"/>
                <a:cs typeface="Arial" pitchFamily="34" charset="0"/>
              </a:rPr>
              <a:t>Assessment Subject Score</a:t>
            </a:r>
            <a:r>
              <a:rPr kumimoji="1" lang="en-US" altLang="zh-TW" sz="2800" b="0" dirty="0">
                <a:solidFill>
                  <a:srgbClr val="009900"/>
                </a:solidFill>
                <a:effectLst/>
                <a:latin typeface="+mn-ea"/>
                <a:ea typeface="+mn-ea"/>
              </a:rPr>
              <a:t>)</a:t>
            </a:r>
          </a:p>
        </p:txBody>
      </p:sp>
      <p:graphicFrame>
        <p:nvGraphicFramePr>
          <p:cNvPr id="18474" name="Group 42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1116013" y="2462213"/>
          <a:ext cx="6859587" cy="37337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796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9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9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0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559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科目</a:t>
                      </a:r>
                    </a:p>
                  </a:txBody>
                  <a:tcPr marL="90000" marR="90000" marT="46820" marB="468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T1A1</a:t>
                      </a:r>
                    </a:p>
                  </a:txBody>
                  <a:tcPr marL="90000" marR="90000" marT="46820" marB="468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T1A2</a:t>
                      </a:r>
                    </a:p>
                  </a:txBody>
                  <a:tcPr marL="90000" marR="90000" marT="46820" marB="468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T1</a:t>
                      </a:r>
                    </a:p>
                  </a:txBody>
                  <a:tcPr marL="90000" marR="90000" marT="46820" marB="468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32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中國語文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75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47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40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61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48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</a:t>
                      </a:r>
                      <a:r>
                        <a:rPr kumimoji="1" lang="zh-TW" altLang="en-US" sz="32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閱讀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80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70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4000" u="none" strike="noStrike" kern="1200" cap="none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48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</a:t>
                      </a:r>
                      <a:r>
                        <a:rPr kumimoji="1" lang="zh-TW" altLang="en-US" sz="32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默書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70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60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4000" u="none" strike="noStrike" kern="1200" cap="none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48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</a:t>
                      </a:r>
                      <a:r>
                        <a:rPr kumimoji="1" lang="zh-TW" altLang="en-US" sz="32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作文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EXM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10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4000" u="none" strike="noStrike" kern="1200" cap="none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6050" name="Rectangle 1026"/>
          <p:cNvSpPr txBox="1">
            <a:spLocks noChangeArrowheads="1"/>
          </p:cNvSpPr>
          <p:nvPr/>
        </p:nvSpPr>
        <p:spPr bwMode="auto">
          <a:xfrm>
            <a:off x="1635125" y="327821"/>
            <a:ext cx="7162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74650" indent="-3746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學期科目</a:t>
            </a:r>
            <a:r>
              <a:rPr lang="zh-TW" alt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分</a:t>
            </a:r>
            <a:endParaRPr lang="zh-TW" alt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11" name="矩形 1"/>
          <p:cNvSpPr>
            <a:spLocks noChangeArrowheads="1"/>
          </p:cNvSpPr>
          <p:nvPr/>
        </p:nvSpPr>
        <p:spPr bwMode="auto">
          <a:xfrm>
            <a:off x="3489325" y="3255316"/>
            <a:ext cx="4486275" cy="71437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b="0">
              <a:solidFill>
                <a:schemeClr val="tx1"/>
              </a:solidFill>
            </a:endParaRPr>
          </a:p>
        </p:txBody>
      </p:sp>
      <p:sp>
        <p:nvSpPr>
          <p:cNvPr id="13" name="AutoShape 38"/>
          <p:cNvSpPr>
            <a:spLocks noChangeArrowheads="1"/>
          </p:cNvSpPr>
          <p:nvPr/>
        </p:nvSpPr>
        <p:spPr bwMode="gray">
          <a:xfrm>
            <a:off x="3925625" y="3328846"/>
            <a:ext cx="3382963" cy="431800"/>
          </a:xfrm>
          <a:prstGeom prst="rightArrow">
            <a:avLst>
              <a:gd name="adj1" fmla="val 50000"/>
              <a:gd name="adj2" fmla="val 124482"/>
            </a:avLst>
          </a:prstGeom>
          <a:gradFill rotWithShape="1">
            <a:gsLst>
              <a:gs pos="0">
                <a:srgbClr val="FF0000">
                  <a:alpha val="24001"/>
                </a:srgbClr>
              </a:gs>
              <a:gs pos="100000">
                <a:srgbClr val="760000">
                  <a:alpha val="1400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b="0">
              <a:solidFill>
                <a:schemeClr val="tx1"/>
              </a:solidFill>
            </a:endParaRPr>
          </a:p>
        </p:txBody>
      </p:sp>
      <p:sp>
        <p:nvSpPr>
          <p:cNvPr id="14" name="AutoShape 38"/>
          <p:cNvSpPr>
            <a:spLocks noChangeArrowheads="1"/>
          </p:cNvSpPr>
          <p:nvPr/>
        </p:nvSpPr>
        <p:spPr bwMode="gray">
          <a:xfrm rot="-5400000">
            <a:off x="3126320" y="4688359"/>
            <a:ext cx="2230438" cy="431800"/>
          </a:xfrm>
          <a:prstGeom prst="rightArrow">
            <a:avLst>
              <a:gd name="adj1" fmla="val 50000"/>
              <a:gd name="adj2" fmla="val 124521"/>
            </a:avLst>
          </a:prstGeom>
          <a:gradFill rotWithShape="1">
            <a:gsLst>
              <a:gs pos="0">
                <a:srgbClr val="FF0000">
                  <a:alpha val="24001"/>
                </a:srgbClr>
              </a:gs>
              <a:gs pos="100000">
                <a:srgbClr val="760000">
                  <a:alpha val="1400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b="0">
              <a:solidFill>
                <a:schemeClr val="tx1"/>
              </a:solidFill>
            </a:endParaRPr>
          </a:p>
        </p:txBody>
      </p:sp>
      <p:sp>
        <p:nvSpPr>
          <p:cNvPr id="15" name="AutoShape 38"/>
          <p:cNvSpPr>
            <a:spLocks noChangeArrowheads="1"/>
          </p:cNvSpPr>
          <p:nvPr/>
        </p:nvSpPr>
        <p:spPr bwMode="gray">
          <a:xfrm rot="-5400000">
            <a:off x="4717789" y="4688358"/>
            <a:ext cx="2230437" cy="431800"/>
          </a:xfrm>
          <a:prstGeom prst="rightArrow">
            <a:avLst>
              <a:gd name="adj1" fmla="val 50000"/>
              <a:gd name="adj2" fmla="val 124521"/>
            </a:avLst>
          </a:prstGeom>
          <a:gradFill rotWithShape="1">
            <a:gsLst>
              <a:gs pos="0">
                <a:srgbClr val="FF0000">
                  <a:alpha val="24001"/>
                </a:srgbClr>
              </a:gs>
              <a:gs pos="100000">
                <a:srgbClr val="760000">
                  <a:alpha val="1400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b="0">
              <a:solidFill>
                <a:schemeClr val="tx1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6068145"/>
            <a:ext cx="2552700" cy="44767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7175" y="3855139"/>
            <a:ext cx="2190750" cy="438150"/>
          </a:xfrm>
          <a:prstGeom prst="rect">
            <a:avLst/>
          </a:prstGeom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50836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投影片編號版面配置區 1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zh-TW" sz="14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 Box 7">
            <a:extLst/>
          </p:cNvPr>
          <p:cNvSpPr txBox="1">
            <a:spLocks noChangeArrowheads="1"/>
          </p:cNvSpPr>
          <p:nvPr/>
        </p:nvSpPr>
        <p:spPr bwMode="auto">
          <a:xfrm>
            <a:off x="971600" y="1484784"/>
            <a:ext cx="7770813" cy="384720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 algn="l">
              <a:lnSpc>
                <a:spcPct val="150000"/>
              </a:lnSpc>
              <a:buSzPct val="80000"/>
              <a:defRPr/>
            </a:pPr>
            <a:r>
              <a:rPr lang="zh-TW" altLang="en-US" sz="2800" b="1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設</a:t>
            </a:r>
            <a:r>
              <a:rPr lang="zh-TW" altLang="en-US" sz="2800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定評核環</a:t>
            </a:r>
            <a:r>
              <a:rPr lang="zh-TW" altLang="en-US" sz="2800" b="1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境：</a:t>
            </a:r>
            <a:endParaRPr lang="en-US" altLang="zh-TW" sz="2800" b="1" dirty="0" smtClean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342900" indent="-342900" algn="l" eaLnBrk="1" hangingPunct="1">
              <a:lnSpc>
                <a:spcPct val="150000"/>
              </a:lnSpc>
              <a:buSzPct val="80000"/>
              <a:buFont typeface="Arial" panose="020B0604020202020204" pitchFamily="34" charset="0"/>
              <a:buChar char="•"/>
              <a:defRPr/>
            </a:pPr>
            <a:r>
              <a:rPr lang="zh-TW" altLang="zh-TW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彈</a:t>
            </a:r>
            <a:r>
              <a:rPr lang="zh-TW" altLang="zh-TW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性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地設定學期、</a:t>
            </a:r>
            <a:r>
              <a:rPr lang="zh-TW" altLang="zh-TW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考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績和科目</a:t>
            </a:r>
            <a:r>
              <a:rPr lang="zh-TW" altLang="zh-TW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比重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 </a:t>
            </a:r>
            <a:endParaRPr lang="en-US" altLang="zh-CN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342900" indent="-342900" algn="l" eaLnBrk="1" hangingPunct="1">
              <a:lnSpc>
                <a:spcPct val="150000"/>
              </a:lnSpc>
              <a:buSzPct val="80000"/>
              <a:buFont typeface="Arial" panose="020B0604020202020204" pitchFamily="34" charset="0"/>
              <a:buChar char="•"/>
              <a:defRPr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按各科目要求，設定以分數或等級評核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l" eaLnBrk="1" hangingPunct="1">
              <a:lnSpc>
                <a:spcPct val="150000"/>
              </a:lnSpc>
              <a:buSzPct val="80000"/>
              <a:buFont typeface="Arial" panose="020B0604020202020204" pitchFamily="34" charset="0"/>
              <a:buChar char="•"/>
              <a:defRPr/>
            </a:pPr>
            <a:r>
              <a:rPr lang="zh-TW" altLang="en-US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定科目備註</a:t>
            </a:r>
            <a:r>
              <a:rPr lang="en-US" altLang="zh-TW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其他</a:t>
            </a:r>
            <a:r>
              <a:rPr lang="zh-TW" altLang="zh-TW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考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績，選擇以等級</a:t>
            </a:r>
            <a:r>
              <a:rPr lang="en-US" altLang="zh-TW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文字評核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l" eaLnBrk="1" hangingPunct="1">
              <a:lnSpc>
                <a:spcPct val="150000"/>
              </a:lnSpc>
              <a:buSzPct val="80000"/>
              <a:buFont typeface="Arial" panose="020B0604020202020204" pitchFamily="34" charset="0"/>
              <a:buChar char="•"/>
              <a:defRPr/>
            </a:pPr>
            <a:r>
              <a:rPr lang="zh-TW" altLang="en-US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定多個等級互換表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l" eaLnBrk="1" hangingPunct="1">
              <a:lnSpc>
                <a:spcPct val="150000"/>
              </a:lnSpc>
              <a:buSzPct val="80000"/>
              <a:buFont typeface="Arial" panose="020B0604020202020204" pitchFamily="34" charset="0"/>
              <a:buChar char="•"/>
              <a:defRPr/>
            </a:pPr>
            <a:r>
              <a:rPr lang="zh-TW" altLang="en-US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立整體</a:t>
            </a:r>
            <a:r>
              <a:rPr lang="zh-TW" altLang="en-US" sz="23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評語</a:t>
            </a:r>
            <a:r>
              <a:rPr lang="en-US" altLang="zh-TW" sz="23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3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科目評語表</a:t>
            </a:r>
            <a:endParaRPr lang="en-US" altLang="zh-TW" sz="23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 eaLnBrk="1" hangingPunct="1">
              <a:buSzPct val="80000"/>
              <a:defRPr/>
            </a:pPr>
            <a:endParaRPr lang="en-US" altLang="zh-TW" sz="2200" dirty="0">
              <a:solidFill>
                <a:schemeClr val="accent2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7" name="Text Box 6">
            <a:extLst/>
          </p:cNvPr>
          <p:cNvSpPr txBox="1">
            <a:spLocks noChangeArrowheads="1"/>
          </p:cNvSpPr>
          <p:nvPr/>
        </p:nvSpPr>
        <p:spPr bwMode="auto">
          <a:xfrm>
            <a:off x="1575414" y="-79219"/>
            <a:ext cx="2445742" cy="102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 algn="l" eaLnBrk="1" hangingPunct="1">
              <a:lnSpc>
                <a:spcPct val="200000"/>
              </a:lnSpc>
              <a:defRPr/>
            </a:pPr>
            <a:r>
              <a:rPr lang="zh-TW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功能簡介</a:t>
            </a:r>
            <a:endParaRPr lang="en-US" altLang="zh-TW" sz="3600" b="1" dirty="0"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1244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2565400"/>
            <a:ext cx="8929688" cy="3286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67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585913" y="355382"/>
            <a:ext cx="7162800" cy="646331"/>
          </a:xfrm>
        </p:spPr>
        <p:txBody>
          <a:bodyPr anchor="ctr">
            <a:spAutoFit/>
          </a:bodyPr>
          <a:lstStyle/>
          <a:p>
            <a:pPr marL="374650" indent="-374650"/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全年科目</a:t>
            </a:r>
            <a:r>
              <a:rPr kumimoji="1" lang="zh-TW" altLang="en-US" kern="1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endParaRPr kumimoji="1" lang="zh-TW" altLang="en-US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8069" name="矩形 1"/>
          <p:cNvSpPr>
            <a:spLocks noChangeArrowheads="1"/>
          </p:cNvSpPr>
          <p:nvPr/>
        </p:nvSpPr>
        <p:spPr bwMode="auto">
          <a:xfrm>
            <a:off x="2228850" y="3713163"/>
            <a:ext cx="4608513" cy="57467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b="0">
              <a:solidFill>
                <a:schemeClr val="tx1"/>
              </a:solidFill>
            </a:endParaRPr>
          </a:p>
        </p:txBody>
      </p:sp>
      <p:sp>
        <p:nvSpPr>
          <p:cNvPr id="88070" name="矩形 5"/>
          <p:cNvSpPr>
            <a:spLocks noChangeArrowheads="1"/>
          </p:cNvSpPr>
          <p:nvPr/>
        </p:nvSpPr>
        <p:spPr bwMode="auto">
          <a:xfrm>
            <a:off x="714375" y="1576020"/>
            <a:ext cx="85486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rgbClr val="D60093"/>
                </a:solidFill>
                <a:latin typeface="+mn-ea"/>
              </a:rPr>
              <a:t>用全年科目分卷分計算 </a:t>
            </a:r>
            <a:r>
              <a:rPr lang="en-US" altLang="zh-TW" dirty="0">
                <a:solidFill>
                  <a:srgbClr val="D60093"/>
                </a:solidFill>
                <a:latin typeface="+mn-ea"/>
              </a:rPr>
              <a:t>(</a:t>
            </a:r>
            <a:r>
              <a:rPr lang="en-US" altLang="zh-TW" b="0" dirty="0">
                <a:solidFill>
                  <a:srgbClr val="D60093"/>
                </a:solidFill>
                <a:latin typeface="+mn-ea"/>
                <a:cs typeface="Arial" panose="020B0604020202020204" pitchFamily="34" charset="0"/>
              </a:rPr>
              <a:t>By Annual Subject Component</a:t>
            </a:r>
            <a:r>
              <a:rPr lang="en-US" altLang="zh-TW" dirty="0">
                <a:solidFill>
                  <a:srgbClr val="D60093"/>
                </a:solidFill>
                <a:latin typeface="+mn-ea"/>
              </a:rPr>
              <a:t>)</a:t>
            </a:r>
          </a:p>
          <a:p>
            <a:pPr algn="l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rgbClr val="745D00"/>
                </a:solidFill>
                <a:latin typeface="+mn-ea"/>
              </a:rPr>
              <a:t>用學期科目分計算 </a:t>
            </a:r>
            <a:r>
              <a:rPr lang="en-US" altLang="zh-TW" dirty="0">
                <a:solidFill>
                  <a:srgbClr val="745D00"/>
                </a:solidFill>
                <a:latin typeface="+mn-ea"/>
              </a:rPr>
              <a:t>(</a:t>
            </a:r>
            <a:r>
              <a:rPr lang="en-US" altLang="zh-TW" b="0" dirty="0">
                <a:solidFill>
                  <a:srgbClr val="745D00"/>
                </a:solidFill>
                <a:latin typeface="+mn-ea"/>
              </a:rPr>
              <a:t>By Term Subject Score)</a:t>
            </a:r>
            <a:endParaRPr lang="zh-HK" altLang="en-US" b="0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958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21" name="Group 41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868363" y="2382838"/>
          <a:ext cx="7262813" cy="35877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19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03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03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2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1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科目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T1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T2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年終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中國語文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4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</a:t>
                      </a:r>
                      <a:r>
                        <a:rPr kumimoji="1" lang="zh-TW" altLang="en-US" sz="32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閱讀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80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70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4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</a:t>
                      </a:r>
                      <a:r>
                        <a:rPr kumimoji="1" lang="zh-TW" altLang="en-US" sz="32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默書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70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60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65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4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</a:t>
                      </a:r>
                      <a:r>
                        <a:rPr kumimoji="1" lang="zh-TW" altLang="en-US" sz="32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作文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EXM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10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6114" name="AutoShape 35"/>
          <p:cNvSpPr>
            <a:spLocks noChangeArrowheads="1"/>
          </p:cNvSpPr>
          <p:nvPr/>
        </p:nvSpPr>
        <p:spPr bwMode="gray">
          <a:xfrm>
            <a:off x="3644248" y="4575213"/>
            <a:ext cx="3384550" cy="431800"/>
          </a:xfrm>
          <a:prstGeom prst="rightArrow">
            <a:avLst>
              <a:gd name="adj1" fmla="val 50000"/>
              <a:gd name="adj2" fmla="val 124541"/>
            </a:avLst>
          </a:prstGeom>
          <a:gradFill rotWithShape="1">
            <a:gsLst>
              <a:gs pos="0">
                <a:srgbClr val="FF0000">
                  <a:alpha val="24001"/>
                </a:srgbClr>
              </a:gs>
              <a:gs pos="100000">
                <a:srgbClr val="760000">
                  <a:alpha val="1400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b="0">
              <a:solidFill>
                <a:schemeClr val="tx1"/>
              </a:solidFill>
            </a:endParaRPr>
          </a:p>
        </p:txBody>
      </p:sp>
      <p:sp>
        <p:nvSpPr>
          <p:cNvPr id="46115" name="AutoShape 36"/>
          <p:cNvSpPr>
            <a:spLocks noChangeArrowheads="1"/>
          </p:cNvSpPr>
          <p:nvPr/>
        </p:nvSpPr>
        <p:spPr bwMode="gray">
          <a:xfrm>
            <a:off x="3656013" y="5300413"/>
            <a:ext cx="3384550" cy="431800"/>
          </a:xfrm>
          <a:prstGeom prst="rightArrow">
            <a:avLst>
              <a:gd name="adj1" fmla="val 50000"/>
              <a:gd name="adj2" fmla="val 124541"/>
            </a:avLst>
          </a:prstGeom>
          <a:gradFill rotWithShape="1">
            <a:gsLst>
              <a:gs pos="0">
                <a:srgbClr val="FF0000">
                  <a:alpha val="24001"/>
                </a:srgbClr>
              </a:gs>
              <a:gs pos="100000">
                <a:srgbClr val="760000">
                  <a:alpha val="1400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b="0">
              <a:solidFill>
                <a:schemeClr val="tx1"/>
              </a:solidFill>
            </a:endParaRPr>
          </a:p>
        </p:txBody>
      </p:sp>
      <p:sp>
        <p:nvSpPr>
          <p:cNvPr id="46116" name="AutoShape 37"/>
          <p:cNvSpPr>
            <a:spLocks noChangeArrowheads="1"/>
          </p:cNvSpPr>
          <p:nvPr/>
        </p:nvSpPr>
        <p:spPr bwMode="gray">
          <a:xfrm>
            <a:off x="3656013" y="3861402"/>
            <a:ext cx="3382963" cy="431800"/>
          </a:xfrm>
          <a:prstGeom prst="rightArrow">
            <a:avLst>
              <a:gd name="adj1" fmla="val 50000"/>
              <a:gd name="adj2" fmla="val 124482"/>
            </a:avLst>
          </a:prstGeom>
          <a:gradFill rotWithShape="1">
            <a:gsLst>
              <a:gs pos="0">
                <a:srgbClr val="FF0000">
                  <a:alpha val="24001"/>
                </a:srgbClr>
              </a:gs>
              <a:gs pos="100000">
                <a:srgbClr val="760000">
                  <a:alpha val="1400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b="0">
              <a:solidFill>
                <a:schemeClr val="tx1"/>
              </a:solidFill>
            </a:endParaRPr>
          </a:p>
        </p:txBody>
      </p:sp>
      <p:sp>
        <p:nvSpPr>
          <p:cNvPr id="46117" name="AutoShape 39"/>
          <p:cNvSpPr>
            <a:spLocks noChangeArrowheads="1"/>
          </p:cNvSpPr>
          <p:nvPr/>
        </p:nvSpPr>
        <p:spPr bwMode="gray">
          <a:xfrm>
            <a:off x="7079846" y="3501008"/>
            <a:ext cx="576263" cy="2376487"/>
          </a:xfrm>
          <a:prstGeom prst="upArrow">
            <a:avLst>
              <a:gd name="adj1" fmla="val 50000"/>
              <a:gd name="adj2" fmla="val 103099"/>
            </a:avLst>
          </a:prstGeom>
          <a:gradFill rotWithShape="1">
            <a:gsLst>
              <a:gs pos="0">
                <a:srgbClr val="760000">
                  <a:alpha val="14000"/>
                </a:srgbClr>
              </a:gs>
              <a:gs pos="100000">
                <a:srgbClr val="FF0000">
                  <a:alpha val="24001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b="0">
              <a:solidFill>
                <a:schemeClr val="tx1"/>
              </a:solidFill>
            </a:endParaRPr>
          </a:p>
        </p:txBody>
      </p:sp>
      <p:sp>
        <p:nvSpPr>
          <p:cNvPr id="90150" name="Rectangle 1026"/>
          <p:cNvSpPr txBox="1">
            <a:spLocks noChangeArrowheads="1"/>
          </p:cNvSpPr>
          <p:nvPr/>
        </p:nvSpPr>
        <p:spPr bwMode="auto">
          <a:xfrm>
            <a:off x="1624013" y="317154"/>
            <a:ext cx="7162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74650" indent="-3746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全年科目</a:t>
            </a:r>
            <a:r>
              <a:rPr lang="zh-TW" alt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分</a:t>
            </a:r>
            <a:endParaRPr lang="zh-TW" alt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90151" name="Rectangle 2"/>
          <p:cNvSpPr txBox="1">
            <a:spLocks noChangeArrowheads="1"/>
          </p:cNvSpPr>
          <p:nvPr/>
        </p:nvSpPr>
        <p:spPr bwMode="auto">
          <a:xfrm>
            <a:off x="214313" y="1508125"/>
            <a:ext cx="85725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800" dirty="0">
                <a:solidFill>
                  <a:srgbClr val="D60093"/>
                </a:solidFill>
                <a:latin typeface="+mn-ea"/>
              </a:rPr>
              <a:t>用全年科目分卷分計算</a:t>
            </a:r>
            <a:r>
              <a:rPr lang="en-US" altLang="zh-TW" sz="2800" dirty="0">
                <a:solidFill>
                  <a:srgbClr val="D60093"/>
                </a:solidFill>
                <a:latin typeface="+mn-ea"/>
              </a:rPr>
              <a:t>(</a:t>
            </a:r>
            <a:r>
              <a:rPr lang="en-US" altLang="zh-TW" sz="2800" b="0" dirty="0">
                <a:solidFill>
                  <a:srgbClr val="D60093"/>
                </a:solidFill>
                <a:latin typeface="+mn-ea"/>
                <a:cs typeface="Arial" panose="020B0604020202020204" pitchFamily="34" charset="0"/>
              </a:rPr>
              <a:t>Annual Subject Component</a:t>
            </a:r>
            <a:r>
              <a:rPr lang="en-US" altLang="zh-TW" sz="2800" dirty="0">
                <a:solidFill>
                  <a:srgbClr val="D60093"/>
                </a:solidFill>
                <a:latin typeface="+mn-ea"/>
              </a:rPr>
              <a:t>)</a:t>
            </a:r>
          </a:p>
        </p:txBody>
      </p:sp>
      <p:sp>
        <p:nvSpPr>
          <p:cNvPr id="10" name="矩形 1"/>
          <p:cNvSpPr>
            <a:spLocks noChangeArrowheads="1"/>
          </p:cNvSpPr>
          <p:nvPr/>
        </p:nvSpPr>
        <p:spPr bwMode="auto">
          <a:xfrm>
            <a:off x="6660233" y="2996952"/>
            <a:ext cx="1470944" cy="2951123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b="0">
              <a:solidFill>
                <a:schemeClr val="tx1"/>
              </a:solidFill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475" y="3165212"/>
            <a:ext cx="2181225" cy="485775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4733" y="6125311"/>
            <a:ext cx="2590800" cy="495300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56655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70" name="Group 42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1116013" y="2492375"/>
          <a:ext cx="6859587" cy="37322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796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9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9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0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55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科目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T1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T2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年終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中國語文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75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47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40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61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4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</a:t>
                      </a:r>
                      <a:r>
                        <a:rPr kumimoji="1" lang="zh-TW" altLang="en-US" sz="32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閱讀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80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70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4000" u="none" strike="noStrike" kern="1200" cap="none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4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</a:t>
                      </a:r>
                      <a:r>
                        <a:rPr kumimoji="1" lang="zh-TW" altLang="en-US" sz="32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默書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70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60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4000" u="none" strike="noStrike" kern="1200" cap="none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4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</a:t>
                      </a:r>
                      <a:r>
                        <a:rPr kumimoji="1" lang="zh-TW" altLang="en-US" sz="32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作文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EXM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10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4000" u="none" strike="noStrike" kern="1200" cap="none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7141" name="AutoShape 38"/>
          <p:cNvSpPr>
            <a:spLocks noChangeArrowheads="1"/>
          </p:cNvSpPr>
          <p:nvPr/>
        </p:nvSpPr>
        <p:spPr bwMode="gray">
          <a:xfrm>
            <a:off x="3808413" y="3392488"/>
            <a:ext cx="3382962" cy="431800"/>
          </a:xfrm>
          <a:prstGeom prst="rightArrow">
            <a:avLst>
              <a:gd name="adj1" fmla="val 50000"/>
              <a:gd name="adj2" fmla="val 124482"/>
            </a:avLst>
          </a:prstGeom>
          <a:gradFill rotWithShape="1">
            <a:gsLst>
              <a:gs pos="0">
                <a:srgbClr val="FF0000">
                  <a:alpha val="24001"/>
                </a:srgbClr>
              </a:gs>
              <a:gs pos="100000">
                <a:srgbClr val="760000">
                  <a:alpha val="1400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b="0">
              <a:solidFill>
                <a:schemeClr val="tx1"/>
              </a:solidFill>
            </a:endParaRPr>
          </a:p>
        </p:txBody>
      </p:sp>
      <p:sp>
        <p:nvSpPr>
          <p:cNvPr id="91171" name="Rectangle 1026"/>
          <p:cNvSpPr txBox="1">
            <a:spLocks noChangeArrowheads="1"/>
          </p:cNvSpPr>
          <p:nvPr/>
        </p:nvSpPr>
        <p:spPr bwMode="auto">
          <a:xfrm>
            <a:off x="1635125" y="345855"/>
            <a:ext cx="7162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74650" indent="-3746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全年科目</a:t>
            </a:r>
            <a:r>
              <a:rPr lang="zh-TW" alt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分</a:t>
            </a:r>
            <a:endParaRPr lang="zh-TW" alt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725488" y="1646238"/>
            <a:ext cx="69532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>
              <a:defRPr/>
            </a:pP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用學期科目分計算</a:t>
            </a: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(</a:t>
            </a:r>
            <a:r>
              <a:rPr lang="en-US" altLang="zh-TW" b="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  <a:cs typeface="Arial" pitchFamily="34" charset="0"/>
              </a:rPr>
              <a:t>Term Subject Score</a:t>
            </a: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)</a:t>
            </a:r>
          </a:p>
        </p:txBody>
      </p:sp>
      <p:sp>
        <p:nvSpPr>
          <p:cNvPr id="10" name="矩形 1"/>
          <p:cNvSpPr>
            <a:spLocks noChangeArrowheads="1"/>
          </p:cNvSpPr>
          <p:nvPr/>
        </p:nvSpPr>
        <p:spPr bwMode="auto">
          <a:xfrm>
            <a:off x="3419475" y="3251200"/>
            <a:ext cx="4608513" cy="71437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b="0">
              <a:solidFill>
                <a:schemeClr val="tx1"/>
              </a:solidFill>
            </a:endParaRPr>
          </a:p>
        </p:txBody>
      </p:sp>
      <p:sp>
        <p:nvSpPr>
          <p:cNvPr id="8" name="AutoShape 38"/>
          <p:cNvSpPr>
            <a:spLocks noChangeArrowheads="1"/>
          </p:cNvSpPr>
          <p:nvPr/>
        </p:nvSpPr>
        <p:spPr bwMode="gray">
          <a:xfrm rot="-5400000">
            <a:off x="3167062" y="4905376"/>
            <a:ext cx="2232025" cy="431800"/>
          </a:xfrm>
          <a:prstGeom prst="rightArrow">
            <a:avLst>
              <a:gd name="adj1" fmla="val 50000"/>
              <a:gd name="adj2" fmla="val 124466"/>
            </a:avLst>
          </a:prstGeom>
          <a:gradFill rotWithShape="1">
            <a:gsLst>
              <a:gs pos="0">
                <a:srgbClr val="FF0000">
                  <a:alpha val="24001"/>
                </a:srgbClr>
              </a:gs>
              <a:gs pos="100000">
                <a:srgbClr val="760000">
                  <a:alpha val="1400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b="0">
              <a:solidFill>
                <a:schemeClr val="tx1"/>
              </a:solidFill>
            </a:endParaRPr>
          </a:p>
        </p:txBody>
      </p:sp>
      <p:sp>
        <p:nvSpPr>
          <p:cNvPr id="11" name="AutoShape 38"/>
          <p:cNvSpPr>
            <a:spLocks noChangeArrowheads="1"/>
          </p:cNvSpPr>
          <p:nvPr/>
        </p:nvSpPr>
        <p:spPr bwMode="gray">
          <a:xfrm rot="-5400000">
            <a:off x="4679156" y="4890294"/>
            <a:ext cx="2262188" cy="431800"/>
          </a:xfrm>
          <a:prstGeom prst="rightArrow">
            <a:avLst>
              <a:gd name="adj1" fmla="val 50000"/>
              <a:gd name="adj2" fmla="val 124450"/>
            </a:avLst>
          </a:prstGeom>
          <a:gradFill rotWithShape="1">
            <a:gsLst>
              <a:gs pos="0">
                <a:srgbClr val="FF0000">
                  <a:alpha val="24001"/>
                </a:srgbClr>
              </a:gs>
              <a:gs pos="100000">
                <a:srgbClr val="760000">
                  <a:alpha val="1400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b="0">
              <a:solidFill>
                <a:schemeClr val="tx1"/>
              </a:solidFill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4" y="6068145"/>
            <a:ext cx="2552700" cy="447675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175" y="3855139"/>
            <a:ext cx="2190750" cy="438150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04226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2493963"/>
            <a:ext cx="8505825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552030" y="369671"/>
            <a:ext cx="2819152" cy="646331"/>
          </a:xfrm>
        </p:spPr>
        <p:txBody>
          <a:bodyPr wrap="square" anchor="ctr">
            <a:spAutoFit/>
          </a:bodyPr>
          <a:lstStyle/>
          <a:p>
            <a:pPr marL="374650" indent="-374650"/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學期平均</a:t>
            </a:r>
            <a:r>
              <a:rPr kumimoji="1" lang="zh-TW" altLang="en-US" kern="1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endParaRPr lang="zh-TW" altLang="en-US" sz="3200" b="1" dirty="0">
              <a:solidFill>
                <a:schemeClr val="accent2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92165" name="矩形 1"/>
          <p:cNvSpPr>
            <a:spLocks noChangeArrowheads="1"/>
          </p:cNvSpPr>
          <p:nvPr/>
        </p:nvSpPr>
        <p:spPr bwMode="auto">
          <a:xfrm>
            <a:off x="1979613" y="4508500"/>
            <a:ext cx="4608512" cy="576263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b="0">
              <a:solidFill>
                <a:schemeClr val="tx1"/>
              </a:solidFill>
            </a:endParaRPr>
          </a:p>
        </p:txBody>
      </p:sp>
      <p:sp>
        <p:nvSpPr>
          <p:cNvPr id="92166" name="矩形 5"/>
          <p:cNvSpPr>
            <a:spLocks noChangeArrowheads="1"/>
          </p:cNvSpPr>
          <p:nvPr/>
        </p:nvSpPr>
        <p:spPr bwMode="auto">
          <a:xfrm>
            <a:off x="303213" y="1663701"/>
            <a:ext cx="81359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rgbClr val="C00000"/>
                </a:solidFill>
                <a:latin typeface="+mn-ea"/>
              </a:rPr>
              <a:t>用科目學期平均分計算 </a:t>
            </a:r>
            <a:r>
              <a:rPr lang="en-US" altLang="zh-TW" dirty="0">
                <a:solidFill>
                  <a:srgbClr val="C00000"/>
                </a:solidFill>
                <a:latin typeface="+mn-ea"/>
              </a:rPr>
              <a:t>(</a:t>
            </a:r>
            <a:r>
              <a:rPr lang="en-US" altLang="zh-HK" b="0" dirty="0">
                <a:solidFill>
                  <a:srgbClr val="C00000"/>
                </a:solidFill>
                <a:latin typeface="+mn-ea"/>
                <a:cs typeface="Arial" panose="020B0604020202020204" pitchFamily="34" charset="0"/>
              </a:rPr>
              <a:t>By Subject Term Average)</a:t>
            </a:r>
            <a:endParaRPr lang="zh-HK" altLang="en-US" b="0" dirty="0">
              <a:solidFill>
                <a:srgbClr val="C00000"/>
              </a:solidFill>
              <a:latin typeface="+mn-ea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rgbClr val="009900"/>
                </a:solidFill>
                <a:latin typeface="+mn-ea"/>
              </a:rPr>
              <a:t>用考績平均分計算 </a:t>
            </a:r>
            <a:r>
              <a:rPr lang="en-US" altLang="zh-HK" b="0" dirty="0">
                <a:solidFill>
                  <a:srgbClr val="009900"/>
                </a:solidFill>
                <a:latin typeface="+mn-ea"/>
              </a:rPr>
              <a:t>(By Assessment Grand Average)</a:t>
            </a:r>
            <a:endParaRPr lang="zh-HK" altLang="en-US" b="0" dirty="0">
              <a:solidFill>
                <a:srgbClr val="0099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953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624" name="Group 48"/>
          <p:cNvGraphicFramePr>
            <a:graphicFrameLocks noGrp="1"/>
          </p:cNvGraphicFramePr>
          <p:nvPr>
            <p:ph type="tbl" idx="1"/>
            <p:extLst/>
          </p:nvPr>
        </p:nvGraphicFramePr>
        <p:xfrm>
          <a:off x="468313" y="2246313"/>
          <a:ext cx="8229600" cy="4098925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科目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T1A1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T1A2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T1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中文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81</a:t>
                      </a:r>
                      <a:endParaRPr kumimoji="1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84</a:t>
                      </a:r>
                      <a:endParaRPr kumimoji="1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83</a:t>
                      </a:r>
                      <a:endParaRPr kumimoji="1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英文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81</a:t>
                      </a:r>
                      <a:endParaRPr kumimoji="1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90</a:t>
                      </a:r>
                      <a:endParaRPr kumimoji="1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86</a:t>
                      </a:r>
                      <a:endParaRPr kumimoji="1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數學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95</a:t>
                      </a:r>
                      <a:endParaRPr kumimoji="1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96</a:t>
                      </a:r>
                      <a:endParaRPr kumimoji="1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96</a:t>
                      </a:r>
                      <a:endParaRPr kumimoji="1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9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科學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80</a:t>
                      </a:r>
                      <a:endParaRPr kumimoji="1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82</a:t>
                      </a:r>
                      <a:endParaRPr kumimoji="1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81</a:t>
                      </a:r>
                      <a:endParaRPr kumimoji="1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平均分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HK" altLang="zh-HK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HK" altLang="zh-HK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86.50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9191" name="Rectangle 49"/>
          <p:cNvSpPr>
            <a:spLocks noChangeArrowheads="1"/>
          </p:cNvSpPr>
          <p:nvPr/>
        </p:nvSpPr>
        <p:spPr bwMode="auto">
          <a:xfrm>
            <a:off x="6888163" y="5659438"/>
            <a:ext cx="1511300" cy="647700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b="0">
              <a:solidFill>
                <a:schemeClr val="tx1"/>
              </a:solidFill>
            </a:endParaRPr>
          </a:p>
        </p:txBody>
      </p:sp>
      <p:sp>
        <p:nvSpPr>
          <p:cNvPr id="93224" name="Rectangle 1026"/>
          <p:cNvSpPr txBox="1">
            <a:spLocks noChangeArrowheads="1"/>
          </p:cNvSpPr>
          <p:nvPr/>
        </p:nvSpPr>
        <p:spPr bwMode="auto">
          <a:xfrm>
            <a:off x="1570037" y="363483"/>
            <a:ext cx="35464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74650" indent="-3746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學期平均</a:t>
            </a:r>
            <a:r>
              <a:rPr lang="zh-TW" alt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分</a:t>
            </a:r>
            <a:endParaRPr lang="zh-TW" alt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93225" name="矩形 10"/>
          <p:cNvSpPr>
            <a:spLocks noChangeArrowheads="1"/>
          </p:cNvSpPr>
          <p:nvPr/>
        </p:nvSpPr>
        <p:spPr bwMode="auto">
          <a:xfrm>
            <a:off x="611188" y="1489075"/>
            <a:ext cx="79930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800" dirty="0">
                <a:solidFill>
                  <a:srgbClr val="C00000"/>
                </a:solidFill>
                <a:latin typeface="+mn-ea"/>
              </a:rPr>
              <a:t>用科目學期平均分計算</a:t>
            </a:r>
            <a:r>
              <a:rPr lang="en-US" altLang="zh-TW" sz="2800" dirty="0">
                <a:solidFill>
                  <a:srgbClr val="C00000"/>
                </a:solidFill>
                <a:latin typeface="+mn-ea"/>
              </a:rPr>
              <a:t>(</a:t>
            </a:r>
            <a:r>
              <a:rPr lang="en-US" altLang="zh-HK" sz="2800" b="0" dirty="0">
                <a:solidFill>
                  <a:srgbClr val="C00000"/>
                </a:solidFill>
                <a:latin typeface="+mn-ea"/>
                <a:cs typeface="Arial" panose="020B0604020202020204" pitchFamily="34" charset="0"/>
              </a:rPr>
              <a:t>Subject Term Average)</a:t>
            </a:r>
            <a:endParaRPr lang="zh-HK" altLang="en-US" sz="2800" b="0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2" name="向右箭號 1"/>
          <p:cNvSpPr/>
          <p:nvPr/>
        </p:nvSpPr>
        <p:spPr bwMode="auto">
          <a:xfrm>
            <a:off x="3343275" y="2938463"/>
            <a:ext cx="3028950" cy="576262"/>
          </a:xfrm>
          <a:prstGeom prst="rightArrow">
            <a:avLst/>
          </a:prstGeom>
          <a:gradFill>
            <a:gsLst>
              <a:gs pos="53896">
                <a:schemeClr val="tx2">
                  <a:alpha val="46000"/>
                  <a:lumMod val="68000"/>
                  <a:lumOff val="32000"/>
                </a:schemeClr>
              </a:gs>
              <a:gs pos="0">
                <a:schemeClr val="bg1">
                  <a:alpha val="62000"/>
                </a:schemeClr>
              </a:gs>
              <a:gs pos="24000">
                <a:schemeClr val="tx2">
                  <a:alpha val="46000"/>
                  <a:lumMod val="68000"/>
                  <a:lumOff val="32000"/>
                </a:schemeClr>
              </a:gs>
            </a:gsLst>
            <a:lin ang="5400000" scaled="0"/>
          </a:gra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zh-HK" altLang="en-US" b="0">
              <a:ea typeface="新細明體" charset="-120"/>
            </a:endParaRPr>
          </a:p>
        </p:txBody>
      </p:sp>
      <p:sp>
        <p:nvSpPr>
          <p:cNvPr id="18" name="向右箭號 17"/>
          <p:cNvSpPr/>
          <p:nvPr/>
        </p:nvSpPr>
        <p:spPr bwMode="auto">
          <a:xfrm>
            <a:off x="3343275" y="3717925"/>
            <a:ext cx="3028950" cy="576263"/>
          </a:xfrm>
          <a:prstGeom prst="rightArrow">
            <a:avLst/>
          </a:prstGeom>
          <a:gradFill>
            <a:gsLst>
              <a:gs pos="0">
                <a:schemeClr val="bg1">
                  <a:alpha val="62000"/>
                </a:schemeClr>
              </a:gs>
              <a:gs pos="24000">
                <a:schemeClr val="tx2">
                  <a:alpha val="46000"/>
                  <a:lumMod val="68000"/>
                  <a:lumOff val="32000"/>
                </a:schemeClr>
              </a:gs>
            </a:gsLst>
            <a:lin ang="5400000" scaled="0"/>
          </a:gra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zh-HK" altLang="en-US" b="0">
              <a:ea typeface="新細明體" charset="-120"/>
            </a:endParaRPr>
          </a:p>
        </p:txBody>
      </p:sp>
      <p:sp>
        <p:nvSpPr>
          <p:cNvPr id="19" name="向右箭號 18"/>
          <p:cNvSpPr/>
          <p:nvPr/>
        </p:nvSpPr>
        <p:spPr bwMode="auto">
          <a:xfrm>
            <a:off x="3343275" y="4306888"/>
            <a:ext cx="3028950" cy="576262"/>
          </a:xfrm>
          <a:prstGeom prst="rightArrow">
            <a:avLst/>
          </a:prstGeom>
          <a:gradFill>
            <a:gsLst>
              <a:gs pos="0">
                <a:schemeClr val="bg1">
                  <a:alpha val="62000"/>
                </a:schemeClr>
              </a:gs>
              <a:gs pos="24000">
                <a:schemeClr val="tx2">
                  <a:alpha val="46000"/>
                  <a:lumMod val="68000"/>
                  <a:lumOff val="32000"/>
                </a:schemeClr>
              </a:gs>
            </a:gsLst>
            <a:lin ang="5400000" scaled="0"/>
          </a:gra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zh-HK" altLang="en-US" b="0">
              <a:ea typeface="新細明體" charset="-120"/>
            </a:endParaRPr>
          </a:p>
        </p:txBody>
      </p:sp>
      <p:sp>
        <p:nvSpPr>
          <p:cNvPr id="20" name="向右箭號 19"/>
          <p:cNvSpPr/>
          <p:nvPr/>
        </p:nvSpPr>
        <p:spPr bwMode="auto">
          <a:xfrm>
            <a:off x="3344863" y="4941888"/>
            <a:ext cx="3027362" cy="574675"/>
          </a:xfrm>
          <a:prstGeom prst="rightArrow">
            <a:avLst/>
          </a:prstGeom>
          <a:gradFill>
            <a:gsLst>
              <a:gs pos="0">
                <a:schemeClr val="bg1">
                  <a:alpha val="62000"/>
                </a:schemeClr>
              </a:gs>
              <a:gs pos="24000">
                <a:schemeClr val="tx2">
                  <a:alpha val="46000"/>
                  <a:lumMod val="68000"/>
                  <a:lumOff val="32000"/>
                </a:schemeClr>
              </a:gs>
            </a:gsLst>
            <a:lin ang="5400000" scaled="0"/>
          </a:gra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zh-HK" altLang="en-US" b="0">
              <a:ea typeface="新細明體" charset="-120"/>
            </a:endParaRPr>
          </a:p>
        </p:txBody>
      </p:sp>
      <p:sp>
        <p:nvSpPr>
          <p:cNvPr id="21" name="向右箭號 20"/>
          <p:cNvSpPr/>
          <p:nvPr/>
        </p:nvSpPr>
        <p:spPr bwMode="auto">
          <a:xfrm rot="5400000">
            <a:off x="6310312" y="4038601"/>
            <a:ext cx="2665413" cy="576262"/>
          </a:xfrm>
          <a:prstGeom prst="rightArrow">
            <a:avLst/>
          </a:prstGeom>
          <a:gradFill>
            <a:gsLst>
              <a:gs pos="0">
                <a:schemeClr val="bg1">
                  <a:alpha val="62000"/>
                </a:schemeClr>
              </a:gs>
              <a:gs pos="24000">
                <a:schemeClr val="tx2">
                  <a:alpha val="46000"/>
                  <a:lumMod val="68000"/>
                  <a:lumOff val="32000"/>
                </a:schemeClr>
              </a:gs>
            </a:gsLst>
            <a:lin ang="5400000" scaled="0"/>
          </a:gra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zh-HK" altLang="en-US" b="0">
              <a:ea typeface="新細明體" charset="-12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7106" y="5749926"/>
            <a:ext cx="2181225" cy="485775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2105" y="1934121"/>
            <a:ext cx="2590800" cy="495300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06264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48" name="Group 48"/>
          <p:cNvGraphicFramePr>
            <a:graphicFrameLocks noGrp="1"/>
          </p:cNvGraphicFramePr>
          <p:nvPr>
            <p:ph type="tbl" idx="1"/>
            <p:extLst/>
          </p:nvPr>
        </p:nvGraphicFramePr>
        <p:xfrm>
          <a:off x="422275" y="2092325"/>
          <a:ext cx="8229600" cy="4114800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1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</a:rPr>
                        <a:t>科目</a:t>
                      </a:r>
                      <a:endParaRPr kumimoji="1" lang="zh-TW" altLang="en-US" sz="2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T1A1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T1A2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T1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</a:rPr>
                        <a:t>中文</a:t>
                      </a:r>
                      <a:endParaRPr kumimoji="1" lang="zh-TW" altLang="en-US" sz="2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81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84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3200" u="none" strike="noStrike" kern="1200" cap="none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</a:rPr>
                        <a:t>英文</a:t>
                      </a:r>
                      <a:endParaRPr kumimoji="1" lang="zh-TW" altLang="en-US" sz="2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81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3200" u="none" strike="noStrike" kern="1200" cap="none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</a:rPr>
                        <a:t>數學</a:t>
                      </a:r>
                      <a:endParaRPr kumimoji="1" lang="zh-TW" altLang="en-US" sz="2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96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3200" u="none" strike="noStrike" kern="1200" cap="none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</a:rPr>
                        <a:t>科學</a:t>
                      </a:r>
                      <a:endParaRPr kumimoji="1" lang="zh-TW" altLang="en-US" sz="2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82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3200" u="none" strike="noStrike" kern="1200" cap="none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平均分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84.25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88.00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86.13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0215" name="Rectangle 49"/>
          <p:cNvSpPr>
            <a:spLocks noChangeArrowheads="1"/>
          </p:cNvSpPr>
          <p:nvPr/>
        </p:nvSpPr>
        <p:spPr bwMode="auto">
          <a:xfrm>
            <a:off x="6985000" y="5505450"/>
            <a:ext cx="1296988" cy="647700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b="0">
              <a:solidFill>
                <a:schemeClr val="tx1"/>
              </a:solidFill>
            </a:endParaRPr>
          </a:p>
        </p:txBody>
      </p:sp>
      <p:sp>
        <p:nvSpPr>
          <p:cNvPr id="94248" name="Rectangle 1026"/>
          <p:cNvSpPr txBox="1">
            <a:spLocks noChangeArrowheads="1"/>
          </p:cNvSpPr>
          <p:nvPr/>
        </p:nvSpPr>
        <p:spPr bwMode="auto">
          <a:xfrm>
            <a:off x="1665287" y="287183"/>
            <a:ext cx="31797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74650" indent="-3746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學期平均分</a:t>
            </a:r>
          </a:p>
        </p:txBody>
      </p:sp>
      <p:sp>
        <p:nvSpPr>
          <p:cNvPr id="9" name="矩形 8"/>
          <p:cNvSpPr/>
          <p:nvPr/>
        </p:nvSpPr>
        <p:spPr>
          <a:xfrm>
            <a:off x="539750" y="1412875"/>
            <a:ext cx="7920038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2800" dirty="0">
                <a:solidFill>
                  <a:srgbClr val="009900"/>
                </a:solidFill>
                <a:latin typeface="+mn-ea"/>
                <a:cs typeface="+mj-cs"/>
              </a:rPr>
              <a:t>用考績平均分計算 </a:t>
            </a:r>
            <a:r>
              <a:rPr lang="en-US" altLang="zh-HK" sz="2800" b="0" dirty="0">
                <a:solidFill>
                  <a:srgbClr val="009900"/>
                </a:solidFill>
                <a:latin typeface="+mn-ea"/>
                <a:cs typeface="Arial" pitchFamily="34" charset="0"/>
              </a:rPr>
              <a:t>(Assessment Grand Average)</a:t>
            </a:r>
            <a:endParaRPr lang="zh-HK" altLang="en-US" sz="2800" b="0" dirty="0">
              <a:solidFill>
                <a:srgbClr val="009900"/>
              </a:solidFill>
              <a:latin typeface="+mn-ea"/>
              <a:cs typeface="Arial" pitchFamily="34" charset="0"/>
            </a:endParaRPr>
          </a:p>
        </p:txBody>
      </p:sp>
      <p:sp>
        <p:nvSpPr>
          <p:cNvPr id="13" name="向右箭號 12"/>
          <p:cNvSpPr/>
          <p:nvPr/>
        </p:nvSpPr>
        <p:spPr bwMode="auto">
          <a:xfrm>
            <a:off x="3262313" y="5557838"/>
            <a:ext cx="3109912" cy="576262"/>
          </a:xfrm>
          <a:prstGeom prst="rightArrow">
            <a:avLst/>
          </a:prstGeom>
          <a:gradFill>
            <a:gsLst>
              <a:gs pos="0">
                <a:schemeClr val="bg1">
                  <a:alpha val="62000"/>
                </a:schemeClr>
              </a:gs>
              <a:gs pos="24000">
                <a:schemeClr val="tx2">
                  <a:alpha val="46000"/>
                  <a:lumMod val="68000"/>
                  <a:lumOff val="32000"/>
                </a:schemeClr>
              </a:gs>
            </a:gsLst>
            <a:lin ang="5400000" scaled="0"/>
          </a:gra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zh-HK" altLang="en-US" b="0">
              <a:ea typeface="新細明體" charset="-120"/>
            </a:endParaRPr>
          </a:p>
        </p:txBody>
      </p:sp>
      <p:sp>
        <p:nvSpPr>
          <p:cNvPr id="14" name="向右箭號 13"/>
          <p:cNvSpPr/>
          <p:nvPr/>
        </p:nvSpPr>
        <p:spPr bwMode="auto">
          <a:xfrm rot="5400000">
            <a:off x="4187825" y="3765550"/>
            <a:ext cx="2663825" cy="841375"/>
          </a:xfrm>
          <a:prstGeom prst="rightArrow">
            <a:avLst/>
          </a:prstGeom>
          <a:gradFill>
            <a:gsLst>
              <a:gs pos="0">
                <a:schemeClr val="bg1">
                  <a:alpha val="62000"/>
                </a:schemeClr>
              </a:gs>
              <a:gs pos="24000">
                <a:schemeClr val="tx2">
                  <a:alpha val="46000"/>
                  <a:lumMod val="68000"/>
                  <a:lumOff val="32000"/>
                </a:schemeClr>
              </a:gs>
            </a:gsLst>
            <a:lin ang="5400000" scaled="0"/>
          </a:gra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zh-HK" altLang="en-US" b="0">
              <a:ea typeface="新細明體" charset="-120"/>
            </a:endParaRPr>
          </a:p>
        </p:txBody>
      </p:sp>
      <p:sp>
        <p:nvSpPr>
          <p:cNvPr id="15" name="向右箭號 14"/>
          <p:cNvSpPr/>
          <p:nvPr/>
        </p:nvSpPr>
        <p:spPr bwMode="auto">
          <a:xfrm rot="5400000">
            <a:off x="2146300" y="3813175"/>
            <a:ext cx="2663825" cy="746125"/>
          </a:xfrm>
          <a:prstGeom prst="rightArrow">
            <a:avLst/>
          </a:prstGeom>
          <a:gradFill>
            <a:gsLst>
              <a:gs pos="0">
                <a:schemeClr val="bg1">
                  <a:alpha val="62000"/>
                </a:schemeClr>
              </a:gs>
              <a:gs pos="24000">
                <a:schemeClr val="tx2">
                  <a:alpha val="46000"/>
                  <a:lumMod val="68000"/>
                  <a:lumOff val="32000"/>
                </a:schemeClr>
              </a:gs>
            </a:gsLst>
            <a:lin ang="5400000" scaled="0"/>
          </a:gra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zh-HK" altLang="en-US" b="0">
              <a:ea typeface="新細明體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575" y="1790609"/>
            <a:ext cx="2552700" cy="447675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050" y="6134100"/>
            <a:ext cx="2190750" cy="438150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93772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565400"/>
            <a:ext cx="8502650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641723" y="318760"/>
            <a:ext cx="2933452" cy="646331"/>
          </a:xfrm>
        </p:spPr>
        <p:txBody>
          <a:bodyPr wrap="square" anchor="ctr">
            <a:spAutoFit/>
          </a:bodyPr>
          <a:lstStyle/>
          <a:p>
            <a:pPr marL="374650" indent="-374650"/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全年平均分</a:t>
            </a:r>
          </a:p>
        </p:txBody>
      </p:sp>
      <p:sp>
        <p:nvSpPr>
          <p:cNvPr id="95237" name="矩形 1"/>
          <p:cNvSpPr>
            <a:spLocks noChangeArrowheads="1"/>
          </p:cNvSpPr>
          <p:nvPr/>
        </p:nvSpPr>
        <p:spPr bwMode="auto">
          <a:xfrm>
            <a:off x="1979613" y="5119688"/>
            <a:ext cx="4608512" cy="57467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b="0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23850" y="1579953"/>
            <a:ext cx="7770812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zh-TW" altLang="en-US" sz="2400" dirty="0">
                <a:solidFill>
                  <a:srgbClr val="D60093"/>
                </a:solidFill>
                <a:latin typeface="+mn-ea"/>
              </a:rPr>
              <a:t>用科目全年平均分計算 </a:t>
            </a:r>
            <a:r>
              <a:rPr lang="en-US" altLang="zh-TW" sz="2400" dirty="0">
                <a:solidFill>
                  <a:srgbClr val="D60093"/>
                </a:solidFill>
                <a:latin typeface="+mn-ea"/>
              </a:rPr>
              <a:t>(</a:t>
            </a:r>
            <a:r>
              <a:rPr lang="en-US" altLang="zh-HK" sz="2400" b="0" dirty="0">
                <a:solidFill>
                  <a:srgbClr val="D60093"/>
                </a:solidFill>
                <a:latin typeface="+mn-ea"/>
                <a:cs typeface="Arial" pitchFamily="34" charset="0"/>
              </a:rPr>
              <a:t>By Subject Annual Average</a:t>
            </a:r>
            <a:r>
              <a:rPr lang="en-US" altLang="zh-TW" sz="2400" dirty="0">
                <a:solidFill>
                  <a:srgbClr val="D60093"/>
                </a:solidFill>
                <a:latin typeface="+mn-ea"/>
              </a:rPr>
              <a:t>)</a:t>
            </a:r>
            <a:endParaRPr lang="zh-HK" altLang="en-US" sz="2400" dirty="0">
              <a:solidFill>
                <a:srgbClr val="D60093"/>
              </a:solidFill>
              <a:latin typeface="+mn-ea"/>
            </a:endParaRP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用學期平均分計算 </a:t>
            </a: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(</a:t>
            </a:r>
            <a:r>
              <a:rPr lang="en-US" altLang="zh-HK" sz="2400" b="0" dirty="0">
                <a:solidFill>
                  <a:schemeClr val="accent6">
                    <a:lumMod val="50000"/>
                  </a:schemeClr>
                </a:solidFill>
                <a:latin typeface="+mn-ea"/>
                <a:cs typeface="Arial" pitchFamily="34" charset="0"/>
              </a:rPr>
              <a:t>By Term Grand Average</a:t>
            </a:r>
            <a:r>
              <a:rPr lang="en-US" altLang="zh-HK" sz="24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)</a:t>
            </a:r>
            <a:endParaRPr lang="en-US" altLang="zh-TW" sz="2400" dirty="0">
              <a:solidFill>
                <a:schemeClr val="accent6">
                  <a:lumMod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0789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94" name="Group 46"/>
          <p:cNvGraphicFramePr>
            <a:graphicFrameLocks noGrp="1"/>
          </p:cNvGraphicFramePr>
          <p:nvPr>
            <p:ph type="tbl" idx="4294967295"/>
            <p:extLst/>
          </p:nvPr>
        </p:nvGraphicFramePr>
        <p:xfrm>
          <a:off x="806896" y="2298699"/>
          <a:ext cx="8229600" cy="4114800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科目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T1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T2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年終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中文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81</a:t>
                      </a:r>
                      <a:endParaRPr kumimoji="1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84</a:t>
                      </a:r>
                      <a:endParaRPr kumimoji="1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83</a:t>
                      </a:r>
                      <a:endParaRPr kumimoji="1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英文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81</a:t>
                      </a:r>
                      <a:endParaRPr kumimoji="1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90</a:t>
                      </a:r>
                      <a:endParaRPr kumimoji="1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86</a:t>
                      </a:r>
                      <a:endParaRPr kumimoji="1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數學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95</a:t>
                      </a:r>
                      <a:endParaRPr kumimoji="1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96</a:t>
                      </a:r>
                      <a:endParaRPr kumimoji="1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96</a:t>
                      </a:r>
                      <a:endParaRPr kumimoji="1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科學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80</a:t>
                      </a:r>
                      <a:endParaRPr kumimoji="1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82</a:t>
                      </a:r>
                      <a:endParaRPr kumimoji="1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81</a:t>
                      </a:r>
                      <a:endParaRPr kumimoji="1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平均分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HK" altLang="zh-HK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HK" altLang="zh-HK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86.50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2263" name="Rectangle 47"/>
          <p:cNvSpPr>
            <a:spLocks noChangeArrowheads="1"/>
          </p:cNvSpPr>
          <p:nvPr/>
        </p:nvSpPr>
        <p:spPr bwMode="auto">
          <a:xfrm>
            <a:off x="7414321" y="5694363"/>
            <a:ext cx="1256560" cy="719137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b="0">
              <a:solidFill>
                <a:schemeClr val="tx1"/>
              </a:solidFill>
            </a:endParaRPr>
          </a:p>
        </p:txBody>
      </p:sp>
      <p:sp>
        <p:nvSpPr>
          <p:cNvPr id="96296" name="Rectangle 1026"/>
          <p:cNvSpPr txBox="1">
            <a:spLocks noChangeArrowheads="1"/>
          </p:cNvSpPr>
          <p:nvPr/>
        </p:nvSpPr>
        <p:spPr bwMode="auto">
          <a:xfrm>
            <a:off x="1608833" y="351701"/>
            <a:ext cx="39204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74650" indent="-3746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全年平均分</a:t>
            </a:r>
          </a:p>
        </p:txBody>
      </p:sp>
      <p:sp>
        <p:nvSpPr>
          <p:cNvPr id="96297" name="矩形 10"/>
          <p:cNvSpPr>
            <a:spLocks noChangeArrowheads="1"/>
          </p:cNvSpPr>
          <p:nvPr/>
        </p:nvSpPr>
        <p:spPr bwMode="auto">
          <a:xfrm>
            <a:off x="468313" y="1511300"/>
            <a:ext cx="82804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800" dirty="0">
                <a:solidFill>
                  <a:srgbClr val="D60093"/>
                </a:solidFill>
                <a:latin typeface="+mn-ea"/>
              </a:rPr>
              <a:t>用科目全年平均分計算 </a:t>
            </a:r>
            <a:r>
              <a:rPr lang="en-US" altLang="zh-TW" sz="2800" dirty="0">
                <a:solidFill>
                  <a:srgbClr val="D60093"/>
                </a:solidFill>
                <a:latin typeface="+mn-ea"/>
              </a:rPr>
              <a:t>(</a:t>
            </a:r>
            <a:r>
              <a:rPr lang="en-US" altLang="zh-HK" sz="2800" b="0" dirty="0">
                <a:solidFill>
                  <a:srgbClr val="D60093"/>
                </a:solidFill>
                <a:latin typeface="+mn-ea"/>
                <a:cs typeface="Arial" panose="020B0604020202020204" pitchFamily="34" charset="0"/>
              </a:rPr>
              <a:t>Subject Annual Average</a:t>
            </a:r>
            <a:r>
              <a:rPr lang="en-US" altLang="zh-TW" sz="2800" dirty="0">
                <a:solidFill>
                  <a:srgbClr val="D60093"/>
                </a:solidFill>
                <a:latin typeface="+mn-ea"/>
              </a:rPr>
              <a:t>)</a:t>
            </a:r>
            <a:endParaRPr lang="zh-HK" altLang="en-US" sz="2800" dirty="0">
              <a:solidFill>
                <a:srgbClr val="D60093"/>
              </a:solidFill>
              <a:latin typeface="+mn-ea"/>
            </a:endParaRPr>
          </a:p>
        </p:txBody>
      </p:sp>
      <p:sp>
        <p:nvSpPr>
          <p:cNvPr id="12" name="向右箭號 11"/>
          <p:cNvSpPr/>
          <p:nvPr/>
        </p:nvSpPr>
        <p:spPr bwMode="auto">
          <a:xfrm>
            <a:off x="3419475" y="3041650"/>
            <a:ext cx="3111500" cy="576263"/>
          </a:xfrm>
          <a:prstGeom prst="rightArrow">
            <a:avLst/>
          </a:prstGeom>
          <a:gradFill>
            <a:gsLst>
              <a:gs pos="0">
                <a:schemeClr val="bg1">
                  <a:alpha val="62000"/>
                </a:schemeClr>
              </a:gs>
              <a:gs pos="24000">
                <a:schemeClr val="tx2">
                  <a:alpha val="46000"/>
                  <a:lumMod val="68000"/>
                  <a:lumOff val="32000"/>
                </a:schemeClr>
              </a:gs>
            </a:gsLst>
            <a:lin ang="5400000" scaled="0"/>
          </a:gra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zh-HK" altLang="en-US" b="0">
              <a:ea typeface="新細明體" charset="-120"/>
            </a:endParaRPr>
          </a:p>
        </p:txBody>
      </p:sp>
      <p:sp>
        <p:nvSpPr>
          <p:cNvPr id="13" name="向右箭號 12"/>
          <p:cNvSpPr/>
          <p:nvPr/>
        </p:nvSpPr>
        <p:spPr bwMode="auto">
          <a:xfrm rot="5400000">
            <a:off x="6732475" y="3983037"/>
            <a:ext cx="2663825" cy="746125"/>
          </a:xfrm>
          <a:prstGeom prst="rightArrow">
            <a:avLst/>
          </a:prstGeom>
          <a:gradFill>
            <a:gsLst>
              <a:gs pos="0">
                <a:schemeClr val="bg1">
                  <a:alpha val="62000"/>
                </a:schemeClr>
              </a:gs>
              <a:gs pos="24000">
                <a:schemeClr val="tx2">
                  <a:alpha val="46000"/>
                  <a:lumMod val="68000"/>
                  <a:lumOff val="32000"/>
                </a:schemeClr>
              </a:gs>
            </a:gsLst>
            <a:lin ang="5400000" scaled="0"/>
          </a:gra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zh-HK" altLang="en-US" b="0">
              <a:ea typeface="新細明體" charset="-120"/>
            </a:endParaRPr>
          </a:p>
        </p:txBody>
      </p:sp>
      <p:sp>
        <p:nvSpPr>
          <p:cNvPr id="14" name="向右箭號 13"/>
          <p:cNvSpPr/>
          <p:nvPr/>
        </p:nvSpPr>
        <p:spPr bwMode="auto">
          <a:xfrm>
            <a:off x="3419475" y="3779838"/>
            <a:ext cx="3111500" cy="576262"/>
          </a:xfrm>
          <a:prstGeom prst="rightArrow">
            <a:avLst/>
          </a:prstGeom>
          <a:gradFill>
            <a:gsLst>
              <a:gs pos="0">
                <a:schemeClr val="bg1">
                  <a:alpha val="62000"/>
                </a:schemeClr>
              </a:gs>
              <a:gs pos="24000">
                <a:schemeClr val="tx2">
                  <a:alpha val="46000"/>
                  <a:lumMod val="68000"/>
                  <a:lumOff val="32000"/>
                </a:schemeClr>
              </a:gs>
            </a:gsLst>
            <a:lin ang="5400000" scaled="0"/>
          </a:gra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zh-HK" altLang="en-US" b="0">
              <a:ea typeface="新細明體" charset="-120"/>
            </a:endParaRPr>
          </a:p>
        </p:txBody>
      </p:sp>
      <p:sp>
        <p:nvSpPr>
          <p:cNvPr id="15" name="向右箭號 14"/>
          <p:cNvSpPr/>
          <p:nvPr/>
        </p:nvSpPr>
        <p:spPr bwMode="auto">
          <a:xfrm>
            <a:off x="3419475" y="4437063"/>
            <a:ext cx="3111500" cy="576262"/>
          </a:xfrm>
          <a:prstGeom prst="rightArrow">
            <a:avLst/>
          </a:prstGeom>
          <a:gradFill>
            <a:gsLst>
              <a:gs pos="0">
                <a:schemeClr val="bg1">
                  <a:alpha val="62000"/>
                </a:schemeClr>
              </a:gs>
              <a:gs pos="24000">
                <a:schemeClr val="tx2">
                  <a:alpha val="46000"/>
                  <a:lumMod val="68000"/>
                  <a:lumOff val="32000"/>
                </a:schemeClr>
              </a:gs>
            </a:gsLst>
            <a:lin ang="5400000" scaled="0"/>
          </a:gra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zh-HK" altLang="en-US" b="0">
              <a:ea typeface="新細明體" charset="-120"/>
            </a:endParaRPr>
          </a:p>
        </p:txBody>
      </p:sp>
      <p:sp>
        <p:nvSpPr>
          <p:cNvPr id="16" name="向右箭號 15"/>
          <p:cNvSpPr/>
          <p:nvPr/>
        </p:nvSpPr>
        <p:spPr bwMode="auto">
          <a:xfrm>
            <a:off x="3419475" y="5118100"/>
            <a:ext cx="3111500" cy="576263"/>
          </a:xfrm>
          <a:prstGeom prst="rightArrow">
            <a:avLst/>
          </a:prstGeom>
          <a:gradFill>
            <a:gsLst>
              <a:gs pos="0">
                <a:schemeClr val="bg1">
                  <a:alpha val="62000"/>
                </a:schemeClr>
              </a:gs>
              <a:gs pos="24000">
                <a:schemeClr val="tx2">
                  <a:alpha val="46000"/>
                  <a:lumMod val="68000"/>
                  <a:lumOff val="32000"/>
                </a:schemeClr>
              </a:gs>
            </a:gsLst>
            <a:lin ang="5400000" scaled="0"/>
          </a:gra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zh-HK" altLang="en-US" b="0">
              <a:ea typeface="新細明體" charset="-120"/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4612" y="5756494"/>
            <a:ext cx="2181225" cy="485775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1295" y="1918494"/>
            <a:ext cx="25908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8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716" name="Group 44"/>
          <p:cNvGraphicFramePr>
            <a:graphicFrameLocks noGrp="1"/>
          </p:cNvGraphicFramePr>
          <p:nvPr>
            <p:ph type="tbl" idx="4294967295"/>
            <p:extLst/>
          </p:nvPr>
        </p:nvGraphicFramePr>
        <p:xfrm>
          <a:off x="611560" y="2373311"/>
          <a:ext cx="8229600" cy="4114800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科目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T1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T2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年終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中文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81</a:t>
                      </a:r>
                      <a:endParaRPr kumimoji="1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84</a:t>
                      </a:r>
                      <a:endParaRPr kumimoji="1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英文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81</a:t>
                      </a:r>
                      <a:endParaRPr kumimoji="1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90</a:t>
                      </a:r>
                      <a:endParaRPr kumimoji="1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數學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95</a:t>
                      </a:r>
                      <a:endParaRPr kumimoji="1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96</a:t>
                      </a:r>
                      <a:endParaRPr kumimoji="1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科學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80</a:t>
                      </a:r>
                      <a:endParaRPr kumimoji="1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82</a:t>
                      </a:r>
                      <a:endParaRPr kumimoji="1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平均分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84.25</a:t>
                      </a:r>
                      <a:endParaRPr kumimoji="1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88.00</a:t>
                      </a:r>
                      <a:endParaRPr kumimoji="1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+mn-ea"/>
                          <a:ea typeface="+mn-ea"/>
                          <a:cs typeface="Arial" pitchFamily="34" charset="0"/>
                        </a:rPr>
                        <a:t>86.13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3287" name="Rectangle 45"/>
          <p:cNvSpPr>
            <a:spLocks noChangeArrowheads="1"/>
          </p:cNvSpPr>
          <p:nvPr/>
        </p:nvSpPr>
        <p:spPr bwMode="auto">
          <a:xfrm>
            <a:off x="7193646" y="5833768"/>
            <a:ext cx="1315828" cy="450850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b="0">
              <a:solidFill>
                <a:schemeClr val="tx1"/>
              </a:solidFill>
            </a:endParaRPr>
          </a:p>
        </p:txBody>
      </p:sp>
      <p:sp>
        <p:nvSpPr>
          <p:cNvPr id="98344" name="Rectangle 1026"/>
          <p:cNvSpPr txBox="1">
            <a:spLocks noChangeArrowheads="1"/>
          </p:cNvSpPr>
          <p:nvPr/>
        </p:nvSpPr>
        <p:spPr bwMode="auto">
          <a:xfrm>
            <a:off x="1580258" y="358691"/>
            <a:ext cx="26488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74650" indent="-3746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全年平均分</a:t>
            </a:r>
          </a:p>
        </p:txBody>
      </p:sp>
      <p:sp>
        <p:nvSpPr>
          <p:cNvPr id="9" name="矩形 8"/>
          <p:cNvSpPr/>
          <p:nvPr/>
        </p:nvSpPr>
        <p:spPr>
          <a:xfrm>
            <a:off x="899592" y="1628800"/>
            <a:ext cx="6797675" cy="5222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28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用學期平均分計算 </a:t>
            </a:r>
            <a:r>
              <a:rPr lang="en-US" altLang="zh-TW" sz="28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(</a:t>
            </a:r>
            <a:r>
              <a:rPr lang="en-US" altLang="zh-HK" sz="2800" b="0" dirty="0">
                <a:solidFill>
                  <a:schemeClr val="accent6">
                    <a:lumMod val="50000"/>
                  </a:schemeClr>
                </a:solidFill>
                <a:latin typeface="+mn-ea"/>
                <a:cs typeface="Arial" pitchFamily="34" charset="0"/>
              </a:rPr>
              <a:t>Term Grand Average</a:t>
            </a:r>
            <a:r>
              <a:rPr lang="en-US" altLang="zh-HK" sz="28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)</a:t>
            </a:r>
            <a:endParaRPr lang="zh-HK" altLang="en-US" sz="2800" dirty="0">
              <a:solidFill>
                <a:schemeClr val="accent6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10" name="向右箭號 9"/>
          <p:cNvSpPr/>
          <p:nvPr/>
        </p:nvSpPr>
        <p:spPr bwMode="auto">
          <a:xfrm>
            <a:off x="3515401" y="5771062"/>
            <a:ext cx="3109913" cy="576263"/>
          </a:xfrm>
          <a:prstGeom prst="rightArrow">
            <a:avLst/>
          </a:prstGeom>
          <a:gradFill>
            <a:gsLst>
              <a:gs pos="0">
                <a:schemeClr val="bg1">
                  <a:alpha val="62000"/>
                </a:schemeClr>
              </a:gs>
              <a:gs pos="24000">
                <a:schemeClr val="tx2">
                  <a:alpha val="46000"/>
                  <a:lumMod val="68000"/>
                  <a:lumOff val="32000"/>
                </a:schemeClr>
              </a:gs>
            </a:gsLst>
            <a:lin ang="5400000" scaled="0"/>
          </a:gra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zh-HK" altLang="en-US" b="0">
              <a:ea typeface="新細明體" charset="-120"/>
            </a:endParaRPr>
          </a:p>
        </p:txBody>
      </p:sp>
      <p:sp>
        <p:nvSpPr>
          <p:cNvPr id="11" name="向右箭號 10"/>
          <p:cNvSpPr/>
          <p:nvPr/>
        </p:nvSpPr>
        <p:spPr bwMode="auto">
          <a:xfrm rot="5400000">
            <a:off x="4409511" y="4078063"/>
            <a:ext cx="2663825" cy="747713"/>
          </a:xfrm>
          <a:prstGeom prst="rightArrow">
            <a:avLst/>
          </a:prstGeom>
          <a:gradFill>
            <a:gsLst>
              <a:gs pos="0">
                <a:schemeClr val="bg1">
                  <a:alpha val="62000"/>
                </a:schemeClr>
              </a:gs>
              <a:gs pos="24000">
                <a:schemeClr val="tx2">
                  <a:alpha val="46000"/>
                  <a:lumMod val="68000"/>
                  <a:lumOff val="32000"/>
                </a:schemeClr>
              </a:gs>
            </a:gsLst>
            <a:lin ang="5400000" scaled="0"/>
          </a:gra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zh-HK" altLang="en-US" b="0">
              <a:ea typeface="新細明體" charset="-120"/>
            </a:endParaRPr>
          </a:p>
        </p:txBody>
      </p:sp>
      <p:sp>
        <p:nvSpPr>
          <p:cNvPr id="12" name="向右箭號 11"/>
          <p:cNvSpPr/>
          <p:nvPr/>
        </p:nvSpPr>
        <p:spPr bwMode="auto">
          <a:xfrm rot="5400000">
            <a:off x="2361733" y="4057649"/>
            <a:ext cx="2663825" cy="746125"/>
          </a:xfrm>
          <a:prstGeom prst="rightArrow">
            <a:avLst/>
          </a:prstGeom>
          <a:gradFill>
            <a:gsLst>
              <a:gs pos="0">
                <a:schemeClr val="bg1">
                  <a:alpha val="62000"/>
                </a:schemeClr>
              </a:gs>
              <a:gs pos="24000">
                <a:schemeClr val="tx2">
                  <a:alpha val="46000"/>
                  <a:lumMod val="68000"/>
                  <a:lumOff val="32000"/>
                </a:schemeClr>
              </a:gs>
            </a:gsLst>
            <a:lin ang="5400000" scaled="0"/>
          </a:gra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zh-HK" altLang="en-US" b="0">
              <a:ea typeface="新細明體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1384" y="2072839"/>
            <a:ext cx="2552700" cy="447675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276" y="6331707"/>
            <a:ext cx="2190750" cy="438150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72322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投影片編號版面配置區 2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TW" sz="1400">
                <a:solidFill>
                  <a:srgbClr val="0070C0"/>
                </a:solidFill>
                <a:latin typeface="Arial" panose="020B0604020202020204" pitchFamily="34" charset="0"/>
              </a:rPr>
              <a:t>P.</a:t>
            </a:r>
            <a:fld id="{F2A1D048-23A1-408C-9AB2-14342DD189C6}" type="slidenum">
              <a:rPr lang="en-US" altLang="zh-TW" sz="1400">
                <a:solidFill>
                  <a:srgbClr val="0070C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39</a:t>
            </a:fld>
            <a:endParaRPr lang="en-US" altLang="zh-TW" sz="140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619250" y="1378735"/>
            <a:ext cx="6303863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374650" indent="-37465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設定各級</a:t>
            </a:r>
            <a:r>
              <a:rPr lang="zh-TW" altLang="en-US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的成績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表發出日期</a:t>
            </a:r>
            <a:r>
              <a:rPr lang="en-US" altLang="zh-TW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/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欄位標題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4608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071688"/>
            <a:ext cx="6016625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1026"/>
          <p:cNvSpPr txBox="1">
            <a:spLocks noGrp="1" noChangeArrowheads="1"/>
          </p:cNvSpPr>
          <p:nvPr>
            <p:ph type="title"/>
          </p:nvPr>
        </p:nvSpPr>
        <p:spPr>
          <a:xfrm>
            <a:off x="1766888" y="311835"/>
            <a:ext cx="7162800" cy="646331"/>
          </a:xfrm>
        </p:spPr>
        <p:txBody>
          <a:bodyPr rtlCol="0" anchor="ctr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班級考績</a:t>
            </a:r>
          </a:p>
        </p:txBody>
      </p:sp>
    </p:spTree>
    <p:extLst>
      <p:ext uri="{BB962C8B-B14F-4D97-AF65-F5344CB8AC3E}">
        <p14:creationId xmlns:p14="http://schemas.microsoft.com/office/powerpoint/2010/main" val="272291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投影片編號版面配置區 1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zh-TW" sz="14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 Box 7">
            <a:extLst/>
          </p:cNvPr>
          <p:cNvSpPr txBox="1">
            <a:spLocks noChangeArrowheads="1"/>
          </p:cNvSpPr>
          <p:nvPr/>
        </p:nvSpPr>
        <p:spPr bwMode="auto">
          <a:xfrm>
            <a:off x="898525" y="1557338"/>
            <a:ext cx="7202488" cy="35083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 algn="l">
              <a:lnSpc>
                <a:spcPct val="150000"/>
              </a:lnSpc>
              <a:buSzPct val="80000"/>
              <a:defRPr/>
            </a:pPr>
            <a:r>
              <a:rPr lang="zh-TW" altLang="en-US" sz="2800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輸入與整合數據：</a:t>
            </a:r>
            <a:endParaRPr lang="en-US" altLang="zh-TW" sz="2800" b="1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265113" indent="-265113" algn="l" eaLnBrk="1" hangingPunct="1">
              <a:lnSpc>
                <a:spcPct val="150000"/>
              </a:lnSpc>
              <a:buSzPct val="80000"/>
              <a:buFont typeface="Arial" pitchFamily="34" charset="0"/>
              <a:buChar char="•"/>
              <a:defRPr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編修考績資料，如積分、操行和評語</a:t>
            </a:r>
            <a:endParaRPr lang="zh-CN" altLang="en-US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265113" indent="-265113" algn="l" eaLnBrk="1" hangingPunct="1">
              <a:lnSpc>
                <a:spcPct val="150000"/>
              </a:lnSpc>
              <a:buSzPct val="80000"/>
              <a:buFont typeface="Arial" pitchFamily="34" charset="0"/>
              <a:buChar char="•"/>
              <a:defRPr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從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獎懲資料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和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學生出席資料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模組複製數據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265113" indent="-265113" algn="l" eaLnBrk="1" hangingPunct="1">
              <a:lnSpc>
                <a:spcPct val="150000"/>
              </a:lnSpc>
              <a:buSzPct val="80000"/>
              <a:buFont typeface="Arial" pitchFamily="34" charset="0"/>
              <a:buChar char="•"/>
              <a:defRPr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減少數據輸入程序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265113" indent="-265113" algn="l" eaLnBrk="1" hangingPunct="1">
              <a:lnSpc>
                <a:spcPct val="150000"/>
              </a:lnSpc>
              <a:buSzPct val="80000"/>
              <a:buFont typeface="Arial" pitchFamily="34" charset="0"/>
              <a:buChar char="•"/>
              <a:defRPr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利用數據整合功能，快速準確地計算積分、等級和名次</a:t>
            </a:r>
            <a:endParaRPr lang="en-US" altLang="zh-CN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8" name="Text Box 6">
            <a:extLst/>
          </p:cNvPr>
          <p:cNvSpPr txBox="1">
            <a:spLocks noChangeArrowheads="1"/>
          </p:cNvSpPr>
          <p:nvPr/>
        </p:nvSpPr>
        <p:spPr bwMode="auto">
          <a:xfrm>
            <a:off x="1575414" y="-79219"/>
            <a:ext cx="2445742" cy="102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 algn="l" eaLnBrk="1" hangingPunct="1">
              <a:lnSpc>
                <a:spcPct val="200000"/>
              </a:lnSpc>
              <a:defRPr/>
            </a:pPr>
            <a:r>
              <a:rPr lang="zh-TW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功能簡介</a:t>
            </a:r>
            <a:endParaRPr lang="en-US" altLang="zh-TW" sz="3600" b="1" dirty="0"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1291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13405" y="341760"/>
            <a:ext cx="3744913" cy="684213"/>
          </a:xfrm>
        </p:spPr>
        <p:txBody>
          <a:bodyPr/>
          <a:lstStyle/>
          <a:p>
            <a:pPr>
              <a:defRPr/>
            </a:pPr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名次編排準則 </a:t>
            </a:r>
            <a:endParaRPr kumimoji="1" lang="zh-HK" altLang="en-US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478593" y="1268760"/>
            <a:ext cx="575945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just">
              <a:defRPr/>
            </a:pPr>
            <a:r>
              <a:rPr lang="zh-TW" altLang="en-US" sz="24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</a:rPr>
              <a:t>編排學生名次時，</a:t>
            </a:r>
            <a:r>
              <a:rPr lang="zh-TW" altLang="en-US" sz="24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用戶需要考慮：</a:t>
            </a:r>
            <a:endParaRPr lang="en-US" altLang="zh-TW" sz="24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algn="just">
              <a:buFont typeface="Arial" pitchFamily="34" charset="0"/>
              <a:buChar char="•"/>
              <a:defRPr/>
            </a:pPr>
            <a:r>
              <a:rPr lang="zh-TW" altLang="en-US" sz="2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科目是否必須及格</a:t>
            </a:r>
            <a:r>
              <a:rPr lang="en-US" altLang="zh-TW" sz="2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marL="457200" indent="-457200" algn="just">
              <a:buFont typeface="Arial" pitchFamily="34" charset="0"/>
              <a:buChar char="•"/>
              <a:defRPr/>
            </a:pPr>
            <a:r>
              <a:rPr lang="zh-TW" altLang="en-US" sz="2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是否為一些在選定科目表現不及格的學生編排名次</a:t>
            </a:r>
            <a:r>
              <a:rPr lang="en-US" altLang="zh-TW" sz="2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marL="457200" indent="-457200" algn="just">
              <a:buFont typeface="Arial" pitchFamily="34" charset="0"/>
              <a:buChar char="•"/>
              <a:defRPr/>
            </a:pPr>
            <a:r>
              <a:rPr lang="zh-TW" altLang="en-US" sz="2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是否合併排列同一科目存有不同教學語言的科目名次</a:t>
            </a:r>
            <a:r>
              <a:rPr lang="en-US" altLang="zh-TW" sz="2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可設定多於一科</a:t>
            </a:r>
            <a:r>
              <a:rPr lang="en-US" altLang="zh-TW" sz="2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)?</a:t>
            </a:r>
          </a:p>
          <a:p>
            <a:pPr marL="457200" indent="-457200" algn="just">
              <a:buFont typeface="Arial" pitchFamily="34" charset="0"/>
              <a:buChar char="•"/>
              <a:defRPr/>
            </a:pPr>
            <a:r>
              <a:rPr lang="zh-TW" altLang="en-US" sz="2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是否計算擁有免修</a:t>
            </a:r>
            <a:r>
              <a:rPr lang="en-US" altLang="zh-TW" sz="2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HK" sz="2200" b="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Exempt</a:t>
            </a:r>
            <a:r>
              <a:rPr lang="en-US" altLang="zh-TW" sz="2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分卷學生的科目名次</a:t>
            </a:r>
            <a:r>
              <a:rPr lang="en-US" altLang="zh-TW" sz="2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marL="457200" indent="-457200" algn="just">
              <a:buFont typeface="Arial" pitchFamily="34" charset="0"/>
              <a:buChar char="•"/>
              <a:defRPr/>
            </a:pPr>
            <a:r>
              <a:rPr lang="zh-TW" altLang="en-US" sz="2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是否把不排名次</a:t>
            </a:r>
            <a:r>
              <a:rPr lang="en-US" altLang="zh-TW" sz="2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HK" sz="2200" b="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OM Exclusion)</a:t>
            </a:r>
            <a:r>
              <a:rPr lang="zh-TW" altLang="en-US" sz="2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的學生包括在學生名次基數內</a:t>
            </a:r>
            <a:r>
              <a:rPr lang="en-US" altLang="zh-TW" sz="2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</p:txBody>
      </p:sp>
      <p:pic>
        <p:nvPicPr>
          <p:cNvPr id="1658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258888"/>
            <a:ext cx="1982085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755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084263"/>
            <a:ext cx="6938962" cy="567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1503363"/>
            <a:ext cx="5753100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513" y="1574800"/>
            <a:ext cx="249237" cy="13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598612" y="244475"/>
            <a:ext cx="6348413" cy="702911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名次編排準則 </a:t>
            </a:r>
            <a:endParaRPr kumimoji="1" lang="zh-HK" altLang="en-US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6"/>
          <p:cNvSpPr>
            <a:spLocks noChangeArrowheads="1"/>
          </p:cNvSpPr>
          <p:nvPr/>
        </p:nvSpPr>
        <p:spPr bwMode="auto">
          <a:xfrm>
            <a:off x="2017713" y="2078038"/>
            <a:ext cx="5511800" cy="1550987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24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6" name="矩形 6"/>
          <p:cNvSpPr>
            <a:spLocks noChangeArrowheads="1"/>
          </p:cNvSpPr>
          <p:nvPr/>
        </p:nvSpPr>
        <p:spPr bwMode="auto">
          <a:xfrm>
            <a:off x="2017713" y="3833813"/>
            <a:ext cx="5521325" cy="130651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24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2017713" y="5364163"/>
            <a:ext cx="5511800" cy="43497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24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2006600" y="5994400"/>
            <a:ext cx="5532438" cy="43497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24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559969" y="4820761"/>
            <a:ext cx="5580062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8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是否合併排列同一科目存有不同教學語言的科目名次</a:t>
            </a:r>
            <a:r>
              <a:rPr lang="en-US" altLang="zh-TW" sz="18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?</a:t>
            </a:r>
          </a:p>
        </p:txBody>
      </p:sp>
      <p:sp>
        <p:nvSpPr>
          <p:cNvPr id="13" name="矩形 12"/>
          <p:cNvSpPr/>
          <p:nvPr/>
        </p:nvSpPr>
        <p:spPr>
          <a:xfrm>
            <a:off x="2598738" y="5625068"/>
            <a:ext cx="6545262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8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是否把不排名次</a:t>
            </a:r>
            <a:r>
              <a:rPr lang="en-US" altLang="zh-TW" sz="18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(</a:t>
            </a:r>
            <a:r>
              <a:rPr lang="en-US" altLang="zh-HK" sz="18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OM Exclusion)</a:t>
            </a:r>
            <a:r>
              <a:rPr lang="zh-TW" altLang="en-US" sz="18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的學生包括在學生名次基數內</a:t>
            </a:r>
            <a:r>
              <a:rPr lang="en-US" altLang="zh-TW" sz="18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?</a:t>
            </a:r>
          </a:p>
        </p:txBody>
      </p:sp>
      <p:sp>
        <p:nvSpPr>
          <p:cNvPr id="15" name="矩形 14"/>
          <p:cNvSpPr/>
          <p:nvPr/>
        </p:nvSpPr>
        <p:spPr>
          <a:xfrm>
            <a:off x="3930650" y="6411397"/>
            <a:ext cx="521335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8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是否計算擁有免修</a:t>
            </a:r>
            <a:r>
              <a:rPr lang="en-US" altLang="zh-TW" sz="18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(</a:t>
            </a:r>
            <a:r>
              <a:rPr lang="en-US" altLang="zh-HK" sz="18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Exempt</a:t>
            </a:r>
            <a:r>
              <a:rPr lang="en-US" altLang="zh-TW" sz="18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)</a:t>
            </a:r>
            <a:r>
              <a:rPr lang="zh-TW" altLang="en-US" sz="18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分卷學生的科目名次</a:t>
            </a:r>
            <a:r>
              <a:rPr lang="en-US" altLang="zh-TW" sz="18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?</a:t>
            </a:r>
          </a:p>
        </p:txBody>
      </p:sp>
      <p:pic>
        <p:nvPicPr>
          <p:cNvPr id="60430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188" y="1574800"/>
            <a:ext cx="619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1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2" b="-2"/>
          <a:stretch>
            <a:fillRect/>
          </a:stretch>
        </p:blipFill>
        <p:spPr bwMode="auto">
          <a:xfrm>
            <a:off x="4021138" y="1574800"/>
            <a:ext cx="287337" cy="1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3208404" y="3356417"/>
            <a:ext cx="5931627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8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編排學生名次時，科目</a:t>
            </a:r>
            <a:r>
              <a:rPr lang="en-US" altLang="zh-TW" sz="18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(</a:t>
            </a:r>
            <a:r>
              <a:rPr lang="zh-TW" altLang="en-US" sz="18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可設定多於一科</a:t>
            </a:r>
            <a:r>
              <a:rPr lang="en-US" altLang="zh-TW" sz="18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)</a:t>
            </a:r>
            <a:r>
              <a:rPr lang="zh-TW" altLang="en-US" sz="18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是否必須及格</a:t>
            </a:r>
            <a:r>
              <a:rPr lang="en-US" altLang="zh-TW" sz="18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?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8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是否為一些在選定科目表現不及格的學生編排名次</a:t>
            </a:r>
            <a:r>
              <a:rPr lang="en-US" altLang="zh-TW" sz="18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3554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1622425" y="465138"/>
            <a:ext cx="7950150" cy="539750"/>
          </a:xfrm>
        </p:spPr>
        <p:txBody>
          <a:bodyPr>
            <a:noAutofit/>
          </a:bodyPr>
          <a:lstStyle/>
          <a:p>
            <a:pPr>
              <a:defRPr/>
            </a:pPr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排列名次時中、英、數必須及格</a:t>
            </a:r>
            <a:endParaRPr kumimoji="1" lang="zh-HK" altLang="en-US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4756" name="矩形 5"/>
          <p:cNvSpPr>
            <a:spLocks noChangeArrowheads="1"/>
          </p:cNvSpPr>
          <p:nvPr/>
        </p:nvSpPr>
        <p:spPr bwMode="auto">
          <a:xfrm>
            <a:off x="179512" y="3868737"/>
            <a:ext cx="2286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8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設定後</a:t>
            </a:r>
            <a:endParaRPr lang="zh-HK" altLang="en-US" sz="28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1013" name="矩形 6"/>
          <p:cNvSpPr>
            <a:spLocks noChangeArrowheads="1"/>
          </p:cNvSpPr>
          <p:nvPr/>
        </p:nvSpPr>
        <p:spPr bwMode="auto">
          <a:xfrm>
            <a:off x="222250" y="1100138"/>
            <a:ext cx="22860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8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設定前</a:t>
            </a:r>
            <a:endParaRPr lang="zh-HK" altLang="en-US" sz="28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6448917"/>
              </p:ext>
            </p:extLst>
          </p:nvPr>
        </p:nvGraphicFramePr>
        <p:xfrm>
          <a:off x="222250" y="1670050"/>
          <a:ext cx="8526463" cy="2133600"/>
        </p:xfrm>
        <a:graphic>
          <a:graphicData uri="http://schemas.openxmlformats.org/drawingml/2006/table">
            <a:tbl>
              <a:tblPr/>
              <a:tblGrid>
                <a:gridCol w="1065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52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52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52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652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學生</a:t>
                      </a:r>
                      <a:endParaRPr kumimoji="0" lang="zh-HK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中文</a:t>
                      </a:r>
                      <a:endParaRPr kumimoji="0" lang="zh-HK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英文</a:t>
                      </a:r>
                      <a:endParaRPr kumimoji="0" lang="zh-HK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數學</a:t>
                      </a:r>
                      <a:endParaRPr kumimoji="0" lang="zh-HK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通識</a:t>
                      </a:r>
                      <a:endParaRPr kumimoji="0" lang="zh-HK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音樂</a:t>
                      </a:r>
                      <a:endParaRPr kumimoji="0" lang="zh-HK" altLang="en-US" sz="2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平均分</a:t>
                      </a:r>
                      <a:endParaRPr kumimoji="0" lang="zh-HK" altLang="en-US" sz="2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名次</a:t>
                      </a:r>
                      <a:endParaRPr kumimoji="0" lang="zh-HK" altLang="en-US" sz="2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陳同學</a:t>
                      </a:r>
                      <a:endParaRPr kumimoji="0" lang="zh-HK" alt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</a:t>
                      </a:r>
                      <a:endParaRPr kumimoji="0" lang="zh-HK" alt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</a:t>
                      </a:r>
                      <a:endParaRPr kumimoji="0" lang="zh-HK" alt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</a:t>
                      </a:r>
                      <a:endParaRPr kumimoji="0" lang="zh-HK" alt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</a:t>
                      </a:r>
                      <a:endParaRPr kumimoji="0" lang="zh-HK" alt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</a:t>
                      </a:r>
                      <a:endParaRPr kumimoji="0" lang="zh-HK" alt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</a:t>
                      </a:r>
                      <a:endParaRPr kumimoji="0" lang="zh-HK" alt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kumimoji="0" lang="zh-HK" alt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張同學</a:t>
                      </a:r>
                      <a:endParaRPr kumimoji="0" lang="zh-HK" alt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</a:t>
                      </a:r>
                      <a:endParaRPr kumimoji="0" lang="zh-HK" alt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49</a:t>
                      </a:r>
                      <a:endParaRPr kumimoji="0" lang="zh-HK" alt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</a:t>
                      </a:r>
                      <a:endParaRPr kumimoji="0" lang="zh-HK" alt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51</a:t>
                      </a:r>
                      <a:endParaRPr kumimoji="0" lang="zh-HK" alt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</a:t>
                      </a:r>
                      <a:endParaRPr kumimoji="0" lang="zh-HK" alt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</a:t>
                      </a:r>
                      <a:endParaRPr kumimoji="0" lang="zh-HK" alt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kumimoji="0" lang="zh-HK" alt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A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李同學</a:t>
                      </a:r>
                      <a:endParaRPr kumimoji="0" lang="zh-HK" alt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</a:t>
                      </a:r>
                      <a:endParaRPr kumimoji="0" lang="zh-HK" alt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</a:t>
                      </a:r>
                      <a:endParaRPr kumimoji="0" lang="zh-HK" alt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</a:t>
                      </a:r>
                      <a:endParaRPr kumimoji="0" lang="zh-HK" alt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51</a:t>
                      </a:r>
                      <a:endParaRPr kumimoji="0" lang="zh-HK" alt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49</a:t>
                      </a:r>
                      <a:endParaRPr kumimoji="0" lang="zh-HK" alt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</a:t>
                      </a:r>
                      <a:endParaRPr kumimoji="0" lang="zh-HK" alt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kumimoji="0" lang="zh-HK" alt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何同學</a:t>
                      </a:r>
                      <a:endParaRPr kumimoji="0" lang="zh-HK" alt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</a:t>
                      </a:r>
                      <a:endParaRPr kumimoji="0" lang="zh-HK" alt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</a:t>
                      </a:r>
                      <a:endParaRPr kumimoji="0" lang="zh-HK" alt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</a:t>
                      </a:r>
                      <a:endParaRPr kumimoji="0" lang="zh-HK" alt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</a:t>
                      </a:r>
                      <a:endParaRPr kumimoji="0" lang="zh-HK" alt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40</a:t>
                      </a:r>
                      <a:endParaRPr kumimoji="0" lang="zh-HK" alt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48</a:t>
                      </a:r>
                      <a:endParaRPr kumimoji="0" lang="zh-HK" alt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kumimoji="0" lang="zh-HK" alt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A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4338644"/>
              </p:ext>
            </p:extLst>
          </p:nvPr>
        </p:nvGraphicFramePr>
        <p:xfrm>
          <a:off x="222250" y="4365625"/>
          <a:ext cx="8526463" cy="2133600"/>
        </p:xfrm>
        <a:graphic>
          <a:graphicData uri="http://schemas.openxmlformats.org/drawingml/2006/table">
            <a:tbl>
              <a:tblPr/>
              <a:tblGrid>
                <a:gridCol w="1065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52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52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52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652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學生</a:t>
                      </a:r>
                      <a:endParaRPr kumimoji="0" lang="zh-HK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中文</a:t>
                      </a:r>
                      <a:endParaRPr kumimoji="0" lang="zh-HK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英文</a:t>
                      </a:r>
                      <a:endParaRPr kumimoji="0" lang="zh-HK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數學</a:t>
                      </a:r>
                      <a:endParaRPr kumimoji="0" lang="zh-HK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通識</a:t>
                      </a:r>
                      <a:endParaRPr kumimoji="0" lang="zh-HK" altLang="en-US" sz="2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音樂</a:t>
                      </a:r>
                      <a:endParaRPr kumimoji="0" lang="zh-HK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平均分</a:t>
                      </a:r>
                      <a:endParaRPr kumimoji="0" lang="zh-HK" altLang="en-US" sz="2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名次</a:t>
                      </a:r>
                      <a:endParaRPr kumimoji="0" lang="zh-HK" altLang="en-US" sz="2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陳同學</a:t>
                      </a:r>
                      <a:endParaRPr kumimoji="0" lang="zh-HK" alt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</a:t>
                      </a:r>
                      <a:endParaRPr kumimoji="0" lang="zh-HK" alt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</a:t>
                      </a:r>
                      <a:endParaRPr kumimoji="0" lang="zh-HK" alt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</a:t>
                      </a:r>
                      <a:endParaRPr kumimoji="0" lang="zh-HK" alt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</a:t>
                      </a:r>
                      <a:endParaRPr kumimoji="0" lang="zh-HK" alt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</a:t>
                      </a:r>
                      <a:endParaRPr kumimoji="0" lang="zh-HK" alt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</a:t>
                      </a:r>
                      <a:endParaRPr kumimoji="0" lang="zh-HK" alt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kumimoji="0" lang="zh-HK" alt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張同學</a:t>
                      </a:r>
                      <a:endParaRPr kumimoji="0" lang="zh-HK" alt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</a:t>
                      </a:r>
                      <a:endParaRPr kumimoji="0" lang="zh-HK" alt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49</a:t>
                      </a:r>
                      <a:endParaRPr kumimoji="0" lang="zh-HK" alt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</a:t>
                      </a:r>
                      <a:endParaRPr kumimoji="0" lang="zh-HK" alt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51</a:t>
                      </a:r>
                      <a:endParaRPr kumimoji="0" lang="zh-HK" alt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</a:t>
                      </a:r>
                      <a:endParaRPr kumimoji="0" lang="zh-HK" alt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</a:t>
                      </a:r>
                      <a:endParaRPr kumimoji="0" lang="zh-HK" alt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kumimoji="0" lang="zh-HK" alt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A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李同學</a:t>
                      </a:r>
                      <a:endParaRPr kumimoji="0" lang="zh-HK" alt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</a:t>
                      </a:r>
                      <a:endParaRPr kumimoji="0" lang="zh-HK" alt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</a:t>
                      </a:r>
                      <a:endParaRPr kumimoji="0" lang="zh-HK" alt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</a:t>
                      </a:r>
                      <a:endParaRPr kumimoji="0" lang="zh-HK" alt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51</a:t>
                      </a:r>
                      <a:endParaRPr kumimoji="0" lang="zh-HK" alt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49</a:t>
                      </a:r>
                      <a:endParaRPr kumimoji="0" lang="zh-HK" alt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</a:t>
                      </a:r>
                      <a:endParaRPr kumimoji="0" lang="zh-HK" alt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kumimoji="0" lang="zh-HK" alt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何同學</a:t>
                      </a:r>
                      <a:endParaRPr kumimoji="0" lang="zh-HK" alt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</a:t>
                      </a:r>
                      <a:endParaRPr kumimoji="0" lang="zh-HK" alt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</a:t>
                      </a:r>
                      <a:endParaRPr kumimoji="0" lang="zh-HK" alt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</a:t>
                      </a:r>
                      <a:endParaRPr kumimoji="0" lang="zh-HK" alt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</a:t>
                      </a:r>
                      <a:endParaRPr kumimoji="0" lang="zh-HK" alt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40</a:t>
                      </a:r>
                      <a:endParaRPr kumimoji="0" lang="zh-HK" alt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48</a:t>
                      </a:r>
                      <a:endParaRPr kumimoji="0" lang="zh-HK" alt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kumimoji="0" lang="zh-HK" alt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A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矩形 3"/>
          <p:cNvSpPr>
            <a:spLocks noChangeArrowheads="1"/>
          </p:cNvSpPr>
          <p:nvPr/>
        </p:nvSpPr>
        <p:spPr bwMode="auto">
          <a:xfrm>
            <a:off x="6635750" y="1628775"/>
            <a:ext cx="2087563" cy="21463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>
              <a:solidFill>
                <a:schemeClr val="tx1"/>
              </a:solidFill>
            </a:endParaRPr>
          </a:p>
        </p:txBody>
      </p:sp>
      <p:sp>
        <p:nvSpPr>
          <p:cNvPr id="12" name="矩形 3"/>
          <p:cNvSpPr>
            <a:spLocks noChangeArrowheads="1"/>
          </p:cNvSpPr>
          <p:nvPr/>
        </p:nvSpPr>
        <p:spPr bwMode="auto">
          <a:xfrm>
            <a:off x="250825" y="5229225"/>
            <a:ext cx="8497888" cy="4318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>
              <a:solidFill>
                <a:schemeClr val="tx1"/>
              </a:solidFill>
            </a:endParaRPr>
          </a:p>
        </p:txBody>
      </p:sp>
      <p:sp>
        <p:nvSpPr>
          <p:cNvPr id="13" name="矩形 3"/>
          <p:cNvSpPr>
            <a:spLocks noChangeArrowheads="1"/>
          </p:cNvSpPr>
          <p:nvPr/>
        </p:nvSpPr>
        <p:spPr bwMode="auto">
          <a:xfrm>
            <a:off x="250825" y="6083300"/>
            <a:ext cx="8472488" cy="4318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32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90" name="Group 2"/>
          <p:cNvGrpSpPr>
            <a:grpSpLocks/>
          </p:cNvGrpSpPr>
          <p:nvPr/>
        </p:nvGrpSpPr>
        <p:grpSpPr bwMode="auto">
          <a:xfrm>
            <a:off x="2109788" y="2708275"/>
            <a:ext cx="4838700" cy="4029075"/>
            <a:chOff x="2044700" y="2740025"/>
            <a:chExt cx="4838700" cy="4029075"/>
          </a:xfrm>
        </p:grpSpPr>
        <p:pic>
          <p:nvPicPr>
            <p:cNvPr id="63494" name="Picture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4700" y="2740025"/>
              <a:ext cx="4838700" cy="402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49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7772" y="3399454"/>
              <a:ext cx="252628" cy="136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496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7519" y="5759544"/>
              <a:ext cx="252628" cy="136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39549" y="134089"/>
            <a:ext cx="6348413" cy="84251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kumimoji="1" lang="zh-HK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不排名次</a:t>
            </a:r>
          </a:p>
        </p:txBody>
      </p:sp>
      <p:sp>
        <p:nvSpPr>
          <p:cNvPr id="63493" name="矩形 5"/>
          <p:cNvSpPr>
            <a:spLocks noChangeArrowheads="1"/>
          </p:cNvSpPr>
          <p:nvPr/>
        </p:nvSpPr>
        <p:spPr bwMode="auto">
          <a:xfrm>
            <a:off x="1539549" y="1103995"/>
            <a:ext cx="7488832" cy="15684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457200" indent="-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Franklin Gothic Book" panose="020B0503020102020204" pitchFamily="34" charset="0"/>
              </a:defRPr>
            </a:lvl1pPr>
            <a:lvl2pPr marL="914400" indent="-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在所選擇考績、學期及年終內，選擇學生不排名次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lvl="1" algn="l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zh-TW" altLang="en-US" sz="24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個別學生</a:t>
            </a:r>
            <a:endParaRPr lang="en-US" altLang="zh-TW" sz="24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lvl="1" algn="l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zh-TW" altLang="en-US" sz="24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整班學生</a:t>
            </a:r>
            <a:endParaRPr lang="en-US" altLang="zh-TW" sz="24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algn="l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可輸入排除該學生的原因</a:t>
            </a:r>
            <a:endParaRPr lang="zh-HK" altLang="en-US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3060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4" name="Group 1"/>
          <p:cNvGrpSpPr>
            <a:grpSpLocks/>
          </p:cNvGrpSpPr>
          <p:nvPr/>
        </p:nvGrpSpPr>
        <p:grpSpPr bwMode="auto">
          <a:xfrm>
            <a:off x="539750" y="1916113"/>
            <a:ext cx="8159750" cy="3994150"/>
            <a:chOff x="539750" y="1916113"/>
            <a:chExt cx="8159750" cy="3994150"/>
          </a:xfrm>
        </p:grpSpPr>
        <p:pic>
          <p:nvPicPr>
            <p:cNvPr id="64521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750" y="1916113"/>
              <a:ext cx="8159750" cy="399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22" name="Picture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1548" y="2568235"/>
              <a:ext cx="299656" cy="161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1542256" y="284399"/>
            <a:ext cx="6348413" cy="742243"/>
          </a:xfrm>
        </p:spPr>
        <p:txBody>
          <a:bodyPr rtlCol="0">
            <a:normAutofit/>
          </a:bodyPr>
          <a:lstStyle/>
          <a:p>
            <a:pPr lvl="1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zh-HK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不排名次 </a:t>
            </a:r>
            <a:r>
              <a:rPr kumimoji="1" lang="en-US" altLang="zh-HK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- </a:t>
            </a:r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整班學生</a:t>
            </a:r>
            <a:endParaRPr kumimoji="1" lang="zh-HK" altLang="en-US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64517" name="矩形 5"/>
          <p:cNvSpPr>
            <a:spLocks noChangeArrowheads="1"/>
          </p:cNvSpPr>
          <p:nvPr/>
        </p:nvSpPr>
        <p:spPr bwMode="auto">
          <a:xfrm>
            <a:off x="1413468" y="1364457"/>
            <a:ext cx="4556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選擇個別考績、學期或年終</a:t>
            </a:r>
            <a:endParaRPr lang="zh-HK" altLang="en-US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64518" name="矩形 5"/>
          <p:cNvSpPr>
            <a:spLocks noChangeArrowheads="1"/>
          </p:cNvSpPr>
          <p:nvPr/>
        </p:nvSpPr>
        <p:spPr bwMode="auto">
          <a:xfrm>
            <a:off x="2095500" y="3429000"/>
            <a:ext cx="1295400" cy="216058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24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pic>
        <p:nvPicPr>
          <p:cNvPr id="6451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571750"/>
            <a:ext cx="865188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0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1"/>
          <a:stretch>
            <a:fillRect/>
          </a:stretch>
        </p:blipFill>
        <p:spPr bwMode="auto">
          <a:xfrm>
            <a:off x="3851275" y="2568575"/>
            <a:ext cx="312738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144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8" name="Group 1"/>
          <p:cNvGrpSpPr>
            <a:grpSpLocks/>
          </p:cNvGrpSpPr>
          <p:nvPr/>
        </p:nvGrpSpPr>
        <p:grpSpPr bwMode="auto">
          <a:xfrm>
            <a:off x="755650" y="1989138"/>
            <a:ext cx="7575550" cy="4305300"/>
            <a:chOff x="755650" y="1989138"/>
            <a:chExt cx="7575550" cy="4305300"/>
          </a:xfrm>
        </p:grpSpPr>
        <p:pic>
          <p:nvPicPr>
            <p:cNvPr id="65545" name="Picture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650" y="1989138"/>
              <a:ext cx="7575550" cy="430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46" name="Picture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1812" y="2600305"/>
              <a:ext cx="293751" cy="158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5541" name="矩形 5"/>
          <p:cNvSpPr>
            <a:spLocks noChangeArrowheads="1"/>
          </p:cNvSpPr>
          <p:nvPr/>
        </p:nvSpPr>
        <p:spPr bwMode="auto">
          <a:xfrm>
            <a:off x="2195513" y="3644900"/>
            <a:ext cx="2160587" cy="237648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24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65542" name="矩形 6"/>
          <p:cNvSpPr>
            <a:spLocks noChangeArrowheads="1"/>
          </p:cNvSpPr>
          <p:nvPr/>
        </p:nvSpPr>
        <p:spPr bwMode="auto">
          <a:xfrm>
            <a:off x="1532731" y="1350492"/>
            <a:ext cx="47513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選擇個別考績、學期或年終</a:t>
            </a:r>
            <a:endParaRPr lang="zh-HK" altLang="en-US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6554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425" y="2600325"/>
            <a:ext cx="6350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65" b="-2"/>
          <a:stretch>
            <a:fillRect/>
          </a:stretch>
        </p:blipFill>
        <p:spPr bwMode="auto">
          <a:xfrm>
            <a:off x="3992563" y="2601913"/>
            <a:ext cx="363537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標題 1"/>
          <p:cNvSpPr txBox="1">
            <a:spLocks/>
          </p:cNvSpPr>
          <p:nvPr/>
        </p:nvSpPr>
        <p:spPr bwMode="auto">
          <a:xfrm>
            <a:off x="1542256" y="284399"/>
            <a:ext cx="6348413" cy="74224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rtlCol="0" anchor="b" anchorCtr="0" compatLnSpc="1"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zh-HK" altLang="en-US" kern="1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不排名次 </a:t>
            </a:r>
            <a:r>
              <a:rPr kumimoji="1" lang="en-US" altLang="zh-HK" kern="1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– </a:t>
            </a: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個別</a:t>
            </a:r>
            <a:r>
              <a:rPr kumimoji="1" lang="zh-TW" altLang="en-US" kern="1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學生</a:t>
            </a:r>
            <a:endParaRPr kumimoji="1" lang="zh-HK" altLang="en-US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7316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8413" cy="1320800"/>
          </a:xfrm>
        </p:spPr>
        <p:txBody>
          <a:bodyPr rtlCol="0">
            <a:normAutofit/>
          </a:bodyPr>
          <a:lstStyle/>
          <a:p>
            <a:pPr lvl="1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zh-HK" altLang="en-US" sz="3200" b="1" kern="1200" dirty="0">
                <a:solidFill>
                  <a:schemeClr val="tx2"/>
                </a:solidFill>
                <a:latin typeface="+mn-ea"/>
                <a:ea typeface="+mn-ea"/>
                <a:cs typeface="+mj-cs"/>
              </a:rPr>
              <a:t>不排名次 </a:t>
            </a:r>
            <a:r>
              <a:rPr kumimoji="1" lang="en-US" altLang="zh-HK" sz="3200" b="1" kern="1200" dirty="0">
                <a:solidFill>
                  <a:schemeClr val="tx2"/>
                </a:solidFill>
                <a:latin typeface="+mn-ea"/>
                <a:ea typeface="+mn-ea"/>
                <a:cs typeface="+mj-cs"/>
              </a:rPr>
              <a:t>- </a:t>
            </a:r>
            <a:r>
              <a:rPr kumimoji="1" lang="zh-TW" altLang="en-US" sz="3200" b="1" kern="1200" dirty="0">
                <a:solidFill>
                  <a:schemeClr val="tx2"/>
                </a:solidFill>
                <a:latin typeface="+mn-ea"/>
                <a:ea typeface="+mn-ea"/>
                <a:cs typeface="+mj-cs"/>
              </a:rPr>
              <a:t>個別學生</a:t>
            </a:r>
            <a:endParaRPr kumimoji="1" lang="zh-HK" altLang="en-US" sz="3200" b="1" kern="1200" dirty="0">
              <a:solidFill>
                <a:schemeClr val="tx2"/>
              </a:solidFill>
              <a:latin typeface="+mn-ea"/>
              <a:ea typeface="+mn-ea"/>
              <a:cs typeface="+mj-cs"/>
            </a:endParaRPr>
          </a:p>
        </p:txBody>
      </p:sp>
      <p:pic>
        <p:nvPicPr>
          <p:cNvPr id="6656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70" y="1171898"/>
            <a:ext cx="5772150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矩形 1"/>
          <p:cNvSpPr>
            <a:spLocks noChangeArrowheads="1"/>
          </p:cNvSpPr>
          <p:nvPr/>
        </p:nvSpPr>
        <p:spPr bwMode="auto">
          <a:xfrm>
            <a:off x="2313618" y="1729434"/>
            <a:ext cx="286363" cy="758501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24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pic>
        <p:nvPicPr>
          <p:cNvPr id="9830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765" y="2633192"/>
            <a:ext cx="7007608" cy="395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1" name="矩形 15"/>
          <p:cNvSpPr>
            <a:spLocks noChangeArrowheads="1"/>
          </p:cNvSpPr>
          <p:nvPr/>
        </p:nvSpPr>
        <p:spPr bwMode="auto">
          <a:xfrm>
            <a:off x="1806765" y="6213513"/>
            <a:ext cx="7007608" cy="197997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24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9" name="標題 1"/>
          <p:cNvSpPr txBox="1">
            <a:spLocks/>
          </p:cNvSpPr>
          <p:nvPr/>
        </p:nvSpPr>
        <p:spPr bwMode="auto">
          <a:xfrm>
            <a:off x="1542256" y="284399"/>
            <a:ext cx="6348413" cy="74224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rtlCol="0" anchor="b" anchorCtr="0" compatLnSpc="1"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zh-HK" altLang="en-US" kern="1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不排名次 </a:t>
            </a:r>
            <a:endParaRPr kumimoji="1" lang="zh-HK" altLang="en-US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4651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141538"/>
            <a:ext cx="6078538" cy="3956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87444" y="264319"/>
            <a:ext cx="3021012" cy="75565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kumimoji="1" lang="zh-HK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代碼表</a:t>
            </a:r>
          </a:p>
        </p:txBody>
      </p:sp>
      <p:sp>
        <p:nvSpPr>
          <p:cNvPr id="5" name="矩形 5"/>
          <p:cNvSpPr>
            <a:spLocks noChangeArrowheads="1"/>
          </p:cNvSpPr>
          <p:nvPr/>
        </p:nvSpPr>
        <p:spPr bwMode="auto">
          <a:xfrm>
            <a:off x="3717925" y="3644900"/>
            <a:ext cx="1997075" cy="360363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24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6" name="矩形 3"/>
          <p:cNvSpPr>
            <a:spLocks noChangeArrowheads="1"/>
          </p:cNvSpPr>
          <p:nvPr/>
        </p:nvSpPr>
        <p:spPr bwMode="auto">
          <a:xfrm>
            <a:off x="1116013" y="1239838"/>
            <a:ext cx="5832475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用戶可自行增新「積分</a:t>
            </a:r>
            <a:r>
              <a:rPr lang="en-US" altLang="zh-TW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/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等級互換表」</a:t>
            </a:r>
            <a:endParaRPr lang="zh-HK" altLang="en-US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7" name="矩形 2"/>
          <p:cNvSpPr>
            <a:spLocks noChangeArrowheads="1"/>
          </p:cNvSpPr>
          <p:nvPr/>
        </p:nvSpPr>
        <p:spPr bwMode="auto">
          <a:xfrm>
            <a:off x="1193800" y="1630363"/>
            <a:ext cx="539432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zh-TW" altLang="en-US" sz="22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數據整合時把分數</a:t>
            </a:r>
            <a:r>
              <a:rPr lang="en-US" altLang="zh-TW" sz="22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2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平均分轉換成等級</a:t>
            </a:r>
            <a:endParaRPr lang="en-US" altLang="zh-TW" sz="2200" b="1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4077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34" name="Group 2"/>
          <p:cNvGrpSpPr>
            <a:grpSpLocks/>
          </p:cNvGrpSpPr>
          <p:nvPr/>
        </p:nvGrpSpPr>
        <p:grpSpPr bwMode="auto">
          <a:xfrm>
            <a:off x="323850" y="3208338"/>
            <a:ext cx="8547100" cy="3389312"/>
            <a:chOff x="323850" y="3208338"/>
            <a:chExt cx="8547100" cy="3389312"/>
          </a:xfrm>
        </p:grpSpPr>
        <p:pic>
          <p:nvPicPr>
            <p:cNvPr id="69643" name="Picture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50" y="3208338"/>
              <a:ext cx="8547100" cy="3389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44" name="Picture 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8601" y="3880098"/>
              <a:ext cx="296689" cy="159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52600" y="314325"/>
            <a:ext cx="6348413" cy="644524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代碼表 </a:t>
            </a:r>
            <a:r>
              <a:rPr kumimoji="1" lang="en-US" altLang="zh-TW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積分</a:t>
            </a:r>
            <a:r>
              <a:rPr kumimoji="1" lang="en-US" altLang="zh-TW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等級互換表 </a:t>
            </a:r>
            <a:endParaRPr kumimoji="1" lang="zh-HK" altLang="en-US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23838" y="1125538"/>
            <a:ext cx="8647112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100" u="sng" dirty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等級分數</a:t>
            </a:r>
            <a:r>
              <a:rPr lang="en-US" altLang="zh-TW" sz="2100" u="sng" dirty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(</a:t>
            </a:r>
            <a:r>
              <a:rPr lang="zh-TW" altLang="en-US" sz="2100" u="sng" dirty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最低</a:t>
            </a:r>
            <a:r>
              <a:rPr lang="en-US" altLang="zh-TW" sz="2100" u="sng" dirty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) </a:t>
            </a:r>
            <a:r>
              <a:rPr lang="en-US" altLang="zh-TW" sz="2100" u="sng" dirty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Min Val Inclusive 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1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系統比較學生所得百分比分數與互換表中的</a:t>
            </a:r>
            <a:r>
              <a:rPr lang="zh-TW" altLang="en-US" sz="2100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等級分數</a:t>
            </a:r>
            <a:r>
              <a:rPr lang="en-US" altLang="zh-TW" sz="2100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(</a:t>
            </a:r>
            <a:r>
              <a:rPr lang="zh-TW" altLang="en-US" sz="2100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最低</a:t>
            </a:r>
            <a:r>
              <a:rPr lang="en-US" altLang="zh-TW" sz="2100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)</a:t>
            </a:r>
            <a:r>
              <a:rPr lang="zh-TW" altLang="en-US" sz="21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，</a:t>
            </a:r>
            <a:r>
              <a:rPr lang="zh-TW" altLang="en-US" sz="21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把積分</a:t>
            </a:r>
            <a:r>
              <a:rPr lang="zh-TW" altLang="en-US" sz="21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轉換成等</a:t>
            </a:r>
            <a:r>
              <a:rPr lang="zh-TW" altLang="en-US" sz="21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級</a:t>
            </a:r>
            <a:r>
              <a:rPr lang="en-US" altLang="zh-TW" sz="21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(</a:t>
            </a:r>
            <a:r>
              <a:rPr lang="zh-TW" altLang="en-US" sz="21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即學生的百分比分數需大過或等於</a:t>
            </a:r>
            <a:r>
              <a:rPr lang="zh-TW" altLang="en-US" sz="2100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等級分數</a:t>
            </a:r>
            <a:r>
              <a:rPr lang="en-US" altLang="zh-TW" sz="2100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(</a:t>
            </a:r>
            <a:r>
              <a:rPr lang="zh-TW" altLang="en-US" sz="2100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最低</a:t>
            </a:r>
            <a:r>
              <a:rPr lang="en-US" altLang="zh-TW" sz="2100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)</a:t>
            </a:r>
            <a:r>
              <a:rPr lang="zh-TW" altLang="en-US" sz="21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時，才會得出特定等級</a:t>
            </a:r>
            <a:r>
              <a:rPr lang="en-US" altLang="zh-TW" sz="21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)</a:t>
            </a:r>
          </a:p>
        </p:txBody>
      </p:sp>
      <p:sp>
        <p:nvSpPr>
          <p:cNvPr id="69638" name="矩形 9"/>
          <p:cNvSpPr>
            <a:spLocks noChangeArrowheads="1"/>
          </p:cNvSpPr>
          <p:nvPr/>
        </p:nvSpPr>
        <p:spPr bwMode="auto">
          <a:xfrm>
            <a:off x="6732588" y="4365625"/>
            <a:ext cx="1295400" cy="1727200"/>
          </a:xfrm>
          <a:prstGeom prst="rect">
            <a:avLst/>
          </a:prstGeom>
          <a:noFill/>
          <a:ln w="38100" algn="ctr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24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87047" name="矩形 10"/>
          <p:cNvSpPr>
            <a:spLocks noChangeArrowheads="1"/>
          </p:cNvSpPr>
          <p:nvPr/>
        </p:nvSpPr>
        <p:spPr bwMode="auto">
          <a:xfrm>
            <a:off x="8101013" y="4365625"/>
            <a:ext cx="695325" cy="1727200"/>
          </a:xfrm>
          <a:prstGeom prst="rect">
            <a:avLst/>
          </a:prstGeom>
          <a:noFill/>
          <a:ln w="38100" algn="ctr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24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42888" y="2474913"/>
            <a:ext cx="8628062" cy="7334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100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百分比 </a:t>
            </a:r>
            <a:r>
              <a:rPr lang="en-US" altLang="zh-TW" sz="2100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Percentile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1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系統按</a:t>
            </a:r>
            <a:r>
              <a:rPr lang="zh-TW" altLang="en-US" sz="2100" dirty="0" smtClean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百</a:t>
            </a:r>
            <a:r>
              <a:rPr lang="zh-TW" altLang="en-US" sz="2100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分比</a:t>
            </a:r>
            <a:r>
              <a:rPr lang="zh-TW" altLang="en-US" sz="21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方法轉換成等</a:t>
            </a:r>
            <a:r>
              <a:rPr lang="zh-TW" altLang="en-US" sz="21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級</a:t>
            </a:r>
            <a:r>
              <a:rPr lang="en-US" altLang="zh-TW" sz="21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1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</a:t>
            </a:r>
            <a:r>
              <a:rPr lang="zh-TW" altLang="en-US" sz="21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指獲取特</a:t>
            </a:r>
            <a:r>
              <a:rPr lang="zh-TW" altLang="en-US" sz="21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定等級的學生</a:t>
            </a:r>
            <a:r>
              <a:rPr lang="zh-TW" altLang="en-US" sz="2100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百分比</a:t>
            </a:r>
            <a:r>
              <a:rPr lang="en-US" altLang="zh-TW" sz="21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HK" altLang="en-US" sz="2100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6964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0" y="3879850"/>
            <a:ext cx="774700" cy="15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2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0" y="3870325"/>
            <a:ext cx="312738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574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2" name="Group 1"/>
          <p:cNvGrpSpPr>
            <a:grpSpLocks/>
          </p:cNvGrpSpPr>
          <p:nvPr/>
        </p:nvGrpSpPr>
        <p:grpSpPr bwMode="auto">
          <a:xfrm>
            <a:off x="179388" y="3213100"/>
            <a:ext cx="8750300" cy="2673350"/>
            <a:chOff x="179388" y="3213100"/>
            <a:chExt cx="8750300" cy="2673350"/>
          </a:xfrm>
        </p:grpSpPr>
        <p:grpSp>
          <p:nvGrpSpPr>
            <p:cNvPr id="71691" name="群組 1"/>
            <p:cNvGrpSpPr>
              <a:grpSpLocks/>
            </p:cNvGrpSpPr>
            <p:nvPr/>
          </p:nvGrpSpPr>
          <p:grpSpPr bwMode="auto">
            <a:xfrm>
              <a:off x="179388" y="3213100"/>
              <a:ext cx="8750300" cy="2673350"/>
              <a:chOff x="179388" y="3213100"/>
              <a:chExt cx="8750300" cy="2673350"/>
            </a:xfrm>
          </p:grpSpPr>
          <p:grpSp>
            <p:nvGrpSpPr>
              <p:cNvPr id="71693" name="群組 1"/>
              <p:cNvGrpSpPr>
                <a:grpSpLocks/>
              </p:cNvGrpSpPr>
              <p:nvPr/>
            </p:nvGrpSpPr>
            <p:grpSpPr bwMode="auto">
              <a:xfrm>
                <a:off x="179388" y="3213100"/>
                <a:ext cx="8750300" cy="2673350"/>
                <a:chOff x="179388" y="3213100"/>
                <a:chExt cx="8750300" cy="2673864"/>
              </a:xfrm>
            </p:grpSpPr>
            <p:pic>
              <p:nvPicPr>
                <p:cNvPr id="71695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9388" y="3213100"/>
                  <a:ext cx="8750300" cy="2659063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1696" name="Picture 8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9511" y="3216916"/>
                  <a:ext cx="1792224" cy="26700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71694" name="Picture 1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1346" y="3705309"/>
                <a:ext cx="494608" cy="1348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1692" name="Picture 1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445" y="3705807"/>
              <a:ext cx="296689" cy="159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683" name="標題 1"/>
          <p:cNvSpPr txBox="1">
            <a:spLocks/>
          </p:cNvSpPr>
          <p:nvPr/>
        </p:nvSpPr>
        <p:spPr bwMode="auto">
          <a:xfrm>
            <a:off x="1621555" y="196057"/>
            <a:ext cx="687950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9pPr>
          </a:lstStyle>
          <a:p>
            <a:pPr algn="l" fontAlgn="auto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zh-TW" alt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代碼表 </a:t>
            </a:r>
            <a:r>
              <a:rPr lang="en-US" altLang="zh-TW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- </a:t>
            </a:r>
            <a:r>
              <a:rPr lang="zh-TW" alt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科目</a:t>
            </a:r>
            <a:r>
              <a:rPr lang="zh-TW" alt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備註等級表</a:t>
            </a:r>
            <a:endParaRPr lang="zh-HK" alt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11" name="矩形 8"/>
          <p:cNvSpPr>
            <a:spLocks noChangeArrowheads="1"/>
          </p:cNvSpPr>
          <p:nvPr/>
        </p:nvSpPr>
        <p:spPr bwMode="auto">
          <a:xfrm>
            <a:off x="689422" y="1919288"/>
            <a:ext cx="7993063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Pct val="90000"/>
              <a:buFontTx/>
              <a:buNone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如需就學生科目表現提供額外資料，用戶可利用科目備註表設定科目備註</a:t>
            </a:r>
            <a:endParaRPr lang="zh-CN" altLang="en-US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algn="l" eaLnBrk="1" hangingPunct="1">
              <a:spcBef>
                <a:spcPct val="0"/>
              </a:spcBef>
              <a:buClrTx/>
              <a:buSzPct val="90000"/>
              <a:buFontTx/>
              <a:buNone/>
            </a:pPr>
            <a:r>
              <a:rPr lang="zh-TW" altLang="en-US" sz="24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例如</a:t>
            </a:r>
            <a:r>
              <a:rPr lang="en-US" altLang="zh-TW" sz="24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︰</a:t>
            </a:r>
            <a:r>
              <a:rPr lang="zh-TW" altLang="en-US" sz="24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加入可衡量項目、選擇以等級</a:t>
            </a:r>
            <a:r>
              <a:rPr lang="en-US" altLang="zh-TW" sz="24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積分或文字評核</a:t>
            </a:r>
            <a:endParaRPr lang="en-US" altLang="zh-TW" sz="2400" b="1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2720975" y="4373563"/>
            <a:ext cx="3435350" cy="11430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24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6156325" y="4373563"/>
            <a:ext cx="1489075" cy="1144587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24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7639050" y="4373563"/>
            <a:ext cx="1181100" cy="11430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24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pic>
        <p:nvPicPr>
          <p:cNvPr id="71688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705225"/>
            <a:ext cx="706438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9" name="Picture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9"/>
          <a:stretch>
            <a:fillRect/>
          </a:stretch>
        </p:blipFill>
        <p:spPr bwMode="auto">
          <a:xfrm>
            <a:off x="4241800" y="3705225"/>
            <a:ext cx="312738" cy="13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050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投影片編號版面配置區 1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zh-TW" sz="14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 Box 6">
            <a:extLst/>
          </p:cNvPr>
          <p:cNvSpPr txBox="1">
            <a:spLocks noChangeArrowheads="1"/>
          </p:cNvSpPr>
          <p:nvPr/>
        </p:nvSpPr>
        <p:spPr bwMode="auto">
          <a:xfrm>
            <a:off x="1575414" y="-79219"/>
            <a:ext cx="2445742" cy="102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 algn="l" eaLnBrk="1" hangingPunct="1">
              <a:lnSpc>
                <a:spcPct val="200000"/>
              </a:lnSpc>
              <a:defRPr/>
            </a:pPr>
            <a:r>
              <a:rPr lang="zh-TW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功能簡介</a:t>
            </a:r>
            <a:endParaRPr lang="en-US" altLang="zh-TW" sz="3600" b="1" dirty="0"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7" name="Text Box 7">
            <a:extLst/>
          </p:cNvPr>
          <p:cNvSpPr txBox="1">
            <a:spLocks noChangeArrowheads="1"/>
          </p:cNvSpPr>
          <p:nvPr/>
        </p:nvSpPr>
        <p:spPr bwMode="auto">
          <a:xfrm>
            <a:off x="1114425" y="1484313"/>
            <a:ext cx="7561263" cy="350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 algn="l" eaLnBrk="1" hangingPunct="1">
              <a:lnSpc>
                <a:spcPct val="150000"/>
              </a:lnSpc>
              <a:buSzPct val="80000"/>
              <a:defRPr/>
            </a:pPr>
            <a:r>
              <a:rPr lang="zh-TW" altLang="en-US" sz="2800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檢視學生成績：</a:t>
            </a:r>
            <a:endParaRPr lang="en-US" altLang="zh-TW" sz="2800" b="1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457200" indent="-457200" algn="l" eaLnBrk="1" hangingPunct="1">
              <a:lnSpc>
                <a:spcPct val="150000"/>
              </a:lnSpc>
              <a:buSzPct val="80000"/>
              <a:buFont typeface="Arial" pitchFamily="34" charset="0"/>
              <a:buChar char="•"/>
              <a:defRPr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提供多款系統預設成績表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457200" indent="-457200" algn="l" eaLnBrk="1" hangingPunct="1">
              <a:lnSpc>
                <a:spcPct val="150000"/>
              </a:lnSpc>
              <a:buSzPct val="80000"/>
              <a:buFont typeface="Arial" pitchFamily="34" charset="0"/>
              <a:buChar char="•"/>
              <a:defRPr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可按需要修改成績表範本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 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457200" indent="-457200" algn="l" eaLnBrk="1" hangingPunct="1">
              <a:lnSpc>
                <a:spcPct val="150000"/>
              </a:lnSpc>
              <a:buSzPct val="80000"/>
              <a:buFont typeface="Arial" pitchFamily="34" charset="0"/>
              <a:buChar char="•"/>
              <a:defRPr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可把學生成績資料</a:t>
            </a:r>
            <a:r>
              <a:rPr lang="zh-TW" altLang="zh-TW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匯出</a:t>
            </a:r>
            <a:r>
              <a:rPr lang="en-US" altLang="zh-TW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/</a:t>
            </a:r>
            <a:r>
              <a:rPr lang="zh-TW" altLang="zh-TW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匯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入網上校管系統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457200" indent="-457200" algn="l" eaLnBrk="1" hangingPunct="1">
              <a:lnSpc>
                <a:spcPct val="150000"/>
              </a:lnSpc>
              <a:buSzPct val="80000"/>
              <a:buFont typeface="Arial" pitchFamily="34" charset="0"/>
              <a:buChar char="•"/>
              <a:defRPr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瀏覽學生成績紀錄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457200" indent="-457200" algn="l" eaLnBrk="1" hangingPunct="1">
              <a:lnSpc>
                <a:spcPct val="150000"/>
              </a:lnSpc>
              <a:buSzPct val="80000"/>
              <a:buFont typeface="Arial" pitchFamily="34" charset="0"/>
              <a:buChar char="•"/>
              <a:defRPr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系統儲存和庫存整套資料，以便進行歷年分析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1752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矩形 1"/>
          <p:cNvSpPr>
            <a:spLocks noChangeArrowheads="1"/>
          </p:cNvSpPr>
          <p:nvPr/>
        </p:nvSpPr>
        <p:spPr bwMode="auto">
          <a:xfrm>
            <a:off x="1608614" y="1412227"/>
            <a:ext cx="29546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可編修科目備註等級</a:t>
            </a:r>
            <a:endParaRPr lang="zh-HK" altLang="en-US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grpSp>
        <p:nvGrpSpPr>
          <p:cNvPr id="73732" name="Group 1"/>
          <p:cNvGrpSpPr>
            <a:grpSpLocks/>
          </p:cNvGrpSpPr>
          <p:nvPr/>
        </p:nvGrpSpPr>
        <p:grpSpPr bwMode="auto">
          <a:xfrm>
            <a:off x="196850" y="2097088"/>
            <a:ext cx="8732838" cy="3935412"/>
            <a:chOff x="196850" y="2097088"/>
            <a:chExt cx="8732838" cy="3935412"/>
          </a:xfrm>
        </p:grpSpPr>
        <p:grpSp>
          <p:nvGrpSpPr>
            <p:cNvPr id="73736" name="群組 1"/>
            <p:cNvGrpSpPr>
              <a:grpSpLocks/>
            </p:cNvGrpSpPr>
            <p:nvPr/>
          </p:nvGrpSpPr>
          <p:grpSpPr bwMode="auto">
            <a:xfrm>
              <a:off x="196850" y="2097088"/>
              <a:ext cx="8732838" cy="3935412"/>
              <a:chOff x="196850" y="2097088"/>
              <a:chExt cx="8732838" cy="3935412"/>
            </a:xfrm>
          </p:grpSpPr>
          <p:pic>
            <p:nvPicPr>
              <p:cNvPr id="73738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50" y="2097088"/>
                <a:ext cx="8732838" cy="393541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739" name="Picture 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2397" y="3231219"/>
                <a:ext cx="2450841" cy="5079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3737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548" y="3228216"/>
              <a:ext cx="380334" cy="190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37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3252788"/>
            <a:ext cx="84296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6"/>
          <a:stretch>
            <a:fillRect/>
          </a:stretch>
        </p:blipFill>
        <p:spPr bwMode="auto">
          <a:xfrm>
            <a:off x="757238" y="3252788"/>
            <a:ext cx="368300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標題 1"/>
          <p:cNvSpPr txBox="1">
            <a:spLocks/>
          </p:cNvSpPr>
          <p:nvPr/>
        </p:nvSpPr>
        <p:spPr bwMode="auto">
          <a:xfrm>
            <a:off x="1621555" y="196057"/>
            <a:ext cx="687950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9pPr>
          </a:lstStyle>
          <a:p>
            <a:pPr algn="l" fontAlgn="auto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zh-TW" alt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代碼表 </a:t>
            </a:r>
            <a:r>
              <a:rPr lang="en-US" altLang="zh-TW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- </a:t>
            </a:r>
            <a:r>
              <a:rPr lang="zh-TW" alt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科目</a:t>
            </a:r>
            <a:r>
              <a:rPr lang="zh-TW" alt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備註等級表</a:t>
            </a:r>
            <a:endParaRPr lang="zh-HK" alt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1860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54" name="Group 1"/>
          <p:cNvGrpSpPr>
            <a:grpSpLocks/>
          </p:cNvGrpSpPr>
          <p:nvPr/>
        </p:nvGrpSpPr>
        <p:grpSpPr bwMode="auto">
          <a:xfrm>
            <a:off x="280988" y="1989138"/>
            <a:ext cx="8642350" cy="3167062"/>
            <a:chOff x="280988" y="1989138"/>
            <a:chExt cx="8642350" cy="3167062"/>
          </a:xfrm>
        </p:grpSpPr>
        <p:pic>
          <p:nvPicPr>
            <p:cNvPr id="7475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988" y="1989138"/>
              <a:ext cx="8642350" cy="316706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74760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842" y="2364120"/>
              <a:ext cx="825789" cy="184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4756" name="標題 1"/>
          <p:cNvSpPr txBox="1">
            <a:spLocks/>
          </p:cNvSpPr>
          <p:nvPr/>
        </p:nvSpPr>
        <p:spPr bwMode="auto">
          <a:xfrm>
            <a:off x="1766888" y="254000"/>
            <a:ext cx="7162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TW" alt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代碼表</a:t>
            </a:r>
            <a:r>
              <a:rPr lang="en-US" altLang="zh-TW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科目</a:t>
            </a:r>
            <a:r>
              <a:rPr lang="zh-TW" alt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備註</a:t>
            </a:r>
            <a:endParaRPr lang="zh-HK" alt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74757" name="文字方塊 1"/>
          <p:cNvSpPr txBox="1">
            <a:spLocks noChangeArrowheads="1"/>
          </p:cNvSpPr>
          <p:nvPr/>
        </p:nvSpPr>
        <p:spPr bwMode="auto">
          <a:xfrm>
            <a:off x="395288" y="1465263"/>
            <a:ext cx="2447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成績表</a:t>
            </a:r>
            <a:r>
              <a:rPr lang="en-US" altLang="zh-TW" sz="24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</a:t>
            </a:r>
            <a:r>
              <a:rPr lang="zh-TW" altLang="en-US" sz="24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範本</a:t>
            </a:r>
            <a:endParaRPr lang="zh-HK" altLang="en-US" sz="2400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4758" name="矩形 2"/>
          <p:cNvSpPr>
            <a:spLocks noChangeArrowheads="1"/>
          </p:cNvSpPr>
          <p:nvPr/>
        </p:nvSpPr>
        <p:spPr bwMode="auto">
          <a:xfrm>
            <a:off x="6300788" y="3933825"/>
            <a:ext cx="2622550" cy="12954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24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32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26" name="群組 1"/>
          <p:cNvGrpSpPr>
            <a:grpSpLocks/>
          </p:cNvGrpSpPr>
          <p:nvPr/>
        </p:nvGrpSpPr>
        <p:grpSpPr bwMode="auto">
          <a:xfrm>
            <a:off x="0" y="2276475"/>
            <a:ext cx="9144000" cy="3163888"/>
            <a:chOff x="0" y="2276475"/>
            <a:chExt cx="9144000" cy="3163888"/>
          </a:xfrm>
        </p:grpSpPr>
        <p:pic>
          <p:nvPicPr>
            <p:cNvPr id="77830" name="圖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76475"/>
              <a:ext cx="9144000" cy="31638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31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70" y="2283717"/>
              <a:ext cx="1546685" cy="3156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7828" name="矩形 2"/>
          <p:cNvSpPr>
            <a:spLocks noChangeArrowheads="1"/>
          </p:cNvSpPr>
          <p:nvPr/>
        </p:nvSpPr>
        <p:spPr bwMode="auto">
          <a:xfrm>
            <a:off x="1584256" y="1587599"/>
            <a:ext cx="65572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None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科目評語的長度最大值為</a:t>
            </a:r>
            <a:r>
              <a:rPr lang="en-US" altLang="zh-TW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60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個字元</a:t>
            </a:r>
          </a:p>
        </p:txBody>
      </p:sp>
      <p:sp>
        <p:nvSpPr>
          <p:cNvPr id="77829" name="標題 1"/>
          <p:cNvSpPr txBox="1">
            <a:spLocks/>
          </p:cNvSpPr>
          <p:nvPr/>
        </p:nvSpPr>
        <p:spPr bwMode="auto">
          <a:xfrm>
            <a:off x="1487277" y="297966"/>
            <a:ext cx="413399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zh-TW" alt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代碼表</a:t>
            </a:r>
            <a:r>
              <a:rPr lang="en-US" altLang="zh-TW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-</a:t>
            </a:r>
            <a:r>
              <a:rPr lang="zh-HK" alt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科目評語</a:t>
            </a:r>
            <a:r>
              <a:rPr lang="zh-HK" alt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表</a:t>
            </a:r>
            <a:endParaRPr lang="zh-HK" alt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1328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50" name="群組 1"/>
          <p:cNvGrpSpPr>
            <a:grpSpLocks/>
          </p:cNvGrpSpPr>
          <p:nvPr/>
        </p:nvGrpSpPr>
        <p:grpSpPr bwMode="auto">
          <a:xfrm>
            <a:off x="827088" y="1341438"/>
            <a:ext cx="7456487" cy="5073650"/>
            <a:chOff x="827088" y="1341438"/>
            <a:chExt cx="7456487" cy="5073650"/>
          </a:xfrm>
        </p:grpSpPr>
        <p:grpSp>
          <p:nvGrpSpPr>
            <p:cNvPr id="78857" name="群組 1"/>
            <p:cNvGrpSpPr>
              <a:grpSpLocks/>
            </p:cNvGrpSpPr>
            <p:nvPr/>
          </p:nvGrpSpPr>
          <p:grpSpPr bwMode="auto">
            <a:xfrm>
              <a:off x="827088" y="1341438"/>
              <a:ext cx="7456487" cy="5073650"/>
              <a:chOff x="827584" y="1340768"/>
              <a:chExt cx="7455702" cy="5074766"/>
            </a:xfrm>
          </p:grpSpPr>
          <p:pic>
            <p:nvPicPr>
              <p:cNvPr id="78859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7584" y="1340768"/>
                <a:ext cx="7455702" cy="507476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860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0276" y="1629475"/>
                <a:ext cx="737235" cy="111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8858" name="Picture 1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9125" y="1628406"/>
              <a:ext cx="222906" cy="120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8852" name="標題 1"/>
          <p:cNvSpPr txBox="1">
            <a:spLocks/>
          </p:cNvSpPr>
          <p:nvPr/>
        </p:nvSpPr>
        <p:spPr bwMode="auto">
          <a:xfrm>
            <a:off x="1590618" y="265113"/>
            <a:ext cx="7162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None/>
            </a:pPr>
            <a:r>
              <a:rPr lang="zh-TW" alt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輸入</a:t>
            </a:r>
            <a:r>
              <a:rPr lang="zh-HK" alt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科目評語</a:t>
            </a:r>
            <a:r>
              <a:rPr lang="zh-TW" alt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和科目備註</a:t>
            </a:r>
            <a:endParaRPr lang="zh-HK" alt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78853" name="矩形 1"/>
          <p:cNvSpPr>
            <a:spLocks noChangeArrowheads="1"/>
          </p:cNvSpPr>
          <p:nvPr/>
        </p:nvSpPr>
        <p:spPr bwMode="auto">
          <a:xfrm>
            <a:off x="5940425" y="3211513"/>
            <a:ext cx="431800" cy="238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24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78854" name="矩形 7"/>
          <p:cNvSpPr>
            <a:spLocks noChangeArrowheads="1"/>
          </p:cNvSpPr>
          <p:nvPr/>
        </p:nvSpPr>
        <p:spPr bwMode="auto">
          <a:xfrm>
            <a:off x="7019925" y="4724400"/>
            <a:ext cx="576263" cy="1376363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24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pic>
        <p:nvPicPr>
          <p:cNvPr id="7885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588" y="1628775"/>
            <a:ext cx="723900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6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1" b="2"/>
          <a:stretch>
            <a:fillRect/>
          </a:stretch>
        </p:blipFill>
        <p:spPr bwMode="auto">
          <a:xfrm>
            <a:off x="2684463" y="1628775"/>
            <a:ext cx="241300" cy="11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319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898" name="群組 3"/>
          <p:cNvGrpSpPr>
            <a:grpSpLocks/>
          </p:cNvGrpSpPr>
          <p:nvPr/>
        </p:nvGrpSpPr>
        <p:grpSpPr bwMode="auto">
          <a:xfrm>
            <a:off x="55563" y="2205038"/>
            <a:ext cx="8997950" cy="3106737"/>
            <a:chOff x="12700" y="2205038"/>
            <a:chExt cx="8997950" cy="3106642"/>
          </a:xfrm>
        </p:grpSpPr>
        <p:pic>
          <p:nvPicPr>
            <p:cNvPr id="80902" name="圖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0" y="2205038"/>
              <a:ext cx="8997950" cy="30956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90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43" y="2216055"/>
              <a:ext cx="1583595" cy="3095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47813" y="297966"/>
            <a:ext cx="7413625" cy="7620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代碼表</a:t>
            </a:r>
            <a:r>
              <a:rPr kumimoji="1" lang="en-US" altLang="zh-TW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kumimoji="1" lang="zh-HK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整體評語</a:t>
            </a:r>
            <a:r>
              <a:rPr kumimoji="1" lang="zh-HK" altLang="en-US" kern="1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表</a:t>
            </a:r>
            <a:endParaRPr kumimoji="1" lang="zh-HK" altLang="en-US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0901" name="矩形 6"/>
          <p:cNvSpPr>
            <a:spLocks noChangeArrowheads="1"/>
          </p:cNvSpPr>
          <p:nvPr/>
        </p:nvSpPr>
        <p:spPr bwMode="auto">
          <a:xfrm>
            <a:off x="1547813" y="1484313"/>
            <a:ext cx="61928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評語的長度最大值為</a:t>
            </a:r>
            <a:r>
              <a:rPr lang="en-US" altLang="zh-TW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700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個字元</a:t>
            </a:r>
          </a:p>
        </p:txBody>
      </p:sp>
    </p:spTree>
    <p:extLst>
      <p:ext uri="{BB962C8B-B14F-4D97-AF65-F5344CB8AC3E}">
        <p14:creationId xmlns:p14="http://schemas.microsoft.com/office/powerpoint/2010/main" val="195623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22" name="Group 1"/>
          <p:cNvGrpSpPr>
            <a:grpSpLocks/>
          </p:cNvGrpSpPr>
          <p:nvPr/>
        </p:nvGrpSpPr>
        <p:grpSpPr bwMode="auto">
          <a:xfrm>
            <a:off x="609600" y="1092200"/>
            <a:ext cx="8067675" cy="5534025"/>
            <a:chOff x="609600" y="1092200"/>
            <a:chExt cx="8067675" cy="5534025"/>
          </a:xfrm>
        </p:grpSpPr>
        <p:grpSp>
          <p:nvGrpSpPr>
            <p:cNvPr id="81926" name="群組 1"/>
            <p:cNvGrpSpPr>
              <a:grpSpLocks/>
            </p:cNvGrpSpPr>
            <p:nvPr/>
          </p:nvGrpSpPr>
          <p:grpSpPr bwMode="auto">
            <a:xfrm>
              <a:off x="609600" y="1092200"/>
              <a:ext cx="8067675" cy="5534025"/>
              <a:chOff x="609146" y="1092845"/>
              <a:chExt cx="8067675" cy="5534025"/>
            </a:xfrm>
          </p:grpSpPr>
          <p:pic>
            <p:nvPicPr>
              <p:cNvPr id="81928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9146" y="1092845"/>
                <a:ext cx="8067675" cy="5534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1929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83894" y="1547826"/>
                <a:ext cx="811044" cy="122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1927" name="Picture 1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4426" y="1550254"/>
              <a:ext cx="245197" cy="132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1923" name="標題 1"/>
          <p:cNvSpPr txBox="1">
            <a:spLocks/>
          </p:cNvSpPr>
          <p:nvPr/>
        </p:nvSpPr>
        <p:spPr bwMode="auto">
          <a:xfrm>
            <a:off x="1641513" y="297966"/>
            <a:ext cx="5349206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輸入整體評語</a:t>
            </a:r>
            <a:endParaRPr lang="zh-HK" alt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81924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50" y="1550988"/>
            <a:ext cx="83978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5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1"/>
          <a:stretch>
            <a:fillRect/>
          </a:stretch>
        </p:blipFill>
        <p:spPr bwMode="auto">
          <a:xfrm>
            <a:off x="2282825" y="1541463"/>
            <a:ext cx="273050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336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01118" y="344132"/>
            <a:ext cx="6348413" cy="68601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代碼表 </a:t>
            </a:r>
            <a:r>
              <a:rPr kumimoji="1" lang="en-US" altLang="zh-TW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kumimoji="1" lang="zh-HK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匯出整體評語表</a:t>
            </a:r>
          </a:p>
        </p:txBody>
      </p:sp>
      <p:sp>
        <p:nvSpPr>
          <p:cNvPr id="83971" name="投影片編號版面配置區 2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zh-TW" sz="14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grpSp>
        <p:nvGrpSpPr>
          <p:cNvPr id="83972" name="群組 2"/>
          <p:cNvGrpSpPr>
            <a:grpSpLocks/>
          </p:cNvGrpSpPr>
          <p:nvPr/>
        </p:nvGrpSpPr>
        <p:grpSpPr bwMode="auto">
          <a:xfrm>
            <a:off x="91406" y="1160673"/>
            <a:ext cx="7858125" cy="4371975"/>
            <a:chOff x="250824" y="1484313"/>
            <a:chExt cx="8497889" cy="4564062"/>
          </a:xfrm>
        </p:grpSpPr>
        <p:pic>
          <p:nvPicPr>
            <p:cNvPr id="83975" name="圖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1484313"/>
              <a:ext cx="8497888" cy="456406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976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4" y="1506347"/>
              <a:ext cx="2304952" cy="4539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3973" name="矩形 2"/>
          <p:cNvSpPr>
            <a:spLocks noChangeArrowheads="1"/>
          </p:cNvSpPr>
          <p:nvPr/>
        </p:nvSpPr>
        <p:spPr bwMode="auto">
          <a:xfrm>
            <a:off x="4859338" y="4005263"/>
            <a:ext cx="792162" cy="287337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24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63" y="2133600"/>
            <a:ext cx="6697662" cy="4616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5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1546033" y="344132"/>
            <a:ext cx="6348413" cy="70752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代碼表 </a:t>
            </a:r>
            <a:r>
              <a:rPr kumimoji="1" lang="en-US" altLang="zh-TW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kumimoji="1" lang="zh-HK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匯</a:t>
            </a:r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入</a:t>
            </a:r>
            <a:r>
              <a:rPr kumimoji="1" lang="zh-HK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整體評語表</a:t>
            </a:r>
          </a:p>
        </p:txBody>
      </p:sp>
      <p:grpSp>
        <p:nvGrpSpPr>
          <p:cNvPr id="87044" name="群組 1"/>
          <p:cNvGrpSpPr>
            <a:grpSpLocks/>
          </p:cNvGrpSpPr>
          <p:nvPr/>
        </p:nvGrpSpPr>
        <p:grpSpPr bwMode="auto">
          <a:xfrm>
            <a:off x="0" y="1773238"/>
            <a:ext cx="9144000" cy="2363787"/>
            <a:chOff x="0" y="1773238"/>
            <a:chExt cx="9144000" cy="2363692"/>
          </a:xfrm>
        </p:grpSpPr>
        <p:pic>
          <p:nvPicPr>
            <p:cNvPr id="87045" name="圖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773238"/>
              <a:ext cx="9144000" cy="23526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046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784255"/>
              <a:ext cx="1779434" cy="2352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7940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066" name="Group 1"/>
          <p:cNvGrpSpPr>
            <a:grpSpLocks/>
          </p:cNvGrpSpPr>
          <p:nvPr/>
        </p:nvGrpSpPr>
        <p:grpSpPr bwMode="auto">
          <a:xfrm>
            <a:off x="354013" y="2466975"/>
            <a:ext cx="8597900" cy="3727450"/>
            <a:chOff x="323850" y="2466975"/>
            <a:chExt cx="8597900" cy="3727450"/>
          </a:xfrm>
        </p:grpSpPr>
        <p:pic>
          <p:nvPicPr>
            <p:cNvPr id="88076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50" y="2466975"/>
              <a:ext cx="8597900" cy="372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077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1567" y="3298602"/>
              <a:ext cx="305681" cy="164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078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4500" y="5116099"/>
              <a:ext cx="329623" cy="177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079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2939" y="5112974"/>
              <a:ext cx="321273" cy="172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標題 1"/>
          <p:cNvSpPr>
            <a:spLocks noGrp="1"/>
          </p:cNvSpPr>
          <p:nvPr>
            <p:ph type="title"/>
          </p:nvPr>
        </p:nvSpPr>
        <p:spPr>
          <a:xfrm>
            <a:off x="1604013" y="504825"/>
            <a:ext cx="2660650" cy="53975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kumimoji="1" lang="zh-HK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操行</a:t>
            </a:r>
          </a:p>
        </p:txBody>
      </p:sp>
      <p:sp>
        <p:nvSpPr>
          <p:cNvPr id="88069" name="矩形 1"/>
          <p:cNvSpPr>
            <a:spLocks noChangeArrowheads="1"/>
          </p:cNvSpPr>
          <p:nvPr/>
        </p:nvSpPr>
        <p:spPr bwMode="auto">
          <a:xfrm>
            <a:off x="1636557" y="1740049"/>
            <a:ext cx="52562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9pPr>
          </a:lstStyle>
          <a:p>
            <a:pPr marL="0" indent="0" algn="l" eaLnBrk="1" hangingPunct="1">
              <a:spcBef>
                <a:spcPct val="0"/>
              </a:spcBef>
              <a:buClrTx/>
              <a:buSzTx/>
              <a:buNone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設定操行及操行分卷</a:t>
            </a:r>
            <a:r>
              <a:rPr lang="zh-TW" altLang="en-US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內容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8807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425" y="3295650"/>
            <a:ext cx="627063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50" y="5116513"/>
            <a:ext cx="627063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2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5113338"/>
            <a:ext cx="62706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3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6"/>
          <a:stretch>
            <a:fillRect/>
          </a:stretch>
        </p:blipFill>
        <p:spPr bwMode="auto">
          <a:xfrm>
            <a:off x="5497513" y="3295650"/>
            <a:ext cx="369887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6"/>
          <a:stretch>
            <a:fillRect/>
          </a:stretch>
        </p:blipFill>
        <p:spPr bwMode="auto">
          <a:xfrm>
            <a:off x="4224338" y="5116513"/>
            <a:ext cx="369887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5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6"/>
          <a:stretch>
            <a:fillRect/>
          </a:stretch>
        </p:blipFill>
        <p:spPr bwMode="auto">
          <a:xfrm>
            <a:off x="8045450" y="5116513"/>
            <a:ext cx="369888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046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14" name="Group 1"/>
          <p:cNvGrpSpPr>
            <a:grpSpLocks/>
          </p:cNvGrpSpPr>
          <p:nvPr/>
        </p:nvGrpSpPr>
        <p:grpSpPr bwMode="auto">
          <a:xfrm>
            <a:off x="179388" y="1966913"/>
            <a:ext cx="8602662" cy="4000500"/>
            <a:chOff x="179388" y="1966913"/>
            <a:chExt cx="8602662" cy="4000500"/>
          </a:xfrm>
        </p:grpSpPr>
        <p:grpSp>
          <p:nvGrpSpPr>
            <p:cNvPr id="90121" name="群組 1"/>
            <p:cNvGrpSpPr>
              <a:grpSpLocks/>
            </p:cNvGrpSpPr>
            <p:nvPr/>
          </p:nvGrpSpPr>
          <p:grpSpPr bwMode="auto">
            <a:xfrm>
              <a:off x="179388" y="1966913"/>
              <a:ext cx="8602662" cy="4000500"/>
              <a:chOff x="179388" y="1966913"/>
              <a:chExt cx="8602662" cy="4000500"/>
            </a:xfrm>
          </p:grpSpPr>
          <p:grpSp>
            <p:nvGrpSpPr>
              <p:cNvPr id="90123" name="群組 1"/>
              <p:cNvGrpSpPr>
                <a:grpSpLocks/>
              </p:cNvGrpSpPr>
              <p:nvPr/>
            </p:nvGrpSpPr>
            <p:grpSpPr bwMode="auto">
              <a:xfrm>
                <a:off x="179388" y="1966913"/>
                <a:ext cx="8602662" cy="4000500"/>
                <a:chOff x="179511" y="1966806"/>
                <a:chExt cx="8602539" cy="4000500"/>
              </a:xfrm>
            </p:grpSpPr>
            <p:pic>
              <p:nvPicPr>
                <p:cNvPr id="90125" name="Picture 3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0825" y="1989138"/>
                  <a:ext cx="8531225" cy="396081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0126" name="Picture 10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9511" y="1966806"/>
                  <a:ext cx="1703070" cy="40005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90124" name="Picture 1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79422" y="2564904"/>
                <a:ext cx="494608" cy="1348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90122" name="Picture 1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723" y="2567121"/>
              <a:ext cx="305678" cy="164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1616074" y="499957"/>
            <a:ext cx="6348413" cy="525248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kumimoji="1" lang="zh-HK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操行</a:t>
            </a:r>
          </a:p>
        </p:txBody>
      </p:sp>
      <p:sp>
        <p:nvSpPr>
          <p:cNvPr id="90117" name="矩形 1"/>
          <p:cNvSpPr>
            <a:spLocks noChangeArrowheads="1"/>
          </p:cNvSpPr>
          <p:nvPr/>
        </p:nvSpPr>
        <p:spPr bwMode="auto">
          <a:xfrm>
            <a:off x="2014538" y="4562475"/>
            <a:ext cx="4429125" cy="28733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24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643365" y="1344494"/>
            <a:ext cx="5472113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編修操行分卷和設定等級互換表</a:t>
            </a:r>
            <a:endParaRPr lang="zh-HK" altLang="en-US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90119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863" y="2566988"/>
            <a:ext cx="858837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0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5"/>
          <a:stretch>
            <a:fillRect/>
          </a:stretch>
        </p:blipFill>
        <p:spPr bwMode="auto">
          <a:xfrm>
            <a:off x="4402138" y="2559050"/>
            <a:ext cx="312737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942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投影片編號版面配置區 1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zh-TW" sz="14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 Box 7">
            <a:extLst/>
          </p:cNvPr>
          <p:cNvSpPr txBox="1">
            <a:spLocks noChangeArrowheads="1"/>
          </p:cNvSpPr>
          <p:nvPr/>
        </p:nvSpPr>
        <p:spPr bwMode="auto">
          <a:xfrm>
            <a:off x="1114425" y="1450975"/>
            <a:ext cx="6986588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 algn="l" eaLnBrk="1" hangingPunct="1">
              <a:lnSpc>
                <a:spcPct val="150000"/>
              </a:lnSpc>
              <a:buSzPct val="80000"/>
              <a:defRPr/>
            </a:pPr>
            <a:r>
              <a:rPr lang="zh-TW" altLang="en-US" sz="2800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其他功能：</a:t>
            </a:r>
            <a:endParaRPr lang="en-US" altLang="zh-TW" sz="2800" b="1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265113" indent="-265113" algn="l" eaLnBrk="1" hangingPunct="1">
              <a:lnSpc>
                <a:spcPct val="150000"/>
              </a:lnSpc>
              <a:buSzPct val="80000"/>
              <a:buFont typeface="Arial" pitchFamily="34" charset="0"/>
              <a:buChar char="•"/>
              <a:defRPr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編修特殊情況，如退修及免修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265113" indent="-265113" algn="l" eaLnBrk="1" hangingPunct="1">
              <a:lnSpc>
                <a:spcPct val="150000"/>
              </a:lnSpc>
              <a:buSzPct val="80000"/>
              <a:buFont typeface="Arial" pitchFamily="34" charset="0"/>
              <a:buChar char="•"/>
              <a:defRPr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編修新學年的學生在學資料</a:t>
            </a:r>
            <a:endParaRPr lang="zh-CN" altLang="en-US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265113" indent="-265113" algn="l" eaLnBrk="1" hangingPunct="1">
              <a:lnSpc>
                <a:spcPct val="150000"/>
              </a:lnSpc>
              <a:buSzPct val="80000"/>
              <a:buFont typeface="Arial" pitchFamily="34" charset="0"/>
              <a:buChar char="•"/>
              <a:defRPr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將</a:t>
            </a:r>
            <a:r>
              <a:rPr lang="zh-TW" altLang="zh-TW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班號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分配予學生</a:t>
            </a:r>
            <a:endParaRPr lang="zh-CN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9" name="Text Box 6">
            <a:extLst/>
          </p:cNvPr>
          <p:cNvSpPr txBox="1">
            <a:spLocks noChangeArrowheads="1"/>
          </p:cNvSpPr>
          <p:nvPr/>
        </p:nvSpPr>
        <p:spPr bwMode="auto">
          <a:xfrm>
            <a:off x="1575414" y="-79219"/>
            <a:ext cx="2445742" cy="102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 algn="l" eaLnBrk="1" hangingPunct="1">
              <a:lnSpc>
                <a:spcPct val="200000"/>
              </a:lnSpc>
              <a:defRPr/>
            </a:pPr>
            <a:r>
              <a:rPr lang="zh-TW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功能簡介</a:t>
            </a:r>
            <a:endParaRPr lang="en-US" altLang="zh-TW" sz="3600" b="1" dirty="0"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8336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42" name="Group 1"/>
          <p:cNvGrpSpPr>
            <a:grpSpLocks/>
          </p:cNvGrpSpPr>
          <p:nvPr/>
        </p:nvGrpSpPr>
        <p:grpSpPr bwMode="auto">
          <a:xfrm>
            <a:off x="212725" y="1376363"/>
            <a:ext cx="8555038" cy="4973637"/>
            <a:chOff x="212725" y="1376363"/>
            <a:chExt cx="8555038" cy="4973637"/>
          </a:xfrm>
        </p:grpSpPr>
        <p:grpSp>
          <p:nvGrpSpPr>
            <p:cNvPr id="215049" name="群組 1"/>
            <p:cNvGrpSpPr>
              <a:grpSpLocks/>
            </p:cNvGrpSpPr>
            <p:nvPr/>
          </p:nvGrpSpPr>
          <p:grpSpPr bwMode="auto">
            <a:xfrm>
              <a:off x="212725" y="1376363"/>
              <a:ext cx="8555038" cy="4973637"/>
              <a:chOff x="212725" y="1376363"/>
              <a:chExt cx="8555038" cy="4973637"/>
            </a:xfrm>
          </p:grpSpPr>
          <p:grpSp>
            <p:nvGrpSpPr>
              <p:cNvPr id="215051" name="群組 1"/>
              <p:cNvGrpSpPr>
                <a:grpSpLocks/>
              </p:cNvGrpSpPr>
              <p:nvPr/>
            </p:nvGrpSpPr>
            <p:grpSpPr bwMode="auto">
              <a:xfrm>
                <a:off x="212725" y="1376363"/>
                <a:ext cx="8555038" cy="4973637"/>
                <a:chOff x="212658" y="1376554"/>
                <a:chExt cx="8555105" cy="4972812"/>
              </a:xfrm>
            </p:grpSpPr>
            <p:pic>
              <p:nvPicPr>
                <p:cNvPr id="215053" name="圖片 1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8613" y="1398588"/>
                  <a:ext cx="8439150" cy="4924425"/>
                </a:xfrm>
                <a:prstGeom prst="rect">
                  <a:avLst/>
                </a:prstGeom>
                <a:noFill/>
                <a:ln w="9525">
                  <a:solidFill>
                    <a:srgbClr val="00206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5054" name="Picture 9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2658" y="1376554"/>
                  <a:ext cx="1495806" cy="49728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215052" name="Picture 1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39511" y="1892761"/>
                <a:ext cx="419159" cy="114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15050" name="Picture 1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9022" y="1896963"/>
              <a:ext cx="245198" cy="132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1708519" y="456360"/>
            <a:ext cx="8318128" cy="541369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kumimoji="1" lang="zh-TW" altLang="en-US" sz="2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完成數據整合後，為甚麼操行等級不見</a:t>
            </a:r>
            <a:r>
              <a:rPr kumimoji="1" lang="zh-TW" altLang="en-US" sz="2800" kern="1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了</a:t>
            </a:r>
            <a:endParaRPr kumimoji="1" lang="zh-HK" altLang="en-US" sz="2800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5044" name="矩形 5"/>
          <p:cNvSpPr>
            <a:spLocks noChangeArrowheads="1"/>
          </p:cNvSpPr>
          <p:nvPr/>
        </p:nvSpPr>
        <p:spPr bwMode="auto">
          <a:xfrm>
            <a:off x="1908175" y="3860800"/>
            <a:ext cx="2232025" cy="2159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>
              <a:solidFill>
                <a:schemeClr val="tx1"/>
              </a:solidFill>
            </a:endParaRPr>
          </a:p>
        </p:txBody>
      </p:sp>
      <p:cxnSp>
        <p:nvCxnSpPr>
          <p:cNvPr id="215045" name="直線單箭頭接點 7"/>
          <p:cNvCxnSpPr>
            <a:cxnSpLocks noChangeShapeType="1"/>
          </p:cNvCxnSpPr>
          <p:nvPr/>
        </p:nvCxnSpPr>
        <p:spPr bwMode="auto">
          <a:xfrm>
            <a:off x="3779838" y="4076700"/>
            <a:ext cx="360362" cy="865188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15046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175" y="1892300"/>
            <a:ext cx="560388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47" name="Picture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4"/>
          <a:stretch>
            <a:fillRect/>
          </a:stretch>
        </p:blipFill>
        <p:spPr bwMode="auto">
          <a:xfrm>
            <a:off x="3937000" y="1885950"/>
            <a:ext cx="279400" cy="12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466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62906" y="354016"/>
            <a:ext cx="6624637" cy="647700"/>
          </a:xfrm>
        </p:spPr>
        <p:txBody>
          <a:bodyPr/>
          <a:lstStyle/>
          <a:p>
            <a:pPr>
              <a:defRPr/>
            </a:pPr>
            <a:r>
              <a:rPr kumimoji="1" lang="zh-TW" altLang="en-US" sz="32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操行等級</a:t>
            </a:r>
            <a:r>
              <a:rPr kumimoji="1" lang="en-US" altLang="zh-TW" sz="32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</a:t>
            </a:r>
            <a:r>
              <a:rPr kumimoji="1" lang="zh-TW" altLang="en-US" sz="32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「學期由數據整合計算」</a:t>
            </a:r>
            <a:endParaRPr kumimoji="1" lang="zh-HK" altLang="en-US" sz="3200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1019175" y="2847975"/>
          <a:ext cx="6096000" cy="1485900"/>
        </p:xfrm>
        <a:graphic>
          <a:graphicData uri="http://schemas.openxmlformats.org/drawingml/2006/table">
            <a:tbl>
              <a:tblPr/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學生</a:t>
                      </a:r>
                      <a:endParaRPr kumimoji="0" lang="zh-HK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T1A1</a:t>
                      </a:r>
                      <a:endParaRPr kumimoji="0" lang="zh-HK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T1A2</a:t>
                      </a:r>
                      <a:endParaRPr kumimoji="0" lang="zh-HK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T1</a:t>
                      </a:r>
                      <a:endParaRPr kumimoji="0" lang="zh-HK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陳學生</a:t>
                      </a:r>
                      <a:endParaRPr kumimoji="0" lang="zh-HK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</a:t>
                      </a:r>
                      <a:endParaRPr kumimoji="0" lang="zh-HK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</a:t>
                      </a:r>
                      <a:endParaRPr kumimoji="0" lang="zh-HK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HK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李學生</a:t>
                      </a:r>
                      <a:endParaRPr kumimoji="0" lang="zh-HK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</a:t>
                      </a:r>
                      <a:endParaRPr kumimoji="0" lang="zh-HK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D</a:t>
                      </a:r>
                      <a:endParaRPr kumimoji="0" lang="zh-HK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HK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A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楊學生</a:t>
                      </a:r>
                      <a:endParaRPr kumimoji="0" lang="zh-HK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</a:t>
                      </a:r>
                      <a:endParaRPr kumimoji="0" lang="zh-HK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</a:t>
                      </a:r>
                      <a:endParaRPr kumimoji="0" lang="zh-HK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HK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17119" name="標題 1"/>
          <p:cNvSpPr txBox="1">
            <a:spLocks/>
          </p:cNvSpPr>
          <p:nvPr/>
        </p:nvSpPr>
        <p:spPr bwMode="auto">
          <a:xfrm>
            <a:off x="1275673" y="2217004"/>
            <a:ext cx="5106988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輸入</a:t>
            </a:r>
            <a:r>
              <a:rPr lang="en-US" altLang="zh-TW" sz="2800" b="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T1A1</a:t>
            </a:r>
            <a:r>
              <a:rPr lang="zh-TW" altLang="en-US" sz="2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en-US" altLang="zh-TW" sz="2800" b="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T1A2</a:t>
            </a:r>
            <a:r>
              <a:rPr lang="en-US" altLang="zh-TW" sz="2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操行等級</a:t>
            </a:r>
            <a:endParaRPr lang="zh-HK" altLang="en-US" sz="2800" b="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1019175" y="5013325"/>
          <a:ext cx="6096000" cy="1485900"/>
        </p:xfrm>
        <a:graphic>
          <a:graphicData uri="http://schemas.openxmlformats.org/drawingml/2006/table">
            <a:tbl>
              <a:tblPr/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學生</a:t>
                      </a:r>
                      <a:endParaRPr kumimoji="0" lang="zh-HK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T1A1</a:t>
                      </a:r>
                      <a:endParaRPr kumimoji="0" lang="zh-HK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T1A2</a:t>
                      </a:r>
                      <a:endParaRPr kumimoji="0" lang="zh-HK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T1</a:t>
                      </a:r>
                      <a:endParaRPr kumimoji="0" lang="zh-HK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陳學生</a:t>
                      </a:r>
                      <a:endParaRPr kumimoji="0" lang="zh-HK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</a:t>
                      </a:r>
                      <a:endParaRPr kumimoji="0" lang="zh-HK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</a:t>
                      </a:r>
                      <a:endParaRPr kumimoji="0" lang="zh-HK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</a:t>
                      </a:r>
                      <a:endParaRPr kumimoji="0" lang="zh-HK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李學生</a:t>
                      </a:r>
                      <a:endParaRPr kumimoji="0" lang="zh-HK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</a:t>
                      </a:r>
                      <a:endParaRPr kumimoji="0" lang="zh-HK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D</a:t>
                      </a:r>
                      <a:endParaRPr kumimoji="0" lang="zh-HK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</a:t>
                      </a:r>
                      <a:endParaRPr kumimoji="0" lang="zh-HK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A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楊學生</a:t>
                      </a:r>
                      <a:endParaRPr kumimoji="0" lang="zh-HK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</a:t>
                      </a:r>
                      <a:endParaRPr kumimoji="0" lang="zh-HK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</a:t>
                      </a:r>
                      <a:endParaRPr kumimoji="0" lang="zh-HK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</a:t>
                      </a:r>
                      <a:endParaRPr kumimoji="0" lang="zh-HK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2699" name="向下箭號 7"/>
          <p:cNvSpPr>
            <a:spLocks noChangeArrowheads="1"/>
          </p:cNvSpPr>
          <p:nvPr/>
        </p:nvSpPr>
        <p:spPr bwMode="auto">
          <a:xfrm>
            <a:off x="3630613" y="4445000"/>
            <a:ext cx="287337" cy="504825"/>
          </a:xfrm>
          <a:prstGeom prst="downArrow">
            <a:avLst>
              <a:gd name="adj1" fmla="val 50000"/>
              <a:gd name="adj2" fmla="val 50194"/>
            </a:avLst>
          </a:prstGeom>
          <a:solidFill>
            <a:srgbClr val="FF0000"/>
          </a:solidFill>
          <a:ln w="38100" algn="ctr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b="0">
              <a:solidFill>
                <a:schemeClr val="tx1"/>
              </a:solidFill>
            </a:endParaRPr>
          </a:p>
        </p:txBody>
      </p:sp>
      <p:sp>
        <p:nvSpPr>
          <p:cNvPr id="112700" name="標題 1"/>
          <p:cNvSpPr txBox="1">
            <a:spLocks/>
          </p:cNvSpPr>
          <p:nvPr/>
        </p:nvSpPr>
        <p:spPr bwMode="auto">
          <a:xfrm>
            <a:off x="4067175" y="4403725"/>
            <a:ext cx="25209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8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完成數據整合</a:t>
            </a:r>
            <a:endParaRPr lang="zh-HK" altLang="en-US" sz="2800" b="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96827" y="1261755"/>
            <a:ext cx="66907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選取「學期由數據整合計算」時，學期的操行等級將根據考績數值計算。</a:t>
            </a:r>
            <a:endParaRPr lang="zh-HK" altLang="en-US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5286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77988" y="409943"/>
            <a:ext cx="7162800" cy="538162"/>
          </a:xfrm>
        </p:spPr>
        <p:txBody>
          <a:bodyPr>
            <a:noAutofit/>
          </a:bodyPr>
          <a:lstStyle/>
          <a:p>
            <a:pPr>
              <a:defRPr/>
            </a:pPr>
            <a:r>
              <a:rPr kumimoji="1" lang="zh-TW" altLang="en-US" sz="32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操行等級</a:t>
            </a:r>
            <a:r>
              <a:rPr kumimoji="1" lang="en-US" altLang="zh-TW" sz="32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</a:t>
            </a:r>
            <a:r>
              <a:rPr kumimoji="1" lang="zh-TW" altLang="en-US" sz="32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「學期由數據整合計算」</a:t>
            </a:r>
            <a:endParaRPr kumimoji="1" lang="zh-HK" altLang="en-US" sz="3200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1163638" y="2781300"/>
          <a:ext cx="6096000" cy="1479550"/>
        </p:xfrm>
        <a:graphic>
          <a:graphicData uri="http://schemas.openxmlformats.org/drawingml/2006/table">
            <a:tbl>
              <a:tblPr/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7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學生</a:t>
                      </a:r>
                      <a:endParaRPr kumimoji="0" lang="zh-HK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T1A1</a:t>
                      </a:r>
                      <a:endParaRPr kumimoji="0" lang="zh-HK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T1A2</a:t>
                      </a:r>
                      <a:endParaRPr kumimoji="0" lang="zh-HK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T1</a:t>
                      </a:r>
                      <a:endParaRPr kumimoji="0" lang="zh-HK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陳學生</a:t>
                      </a:r>
                      <a:endParaRPr kumimoji="0" lang="zh-HK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HK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HK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</a:t>
                      </a:r>
                      <a:endParaRPr kumimoji="0" lang="zh-HK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李學生</a:t>
                      </a:r>
                      <a:endParaRPr kumimoji="0" lang="zh-HK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HK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HK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</a:t>
                      </a:r>
                      <a:endParaRPr kumimoji="0" lang="zh-HK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A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楊學生</a:t>
                      </a:r>
                      <a:endParaRPr kumimoji="0" lang="zh-HK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HK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HK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</a:t>
                      </a:r>
                      <a:endParaRPr kumimoji="0" lang="zh-HK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18143" name="標題 1"/>
          <p:cNvSpPr txBox="1">
            <a:spLocks/>
          </p:cNvSpPr>
          <p:nvPr/>
        </p:nvSpPr>
        <p:spPr bwMode="auto">
          <a:xfrm>
            <a:off x="1469752" y="2184400"/>
            <a:ext cx="3671888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只輸入 </a:t>
            </a:r>
            <a:r>
              <a:rPr lang="en-US" altLang="zh-TW" sz="2800" b="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T1</a:t>
            </a:r>
            <a:r>
              <a:rPr lang="zh-HK" altLang="en-US" sz="2800" b="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操行等級</a:t>
            </a:r>
            <a:endParaRPr lang="zh-HK" altLang="en-US" sz="2800" b="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1116013" y="5084763"/>
          <a:ext cx="6096000" cy="1485900"/>
        </p:xfrm>
        <a:graphic>
          <a:graphicData uri="http://schemas.openxmlformats.org/drawingml/2006/table">
            <a:tbl>
              <a:tblPr/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學生</a:t>
                      </a:r>
                      <a:endParaRPr kumimoji="0" lang="zh-HK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T1A1</a:t>
                      </a:r>
                      <a:endParaRPr kumimoji="0" lang="zh-HK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T1A2</a:t>
                      </a:r>
                      <a:endParaRPr kumimoji="0" lang="zh-HK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T1</a:t>
                      </a:r>
                      <a:endParaRPr kumimoji="0" lang="zh-HK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陳學生</a:t>
                      </a:r>
                      <a:endParaRPr kumimoji="0" lang="zh-HK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HK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HK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HK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李學生</a:t>
                      </a:r>
                      <a:endParaRPr kumimoji="0" lang="zh-HK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HK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HK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HK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A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楊學生</a:t>
                      </a:r>
                      <a:endParaRPr kumimoji="0" lang="zh-HK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HK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HK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HK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3723" name="向下箭號 7"/>
          <p:cNvSpPr>
            <a:spLocks noChangeArrowheads="1"/>
          </p:cNvSpPr>
          <p:nvPr/>
        </p:nvSpPr>
        <p:spPr bwMode="auto">
          <a:xfrm>
            <a:off x="3756025" y="4478338"/>
            <a:ext cx="288925" cy="504825"/>
          </a:xfrm>
          <a:prstGeom prst="downArrow">
            <a:avLst>
              <a:gd name="adj1" fmla="val 50000"/>
              <a:gd name="adj2" fmla="val 49918"/>
            </a:avLst>
          </a:prstGeom>
          <a:solidFill>
            <a:srgbClr val="FF0000"/>
          </a:solidFill>
          <a:ln w="38100" algn="ctr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b="0">
              <a:solidFill>
                <a:schemeClr val="tx1"/>
              </a:solidFill>
            </a:endParaRPr>
          </a:p>
        </p:txBody>
      </p:sp>
      <p:sp>
        <p:nvSpPr>
          <p:cNvPr id="113724" name="標題 1"/>
          <p:cNvSpPr txBox="1">
            <a:spLocks/>
          </p:cNvSpPr>
          <p:nvPr/>
        </p:nvSpPr>
        <p:spPr bwMode="auto">
          <a:xfrm>
            <a:off x="4268788" y="4437063"/>
            <a:ext cx="25209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8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完成數據整合</a:t>
            </a:r>
            <a:endParaRPr lang="zh-HK" altLang="en-US" sz="2800" b="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8173" name="矩形 9"/>
          <p:cNvSpPr>
            <a:spLocks noChangeArrowheads="1"/>
          </p:cNvSpPr>
          <p:nvPr/>
        </p:nvSpPr>
        <p:spPr bwMode="auto">
          <a:xfrm>
            <a:off x="1677988" y="1324828"/>
            <a:ext cx="6927304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如用戶在相關考績中沒有輸入操行，系統會在數據整合的過程中清除了用戶按學期輸入的操行等級。</a:t>
            </a:r>
            <a:endParaRPr lang="zh-HK" altLang="en-US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9453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/>
          </p:cNvPr>
          <p:cNvSpPr txBox="1">
            <a:spLocks noChangeArrowheads="1"/>
          </p:cNvSpPr>
          <p:nvPr/>
        </p:nvSpPr>
        <p:spPr bwMode="auto">
          <a:xfrm>
            <a:off x="1054071" y="0"/>
            <a:ext cx="4067175" cy="102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200000"/>
              </a:lnSpc>
              <a:defRPr/>
            </a:pPr>
            <a:r>
              <a:rPr lang="zh-TW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設定其他考績</a:t>
            </a:r>
            <a:r>
              <a:rPr lang="zh-CN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 </a:t>
            </a:r>
            <a:endParaRPr lang="en-US" altLang="zh-TW" sz="3600" b="1" dirty="0"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5" name="Text Box 4">
            <a:extLst/>
          </p:cNvPr>
          <p:cNvSpPr txBox="1">
            <a:spLocks noChangeArrowheads="1"/>
          </p:cNvSpPr>
          <p:nvPr/>
        </p:nvSpPr>
        <p:spPr bwMode="auto">
          <a:xfrm>
            <a:off x="2195513" y="1916113"/>
            <a:ext cx="6769100" cy="318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65113" indent="-265113" algn="just" eaLnBrk="1" hangingPunct="1">
              <a:buSzPct val="90000"/>
              <a:buFont typeface="Arial" pitchFamily="34" charset="0"/>
              <a:buChar char="•"/>
              <a:defRPr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用戶可依級別設定其他考績及分卷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265113" indent="-265113" algn="just" eaLnBrk="1" hangingPunct="1">
              <a:buSzPct val="90000"/>
              <a:buFont typeface="Arial" pitchFamily="34" charset="0"/>
              <a:buChar char="•"/>
              <a:defRPr/>
            </a:pPr>
            <a:endParaRPr lang="zh-CN" altLang="en-US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265113" indent="-265113" algn="just" eaLnBrk="1" hangingPunct="1">
              <a:buSzPct val="90000"/>
              <a:buFont typeface="Arial" pitchFamily="34" charset="0"/>
              <a:buChar char="•"/>
              <a:defRPr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處理學生在非學業方面的進展與表現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265113" indent="-265113" algn="just" eaLnBrk="1" hangingPunct="1">
              <a:buSzPct val="90000"/>
              <a:defRPr/>
            </a:pPr>
            <a:r>
              <a:rPr lang="en-US" altLang="zh-TW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  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例如</a:t>
            </a:r>
            <a:r>
              <a:rPr lang="en-US" altLang="zh-TW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︰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共通能力、閱讀計劃、其他課程計劃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265113" indent="-265113" algn="just" eaLnBrk="1" hangingPunct="1">
              <a:buSzPct val="90000"/>
              <a:defRPr/>
            </a:pPr>
            <a:endParaRPr lang="en-US" altLang="zh-CN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265113" indent="-265113" algn="just" eaLnBrk="1" hangingPunct="1">
              <a:buSzPct val="90000"/>
              <a:buFont typeface="Arial" pitchFamily="34" charset="0"/>
              <a:buChar char="•"/>
              <a:defRPr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其他考績/分卷可透過等級或文字評核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 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265113" indent="-265113" algn="just" eaLnBrk="1" hangingPunct="1">
              <a:buSzPct val="90000"/>
              <a:buFont typeface="Arial" pitchFamily="34" charset="0"/>
              <a:buChar char="•"/>
              <a:defRPr/>
            </a:pPr>
            <a:endParaRPr lang="en-US" altLang="zh-CN" sz="25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457200" indent="-457200" algn="just" eaLnBrk="1" hangingPunct="1">
              <a:buSzPct val="90000"/>
              <a:buFont typeface="Arial" pitchFamily="34" charset="0"/>
              <a:buChar char="•"/>
              <a:defRPr/>
            </a:pPr>
            <a:endParaRPr lang="en-US" altLang="zh-CN" sz="26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22016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28775"/>
            <a:ext cx="1925637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510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186" name="Group 1"/>
          <p:cNvGrpSpPr>
            <a:grpSpLocks/>
          </p:cNvGrpSpPr>
          <p:nvPr/>
        </p:nvGrpSpPr>
        <p:grpSpPr bwMode="auto">
          <a:xfrm>
            <a:off x="115888" y="2060575"/>
            <a:ext cx="8867775" cy="2747963"/>
            <a:chOff x="96838" y="2060575"/>
            <a:chExt cx="8867775" cy="2747963"/>
          </a:xfrm>
        </p:grpSpPr>
        <p:grpSp>
          <p:nvGrpSpPr>
            <p:cNvPr id="221193" name="群組 1"/>
            <p:cNvGrpSpPr>
              <a:grpSpLocks/>
            </p:cNvGrpSpPr>
            <p:nvPr/>
          </p:nvGrpSpPr>
          <p:grpSpPr bwMode="auto">
            <a:xfrm>
              <a:off x="96838" y="2060575"/>
              <a:ext cx="8867775" cy="2747963"/>
              <a:chOff x="96838" y="2060575"/>
              <a:chExt cx="8867775" cy="2747963"/>
            </a:xfrm>
          </p:grpSpPr>
          <p:grpSp>
            <p:nvGrpSpPr>
              <p:cNvPr id="221195" name="群組 1"/>
              <p:cNvGrpSpPr>
                <a:grpSpLocks/>
              </p:cNvGrpSpPr>
              <p:nvPr/>
            </p:nvGrpSpPr>
            <p:grpSpPr bwMode="auto">
              <a:xfrm>
                <a:off x="96838" y="2060575"/>
                <a:ext cx="8867775" cy="2747963"/>
                <a:chOff x="96487" y="2060575"/>
                <a:chExt cx="8868126" cy="2747963"/>
              </a:xfrm>
            </p:grpSpPr>
            <p:pic>
              <p:nvPicPr>
                <p:cNvPr id="221197" name="Picture 2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7950" y="2060575"/>
                  <a:ext cx="8856663" cy="2747963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1198" name="Picture 9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6487" y="2060848"/>
                  <a:ext cx="1498283" cy="27451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221196" name="Picture 1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9587" y="2396643"/>
                <a:ext cx="7185026" cy="4233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21194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1713" y="2531755"/>
              <a:ext cx="272415" cy="146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標題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1614112" y="277982"/>
            <a:ext cx="7162800" cy="762000"/>
          </a:xfrm>
        </p:spPr>
        <p:txBody>
          <a:bodyPr/>
          <a:lstStyle/>
          <a:p>
            <a:pPr>
              <a:defRPr/>
            </a:pPr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其他考績</a:t>
            </a:r>
            <a:endParaRPr kumimoji="1" lang="zh-HK" altLang="en-US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1188" name="矩形 5"/>
          <p:cNvSpPr>
            <a:spLocks noChangeArrowheads="1"/>
          </p:cNvSpPr>
          <p:nvPr/>
        </p:nvSpPr>
        <p:spPr bwMode="auto">
          <a:xfrm>
            <a:off x="1614112" y="1456760"/>
            <a:ext cx="66246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用戶可增新</a:t>
            </a:r>
            <a:r>
              <a:rPr lang="en-US" altLang="zh-TW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/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刪除其他考績</a:t>
            </a:r>
            <a:endParaRPr lang="zh-HK" altLang="en-US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134149" name="矩形 1"/>
          <p:cNvSpPr>
            <a:spLocks noChangeArrowheads="1"/>
          </p:cNvSpPr>
          <p:nvPr/>
        </p:nvSpPr>
        <p:spPr bwMode="auto">
          <a:xfrm>
            <a:off x="1798637" y="4514850"/>
            <a:ext cx="1273176" cy="291103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>
              <a:solidFill>
                <a:schemeClr val="tx1"/>
              </a:solidFill>
            </a:endParaRPr>
          </a:p>
        </p:txBody>
      </p:sp>
      <p:pic>
        <p:nvPicPr>
          <p:cNvPr id="221190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532063"/>
            <a:ext cx="700087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191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6"/>
          <a:stretch>
            <a:fillRect/>
          </a:stretch>
        </p:blipFill>
        <p:spPr bwMode="auto">
          <a:xfrm>
            <a:off x="4459288" y="2532063"/>
            <a:ext cx="365125" cy="11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951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1752679" y="372151"/>
            <a:ext cx="6347713" cy="617538"/>
          </a:xfrm>
        </p:spPr>
        <p:txBody>
          <a:bodyPr/>
          <a:lstStyle/>
          <a:p>
            <a:pPr>
              <a:defRPr/>
            </a:pPr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其他考績</a:t>
            </a:r>
            <a:endParaRPr kumimoji="1" lang="zh-HK" altLang="en-US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2212" name="矩形 5"/>
          <p:cNvSpPr>
            <a:spLocks noChangeArrowheads="1"/>
          </p:cNvSpPr>
          <p:nvPr/>
        </p:nvSpPr>
        <p:spPr bwMode="auto">
          <a:xfrm>
            <a:off x="1241642" y="1083985"/>
            <a:ext cx="457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用戶可編修其他考績分卷</a:t>
            </a:r>
            <a:endParaRPr lang="zh-HK" altLang="en-US" b="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22213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21" y="4365104"/>
            <a:ext cx="8942388" cy="1989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21" y="1769320"/>
            <a:ext cx="8622552" cy="2509436"/>
          </a:xfrm>
          <a:prstGeom prst="rect">
            <a:avLst/>
          </a:prstGeom>
        </p:spPr>
      </p:pic>
      <p:sp>
        <p:nvSpPr>
          <p:cNvPr id="13" name="矩形 1"/>
          <p:cNvSpPr>
            <a:spLocks noChangeArrowheads="1"/>
          </p:cNvSpPr>
          <p:nvPr/>
        </p:nvSpPr>
        <p:spPr bwMode="auto">
          <a:xfrm>
            <a:off x="7740352" y="3068961"/>
            <a:ext cx="720080" cy="28803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>
              <a:solidFill>
                <a:schemeClr val="tx1"/>
              </a:solidFill>
            </a:endParaRPr>
          </a:p>
        </p:txBody>
      </p:sp>
      <p:cxnSp>
        <p:nvCxnSpPr>
          <p:cNvPr id="4" name="直線單箭頭接點 3"/>
          <p:cNvCxnSpPr/>
          <p:nvPr/>
        </p:nvCxnSpPr>
        <p:spPr>
          <a:xfrm>
            <a:off x="8100392" y="3356993"/>
            <a:ext cx="0" cy="16561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951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>
            <a:extLst/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其他考績</a:t>
            </a:r>
            <a:endParaRPr kumimoji="1" lang="en-US" altLang="zh-TW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3235" name="投影片編號版面配置區 1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zh-TW" sz="14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pic>
        <p:nvPicPr>
          <p:cNvPr id="22323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07"/>
          <a:stretch/>
        </p:blipFill>
        <p:spPr bwMode="auto">
          <a:xfrm>
            <a:off x="1068445" y="2087297"/>
            <a:ext cx="7106071" cy="46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7" name="標題 1"/>
          <p:cNvSpPr txBox="1">
            <a:spLocks/>
          </p:cNvSpPr>
          <p:nvPr/>
        </p:nvSpPr>
        <p:spPr bwMode="auto">
          <a:xfrm>
            <a:off x="1525588" y="1242880"/>
            <a:ext cx="2736850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樣本 </a:t>
            </a:r>
            <a:r>
              <a:rPr lang="en-US" altLang="zh-TW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成績表</a:t>
            </a:r>
            <a:r>
              <a:rPr lang="en-US" altLang="zh-TW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S</a:t>
            </a:r>
            <a:r>
              <a:rPr lang="en-US" altLang="zh-TW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HK" altLang="en-US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3238" name="矩形 1"/>
          <p:cNvSpPr>
            <a:spLocks noChangeArrowheads="1"/>
          </p:cNvSpPr>
          <p:nvPr/>
        </p:nvSpPr>
        <p:spPr bwMode="auto">
          <a:xfrm>
            <a:off x="1068445" y="3302404"/>
            <a:ext cx="7106071" cy="3454493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44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258" name="Group 2"/>
          <p:cNvGrpSpPr>
            <a:grpSpLocks/>
          </p:cNvGrpSpPr>
          <p:nvPr/>
        </p:nvGrpSpPr>
        <p:grpSpPr bwMode="auto">
          <a:xfrm>
            <a:off x="611188" y="2460625"/>
            <a:ext cx="7886700" cy="3590925"/>
            <a:chOff x="611188" y="2460625"/>
            <a:chExt cx="7886700" cy="3590925"/>
          </a:xfrm>
        </p:grpSpPr>
        <p:pic>
          <p:nvPicPr>
            <p:cNvPr id="224265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188" y="2460625"/>
              <a:ext cx="7886700" cy="3590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4266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1393" y="3245005"/>
              <a:ext cx="329623" cy="177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標題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1716675" y="250030"/>
            <a:ext cx="6347713" cy="744538"/>
          </a:xfrm>
        </p:spPr>
        <p:txBody>
          <a:bodyPr/>
          <a:lstStyle/>
          <a:p>
            <a:pPr>
              <a:defRPr/>
            </a:pPr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確定綱要</a:t>
            </a:r>
            <a:endParaRPr kumimoji="1" lang="zh-HK" altLang="en-US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4260" name="矩形 2"/>
          <p:cNvSpPr>
            <a:spLocks noChangeArrowheads="1"/>
          </p:cNvSpPr>
          <p:nvPr/>
        </p:nvSpPr>
        <p:spPr bwMode="auto">
          <a:xfrm>
            <a:off x="1613629" y="1377949"/>
            <a:ext cx="6747184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完成設定後，用</a:t>
            </a:r>
            <a:r>
              <a:rPr lang="zh-TW" altLang="en-US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戶須確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定考績綱要</a:t>
            </a:r>
            <a:r>
              <a:rPr lang="zh-HK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。否則，用戶</a:t>
            </a:r>
            <a:r>
              <a:rPr lang="zh-HK" altLang="en-US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不</a:t>
            </a:r>
            <a:r>
              <a:rPr lang="zh-TW" altLang="en-US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</a:t>
            </a:r>
            <a:r>
              <a:rPr lang="zh-HK" altLang="en-US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繼</a:t>
            </a:r>
            <a:r>
              <a:rPr lang="zh-HK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續進行數據輸入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4261" name="矩形 7"/>
          <p:cNvSpPr>
            <a:spLocks noChangeArrowheads="1"/>
          </p:cNvSpPr>
          <p:nvPr/>
        </p:nvSpPr>
        <p:spPr bwMode="auto">
          <a:xfrm>
            <a:off x="5364163" y="4365625"/>
            <a:ext cx="1871662" cy="4318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>
              <a:solidFill>
                <a:schemeClr val="tx1"/>
              </a:solidFill>
            </a:endParaRPr>
          </a:p>
        </p:txBody>
      </p:sp>
      <p:pic>
        <p:nvPicPr>
          <p:cNvPr id="22426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260725"/>
            <a:ext cx="576262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263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6"/>
          <a:stretch>
            <a:fillRect/>
          </a:stretch>
        </p:blipFill>
        <p:spPr bwMode="auto">
          <a:xfrm>
            <a:off x="6503988" y="3259138"/>
            <a:ext cx="369887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106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306" name="Group 1"/>
          <p:cNvGrpSpPr>
            <a:grpSpLocks/>
          </p:cNvGrpSpPr>
          <p:nvPr/>
        </p:nvGrpSpPr>
        <p:grpSpPr bwMode="auto">
          <a:xfrm>
            <a:off x="428625" y="2832100"/>
            <a:ext cx="8031163" cy="3508375"/>
            <a:chOff x="428625" y="2832100"/>
            <a:chExt cx="8031163" cy="3508375"/>
          </a:xfrm>
        </p:grpSpPr>
        <p:grpSp>
          <p:nvGrpSpPr>
            <p:cNvPr id="226312" name="群組 1"/>
            <p:cNvGrpSpPr>
              <a:grpSpLocks/>
            </p:cNvGrpSpPr>
            <p:nvPr/>
          </p:nvGrpSpPr>
          <p:grpSpPr bwMode="auto">
            <a:xfrm>
              <a:off x="428625" y="2832100"/>
              <a:ext cx="8031163" cy="3508375"/>
              <a:chOff x="428625" y="2832100"/>
              <a:chExt cx="8031163" cy="3508375"/>
            </a:xfrm>
          </p:grpSpPr>
          <p:grpSp>
            <p:nvGrpSpPr>
              <p:cNvPr id="226314" name="群組 1"/>
              <p:cNvGrpSpPr>
                <a:grpSpLocks/>
              </p:cNvGrpSpPr>
              <p:nvPr/>
            </p:nvGrpSpPr>
            <p:grpSpPr bwMode="auto">
              <a:xfrm>
                <a:off x="428625" y="2832100"/>
                <a:ext cx="8031163" cy="3508375"/>
                <a:chOff x="428587" y="2832196"/>
                <a:chExt cx="8031201" cy="3508534"/>
              </a:xfrm>
            </p:grpSpPr>
            <p:pic>
              <p:nvPicPr>
                <p:cNvPr id="226316" name="Picture 2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1188" y="2843213"/>
                  <a:ext cx="7848600" cy="347027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6317" name="Picture 10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8587" y="2832196"/>
                  <a:ext cx="2038921" cy="35085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226315" name="Picture 1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12160" y="4753973"/>
                <a:ext cx="1740691" cy="2727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26313" name="Picture 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453" y="4790665"/>
              <a:ext cx="329623" cy="177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6308" name="矩形 10"/>
          <p:cNvSpPr>
            <a:spLocks noChangeArrowheads="1"/>
          </p:cNvSpPr>
          <p:nvPr/>
        </p:nvSpPr>
        <p:spPr bwMode="auto">
          <a:xfrm>
            <a:off x="1716675" y="1133824"/>
            <a:ext cx="674311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系統會檢查是否已完成考績綱要設定：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 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學期及考績比重</a:t>
            </a:r>
          </a:p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 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科目滿分及比重</a:t>
            </a:r>
          </a:p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 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班級考績</a:t>
            </a:r>
            <a:endParaRPr lang="zh-HK" altLang="en-US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26309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91075"/>
            <a:ext cx="649287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31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6"/>
          <a:stretch>
            <a:fillRect/>
          </a:stretch>
        </p:blipFill>
        <p:spPr bwMode="auto">
          <a:xfrm>
            <a:off x="6697663" y="4805363"/>
            <a:ext cx="369887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標題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1716675" y="250030"/>
            <a:ext cx="6347713" cy="744538"/>
          </a:xfrm>
        </p:spPr>
        <p:txBody>
          <a:bodyPr/>
          <a:lstStyle/>
          <a:p>
            <a:pPr>
              <a:defRPr/>
            </a:pPr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確定綱要</a:t>
            </a:r>
            <a:endParaRPr kumimoji="1" lang="zh-HK" altLang="en-US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3943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378" name="Group 1"/>
          <p:cNvGrpSpPr>
            <a:grpSpLocks/>
          </p:cNvGrpSpPr>
          <p:nvPr/>
        </p:nvGrpSpPr>
        <p:grpSpPr bwMode="auto">
          <a:xfrm>
            <a:off x="1763713" y="1766888"/>
            <a:ext cx="5915025" cy="4643437"/>
            <a:chOff x="1763713" y="1766888"/>
            <a:chExt cx="5915025" cy="4643437"/>
          </a:xfrm>
        </p:grpSpPr>
        <p:grpSp>
          <p:nvGrpSpPr>
            <p:cNvPr id="229389" name="群組 1"/>
            <p:cNvGrpSpPr>
              <a:grpSpLocks/>
            </p:cNvGrpSpPr>
            <p:nvPr/>
          </p:nvGrpSpPr>
          <p:grpSpPr bwMode="auto">
            <a:xfrm>
              <a:off x="1763713" y="1766888"/>
              <a:ext cx="5915025" cy="4643437"/>
              <a:chOff x="1763713" y="1766888"/>
              <a:chExt cx="5915025" cy="4643437"/>
            </a:xfrm>
          </p:grpSpPr>
          <p:pic>
            <p:nvPicPr>
              <p:cNvPr id="229392" name="Picture 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3713" y="4076700"/>
                <a:ext cx="5915025" cy="233362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9393" name="Picture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5300" y="1766888"/>
                <a:ext cx="5913438" cy="209232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9394" name="Picture 1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91104" y="2360604"/>
                <a:ext cx="1620965" cy="6895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9395" name="Picture 1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0560" y="4882434"/>
                <a:ext cx="1620965" cy="6895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29390" name="Picture 2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0803" y="2377159"/>
              <a:ext cx="329623" cy="177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391" name="Picture 2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3152" y="4899429"/>
              <a:ext cx="339610" cy="182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9379" name="矩形 5"/>
          <p:cNvSpPr>
            <a:spLocks noChangeArrowheads="1"/>
          </p:cNvSpPr>
          <p:nvPr/>
        </p:nvSpPr>
        <p:spPr bwMode="auto">
          <a:xfrm>
            <a:off x="1765300" y="1208088"/>
            <a:ext cx="43529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6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如需修改，可重設考績綱要 </a:t>
            </a:r>
            <a:endParaRPr lang="zh-HK" altLang="en-US" sz="26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9380" name="標題 1"/>
          <p:cNvSpPr>
            <a:spLocks noGrp="1" noChangeArrowheads="1"/>
          </p:cNvSpPr>
          <p:nvPr>
            <p:ph type="title"/>
          </p:nvPr>
        </p:nvSpPr>
        <p:spPr>
          <a:xfrm>
            <a:off x="1817247" y="392113"/>
            <a:ext cx="6347713" cy="598488"/>
          </a:xfrm>
        </p:spPr>
        <p:txBody>
          <a:bodyPr/>
          <a:lstStyle/>
          <a:p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確定綱要</a:t>
            </a:r>
            <a:endParaRPr kumimoji="1" lang="zh-HK" altLang="en-US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9381" name="矩形 2"/>
          <p:cNvSpPr>
            <a:spLocks noChangeArrowheads="1"/>
          </p:cNvSpPr>
          <p:nvPr/>
        </p:nvSpPr>
        <p:spPr bwMode="auto">
          <a:xfrm>
            <a:off x="4629150" y="3454400"/>
            <a:ext cx="1800225" cy="404813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>
              <a:solidFill>
                <a:schemeClr val="tx1"/>
              </a:solidFill>
            </a:endParaRPr>
          </a:p>
        </p:txBody>
      </p:sp>
      <p:sp>
        <p:nvSpPr>
          <p:cNvPr id="229382" name="向下箭號 7"/>
          <p:cNvSpPr>
            <a:spLocks noChangeArrowheads="1"/>
          </p:cNvSpPr>
          <p:nvPr/>
        </p:nvSpPr>
        <p:spPr bwMode="auto">
          <a:xfrm>
            <a:off x="4206875" y="3859213"/>
            <a:ext cx="363538" cy="28098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38100" algn="ctr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>
              <a:solidFill>
                <a:schemeClr val="tx1"/>
              </a:solidFill>
            </a:endParaRPr>
          </a:p>
        </p:txBody>
      </p:sp>
      <p:sp>
        <p:nvSpPr>
          <p:cNvPr id="229383" name="矩形 8"/>
          <p:cNvSpPr>
            <a:spLocks noChangeArrowheads="1"/>
          </p:cNvSpPr>
          <p:nvPr/>
        </p:nvSpPr>
        <p:spPr bwMode="auto">
          <a:xfrm>
            <a:off x="1547813" y="4581525"/>
            <a:ext cx="1093787" cy="3270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>
              <a:solidFill>
                <a:schemeClr val="tx1"/>
              </a:solidFill>
            </a:endParaRPr>
          </a:p>
        </p:txBody>
      </p:sp>
      <p:pic>
        <p:nvPicPr>
          <p:cNvPr id="229384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13" y="2374900"/>
            <a:ext cx="57785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85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988" y="4899025"/>
            <a:ext cx="57785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86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6"/>
          <a:stretch>
            <a:fillRect/>
          </a:stretch>
        </p:blipFill>
        <p:spPr bwMode="auto">
          <a:xfrm>
            <a:off x="5741988" y="2393950"/>
            <a:ext cx="368300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87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6"/>
          <a:stretch>
            <a:fillRect/>
          </a:stretch>
        </p:blipFill>
        <p:spPr bwMode="auto">
          <a:xfrm>
            <a:off x="5789613" y="4908550"/>
            <a:ext cx="369887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710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3" name="Text Box 61">
            <a:extLst/>
          </p:cNvPr>
          <p:cNvSpPr txBox="1">
            <a:spLocks noChangeArrowheads="1"/>
          </p:cNvSpPr>
          <p:nvPr/>
        </p:nvSpPr>
        <p:spPr bwMode="auto">
          <a:xfrm>
            <a:off x="1238250" y="351460"/>
            <a:ext cx="634523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學生成績與其他模組的關係</a:t>
            </a:r>
            <a:r>
              <a:rPr lang="zh-CN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 </a:t>
            </a:r>
            <a:endParaRPr lang="en-US" altLang="zh-TW" sz="3600" b="1" dirty="0"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31747" name="Text Box 15"/>
          <p:cNvSpPr txBox="1">
            <a:spLocks noChangeArrowheads="1"/>
          </p:cNvSpPr>
          <p:nvPr/>
        </p:nvSpPr>
        <p:spPr bwMode="auto">
          <a:xfrm>
            <a:off x="523875" y="3813175"/>
            <a:ext cx="142875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>
                <a:solidFill>
                  <a:srgbClr val="6666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課外活動</a:t>
            </a:r>
            <a:r>
              <a:rPr lang="zh-CN" altLang="en-US">
                <a:solidFill>
                  <a:srgbClr val="6666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altLang="zh-TW">
              <a:solidFill>
                <a:srgbClr val="66669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748" name="AutoShape 38"/>
          <p:cNvSpPr>
            <a:spLocks noChangeArrowheads="1"/>
          </p:cNvSpPr>
          <p:nvPr/>
        </p:nvSpPr>
        <p:spPr bwMode="auto">
          <a:xfrm>
            <a:off x="4348163" y="2716213"/>
            <a:ext cx="2424112" cy="73396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CC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>
              <a:solidFill>
                <a:schemeClr val="tx1"/>
              </a:solidFill>
            </a:endParaRPr>
          </a:p>
        </p:txBody>
      </p:sp>
      <p:sp>
        <p:nvSpPr>
          <p:cNvPr id="31749" name="AutoShape 39"/>
          <p:cNvSpPr>
            <a:spLocks noChangeArrowheads="1"/>
          </p:cNvSpPr>
          <p:nvPr/>
        </p:nvSpPr>
        <p:spPr bwMode="auto">
          <a:xfrm>
            <a:off x="4389438" y="3906838"/>
            <a:ext cx="1430337" cy="512762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CC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>
              <a:solidFill>
                <a:schemeClr val="tx1"/>
              </a:solidFill>
            </a:endParaRPr>
          </a:p>
        </p:txBody>
      </p:sp>
      <p:sp>
        <p:nvSpPr>
          <p:cNvPr id="31750" name="Text Box 43"/>
          <p:cNvSpPr txBox="1">
            <a:spLocks noChangeArrowheads="1"/>
          </p:cNvSpPr>
          <p:nvPr/>
        </p:nvSpPr>
        <p:spPr bwMode="auto">
          <a:xfrm>
            <a:off x="7185025" y="3681413"/>
            <a:ext cx="208915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策劃新學年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751" name="AutoShape 47"/>
          <p:cNvSpPr>
            <a:spLocks noChangeArrowheads="1"/>
          </p:cNvSpPr>
          <p:nvPr/>
        </p:nvSpPr>
        <p:spPr bwMode="auto">
          <a:xfrm>
            <a:off x="7185025" y="1803400"/>
            <a:ext cx="1349375" cy="512763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>
              <a:solidFill>
                <a:schemeClr val="tx1"/>
              </a:solidFill>
            </a:endParaRPr>
          </a:p>
        </p:txBody>
      </p:sp>
      <p:sp>
        <p:nvSpPr>
          <p:cNvPr id="31752" name="AutoShape 48"/>
          <p:cNvSpPr>
            <a:spLocks noChangeArrowheads="1"/>
          </p:cNvSpPr>
          <p:nvPr/>
        </p:nvSpPr>
        <p:spPr bwMode="auto">
          <a:xfrm>
            <a:off x="7185025" y="2673350"/>
            <a:ext cx="1349375" cy="512763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>
              <a:solidFill>
                <a:schemeClr val="tx1"/>
              </a:solidFill>
            </a:endParaRPr>
          </a:p>
        </p:txBody>
      </p:sp>
      <p:sp>
        <p:nvSpPr>
          <p:cNvPr id="31753" name="AutoShape 4"/>
          <p:cNvSpPr>
            <a:spLocks noChangeArrowheads="1"/>
          </p:cNvSpPr>
          <p:nvPr/>
        </p:nvSpPr>
        <p:spPr bwMode="auto">
          <a:xfrm>
            <a:off x="481013" y="3195638"/>
            <a:ext cx="2043112" cy="512762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6666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>
              <a:solidFill>
                <a:schemeClr val="tx1"/>
              </a:solidFill>
            </a:endParaRPr>
          </a:p>
        </p:txBody>
      </p:sp>
      <p:sp>
        <p:nvSpPr>
          <p:cNvPr id="31754" name="AutoShape 17"/>
          <p:cNvSpPr>
            <a:spLocks noChangeArrowheads="1"/>
          </p:cNvSpPr>
          <p:nvPr/>
        </p:nvSpPr>
        <p:spPr bwMode="auto">
          <a:xfrm>
            <a:off x="490538" y="4430713"/>
            <a:ext cx="1539875" cy="512762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6666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>
              <a:solidFill>
                <a:schemeClr val="tx1"/>
              </a:solidFill>
            </a:endParaRPr>
          </a:p>
        </p:txBody>
      </p:sp>
      <p:sp>
        <p:nvSpPr>
          <p:cNvPr id="31755" name="Text Box 27"/>
          <p:cNvSpPr txBox="1">
            <a:spLocks noChangeArrowheads="1"/>
          </p:cNvSpPr>
          <p:nvPr/>
        </p:nvSpPr>
        <p:spPr bwMode="auto">
          <a:xfrm>
            <a:off x="2559050" y="3209925"/>
            <a:ext cx="1322388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>
                <a:solidFill>
                  <a:srgbClr val="CC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系統保安</a:t>
            </a:r>
            <a:endParaRPr lang="zh-CN" altLang="en-US">
              <a:solidFill>
                <a:srgbClr val="CC66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zh-TW" sz="1200">
              <a:solidFill>
                <a:srgbClr val="CC6600"/>
              </a:solidFill>
              <a:latin typeface="新細明體" panose="02020500000000000000" pitchFamily="18" charset="-120"/>
            </a:endParaRPr>
          </a:p>
        </p:txBody>
      </p:sp>
      <p:sp>
        <p:nvSpPr>
          <p:cNvPr id="31756" name="Line 63"/>
          <p:cNvSpPr>
            <a:spLocks noChangeShapeType="1"/>
          </p:cNvSpPr>
          <p:nvPr/>
        </p:nvSpPr>
        <p:spPr bwMode="auto">
          <a:xfrm>
            <a:off x="303213" y="1419225"/>
            <a:ext cx="9525" cy="4192588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31757" name="Line 86"/>
          <p:cNvSpPr>
            <a:spLocks noChangeShapeType="1"/>
          </p:cNvSpPr>
          <p:nvPr/>
        </p:nvSpPr>
        <p:spPr bwMode="auto">
          <a:xfrm>
            <a:off x="3195638" y="3736975"/>
            <a:ext cx="0" cy="1316038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HK" altLang="en-US"/>
          </a:p>
        </p:txBody>
      </p:sp>
      <p:cxnSp>
        <p:nvCxnSpPr>
          <p:cNvPr id="31758" name="直線單箭頭接點 78"/>
          <p:cNvCxnSpPr>
            <a:cxnSpLocks noChangeShapeType="1"/>
          </p:cNvCxnSpPr>
          <p:nvPr/>
        </p:nvCxnSpPr>
        <p:spPr bwMode="auto">
          <a:xfrm>
            <a:off x="4125913" y="3089275"/>
            <a:ext cx="271462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59" name="直線單箭頭接點 79"/>
          <p:cNvCxnSpPr>
            <a:cxnSpLocks noChangeShapeType="1"/>
          </p:cNvCxnSpPr>
          <p:nvPr/>
        </p:nvCxnSpPr>
        <p:spPr bwMode="auto">
          <a:xfrm>
            <a:off x="4117975" y="4194175"/>
            <a:ext cx="271463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761" name="Text Box 36"/>
          <p:cNvSpPr txBox="1">
            <a:spLocks noChangeArrowheads="1"/>
          </p:cNvSpPr>
          <p:nvPr/>
        </p:nvSpPr>
        <p:spPr bwMode="auto">
          <a:xfrm>
            <a:off x="4438650" y="4862513"/>
            <a:ext cx="1789113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HK" altLang="en-US">
                <a:solidFill>
                  <a:srgbClr val="CC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人才資料庫 </a:t>
            </a:r>
            <a:endParaRPr lang="en-US" altLang="zh-TW">
              <a:solidFill>
                <a:srgbClr val="CC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31762" name="直線單箭頭接點 79"/>
          <p:cNvCxnSpPr>
            <a:cxnSpLocks noChangeShapeType="1"/>
          </p:cNvCxnSpPr>
          <p:nvPr/>
        </p:nvCxnSpPr>
        <p:spPr bwMode="auto">
          <a:xfrm>
            <a:off x="4151313" y="5113338"/>
            <a:ext cx="271462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763" name="Text Box 13"/>
          <p:cNvSpPr txBox="1">
            <a:spLocks noChangeArrowheads="1"/>
          </p:cNvSpPr>
          <p:nvPr/>
        </p:nvSpPr>
        <p:spPr bwMode="auto">
          <a:xfrm>
            <a:off x="541338" y="2603500"/>
            <a:ext cx="146685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>
                <a:solidFill>
                  <a:srgbClr val="6666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學生資料</a:t>
            </a:r>
            <a:r>
              <a:rPr lang="zh-CN" altLang="en-US">
                <a:solidFill>
                  <a:srgbClr val="6666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altLang="zh-TW">
              <a:solidFill>
                <a:srgbClr val="66669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764" name="Line 62"/>
          <p:cNvSpPr>
            <a:spLocks noChangeShapeType="1"/>
          </p:cNvSpPr>
          <p:nvPr/>
        </p:nvSpPr>
        <p:spPr bwMode="auto">
          <a:xfrm flipH="1">
            <a:off x="311150" y="1439863"/>
            <a:ext cx="168275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HK" altLang="en-US"/>
          </a:p>
        </p:txBody>
      </p:sp>
      <p:grpSp>
        <p:nvGrpSpPr>
          <p:cNvPr id="31765" name="Group 3"/>
          <p:cNvGrpSpPr>
            <a:grpSpLocks/>
          </p:cNvGrpSpPr>
          <p:nvPr/>
        </p:nvGrpSpPr>
        <p:grpSpPr bwMode="auto">
          <a:xfrm>
            <a:off x="303213" y="1162050"/>
            <a:ext cx="8621712" cy="4770438"/>
            <a:chOff x="303213" y="1162277"/>
            <a:chExt cx="8621070" cy="4770211"/>
          </a:xfrm>
        </p:grpSpPr>
        <p:sp>
          <p:nvSpPr>
            <p:cNvPr id="31767" name="AutoShape 16"/>
            <p:cNvSpPr>
              <a:spLocks noChangeArrowheads="1"/>
            </p:cNvSpPr>
            <p:nvPr/>
          </p:nvSpPr>
          <p:spPr bwMode="auto">
            <a:xfrm>
              <a:off x="491215" y="3776349"/>
              <a:ext cx="1514622" cy="512710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6666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folHlink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99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folHlink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>
                  <a:solidFill>
                    <a:schemeClr val="folHlink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1600">
                  <a:solidFill>
                    <a:schemeClr val="folHlink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HK" altLang="en-US">
                <a:solidFill>
                  <a:schemeClr val="tx1"/>
                </a:solidFill>
              </a:endParaRPr>
            </a:p>
          </p:txBody>
        </p:sp>
        <p:sp>
          <p:nvSpPr>
            <p:cNvPr id="31768" name="Text Box 35"/>
            <p:cNvSpPr txBox="1">
              <a:spLocks noChangeArrowheads="1"/>
            </p:cNvSpPr>
            <p:nvPr/>
          </p:nvSpPr>
          <p:spPr bwMode="auto">
            <a:xfrm>
              <a:off x="4266060" y="2716535"/>
              <a:ext cx="2395008" cy="6771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66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folHlink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99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folHlink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>
                  <a:solidFill>
                    <a:schemeClr val="folHlink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1600">
                  <a:solidFill>
                    <a:schemeClr val="folHlink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TW" altLang="en-US" sz="2000" dirty="0">
                  <a:solidFill>
                    <a:srgbClr val="CC0066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 學生學習概覽</a:t>
              </a:r>
              <a:endParaRPr lang="en-US" altLang="zh-TW" sz="2000" dirty="0">
                <a:solidFill>
                  <a:srgbClr val="CC0066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TW" altLang="en-US" sz="1800" dirty="0">
                  <a:solidFill>
                    <a:srgbClr val="CC0066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  </a:t>
              </a:r>
              <a:r>
                <a:rPr lang="en-US" altLang="zh-CN" sz="1800" dirty="0">
                  <a:solidFill>
                    <a:srgbClr val="CC0066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Institute Application</a:t>
              </a:r>
              <a:endParaRPr lang="zh-CN" altLang="en-US" sz="1800" dirty="0">
                <a:solidFill>
                  <a:srgbClr val="CC0066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  <p:sp>
          <p:nvSpPr>
            <p:cNvPr id="31769" name="Text Box 36"/>
            <p:cNvSpPr txBox="1">
              <a:spLocks noChangeArrowheads="1"/>
            </p:cNvSpPr>
            <p:nvPr/>
          </p:nvSpPr>
          <p:spPr bwMode="auto">
            <a:xfrm>
              <a:off x="4319735" y="3907521"/>
              <a:ext cx="1592817" cy="4623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66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folHlink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99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folHlink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>
                  <a:solidFill>
                    <a:schemeClr val="folHlink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1600">
                  <a:solidFill>
                    <a:schemeClr val="folHlink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TW" altLang="en-US">
                  <a:solidFill>
                    <a:srgbClr val="CC0066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學位分配</a:t>
              </a:r>
              <a:r>
                <a:rPr lang="zh-CN" altLang="en-US">
                  <a:solidFill>
                    <a:srgbClr val="CC0066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endParaRPr lang="en-US" altLang="zh-TW">
                <a:solidFill>
                  <a:srgbClr val="CC0066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1770" name="Text Box 45"/>
            <p:cNvSpPr txBox="1">
              <a:spLocks noChangeArrowheads="1"/>
            </p:cNvSpPr>
            <p:nvPr/>
          </p:nvSpPr>
          <p:spPr bwMode="auto">
            <a:xfrm>
              <a:off x="7105932" y="1828647"/>
              <a:ext cx="1562074" cy="4617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66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folHlink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99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folHlink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>
                  <a:solidFill>
                    <a:schemeClr val="folHlink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1600">
                  <a:solidFill>
                    <a:schemeClr val="folHlink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TW" altLang="en-US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報告管理</a:t>
              </a:r>
              <a:r>
                <a:rPr lang="zh-CN" altLang="en-US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endPara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1771" name="Text Box 46"/>
            <p:cNvSpPr txBox="1">
              <a:spLocks noChangeArrowheads="1"/>
            </p:cNvSpPr>
            <p:nvPr/>
          </p:nvSpPr>
          <p:spPr bwMode="auto">
            <a:xfrm>
              <a:off x="7134935" y="2725689"/>
              <a:ext cx="1455740" cy="461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66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folHlink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99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folHlink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>
                  <a:solidFill>
                    <a:schemeClr val="folHlink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1600">
                  <a:solidFill>
                    <a:schemeClr val="folHlink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TW" altLang="en-US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資料管理</a:t>
              </a:r>
              <a:r>
                <a:rPr lang="zh-CN" altLang="en-US" sz="1200" dirty="0">
                  <a:solidFill>
                    <a:schemeClr val="tx1"/>
                  </a:solidFill>
                  <a:latin typeface="新細明體" panose="02020500000000000000" pitchFamily="18" charset="-120"/>
                </a:rPr>
                <a:t> </a:t>
              </a:r>
              <a:endParaRPr lang="en-US" altLang="zh-TW" sz="1200" dirty="0">
                <a:solidFill>
                  <a:schemeClr val="tx1"/>
                </a:solidFill>
                <a:latin typeface="新細明體" panose="02020500000000000000" pitchFamily="18" charset="-120"/>
              </a:endParaRPr>
            </a:p>
          </p:txBody>
        </p:sp>
        <p:sp>
          <p:nvSpPr>
            <p:cNvPr id="31772" name="AutoShape 51"/>
            <p:cNvSpPr>
              <a:spLocks noChangeArrowheads="1"/>
            </p:cNvSpPr>
            <p:nvPr/>
          </p:nvSpPr>
          <p:spPr bwMode="auto">
            <a:xfrm>
              <a:off x="7184619" y="3680918"/>
              <a:ext cx="1739664" cy="512711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5F5F5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folHlink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99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folHlink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>
                  <a:solidFill>
                    <a:schemeClr val="folHlink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1600">
                  <a:solidFill>
                    <a:schemeClr val="folHlink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HK" altLang="en-US">
                <a:solidFill>
                  <a:schemeClr val="tx1"/>
                </a:solidFill>
              </a:endParaRPr>
            </a:p>
          </p:txBody>
        </p:sp>
        <p:sp>
          <p:nvSpPr>
            <p:cNvPr id="31773" name="Line 73"/>
            <p:cNvSpPr>
              <a:spLocks noChangeShapeType="1"/>
            </p:cNvSpPr>
            <p:nvPr/>
          </p:nvSpPr>
          <p:spPr bwMode="auto">
            <a:xfrm flipV="1">
              <a:off x="6921053" y="2050525"/>
              <a:ext cx="3579" cy="3561509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31774" name="Text Box 3">
              <a:hlinkClick r:id="rId3" action="ppaction://hlinkpres?slideindex=1&amp;slidetitle=Slide 1"/>
            </p:cNvPr>
            <p:cNvSpPr txBox="1">
              <a:spLocks noChangeArrowheads="1"/>
            </p:cNvSpPr>
            <p:nvPr/>
          </p:nvSpPr>
          <p:spPr bwMode="auto">
            <a:xfrm>
              <a:off x="560761" y="4474230"/>
              <a:ext cx="1550975" cy="4617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66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folHlink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99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folHlink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>
                  <a:solidFill>
                    <a:schemeClr val="folHlink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1600">
                  <a:solidFill>
                    <a:schemeClr val="folHlink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TW" altLang="en-US">
                  <a:solidFill>
                    <a:srgbClr val="666699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獎懲資料</a:t>
              </a:r>
              <a:r>
                <a:rPr lang="zh-CN" altLang="en-US">
                  <a:solidFill>
                    <a:srgbClr val="666699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endParaRPr lang="en-US" altLang="zh-TW">
                <a:solidFill>
                  <a:srgbClr val="666699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1775" name="Text Box 5"/>
            <p:cNvSpPr txBox="1">
              <a:spLocks noChangeArrowheads="1"/>
            </p:cNvSpPr>
            <p:nvPr/>
          </p:nvSpPr>
          <p:spPr bwMode="auto">
            <a:xfrm>
              <a:off x="492733" y="3185813"/>
              <a:ext cx="2041461" cy="4437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66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folHlink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99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folHlink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>
                  <a:solidFill>
                    <a:schemeClr val="folHlink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1600">
                  <a:solidFill>
                    <a:schemeClr val="folHlink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TW" altLang="en-US">
                  <a:solidFill>
                    <a:srgbClr val="666699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學生出席資料</a:t>
              </a:r>
              <a:r>
                <a:rPr lang="zh-CN" altLang="en-US">
                  <a:solidFill>
                    <a:srgbClr val="666699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endParaRPr lang="en-US" altLang="zh-TW">
                <a:solidFill>
                  <a:srgbClr val="666699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1776" name="AutoShape 12"/>
            <p:cNvSpPr>
              <a:spLocks noChangeArrowheads="1"/>
            </p:cNvSpPr>
            <p:nvPr/>
          </p:nvSpPr>
          <p:spPr bwMode="auto">
            <a:xfrm>
              <a:off x="491215" y="2577338"/>
              <a:ext cx="1532010" cy="512710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6666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folHlink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99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folHlink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>
                  <a:solidFill>
                    <a:schemeClr val="folHlink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1600">
                  <a:solidFill>
                    <a:schemeClr val="folHlink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HK" altLang="en-US">
                <a:solidFill>
                  <a:schemeClr val="tx1"/>
                </a:solidFill>
              </a:endParaRPr>
            </a:p>
          </p:txBody>
        </p:sp>
        <p:grpSp>
          <p:nvGrpSpPr>
            <p:cNvPr id="31777" name="Group 18"/>
            <p:cNvGrpSpPr>
              <a:grpSpLocks/>
            </p:cNvGrpSpPr>
            <p:nvPr/>
          </p:nvGrpSpPr>
          <p:grpSpPr bwMode="auto">
            <a:xfrm>
              <a:off x="418547" y="5309910"/>
              <a:ext cx="1640273" cy="622578"/>
              <a:chOff x="479" y="3504"/>
              <a:chExt cx="1106" cy="408"/>
            </a:xfrm>
          </p:grpSpPr>
          <p:sp>
            <p:nvSpPr>
              <p:cNvPr id="31797" name="AutoShape 19"/>
              <p:cNvSpPr>
                <a:spLocks noChangeArrowheads="1"/>
              </p:cNvSpPr>
              <p:nvPr/>
            </p:nvSpPr>
            <p:spPr bwMode="auto">
              <a:xfrm>
                <a:off x="528" y="3504"/>
                <a:ext cx="1033" cy="336"/>
              </a:xfrm>
              <a:prstGeom prst="roundRect">
                <a:avLst>
                  <a:gd name="adj" fmla="val 16667"/>
                </a:avLst>
              </a:prstGeom>
              <a:solidFill>
                <a:srgbClr val="666699"/>
              </a:solidFill>
              <a:ln w="19050">
                <a:solidFill>
                  <a:srgbClr val="66669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anose="05000000000000000000" pitchFamily="2" charset="2"/>
                  <a:buChar char="n"/>
                  <a:defRPr sz="2400">
                    <a:solidFill>
                      <a:schemeClr val="folHlink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CC0099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folHlink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>
                    <a:solidFill>
                      <a:schemeClr val="folHlink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55000"/>
                  <a:buFont typeface="Wingdings" panose="05000000000000000000" pitchFamily="2" charset="2"/>
                  <a:buChar char="n"/>
                  <a:defRPr sz="1600">
                    <a:solidFill>
                      <a:schemeClr val="folHlink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zh-HK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798" name="Text Box 20"/>
              <p:cNvSpPr txBox="1">
                <a:spLocks noChangeArrowheads="1"/>
              </p:cNvSpPr>
              <p:nvPr/>
            </p:nvSpPr>
            <p:spPr bwMode="auto">
              <a:xfrm>
                <a:off x="479" y="3505"/>
                <a:ext cx="1106" cy="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6666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anose="05000000000000000000" pitchFamily="2" charset="2"/>
                  <a:buChar char="n"/>
                  <a:defRPr sz="2400">
                    <a:solidFill>
                      <a:schemeClr val="folHlink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CC0099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folHlink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>
                    <a:solidFill>
                      <a:schemeClr val="folHlink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55000"/>
                  <a:buFont typeface="Wingdings" panose="05000000000000000000" pitchFamily="2" charset="2"/>
                  <a:buChar char="n"/>
                  <a:defRPr sz="1600">
                    <a:solidFill>
                      <a:schemeClr val="folHlink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zh-TW" altLang="en-US">
                    <a:solidFill>
                      <a:srgbClr val="FFFFFF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學生成績</a:t>
                </a:r>
                <a:endParaRPr lang="zh-CN" altLang="en-US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1200">
                  <a:solidFill>
                    <a:schemeClr val="bg1"/>
                  </a:solidFill>
                  <a:latin typeface="新細明體" panose="02020500000000000000" pitchFamily="18" charset="-120"/>
                </a:endParaRPr>
              </a:p>
            </p:txBody>
          </p:sp>
        </p:grpSp>
        <p:sp>
          <p:nvSpPr>
            <p:cNvPr id="31778" name="AutoShape 30"/>
            <p:cNvSpPr>
              <a:spLocks noChangeArrowheads="1"/>
            </p:cNvSpPr>
            <p:nvPr/>
          </p:nvSpPr>
          <p:spPr bwMode="auto">
            <a:xfrm>
              <a:off x="2565429" y="3223752"/>
              <a:ext cx="1325297" cy="512710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CC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folHlink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99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folHlink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>
                  <a:solidFill>
                    <a:schemeClr val="folHlink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1600">
                  <a:solidFill>
                    <a:schemeClr val="folHlink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HK" altLang="en-US">
                <a:solidFill>
                  <a:schemeClr val="tx1"/>
                </a:solidFill>
              </a:endParaRPr>
            </a:p>
          </p:txBody>
        </p:sp>
        <p:sp>
          <p:nvSpPr>
            <p:cNvPr id="31779" name="Line 62"/>
            <p:cNvSpPr>
              <a:spLocks noChangeShapeType="1"/>
            </p:cNvSpPr>
            <p:nvPr/>
          </p:nvSpPr>
          <p:spPr bwMode="auto">
            <a:xfrm flipH="1">
              <a:off x="333001" y="2143212"/>
              <a:ext cx="167587" cy="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31780" name="Line 64"/>
            <p:cNvSpPr>
              <a:spLocks noChangeShapeType="1"/>
            </p:cNvSpPr>
            <p:nvPr/>
          </p:nvSpPr>
          <p:spPr bwMode="auto">
            <a:xfrm flipH="1">
              <a:off x="313244" y="3486923"/>
              <a:ext cx="167590" cy="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31781" name="Line 65"/>
            <p:cNvSpPr>
              <a:spLocks noChangeShapeType="1"/>
            </p:cNvSpPr>
            <p:nvPr/>
          </p:nvSpPr>
          <p:spPr bwMode="auto">
            <a:xfrm flipH="1" flipV="1">
              <a:off x="313248" y="3995034"/>
              <a:ext cx="167586" cy="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31782" name="Line 66"/>
            <p:cNvSpPr>
              <a:spLocks noChangeShapeType="1"/>
            </p:cNvSpPr>
            <p:nvPr/>
          </p:nvSpPr>
          <p:spPr bwMode="auto">
            <a:xfrm flipH="1" flipV="1">
              <a:off x="313243" y="4713264"/>
              <a:ext cx="167592" cy="1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31783" name="Line 75"/>
            <p:cNvSpPr>
              <a:spLocks noChangeShapeType="1"/>
            </p:cNvSpPr>
            <p:nvPr/>
          </p:nvSpPr>
          <p:spPr bwMode="auto">
            <a:xfrm flipV="1">
              <a:off x="4116701" y="3066734"/>
              <a:ext cx="0" cy="2545301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31784" name="Line 85"/>
            <p:cNvSpPr>
              <a:spLocks noChangeShapeType="1"/>
            </p:cNvSpPr>
            <p:nvPr/>
          </p:nvSpPr>
          <p:spPr bwMode="auto">
            <a:xfrm flipV="1">
              <a:off x="1246918" y="5052229"/>
              <a:ext cx="1972867" cy="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HK" altLang="en-US"/>
            </a:p>
          </p:txBody>
        </p:sp>
        <p:cxnSp>
          <p:nvCxnSpPr>
            <p:cNvPr id="31785" name="直線接點 14"/>
            <p:cNvCxnSpPr>
              <a:cxnSpLocks noChangeShapeType="1"/>
            </p:cNvCxnSpPr>
            <p:nvPr/>
          </p:nvCxnSpPr>
          <p:spPr bwMode="auto">
            <a:xfrm flipV="1">
              <a:off x="2023226" y="5612034"/>
              <a:ext cx="4905983" cy="1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786" name="直線單箭頭接點 16"/>
            <p:cNvCxnSpPr>
              <a:cxnSpLocks noChangeShapeType="1"/>
            </p:cNvCxnSpPr>
            <p:nvPr/>
          </p:nvCxnSpPr>
          <p:spPr bwMode="auto">
            <a:xfrm>
              <a:off x="6922843" y="2060385"/>
              <a:ext cx="271282" cy="0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787" name="直線單箭頭接點 76"/>
            <p:cNvCxnSpPr>
              <a:cxnSpLocks noChangeShapeType="1"/>
            </p:cNvCxnSpPr>
            <p:nvPr/>
          </p:nvCxnSpPr>
          <p:spPr bwMode="auto">
            <a:xfrm>
              <a:off x="6929209" y="2960161"/>
              <a:ext cx="271282" cy="0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788" name="直線單箭頭接點 77"/>
            <p:cNvCxnSpPr>
              <a:cxnSpLocks noChangeShapeType="1"/>
            </p:cNvCxnSpPr>
            <p:nvPr/>
          </p:nvCxnSpPr>
          <p:spPr bwMode="auto">
            <a:xfrm>
              <a:off x="6941488" y="3937274"/>
              <a:ext cx="271282" cy="0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789" name="直線單箭頭接點 18"/>
            <p:cNvCxnSpPr>
              <a:cxnSpLocks noChangeShapeType="1"/>
            </p:cNvCxnSpPr>
            <p:nvPr/>
          </p:nvCxnSpPr>
          <p:spPr bwMode="auto">
            <a:xfrm>
              <a:off x="1257222" y="5052229"/>
              <a:ext cx="0" cy="257681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790" name="直線單箭頭接點 90"/>
            <p:cNvCxnSpPr>
              <a:cxnSpLocks noChangeShapeType="1"/>
            </p:cNvCxnSpPr>
            <p:nvPr/>
          </p:nvCxnSpPr>
          <p:spPr bwMode="auto">
            <a:xfrm>
              <a:off x="303213" y="5612034"/>
              <a:ext cx="271282" cy="0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791" name="AutoShape 39"/>
            <p:cNvSpPr>
              <a:spLocks noChangeArrowheads="1"/>
            </p:cNvSpPr>
            <p:nvPr/>
          </p:nvSpPr>
          <p:spPr bwMode="auto">
            <a:xfrm>
              <a:off x="4400563" y="4876315"/>
              <a:ext cx="1827621" cy="512711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CC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folHlink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99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folHlink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>
                  <a:solidFill>
                    <a:schemeClr val="folHlink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1600">
                  <a:solidFill>
                    <a:schemeClr val="folHlink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HK" altLang="en-US">
                <a:solidFill>
                  <a:schemeClr val="tx1"/>
                </a:solidFill>
              </a:endParaRPr>
            </a:p>
          </p:txBody>
        </p:sp>
        <p:grpSp>
          <p:nvGrpSpPr>
            <p:cNvPr id="31792" name="Group 2"/>
            <p:cNvGrpSpPr>
              <a:grpSpLocks/>
            </p:cNvGrpSpPr>
            <p:nvPr/>
          </p:nvGrpSpPr>
          <p:grpSpPr bwMode="auto">
            <a:xfrm>
              <a:off x="491215" y="1162277"/>
              <a:ext cx="1567195" cy="512710"/>
              <a:chOff x="491215" y="1162277"/>
              <a:chExt cx="1567195" cy="512710"/>
            </a:xfrm>
          </p:grpSpPr>
          <p:sp>
            <p:nvSpPr>
              <p:cNvPr id="31795" name="Text Box 13"/>
              <p:cNvSpPr txBox="1">
                <a:spLocks noChangeArrowheads="1"/>
              </p:cNvSpPr>
              <p:nvPr/>
            </p:nvSpPr>
            <p:spPr bwMode="auto">
              <a:xfrm>
                <a:off x="558648" y="1208612"/>
                <a:ext cx="1415773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6666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anose="05000000000000000000" pitchFamily="2" charset="2"/>
                  <a:buChar char="n"/>
                  <a:defRPr sz="2400">
                    <a:solidFill>
                      <a:schemeClr val="folHlink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CC0099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folHlink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>
                    <a:solidFill>
                      <a:schemeClr val="folHlink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55000"/>
                  <a:buFont typeface="Wingdings" panose="05000000000000000000" pitchFamily="2" charset="2"/>
                  <a:buChar char="n"/>
                  <a:defRPr sz="1600">
                    <a:solidFill>
                      <a:schemeClr val="folHlink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zh-TW" altLang="en-US">
                    <a:solidFill>
                      <a:srgbClr val="666699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代碼管理</a:t>
                </a:r>
                <a:endParaRPr lang="en-US" altLang="zh-TW">
                  <a:solidFill>
                    <a:srgbClr val="666699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31796" name="AutoShape 12"/>
              <p:cNvSpPr>
                <a:spLocks noChangeArrowheads="1"/>
              </p:cNvSpPr>
              <p:nvPr/>
            </p:nvSpPr>
            <p:spPr bwMode="auto">
              <a:xfrm>
                <a:off x="491215" y="1162277"/>
                <a:ext cx="1567195" cy="512710"/>
              </a:xfrm>
              <a:prstGeom prst="roundRect">
                <a:avLst>
                  <a:gd name="adj" fmla="val 16667"/>
                </a:avLst>
              </a:prstGeom>
              <a:solidFill>
                <a:schemeClr val="bg1">
                  <a:alpha val="0"/>
                </a:schemeClr>
              </a:solidFill>
              <a:ln w="19050">
                <a:solidFill>
                  <a:srgbClr val="66669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anose="05000000000000000000" pitchFamily="2" charset="2"/>
                  <a:buChar char="n"/>
                  <a:defRPr sz="2400">
                    <a:solidFill>
                      <a:schemeClr val="folHlink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CC0099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folHlink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>
                    <a:solidFill>
                      <a:schemeClr val="folHlink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55000"/>
                  <a:buFont typeface="Wingdings" panose="05000000000000000000" pitchFamily="2" charset="2"/>
                  <a:buChar char="n"/>
                  <a:defRPr sz="1600">
                    <a:solidFill>
                      <a:schemeClr val="folHlink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zh-HK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1793" name="Line 62"/>
            <p:cNvSpPr>
              <a:spLocks noChangeShapeType="1"/>
            </p:cNvSpPr>
            <p:nvPr/>
          </p:nvSpPr>
          <p:spPr bwMode="auto">
            <a:xfrm flipH="1">
              <a:off x="323628" y="2833693"/>
              <a:ext cx="167587" cy="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31794" name="AutoShape 12"/>
            <p:cNvSpPr>
              <a:spLocks noChangeArrowheads="1"/>
            </p:cNvSpPr>
            <p:nvPr/>
          </p:nvSpPr>
          <p:spPr bwMode="auto">
            <a:xfrm>
              <a:off x="500588" y="1886857"/>
              <a:ext cx="1567195" cy="512710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6666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folHlink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99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folHlink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>
                  <a:solidFill>
                    <a:schemeClr val="folHlink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1600">
                  <a:solidFill>
                    <a:schemeClr val="folHlink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HK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31766" name="Text Box 13"/>
          <p:cNvSpPr txBox="1">
            <a:spLocks noChangeArrowheads="1"/>
          </p:cNvSpPr>
          <p:nvPr/>
        </p:nvSpPr>
        <p:spPr bwMode="auto">
          <a:xfrm>
            <a:off x="520700" y="1931988"/>
            <a:ext cx="1570038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zh-TW" altLang="en-US">
                <a:solidFill>
                  <a:srgbClr val="6666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學校管理</a:t>
            </a:r>
            <a:r>
              <a:rPr lang="zh-CN" altLang="en-US">
                <a:solidFill>
                  <a:srgbClr val="6666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altLang="zh-TW">
              <a:solidFill>
                <a:srgbClr val="66669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2200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474" name="Group 1"/>
          <p:cNvGrpSpPr>
            <a:grpSpLocks/>
          </p:cNvGrpSpPr>
          <p:nvPr/>
        </p:nvGrpSpPr>
        <p:grpSpPr bwMode="auto">
          <a:xfrm>
            <a:off x="1331913" y="1601788"/>
            <a:ext cx="6313487" cy="5232400"/>
            <a:chOff x="1331913" y="1601788"/>
            <a:chExt cx="6313487" cy="5232400"/>
          </a:xfrm>
        </p:grpSpPr>
        <p:pic>
          <p:nvPicPr>
            <p:cNvPr id="233480" name="Picture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913" y="1601788"/>
              <a:ext cx="6313487" cy="523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3481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1332" y="2022045"/>
              <a:ext cx="225136" cy="121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3475" name="標題 1"/>
          <p:cNvSpPr>
            <a:spLocks noGrp="1" noChangeArrowheads="1"/>
          </p:cNvSpPr>
          <p:nvPr>
            <p:ph type="title"/>
          </p:nvPr>
        </p:nvSpPr>
        <p:spPr>
          <a:xfrm>
            <a:off x="1662500" y="253207"/>
            <a:ext cx="7162800" cy="762000"/>
          </a:xfrm>
        </p:spPr>
        <p:txBody>
          <a:bodyPr/>
          <a:lstStyle/>
          <a:p>
            <a:pPr>
              <a:defRPr/>
            </a:pPr>
            <a:r>
              <a:rPr kumimoji="1" lang="zh-HK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退修</a:t>
            </a:r>
            <a:r>
              <a:rPr kumimoji="1" lang="en-US" altLang="zh-HK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HK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免修 </a:t>
            </a:r>
            <a:r>
              <a:rPr kumimoji="1" lang="en-US" altLang="zh-HK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(Drop/Exempt)</a:t>
            </a:r>
            <a:endParaRPr kumimoji="1" lang="zh-HK" altLang="en-US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3476" name="矩形 2"/>
          <p:cNvSpPr>
            <a:spLocks noChangeArrowheads="1"/>
          </p:cNvSpPr>
          <p:nvPr/>
        </p:nvSpPr>
        <p:spPr bwMode="auto">
          <a:xfrm>
            <a:off x="1662500" y="1109663"/>
            <a:ext cx="5832475" cy="492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6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處理學生免修或退修科目</a:t>
            </a:r>
            <a:endParaRPr lang="zh-HK" altLang="en-US" sz="26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334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550" y="2028825"/>
            <a:ext cx="473075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47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6"/>
          <a:stretch>
            <a:fillRect/>
          </a:stretch>
        </p:blipFill>
        <p:spPr bwMode="auto">
          <a:xfrm>
            <a:off x="5108575" y="2014538"/>
            <a:ext cx="24765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24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498" name="Group 1"/>
          <p:cNvGrpSpPr>
            <a:grpSpLocks/>
          </p:cNvGrpSpPr>
          <p:nvPr/>
        </p:nvGrpSpPr>
        <p:grpSpPr bwMode="auto">
          <a:xfrm>
            <a:off x="0" y="1812925"/>
            <a:ext cx="9144000" cy="3598863"/>
            <a:chOff x="0" y="1812925"/>
            <a:chExt cx="9144000" cy="3598863"/>
          </a:xfrm>
        </p:grpSpPr>
        <p:grpSp>
          <p:nvGrpSpPr>
            <p:cNvPr id="234505" name="群組 1"/>
            <p:cNvGrpSpPr>
              <a:grpSpLocks/>
            </p:cNvGrpSpPr>
            <p:nvPr/>
          </p:nvGrpSpPr>
          <p:grpSpPr bwMode="auto">
            <a:xfrm>
              <a:off x="0" y="1812925"/>
              <a:ext cx="9144000" cy="3598863"/>
              <a:chOff x="0" y="1812925"/>
              <a:chExt cx="9144000" cy="3598863"/>
            </a:xfrm>
          </p:grpSpPr>
          <p:grpSp>
            <p:nvGrpSpPr>
              <p:cNvPr id="234507" name="群組 1"/>
              <p:cNvGrpSpPr>
                <a:grpSpLocks/>
              </p:cNvGrpSpPr>
              <p:nvPr/>
            </p:nvGrpSpPr>
            <p:grpSpPr bwMode="auto">
              <a:xfrm>
                <a:off x="0" y="1812925"/>
                <a:ext cx="9144000" cy="3598863"/>
                <a:chOff x="0" y="1812454"/>
                <a:chExt cx="9144000" cy="3599143"/>
              </a:xfrm>
            </p:grpSpPr>
            <p:pic>
              <p:nvPicPr>
                <p:cNvPr id="234509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1844675"/>
                  <a:ext cx="9144000" cy="35448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34510" name="Picture 11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1812454"/>
                  <a:ext cx="1796476" cy="35991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234508" name="Picture 1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32117" y="2512666"/>
                <a:ext cx="523949" cy="1428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34506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9649" y="2519955"/>
              <a:ext cx="287963" cy="155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4499" name="標題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HK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退修</a:t>
            </a:r>
            <a:r>
              <a:rPr kumimoji="1" lang="en-US" altLang="zh-HK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HK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免修</a:t>
            </a:r>
          </a:p>
        </p:txBody>
      </p:sp>
      <p:sp>
        <p:nvSpPr>
          <p:cNvPr id="234500" name="矩形 5"/>
          <p:cNvSpPr>
            <a:spLocks noChangeArrowheads="1"/>
          </p:cNvSpPr>
          <p:nvPr/>
        </p:nvSpPr>
        <p:spPr bwMode="auto">
          <a:xfrm>
            <a:off x="1739828" y="1257441"/>
            <a:ext cx="58324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6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處理學生免修或退修</a:t>
            </a:r>
            <a:r>
              <a:rPr lang="zh-TW" altLang="en-US" sz="2600" dirty="0">
                <a:solidFill>
                  <a:srgbClr val="33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科目</a:t>
            </a:r>
            <a:r>
              <a:rPr lang="en-US" altLang="zh-TW" sz="2600" dirty="0">
                <a:solidFill>
                  <a:srgbClr val="33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</a:t>
            </a:r>
            <a:r>
              <a:rPr lang="zh-TW" altLang="en-US" sz="2600" dirty="0">
                <a:solidFill>
                  <a:srgbClr val="33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按科目</a:t>
            </a:r>
            <a:endParaRPr lang="zh-HK" altLang="en-US" sz="2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4501" name="Rectangle 6"/>
          <p:cNvSpPr>
            <a:spLocks noChangeArrowheads="1"/>
          </p:cNvSpPr>
          <p:nvPr/>
        </p:nvSpPr>
        <p:spPr bwMode="auto">
          <a:xfrm>
            <a:off x="3578225" y="2997200"/>
            <a:ext cx="1570038" cy="287338"/>
          </a:xfrm>
          <a:prstGeom prst="rect">
            <a:avLst/>
          </a:prstGeom>
          <a:noFill/>
          <a:ln w="5080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234502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51301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503" name="Picture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75" y="2498725"/>
            <a:ext cx="312738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560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546" name="Group 2"/>
          <p:cNvGrpSpPr>
            <a:grpSpLocks/>
          </p:cNvGrpSpPr>
          <p:nvPr/>
        </p:nvGrpSpPr>
        <p:grpSpPr bwMode="auto">
          <a:xfrm>
            <a:off x="1116013" y="1760538"/>
            <a:ext cx="7343775" cy="4829175"/>
            <a:chOff x="1116013" y="1760538"/>
            <a:chExt cx="7343775" cy="4829175"/>
          </a:xfrm>
        </p:grpSpPr>
        <p:grpSp>
          <p:nvGrpSpPr>
            <p:cNvPr id="236552" name="Group 1"/>
            <p:cNvGrpSpPr>
              <a:grpSpLocks/>
            </p:cNvGrpSpPr>
            <p:nvPr/>
          </p:nvGrpSpPr>
          <p:grpSpPr bwMode="auto">
            <a:xfrm>
              <a:off x="1116013" y="1760538"/>
              <a:ext cx="7343775" cy="4829175"/>
              <a:chOff x="1116013" y="1760538"/>
              <a:chExt cx="7343775" cy="4829175"/>
            </a:xfrm>
          </p:grpSpPr>
          <p:grpSp>
            <p:nvGrpSpPr>
              <p:cNvPr id="236554" name="群組 1"/>
              <p:cNvGrpSpPr>
                <a:grpSpLocks/>
              </p:cNvGrpSpPr>
              <p:nvPr/>
            </p:nvGrpSpPr>
            <p:grpSpPr bwMode="auto">
              <a:xfrm>
                <a:off x="1116013" y="1760538"/>
                <a:ext cx="7343775" cy="4829175"/>
                <a:chOff x="1116013" y="1760538"/>
                <a:chExt cx="7343775" cy="4829175"/>
              </a:xfrm>
            </p:grpSpPr>
            <p:pic>
              <p:nvPicPr>
                <p:cNvPr id="236556" name="Picture 2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16013" y="1760538"/>
                  <a:ext cx="7343775" cy="482917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36557" name="Picture 1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96426" y="2198791"/>
                  <a:ext cx="544907" cy="1486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236555" name="Picture 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80155" y="2206316"/>
                <a:ext cx="328241" cy="1767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36553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1854" y="2212484"/>
              <a:ext cx="341570" cy="183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6548" name="矩形 5"/>
          <p:cNvSpPr>
            <a:spLocks noChangeArrowheads="1"/>
          </p:cNvSpPr>
          <p:nvPr/>
        </p:nvSpPr>
        <p:spPr bwMode="auto">
          <a:xfrm>
            <a:off x="1766888" y="1196974"/>
            <a:ext cx="58324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6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處理學生免修或退修</a:t>
            </a:r>
            <a:r>
              <a:rPr lang="zh-TW" altLang="en-US" sz="2600" dirty="0">
                <a:solidFill>
                  <a:srgbClr val="33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科目</a:t>
            </a:r>
            <a:r>
              <a:rPr lang="en-US" altLang="zh-TW" sz="2600" dirty="0">
                <a:solidFill>
                  <a:srgbClr val="33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</a:t>
            </a:r>
            <a:r>
              <a:rPr lang="zh-TW" altLang="en-US" sz="2600" dirty="0">
                <a:solidFill>
                  <a:srgbClr val="33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按個別學生</a:t>
            </a:r>
            <a:endParaRPr lang="zh-HK" altLang="en-US" sz="2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6549" name="Rectangle 6"/>
          <p:cNvSpPr>
            <a:spLocks noChangeArrowheads="1"/>
          </p:cNvSpPr>
          <p:nvPr/>
        </p:nvSpPr>
        <p:spPr bwMode="auto">
          <a:xfrm>
            <a:off x="1062038" y="2565400"/>
            <a:ext cx="2311400" cy="503238"/>
          </a:xfrm>
          <a:prstGeom prst="rect">
            <a:avLst/>
          </a:prstGeom>
          <a:noFill/>
          <a:ln w="5080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236550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00" y="2205038"/>
            <a:ext cx="10191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51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863" y="2187575"/>
            <a:ext cx="312737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標題 1"/>
          <p:cNvSpPr>
            <a:spLocks noGrp="1" noChangeArrowheads="1"/>
          </p:cNvSpPr>
          <p:nvPr>
            <p:ph type="title"/>
          </p:nvPr>
        </p:nvSpPr>
        <p:spPr>
          <a:xfrm>
            <a:off x="1766888" y="254000"/>
            <a:ext cx="7162800" cy="762000"/>
          </a:xfrm>
        </p:spPr>
        <p:txBody>
          <a:bodyPr/>
          <a:lstStyle/>
          <a:p>
            <a:r>
              <a:rPr kumimoji="1" lang="zh-HK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退修</a:t>
            </a:r>
            <a:r>
              <a:rPr kumimoji="1" lang="en-US" altLang="zh-HK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HK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免修</a:t>
            </a:r>
          </a:p>
        </p:txBody>
      </p:sp>
    </p:spTree>
    <p:extLst>
      <p:ext uri="{BB962C8B-B14F-4D97-AF65-F5344CB8AC3E}">
        <p14:creationId xmlns:p14="http://schemas.microsoft.com/office/powerpoint/2010/main" val="377829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570" name="Group 1"/>
          <p:cNvGrpSpPr>
            <a:grpSpLocks/>
          </p:cNvGrpSpPr>
          <p:nvPr/>
        </p:nvGrpSpPr>
        <p:grpSpPr bwMode="auto">
          <a:xfrm>
            <a:off x="665163" y="2489200"/>
            <a:ext cx="7939087" cy="4241800"/>
            <a:chOff x="665163" y="2489200"/>
            <a:chExt cx="7939087" cy="4241800"/>
          </a:xfrm>
        </p:grpSpPr>
        <p:grpSp>
          <p:nvGrpSpPr>
            <p:cNvPr id="237576" name="群組 1"/>
            <p:cNvGrpSpPr>
              <a:grpSpLocks/>
            </p:cNvGrpSpPr>
            <p:nvPr/>
          </p:nvGrpSpPr>
          <p:grpSpPr bwMode="auto">
            <a:xfrm>
              <a:off x="665163" y="2489200"/>
              <a:ext cx="7939087" cy="4241800"/>
              <a:chOff x="665163" y="2489200"/>
              <a:chExt cx="7939087" cy="4241800"/>
            </a:xfrm>
          </p:grpSpPr>
          <p:pic>
            <p:nvPicPr>
              <p:cNvPr id="237578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5163" y="2489200"/>
                <a:ext cx="7939087" cy="42418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7579" name="Picture 1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0150" y="3043843"/>
                <a:ext cx="553290" cy="1508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37577" name="Picture 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3042413"/>
              <a:ext cx="316760" cy="170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7572" name="矩形 2"/>
          <p:cNvSpPr>
            <a:spLocks noChangeArrowheads="1"/>
          </p:cNvSpPr>
          <p:nvPr/>
        </p:nvSpPr>
        <p:spPr bwMode="auto">
          <a:xfrm>
            <a:off x="1678753" y="1265729"/>
            <a:ext cx="66960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6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退修科目</a:t>
            </a:r>
            <a:r>
              <a:rPr lang="en-US" altLang="zh-TW" sz="26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6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顯示一個</a:t>
            </a:r>
            <a:r>
              <a:rPr lang="zh-TW" altLang="en-US" sz="2600" dirty="0">
                <a:solidFill>
                  <a:srgbClr val="FF0000"/>
                </a:solidFill>
                <a:latin typeface="+mn-ea"/>
              </a:rPr>
              <a:t>不可修改</a:t>
            </a:r>
            <a:r>
              <a:rPr lang="zh-TW" altLang="en-US" sz="26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的星號</a:t>
            </a:r>
            <a:r>
              <a:rPr lang="zh-TW" altLang="en-US" sz="2600" dirty="0">
                <a:solidFill>
                  <a:srgbClr val="FF0000"/>
                </a:solidFill>
                <a:latin typeface="+mn-ea"/>
              </a:rPr>
              <a:t>「</a:t>
            </a:r>
            <a:r>
              <a:rPr lang="en-US" altLang="zh-TW" sz="2800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*</a:t>
            </a:r>
            <a:r>
              <a:rPr lang="zh-TW" altLang="en-US" sz="2600" dirty="0">
                <a:solidFill>
                  <a:srgbClr val="FF0000"/>
                </a:solidFill>
                <a:latin typeface="+mn-ea"/>
              </a:rPr>
              <a:t>」</a:t>
            </a:r>
            <a:endParaRPr lang="en-US" altLang="zh-TW" sz="2600" dirty="0">
              <a:solidFill>
                <a:srgbClr val="FF0000"/>
              </a:solidFill>
              <a:latin typeface="+mn-ea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6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免修科目</a:t>
            </a:r>
            <a:r>
              <a:rPr lang="en-US" altLang="zh-TW" sz="26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6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顯示一個</a:t>
            </a:r>
            <a:r>
              <a:rPr lang="zh-TW" altLang="en-US" sz="2600" dirty="0">
                <a:solidFill>
                  <a:srgbClr val="0000FF"/>
                </a:solidFill>
                <a:latin typeface="+mn-ea"/>
              </a:rPr>
              <a:t>可修改</a:t>
            </a:r>
            <a:r>
              <a:rPr lang="zh-TW" altLang="en-US" sz="26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的斜線號 </a:t>
            </a:r>
            <a:r>
              <a:rPr lang="zh-TW" altLang="en-US" sz="2600" dirty="0">
                <a:solidFill>
                  <a:srgbClr val="0000FF"/>
                </a:solidFill>
                <a:latin typeface="+mn-ea"/>
              </a:rPr>
              <a:t>「</a:t>
            </a:r>
            <a:r>
              <a:rPr lang="en-US" altLang="zh-TW" sz="2800" dirty="0">
                <a:solidFill>
                  <a:srgbClr val="0000FF"/>
                </a:solidFill>
                <a:latin typeface="+mn-ea"/>
              </a:rPr>
              <a:t>/</a:t>
            </a:r>
            <a:r>
              <a:rPr lang="zh-TW" altLang="en-US" sz="2600" dirty="0">
                <a:solidFill>
                  <a:srgbClr val="0000FF"/>
                </a:solidFill>
                <a:latin typeface="+mn-ea"/>
              </a:rPr>
              <a:t>」</a:t>
            </a:r>
            <a:endParaRPr lang="zh-HK" altLang="en-US" sz="2600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237573" name="矩形 4"/>
          <p:cNvSpPr>
            <a:spLocks noChangeArrowheads="1"/>
          </p:cNvSpPr>
          <p:nvPr/>
        </p:nvSpPr>
        <p:spPr bwMode="auto">
          <a:xfrm>
            <a:off x="3808413" y="5589588"/>
            <a:ext cx="1555750" cy="719137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>
              <a:solidFill>
                <a:schemeClr val="tx1"/>
              </a:solidFill>
            </a:endParaRPr>
          </a:p>
        </p:txBody>
      </p:sp>
      <p:pic>
        <p:nvPicPr>
          <p:cNvPr id="23757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475" y="3041650"/>
            <a:ext cx="1095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7575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738" y="3033713"/>
            <a:ext cx="312737" cy="16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標題 1"/>
          <p:cNvSpPr>
            <a:spLocks noGrp="1" noChangeArrowheads="1"/>
          </p:cNvSpPr>
          <p:nvPr>
            <p:ph type="title"/>
          </p:nvPr>
        </p:nvSpPr>
        <p:spPr>
          <a:xfrm>
            <a:off x="1678753" y="252702"/>
            <a:ext cx="7162800" cy="762000"/>
          </a:xfrm>
        </p:spPr>
        <p:txBody>
          <a:bodyPr/>
          <a:lstStyle/>
          <a:p>
            <a:r>
              <a:rPr kumimoji="1" lang="zh-HK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退修</a:t>
            </a:r>
            <a:r>
              <a:rPr kumimoji="1" lang="en-US" altLang="zh-HK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HK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免修</a:t>
            </a:r>
          </a:p>
        </p:txBody>
      </p:sp>
    </p:spTree>
    <p:extLst>
      <p:ext uri="{BB962C8B-B14F-4D97-AF65-F5344CB8AC3E}">
        <p14:creationId xmlns:p14="http://schemas.microsoft.com/office/powerpoint/2010/main" val="228600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82985" y="2942117"/>
            <a:ext cx="4843232" cy="762000"/>
          </a:xfrm>
        </p:spPr>
        <p:txBody>
          <a:bodyPr/>
          <a:lstStyle/>
          <a:p>
            <a:r>
              <a:rPr lang="zh-TW" altLang="en-US" dirty="0">
                <a:latin typeface="+mn-ea"/>
              </a:rPr>
              <a:t>輸入及處理學生</a:t>
            </a:r>
            <a:r>
              <a:rPr lang="zh-TW" altLang="en-US" dirty="0" smtClean="0">
                <a:latin typeface="+mn-ea"/>
              </a:rPr>
              <a:t>成績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79256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8" name="標題 1"/>
          <p:cNvSpPr>
            <a:spLocks noGrp="1" noChangeArrowheads="1"/>
          </p:cNvSpPr>
          <p:nvPr>
            <p:ph type="title"/>
          </p:nvPr>
        </p:nvSpPr>
        <p:spPr>
          <a:xfrm>
            <a:off x="1552307" y="237786"/>
            <a:ext cx="6913017" cy="792088"/>
          </a:xfrm>
        </p:spPr>
        <p:txBody>
          <a:bodyPr>
            <a:normAutofit/>
          </a:bodyPr>
          <a:lstStyle/>
          <a:p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用戶輸入科目積分的權限</a:t>
            </a:r>
            <a:endParaRPr kumimoji="1" lang="zh-HK" altLang="en-US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1666" name="投影片編號版面配置區 2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zh-TW" sz="14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 Box 8">
            <a:extLst/>
          </p:cNvPr>
          <p:cNvSpPr txBox="1">
            <a:spLocks noChangeArrowheads="1"/>
          </p:cNvSpPr>
          <p:nvPr/>
        </p:nvSpPr>
        <p:spPr bwMode="auto">
          <a:xfrm>
            <a:off x="1659756" y="1439617"/>
            <a:ext cx="7996237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buSzPct val="90000"/>
              <a:defRPr/>
            </a:pPr>
            <a:r>
              <a:rPr lang="zh-TW" altLang="en-US" sz="26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班主任：輸入所屬班別的所有科目積分</a:t>
            </a:r>
            <a:endParaRPr lang="en-US" altLang="zh-TW" sz="26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buSzPct val="90000"/>
              <a:defRPr/>
            </a:pPr>
            <a:r>
              <a:rPr lang="zh-TW" altLang="en-US" sz="26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積分輸入組：輸入所有班別的所有科目</a:t>
            </a:r>
            <a:r>
              <a:rPr lang="zh-TW" altLang="en-US" sz="26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積分</a:t>
            </a:r>
            <a:endParaRPr lang="en-US" altLang="zh-TW" sz="2600" dirty="0" smtClean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buSzPct val="90000"/>
              <a:defRPr/>
            </a:pPr>
            <a:r>
              <a:rPr lang="en-US" altLang="zh-TW" sz="26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6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(</a:t>
            </a:r>
            <a:r>
              <a:rPr lang="zh-TW" altLang="en-US" sz="26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可修改往年成績</a:t>
            </a:r>
            <a:r>
              <a:rPr lang="en-US" altLang="zh-TW" sz="26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26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eaLnBrk="1" hangingPunct="1">
              <a:buSzPct val="90000"/>
              <a:defRPr/>
            </a:pPr>
            <a:r>
              <a:rPr lang="zh-TW" altLang="en-US" sz="26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科目教師：輸入負責教授科目的積分</a:t>
            </a:r>
          </a:p>
        </p:txBody>
      </p:sp>
      <p:pic>
        <p:nvPicPr>
          <p:cNvPr id="241669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691" y="3246748"/>
            <a:ext cx="6888217" cy="32649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81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1657350" y="402432"/>
            <a:ext cx="6157912" cy="611187"/>
          </a:xfrm>
        </p:spPr>
        <p:txBody>
          <a:bodyPr/>
          <a:lstStyle/>
          <a:p>
            <a:pPr>
              <a:defRPr/>
            </a:pPr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數據輸入</a:t>
            </a:r>
            <a:r>
              <a:rPr kumimoji="1" lang="en-US" altLang="zh-TW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「表格介面」</a:t>
            </a:r>
            <a:endParaRPr kumimoji="1" lang="zh-HK" altLang="en-US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4371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38" y="1766888"/>
            <a:ext cx="503237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44" y="1013619"/>
            <a:ext cx="7992888" cy="5608124"/>
          </a:xfrm>
          <a:prstGeom prst="rect">
            <a:avLst/>
          </a:prstGeom>
        </p:spPr>
      </p:pic>
      <p:sp>
        <p:nvSpPr>
          <p:cNvPr id="11" name="矩形 3"/>
          <p:cNvSpPr>
            <a:spLocks noChangeArrowheads="1"/>
          </p:cNvSpPr>
          <p:nvPr/>
        </p:nvSpPr>
        <p:spPr bwMode="auto">
          <a:xfrm>
            <a:off x="683568" y="2636912"/>
            <a:ext cx="2520280" cy="302433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>
              <a:solidFill>
                <a:schemeClr val="tx1"/>
              </a:solidFill>
            </a:endParaRPr>
          </a:p>
        </p:txBody>
      </p:sp>
      <p:sp>
        <p:nvSpPr>
          <p:cNvPr id="12" name="矩形 3"/>
          <p:cNvSpPr>
            <a:spLocks noChangeArrowheads="1"/>
          </p:cNvSpPr>
          <p:nvPr/>
        </p:nvSpPr>
        <p:spPr bwMode="auto">
          <a:xfrm>
            <a:off x="2195736" y="6192234"/>
            <a:ext cx="1368152" cy="26110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12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endParaRPr lang="en-US" altLang="zh-TW" dirty="0"/>
          </a:p>
        </p:txBody>
      </p:sp>
      <p:sp>
        <p:nvSpPr>
          <p:cNvPr id="5" name="內容版面配置區 2"/>
          <p:cNvSpPr>
            <a:spLocks noGrp="1"/>
          </p:cNvSpPr>
          <p:nvPr>
            <p:ph idx="1"/>
          </p:nvPr>
        </p:nvSpPr>
        <p:spPr>
          <a:xfrm>
            <a:off x="1224832" y="1529781"/>
            <a:ext cx="7704856" cy="3881437"/>
          </a:xfrm>
        </p:spPr>
        <p:txBody>
          <a:bodyPr>
            <a:normAutofit/>
          </a:bodyPr>
          <a:lstStyle/>
          <a:p>
            <a:pPr marL="0" indent="0" algn="just">
              <a:spcBef>
                <a:spcPct val="0"/>
              </a:spcBef>
              <a:buSzPct val="90000"/>
              <a:buNone/>
              <a:defRPr/>
            </a:pPr>
            <a:r>
              <a:rPr kumimoji="1" lang="zh-TW" altLang="en-US" sz="2400" kern="1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「表格介面」除保留傳統介面的功能外，亦新增／加強了以下功能：</a:t>
            </a:r>
            <a:endParaRPr kumimoji="1" lang="en-US" altLang="zh-TW" sz="2400" kern="12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just">
              <a:spcBef>
                <a:spcPct val="0"/>
              </a:spcBef>
              <a:buSzPct val="90000"/>
              <a:buNone/>
              <a:defRPr/>
            </a:pPr>
            <a:endParaRPr kumimoji="1" lang="en-US" altLang="zh-TW" sz="2400" kern="12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spcBef>
                <a:spcPct val="0"/>
              </a:spcBef>
              <a:buSzPct val="90000"/>
              <a:defRPr/>
            </a:pPr>
            <a:r>
              <a:rPr kumimoji="1" lang="zh-TW" altLang="en-US" sz="2400" kern="1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可利用鍵盤上的「方向鍵」移動方格進行積分輸入</a:t>
            </a:r>
            <a:endParaRPr kumimoji="1" lang="en-US" altLang="zh-TW" sz="2400" kern="12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spcBef>
                <a:spcPct val="0"/>
              </a:spcBef>
              <a:buSzPct val="90000"/>
              <a:defRPr/>
            </a:pPr>
            <a:r>
              <a:rPr kumimoji="1" lang="zh-TW" altLang="en-US" sz="2400" kern="1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支援「</a:t>
            </a:r>
            <a:r>
              <a:rPr kumimoji="1" lang="zh-TW" altLang="en-US" sz="2400" kern="12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複製</a:t>
            </a:r>
            <a:r>
              <a:rPr kumimoji="1" lang="en-US" altLang="zh-TW" sz="2400" kern="12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1" lang="en-US" altLang="zh-TW" sz="2400" kern="1200" dirty="0" err="1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Ctrl+C</a:t>
            </a:r>
            <a:r>
              <a:rPr kumimoji="1" lang="en-US" altLang="zh-TW" sz="2400" kern="12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kumimoji="1" lang="zh-TW" altLang="en-US" sz="2400" kern="12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kumimoji="1" lang="zh-TW" altLang="en-US" sz="2400" kern="1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貼</a:t>
            </a:r>
            <a:r>
              <a:rPr kumimoji="1" lang="zh-TW" altLang="en-US" sz="2400" kern="12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</a:t>
            </a:r>
            <a:r>
              <a:rPr kumimoji="1" lang="en-US" altLang="zh-TW" sz="2400" kern="12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1" lang="en-US" altLang="zh-TW" sz="2400" kern="1200" dirty="0" err="1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Ctrl+V</a:t>
            </a:r>
            <a:r>
              <a:rPr kumimoji="1" lang="en-US" altLang="zh-TW" sz="2400" kern="12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kumimoji="1" lang="zh-TW" altLang="en-US" sz="2400" kern="12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kumimoji="1" lang="zh-TW" altLang="en-US" sz="2400" kern="1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功能，可把試算表</a:t>
            </a:r>
            <a:r>
              <a:rPr kumimoji="1" lang="en-US" altLang="zh-TW" sz="2400" kern="1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(Excel)</a:t>
            </a:r>
            <a:r>
              <a:rPr kumimoji="1" lang="zh-TW" altLang="en-US" sz="2400" kern="1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的數據直接貼上系統</a:t>
            </a:r>
            <a:r>
              <a:rPr kumimoji="1" lang="zh-TW" altLang="en-US" sz="2400" kern="12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介面</a:t>
            </a:r>
            <a:endParaRPr kumimoji="1" lang="en-US" altLang="zh-TW" sz="2400" kern="12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spcBef>
                <a:spcPct val="0"/>
              </a:spcBef>
              <a:buSzPct val="90000"/>
              <a:defRPr/>
            </a:pPr>
            <a:r>
              <a:rPr kumimoji="1" lang="zh-TW" altLang="en-US" sz="2400" kern="1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提供錯誤輸入提示</a:t>
            </a:r>
            <a:r>
              <a:rPr kumimoji="1" lang="en-US" altLang="zh-TW" sz="2400" kern="1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1" lang="zh-TW" altLang="en-US" sz="2400" kern="1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積分輸入欄位會轉為</a:t>
            </a:r>
            <a:r>
              <a:rPr kumimoji="1" lang="zh-TW" altLang="en-US" sz="2400" b="1" kern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紅色</a:t>
            </a:r>
            <a:r>
              <a:rPr kumimoji="1" lang="en-US" altLang="zh-TW" sz="2400" kern="1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0" indent="0">
              <a:buNone/>
            </a:pPr>
            <a:endParaRPr lang="en-US" altLang="zh-HK" sz="24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 bwMode="auto">
          <a:xfrm>
            <a:off x="1766888" y="404813"/>
            <a:ext cx="7162800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Franklin Gothic Medium" panose="020B0603020102020204" pitchFamily="34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Franklin Gothic Medium" panose="020B0603020102020204" pitchFamily="34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Franklin Gothic Medium" panose="020B0603020102020204" pitchFamily="34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Franklin Gothic Medium" panose="020B06030201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數據輸入</a:t>
            </a:r>
            <a:r>
              <a:rPr lang="en-US" altLang="zh-TW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–</a:t>
            </a:r>
            <a:r>
              <a:rPr lang="zh-TW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積分與等級</a:t>
            </a:r>
            <a:r>
              <a:rPr lang="en-US" altLang="zh-TW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表格介面</a:t>
            </a:r>
            <a:r>
              <a:rPr lang="en-US" altLang="zh-TW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HK" altLang="en-US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/>
          <a:srcRect b="30435"/>
          <a:stretch/>
        </p:blipFill>
        <p:spPr>
          <a:xfrm>
            <a:off x="1188965" y="4833156"/>
            <a:ext cx="1355290" cy="1152127"/>
          </a:xfrm>
          <a:prstGeom prst="rect">
            <a:avLst/>
          </a:prstGeom>
        </p:spPr>
      </p:pic>
      <p:sp>
        <p:nvSpPr>
          <p:cNvPr id="9" name="向右箭號 8"/>
          <p:cNvSpPr/>
          <p:nvPr/>
        </p:nvSpPr>
        <p:spPr>
          <a:xfrm>
            <a:off x="2843808" y="5085184"/>
            <a:ext cx="792088" cy="64807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455" y="4437112"/>
            <a:ext cx="46482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77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53407" y="471128"/>
            <a:ext cx="6347713" cy="587152"/>
          </a:xfrm>
        </p:spPr>
        <p:txBody>
          <a:bodyPr>
            <a:noAutofit/>
          </a:bodyPr>
          <a:lstStyle/>
          <a:p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數據輸入</a:t>
            </a:r>
            <a:r>
              <a:rPr kumimoji="1" lang="en-US" altLang="zh-TW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「表格介面」</a:t>
            </a:r>
            <a:endParaRPr kumimoji="1" lang="zh-HK" altLang="en-US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38993" y="1383631"/>
            <a:ext cx="8176539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zh-TW" altLang="en-US" sz="2600" kern="1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用戶可把</a:t>
            </a:r>
            <a:r>
              <a:rPr kumimoji="1" lang="en-US" altLang="zh-TW" sz="2600" kern="1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Excel </a:t>
            </a:r>
            <a:r>
              <a:rPr kumimoji="1" lang="zh-TW" altLang="en-US" sz="2600" kern="1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試算表的數值直接「複製」</a:t>
            </a:r>
            <a:r>
              <a:rPr kumimoji="1" lang="en-US" altLang="zh-TW" sz="2600" kern="1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(Ctrl + C)</a:t>
            </a:r>
            <a:r>
              <a:rPr kumimoji="1" lang="zh-TW" altLang="en-US" sz="2600" kern="1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kumimoji="1" lang="en-US" altLang="zh-TW" sz="2600" kern="12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kumimoji="1" lang="zh-TW" altLang="en-US" sz="2600" kern="1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並「貼上」</a:t>
            </a:r>
            <a:r>
              <a:rPr kumimoji="1" lang="en-US" altLang="zh-TW" sz="2600" kern="1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(Ctrl + </a:t>
            </a:r>
            <a:r>
              <a:rPr kumimoji="1" lang="zh-TW" altLang="en-US" sz="2600" kern="1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Ｖ</a:t>
            </a:r>
            <a:r>
              <a:rPr kumimoji="1" lang="en-US" altLang="zh-TW" sz="2600" kern="1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kumimoji="1" lang="zh-TW" altLang="en-US" sz="2600" kern="1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至</a:t>
            </a:r>
            <a:r>
              <a:rPr kumimoji="1" lang="en-US" altLang="zh-TW" sz="2600" kern="1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 sz="2600" kern="1200" dirty="0" err="1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WebSAMS</a:t>
            </a:r>
            <a:r>
              <a:rPr kumimoji="1" lang="en-US" altLang="zh-TW" sz="2600" kern="1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TW" altLang="en-US" sz="2600" kern="1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介面中。</a:t>
            </a:r>
            <a:endParaRPr kumimoji="1" lang="zh-HK" altLang="en-US" sz="2600" kern="12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005" y="2492896"/>
            <a:ext cx="5057775" cy="427709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057" y="2558226"/>
            <a:ext cx="4482053" cy="4211767"/>
          </a:xfrm>
          <a:prstGeom prst="rect">
            <a:avLst/>
          </a:prstGeom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93434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09724" y="370405"/>
            <a:ext cx="6347713" cy="659160"/>
          </a:xfrm>
        </p:spPr>
        <p:txBody>
          <a:bodyPr/>
          <a:lstStyle/>
          <a:p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數據輸入</a:t>
            </a:r>
            <a:r>
              <a:rPr kumimoji="1" lang="en-US" altLang="zh-TW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「表格介面」</a:t>
            </a:r>
            <a:endParaRPr kumimoji="1" lang="zh-HK" altLang="en-US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7732" y="4185834"/>
            <a:ext cx="7544667" cy="1886354"/>
          </a:xfrm>
        </p:spPr>
        <p:txBody>
          <a:bodyPr>
            <a:noAutofit/>
          </a:bodyPr>
          <a:lstStyle/>
          <a:p>
            <a:r>
              <a:rPr kumimoji="1" lang="zh-TW" altLang="en-US" sz="2600" kern="1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若用戶錯誤輸入數據，相關欄位會變為「紅色」，並不能成功儲存。</a:t>
            </a:r>
            <a:endParaRPr kumimoji="1" lang="en-US" altLang="zh-TW" sz="2600" kern="12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kumimoji="1" lang="zh-TW" altLang="en-US" sz="2600" kern="1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當滑鼠移到紅色欄位位置，表格將顯示相關錯誤原因提示</a:t>
            </a:r>
            <a:endParaRPr kumimoji="1" lang="zh-HK" altLang="en-US" sz="2600" kern="12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449530"/>
            <a:ext cx="9036496" cy="255553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 bwMode="auto">
          <a:xfrm>
            <a:off x="1872866" y="1927951"/>
            <a:ext cx="2038121" cy="1586429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 w="25400">
            <a:solidFill>
              <a:schemeClr val="bg2">
                <a:lumMod val="10000"/>
                <a:lumOff val="90000"/>
              </a:schemeClr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zh-HK" altLang="en-US" sz="20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5322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學生成績模組重要概念</a:t>
            </a:r>
            <a:endParaRPr kumimoji="1" lang="zh-HK" altLang="en-US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/>
          </p:cNvPr>
          <p:cNvSpPr>
            <a:spLocks noGrp="1"/>
          </p:cNvSpPr>
          <p:nvPr>
            <p:ph idx="1"/>
          </p:nvPr>
        </p:nvSpPr>
        <p:spPr>
          <a:xfrm>
            <a:off x="928688" y="1341438"/>
            <a:ext cx="7604125" cy="46085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en-US" sz="2800" b="1" dirty="0">
                <a:solidFill>
                  <a:srgbClr val="0036A2"/>
                </a:solidFill>
                <a:latin typeface="+mn-ea"/>
              </a:rPr>
              <a:t>考績</a:t>
            </a:r>
            <a:r>
              <a:rPr lang="en-US" altLang="zh-TW" sz="2800" b="1" dirty="0">
                <a:solidFill>
                  <a:srgbClr val="0036A2"/>
                </a:solidFill>
                <a:latin typeface="+mn-ea"/>
              </a:rPr>
              <a:t>(Assessment)</a:t>
            </a:r>
          </a:p>
          <a:p>
            <a:pPr lvl="1">
              <a:defRPr/>
            </a:pPr>
            <a:r>
              <a:rPr lang="zh-TW" altLang="en-US" sz="2200" b="1" dirty="0">
                <a:latin typeface="+mn-ea"/>
              </a:rPr>
              <a:t>例：測驗一</a:t>
            </a:r>
            <a:r>
              <a:rPr lang="en-US" altLang="zh-TW" sz="2200" b="1" dirty="0">
                <a:solidFill>
                  <a:srgbClr val="0036A2"/>
                </a:solidFill>
                <a:latin typeface="+mn-ea"/>
              </a:rPr>
              <a:t>(T1A1)</a:t>
            </a:r>
            <a:r>
              <a:rPr lang="zh-TW" altLang="en-US" sz="2200" b="1" dirty="0">
                <a:latin typeface="+mn-ea"/>
              </a:rPr>
              <a:t>、考試一</a:t>
            </a:r>
            <a:r>
              <a:rPr lang="en-US" altLang="zh-TW" sz="2200" b="1" dirty="0">
                <a:solidFill>
                  <a:srgbClr val="0036A2"/>
                </a:solidFill>
                <a:latin typeface="+mn-ea"/>
              </a:rPr>
              <a:t>(T1A2)</a:t>
            </a:r>
          </a:p>
          <a:p>
            <a:pPr lvl="1">
              <a:defRPr/>
            </a:pPr>
            <a:r>
              <a:rPr lang="zh-TW" altLang="en-US" sz="2200" b="1" dirty="0">
                <a:latin typeface="+mn-ea"/>
              </a:rPr>
              <a:t>由用戶輸入的原始積分</a:t>
            </a:r>
            <a:endParaRPr lang="en-US" altLang="zh-TW" sz="2200" b="1" dirty="0">
              <a:latin typeface="+mn-ea"/>
            </a:endParaRPr>
          </a:p>
          <a:p>
            <a:pPr lvl="1">
              <a:defRPr/>
            </a:pPr>
            <a:endParaRPr lang="en-US" altLang="zh-TW" sz="1000" b="1" dirty="0">
              <a:latin typeface="+mn-ea"/>
            </a:endParaRPr>
          </a:p>
          <a:p>
            <a:pPr>
              <a:defRPr/>
            </a:pPr>
            <a:r>
              <a:rPr lang="zh-TW" altLang="en-US" sz="2800" b="1" dirty="0">
                <a:solidFill>
                  <a:srgbClr val="0036A2"/>
                </a:solidFill>
                <a:latin typeface="+mn-ea"/>
              </a:rPr>
              <a:t>學期</a:t>
            </a:r>
            <a:r>
              <a:rPr lang="en-US" altLang="zh-TW" sz="2800" b="1" dirty="0">
                <a:solidFill>
                  <a:srgbClr val="0036A2"/>
                </a:solidFill>
                <a:latin typeface="+mn-ea"/>
              </a:rPr>
              <a:t>(Term)</a:t>
            </a:r>
          </a:p>
          <a:p>
            <a:pPr lvl="1">
              <a:defRPr/>
            </a:pPr>
            <a:r>
              <a:rPr lang="zh-TW" altLang="en-US" sz="2200" b="1" dirty="0">
                <a:latin typeface="+mn-ea"/>
              </a:rPr>
              <a:t>例：上學期成績</a:t>
            </a:r>
            <a:r>
              <a:rPr lang="en-US" altLang="zh-TW" sz="2200" b="1" dirty="0">
                <a:solidFill>
                  <a:srgbClr val="0036A2"/>
                </a:solidFill>
                <a:latin typeface="+mn-ea"/>
              </a:rPr>
              <a:t>(T1)</a:t>
            </a:r>
          </a:p>
          <a:p>
            <a:pPr lvl="1">
              <a:defRPr/>
            </a:pPr>
            <a:r>
              <a:rPr lang="zh-TW" altLang="en-US" sz="2200" b="1" dirty="0">
                <a:latin typeface="+mn-ea"/>
              </a:rPr>
              <a:t>由同一學期內所有考績整合而成</a:t>
            </a:r>
            <a:endParaRPr lang="en-US" altLang="zh-TW" sz="2200" b="1" dirty="0">
              <a:latin typeface="+mn-ea"/>
            </a:endParaRPr>
          </a:p>
          <a:p>
            <a:pPr lvl="1">
              <a:defRPr/>
            </a:pPr>
            <a:endParaRPr lang="en-US" altLang="zh-TW" sz="1000" b="1" dirty="0">
              <a:latin typeface="+mn-ea"/>
            </a:endParaRPr>
          </a:p>
          <a:p>
            <a:pPr>
              <a:defRPr/>
            </a:pPr>
            <a:r>
              <a:rPr lang="zh-TW" altLang="en-US" sz="2800" b="1" dirty="0">
                <a:solidFill>
                  <a:srgbClr val="0036A2"/>
                </a:solidFill>
                <a:latin typeface="+mn-ea"/>
              </a:rPr>
              <a:t>年終</a:t>
            </a:r>
            <a:r>
              <a:rPr lang="en-US" altLang="zh-TW" sz="2800" b="1" dirty="0">
                <a:solidFill>
                  <a:srgbClr val="0036A2"/>
                </a:solidFill>
                <a:latin typeface="+mn-ea"/>
              </a:rPr>
              <a:t>(Annual)</a:t>
            </a:r>
          </a:p>
          <a:p>
            <a:pPr lvl="1">
              <a:defRPr/>
            </a:pPr>
            <a:r>
              <a:rPr lang="zh-TW" altLang="en-US" sz="2200" b="1" dirty="0">
                <a:latin typeface="+mn-ea"/>
              </a:rPr>
              <a:t>由所有學期成績整合而成</a:t>
            </a:r>
            <a:endParaRPr lang="en-US" altLang="zh-TW" sz="2200" b="1" dirty="0">
              <a:latin typeface="+mn-ea"/>
            </a:endParaRPr>
          </a:p>
          <a:p>
            <a:pPr lvl="1">
              <a:defRPr/>
            </a:pPr>
            <a:r>
              <a:rPr lang="zh-TW" altLang="en-US" sz="2200" b="1" dirty="0">
                <a:latin typeface="+mn-ea"/>
              </a:rPr>
              <a:t>全年成績</a:t>
            </a:r>
            <a:endParaRPr lang="en-US" altLang="zh-TW" sz="2200" b="1" dirty="0">
              <a:latin typeface="+mn-ea"/>
            </a:endParaRPr>
          </a:p>
          <a:p>
            <a:pPr marL="457200" lvl="1" indent="0">
              <a:buFont typeface="Wingdings" panose="05000000000000000000" pitchFamily="2" charset="2"/>
              <a:buNone/>
              <a:defRPr/>
            </a:pPr>
            <a:endParaRPr lang="en-US" altLang="zh-HK" sz="2400" b="1" dirty="0">
              <a:latin typeface="+mn-ea"/>
            </a:endParaRPr>
          </a:p>
          <a:p>
            <a:pPr lvl="1">
              <a:defRPr/>
            </a:pPr>
            <a:endParaRPr lang="zh-HK" altLang="en-US" sz="2400" b="1" dirty="0">
              <a:latin typeface="+mn-ea"/>
            </a:endParaRPr>
          </a:p>
          <a:p>
            <a:pPr lvl="1">
              <a:defRPr/>
            </a:pPr>
            <a:endParaRPr lang="zh-HK" altLang="en-US" sz="2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2680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397000"/>
            <a:ext cx="6919913" cy="446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1766888" y="404813"/>
            <a:ext cx="7162800" cy="611187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數據輸入</a:t>
            </a:r>
            <a:r>
              <a:rPr kumimoji="1" lang="en-US" altLang="zh-TW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</a:t>
            </a:r>
            <a:r>
              <a:rPr kumimoji="1" lang="zh-TW" altLang="en-US" kern="1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其他資料</a:t>
            </a:r>
            <a:endParaRPr kumimoji="1" lang="zh-HK" altLang="en-US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1621" name="矩形 3"/>
          <p:cNvSpPr>
            <a:spLocks noChangeArrowheads="1"/>
          </p:cNvSpPr>
          <p:nvPr/>
        </p:nvSpPr>
        <p:spPr bwMode="auto">
          <a:xfrm>
            <a:off x="5724525" y="3635375"/>
            <a:ext cx="1873250" cy="1547813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24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pic>
        <p:nvPicPr>
          <p:cNvPr id="111623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2060575"/>
            <a:ext cx="720725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6"/>
          <a:stretch>
            <a:fillRect/>
          </a:stretch>
        </p:blipFill>
        <p:spPr bwMode="auto">
          <a:xfrm>
            <a:off x="6635750" y="2082800"/>
            <a:ext cx="369888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70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42" name="群組 3"/>
          <p:cNvGrpSpPr>
            <a:grpSpLocks/>
          </p:cNvGrpSpPr>
          <p:nvPr/>
        </p:nvGrpSpPr>
        <p:grpSpPr bwMode="auto">
          <a:xfrm>
            <a:off x="250825" y="1125538"/>
            <a:ext cx="5791200" cy="3095625"/>
            <a:chOff x="250825" y="1125538"/>
            <a:chExt cx="5791200" cy="3095625"/>
          </a:xfrm>
        </p:grpSpPr>
        <p:grpSp>
          <p:nvGrpSpPr>
            <p:cNvPr id="112658" name="群組 1"/>
            <p:cNvGrpSpPr>
              <a:grpSpLocks/>
            </p:cNvGrpSpPr>
            <p:nvPr/>
          </p:nvGrpSpPr>
          <p:grpSpPr bwMode="auto">
            <a:xfrm>
              <a:off x="250825" y="1125538"/>
              <a:ext cx="5791200" cy="3095625"/>
              <a:chOff x="250825" y="1125538"/>
              <a:chExt cx="5791200" cy="3095625"/>
            </a:xfrm>
          </p:grpSpPr>
          <p:grpSp>
            <p:nvGrpSpPr>
              <p:cNvPr id="112660" name="群組 2"/>
              <p:cNvGrpSpPr>
                <a:grpSpLocks/>
              </p:cNvGrpSpPr>
              <p:nvPr/>
            </p:nvGrpSpPr>
            <p:grpSpPr bwMode="auto">
              <a:xfrm>
                <a:off x="250825" y="1125538"/>
                <a:ext cx="5791200" cy="3095625"/>
                <a:chOff x="251520" y="1124744"/>
                <a:chExt cx="5791200" cy="3095625"/>
              </a:xfrm>
            </p:grpSpPr>
            <p:pic>
              <p:nvPicPr>
                <p:cNvPr id="112662" name="Picture 2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1520" y="1124744"/>
                  <a:ext cx="5791200" cy="30956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sp>
              <p:nvSpPr>
                <p:cNvPr id="112663" name="矩形 1"/>
                <p:cNvSpPr>
                  <a:spLocks noChangeArrowheads="1"/>
                </p:cNvSpPr>
                <p:nvPr/>
              </p:nvSpPr>
              <p:spPr bwMode="auto">
                <a:xfrm>
                  <a:off x="971600" y="3068960"/>
                  <a:ext cx="720080" cy="648072"/>
                </a:xfrm>
                <a:prstGeom prst="rect">
                  <a:avLst/>
                </a:prstGeom>
                <a:blipFill dpi="0" rotWithShape="1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ts val="1000"/>
                    </a:spcBef>
                    <a:buClr>
                      <a:schemeClr val="accent1"/>
                    </a:buClr>
                    <a:buSzPct val="80000"/>
                    <a:buFont typeface="Wingdings 3" panose="05040102010807070707" pitchFamily="18" charset="2"/>
                    <a:buChar char=""/>
                    <a:defRPr>
                      <a:solidFill>
                        <a:srgbClr val="404040"/>
                      </a:solidFill>
                      <a:latin typeface="Franklin Gothic Book" panose="020B0503020102020204" pitchFamily="34" charset="0"/>
                    </a:defRPr>
                  </a:lvl1pPr>
                  <a:lvl2pPr marL="742950" indent="-285750">
                    <a:spcBef>
                      <a:spcPts val="1000"/>
                    </a:spcBef>
                    <a:buClr>
                      <a:schemeClr val="accent1"/>
                    </a:buClr>
                    <a:buSzPct val="80000"/>
                    <a:buFont typeface="Wingdings 3" panose="05040102010807070707" pitchFamily="18" charset="2"/>
                    <a:buChar char=""/>
                    <a:defRPr sz="1600">
                      <a:solidFill>
                        <a:srgbClr val="404040"/>
                      </a:solidFill>
                      <a:latin typeface="Franklin Gothic Book" panose="020B0503020102020204" pitchFamily="34" charset="0"/>
                    </a:defRPr>
                  </a:lvl2pPr>
                  <a:lvl3pPr marL="1143000" indent="-228600">
                    <a:spcBef>
                      <a:spcPts val="1000"/>
                    </a:spcBef>
                    <a:buClr>
                      <a:schemeClr val="accent1"/>
                    </a:buClr>
                    <a:buSzPct val="80000"/>
                    <a:buFont typeface="Wingdings 3" panose="05040102010807070707" pitchFamily="18" charset="2"/>
                    <a:buChar char=""/>
                    <a:defRPr sz="1400">
                      <a:solidFill>
                        <a:srgbClr val="404040"/>
                      </a:solidFill>
                      <a:latin typeface="Franklin Gothic Book" panose="020B0503020102020204" pitchFamily="34" charset="0"/>
                    </a:defRPr>
                  </a:lvl3pPr>
                  <a:lvl4pPr marL="1600200" indent="-228600">
                    <a:spcBef>
                      <a:spcPts val="1000"/>
                    </a:spcBef>
                    <a:buClr>
                      <a:schemeClr val="accent1"/>
                    </a:buClr>
                    <a:buSzPct val="80000"/>
                    <a:buFont typeface="Wingdings 3" panose="05040102010807070707" pitchFamily="18" charset="2"/>
                    <a:buChar char=""/>
                    <a:defRPr sz="1200">
                      <a:solidFill>
                        <a:srgbClr val="404040"/>
                      </a:solidFill>
                      <a:latin typeface="Franklin Gothic Book" panose="020B0503020102020204" pitchFamily="34" charset="0"/>
                    </a:defRPr>
                  </a:lvl4pPr>
                  <a:lvl5pPr marL="2057400" indent="-228600">
                    <a:spcBef>
                      <a:spcPts val="1000"/>
                    </a:spcBef>
                    <a:buClr>
                      <a:schemeClr val="accent1"/>
                    </a:buClr>
                    <a:buSzPct val="80000"/>
                    <a:buFont typeface="Wingdings 3" panose="05040102010807070707" pitchFamily="18" charset="2"/>
                    <a:buChar char=""/>
                    <a:defRPr sz="1200">
                      <a:solidFill>
                        <a:srgbClr val="404040"/>
                      </a:solidFill>
                      <a:latin typeface="Franklin Gothic Book" panose="020B0503020102020204" pitchFamily="34" charset="0"/>
                    </a:defRPr>
                  </a:lvl5pPr>
                  <a:lvl6pPr marL="25146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80000"/>
                    <a:buFont typeface="Wingdings 3" panose="05040102010807070707" pitchFamily="18" charset="2"/>
                    <a:buChar char=""/>
                    <a:defRPr sz="1200">
                      <a:solidFill>
                        <a:srgbClr val="404040"/>
                      </a:solidFill>
                      <a:latin typeface="Franklin Gothic Book" panose="020B0503020102020204" pitchFamily="34" charset="0"/>
                    </a:defRPr>
                  </a:lvl6pPr>
                  <a:lvl7pPr marL="29718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80000"/>
                    <a:buFont typeface="Wingdings 3" panose="05040102010807070707" pitchFamily="18" charset="2"/>
                    <a:buChar char=""/>
                    <a:defRPr sz="1200">
                      <a:solidFill>
                        <a:srgbClr val="404040"/>
                      </a:solidFill>
                      <a:latin typeface="Franklin Gothic Book" panose="020B0503020102020204" pitchFamily="34" charset="0"/>
                    </a:defRPr>
                  </a:lvl7pPr>
                  <a:lvl8pPr marL="34290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80000"/>
                    <a:buFont typeface="Wingdings 3" panose="05040102010807070707" pitchFamily="18" charset="2"/>
                    <a:buChar char=""/>
                    <a:defRPr sz="1200">
                      <a:solidFill>
                        <a:srgbClr val="404040"/>
                      </a:solidFill>
                      <a:latin typeface="Franklin Gothic Book" panose="020B0503020102020204" pitchFamily="34" charset="0"/>
                    </a:defRPr>
                  </a:lvl8pPr>
                  <a:lvl9pPr marL="38862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80000"/>
                    <a:buFont typeface="Wingdings 3" panose="05040102010807070707" pitchFamily="18" charset="2"/>
                    <a:buChar char=""/>
                    <a:defRPr sz="1200">
                      <a:solidFill>
                        <a:srgbClr val="404040"/>
                      </a:solidFill>
                      <a:latin typeface="Franklin Gothic Book" panose="020B05030201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zh-HK" altLang="en-US" sz="2400">
                    <a:solidFill>
                      <a:schemeClr val="tx1"/>
                    </a:solidFill>
                    <a:latin typeface="Tahoma" panose="020B0604030504040204" pitchFamily="34" charset="0"/>
                  </a:endParaRPr>
                </a:p>
              </p:txBody>
            </p:sp>
          </p:grpSp>
          <p:pic>
            <p:nvPicPr>
              <p:cNvPr id="112661" name="Picture 1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9025" y="1472552"/>
                <a:ext cx="261785" cy="1409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2659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412775"/>
              <a:ext cx="5771007" cy="612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1690985" y="400052"/>
            <a:ext cx="7162800" cy="611187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數據輸入</a:t>
            </a:r>
            <a:r>
              <a:rPr kumimoji="1" lang="en-US" altLang="zh-TW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</a:t>
            </a:r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獎懲資料</a:t>
            </a:r>
            <a:r>
              <a:rPr kumimoji="1" lang="en-US" altLang="zh-TW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缺席紀綠</a:t>
            </a:r>
            <a:endParaRPr kumimoji="1" lang="zh-HK" altLang="en-US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2644" name="矩形 3"/>
          <p:cNvSpPr>
            <a:spLocks noChangeArrowheads="1"/>
          </p:cNvSpPr>
          <p:nvPr/>
        </p:nvSpPr>
        <p:spPr bwMode="auto">
          <a:xfrm>
            <a:off x="250825" y="2154238"/>
            <a:ext cx="1296988" cy="34131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24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12645" name="矩形 4"/>
          <p:cNvSpPr>
            <a:spLocks noChangeArrowheads="1"/>
          </p:cNvSpPr>
          <p:nvPr/>
        </p:nvSpPr>
        <p:spPr bwMode="auto">
          <a:xfrm>
            <a:off x="6156325" y="1843088"/>
            <a:ext cx="2774950" cy="1201737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  <a:ex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可從獎懲資料模組和學生出席資料模組複製數據</a:t>
            </a:r>
            <a:endParaRPr lang="zh-HK" altLang="en-US" sz="2400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12646" name="群組 4"/>
          <p:cNvGrpSpPr>
            <a:grpSpLocks/>
          </p:cNvGrpSpPr>
          <p:nvPr/>
        </p:nvGrpSpPr>
        <p:grpSpPr bwMode="auto">
          <a:xfrm>
            <a:off x="2860675" y="3535363"/>
            <a:ext cx="6088063" cy="3189287"/>
            <a:chOff x="2843213" y="3535363"/>
            <a:chExt cx="6088062" cy="3189287"/>
          </a:xfrm>
        </p:grpSpPr>
        <p:grpSp>
          <p:nvGrpSpPr>
            <p:cNvPr id="112652" name="群組 2"/>
            <p:cNvGrpSpPr>
              <a:grpSpLocks/>
            </p:cNvGrpSpPr>
            <p:nvPr/>
          </p:nvGrpSpPr>
          <p:grpSpPr bwMode="auto">
            <a:xfrm>
              <a:off x="2843213" y="3535363"/>
              <a:ext cx="6088062" cy="3189287"/>
              <a:chOff x="2843213" y="3535363"/>
              <a:chExt cx="6088062" cy="3189287"/>
            </a:xfrm>
          </p:grpSpPr>
          <p:grpSp>
            <p:nvGrpSpPr>
              <p:cNvPr id="112654" name="群組 3"/>
              <p:cNvGrpSpPr>
                <a:grpSpLocks/>
              </p:cNvGrpSpPr>
              <p:nvPr/>
            </p:nvGrpSpPr>
            <p:grpSpPr bwMode="auto">
              <a:xfrm>
                <a:off x="2843213" y="3535363"/>
                <a:ext cx="6088062" cy="3189287"/>
                <a:chOff x="2843808" y="3535585"/>
                <a:chExt cx="6086876" cy="3188841"/>
              </a:xfrm>
            </p:grpSpPr>
            <p:pic>
              <p:nvPicPr>
                <p:cNvPr id="112656" name="Picture 3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43808" y="3535585"/>
                  <a:ext cx="6086876" cy="3188841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sp>
              <p:nvSpPr>
                <p:cNvPr id="112657" name="矩形 11"/>
                <p:cNvSpPr>
                  <a:spLocks noChangeArrowheads="1"/>
                </p:cNvSpPr>
                <p:nvPr/>
              </p:nvSpPr>
              <p:spPr bwMode="auto">
                <a:xfrm>
                  <a:off x="3618735" y="5360051"/>
                  <a:ext cx="720080" cy="720080"/>
                </a:xfrm>
                <a:prstGeom prst="rect">
                  <a:avLst/>
                </a:prstGeom>
                <a:blipFill dpi="0" rotWithShape="1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ts val="1000"/>
                    </a:spcBef>
                    <a:buClr>
                      <a:schemeClr val="accent1"/>
                    </a:buClr>
                    <a:buSzPct val="80000"/>
                    <a:buFont typeface="Wingdings 3" panose="05040102010807070707" pitchFamily="18" charset="2"/>
                    <a:buChar char=""/>
                    <a:defRPr>
                      <a:solidFill>
                        <a:srgbClr val="404040"/>
                      </a:solidFill>
                      <a:latin typeface="Franklin Gothic Book" panose="020B0503020102020204" pitchFamily="34" charset="0"/>
                    </a:defRPr>
                  </a:lvl1pPr>
                  <a:lvl2pPr marL="742950" indent="-285750">
                    <a:spcBef>
                      <a:spcPts val="1000"/>
                    </a:spcBef>
                    <a:buClr>
                      <a:schemeClr val="accent1"/>
                    </a:buClr>
                    <a:buSzPct val="80000"/>
                    <a:buFont typeface="Wingdings 3" panose="05040102010807070707" pitchFamily="18" charset="2"/>
                    <a:buChar char=""/>
                    <a:defRPr sz="1600">
                      <a:solidFill>
                        <a:srgbClr val="404040"/>
                      </a:solidFill>
                      <a:latin typeface="Franklin Gothic Book" panose="020B0503020102020204" pitchFamily="34" charset="0"/>
                    </a:defRPr>
                  </a:lvl2pPr>
                  <a:lvl3pPr marL="1143000" indent="-228600">
                    <a:spcBef>
                      <a:spcPts val="1000"/>
                    </a:spcBef>
                    <a:buClr>
                      <a:schemeClr val="accent1"/>
                    </a:buClr>
                    <a:buSzPct val="80000"/>
                    <a:buFont typeface="Wingdings 3" panose="05040102010807070707" pitchFamily="18" charset="2"/>
                    <a:buChar char=""/>
                    <a:defRPr sz="1400">
                      <a:solidFill>
                        <a:srgbClr val="404040"/>
                      </a:solidFill>
                      <a:latin typeface="Franklin Gothic Book" panose="020B0503020102020204" pitchFamily="34" charset="0"/>
                    </a:defRPr>
                  </a:lvl3pPr>
                  <a:lvl4pPr marL="1600200" indent="-228600">
                    <a:spcBef>
                      <a:spcPts val="1000"/>
                    </a:spcBef>
                    <a:buClr>
                      <a:schemeClr val="accent1"/>
                    </a:buClr>
                    <a:buSzPct val="80000"/>
                    <a:buFont typeface="Wingdings 3" panose="05040102010807070707" pitchFamily="18" charset="2"/>
                    <a:buChar char=""/>
                    <a:defRPr sz="1200">
                      <a:solidFill>
                        <a:srgbClr val="404040"/>
                      </a:solidFill>
                      <a:latin typeface="Franklin Gothic Book" panose="020B0503020102020204" pitchFamily="34" charset="0"/>
                    </a:defRPr>
                  </a:lvl4pPr>
                  <a:lvl5pPr marL="2057400" indent="-228600">
                    <a:spcBef>
                      <a:spcPts val="1000"/>
                    </a:spcBef>
                    <a:buClr>
                      <a:schemeClr val="accent1"/>
                    </a:buClr>
                    <a:buSzPct val="80000"/>
                    <a:buFont typeface="Wingdings 3" panose="05040102010807070707" pitchFamily="18" charset="2"/>
                    <a:buChar char=""/>
                    <a:defRPr sz="1200">
                      <a:solidFill>
                        <a:srgbClr val="404040"/>
                      </a:solidFill>
                      <a:latin typeface="Franklin Gothic Book" panose="020B0503020102020204" pitchFamily="34" charset="0"/>
                    </a:defRPr>
                  </a:lvl5pPr>
                  <a:lvl6pPr marL="25146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80000"/>
                    <a:buFont typeface="Wingdings 3" panose="05040102010807070707" pitchFamily="18" charset="2"/>
                    <a:buChar char=""/>
                    <a:defRPr sz="1200">
                      <a:solidFill>
                        <a:srgbClr val="404040"/>
                      </a:solidFill>
                      <a:latin typeface="Franklin Gothic Book" panose="020B0503020102020204" pitchFamily="34" charset="0"/>
                    </a:defRPr>
                  </a:lvl6pPr>
                  <a:lvl7pPr marL="29718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80000"/>
                    <a:buFont typeface="Wingdings 3" panose="05040102010807070707" pitchFamily="18" charset="2"/>
                    <a:buChar char=""/>
                    <a:defRPr sz="1200">
                      <a:solidFill>
                        <a:srgbClr val="404040"/>
                      </a:solidFill>
                      <a:latin typeface="Franklin Gothic Book" panose="020B0503020102020204" pitchFamily="34" charset="0"/>
                    </a:defRPr>
                  </a:lvl7pPr>
                  <a:lvl8pPr marL="34290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80000"/>
                    <a:buFont typeface="Wingdings 3" panose="05040102010807070707" pitchFamily="18" charset="2"/>
                    <a:buChar char=""/>
                    <a:defRPr sz="1200">
                      <a:solidFill>
                        <a:srgbClr val="404040"/>
                      </a:solidFill>
                      <a:latin typeface="Franklin Gothic Book" panose="020B0503020102020204" pitchFamily="34" charset="0"/>
                    </a:defRPr>
                  </a:lvl8pPr>
                  <a:lvl9pPr marL="38862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80000"/>
                    <a:buFont typeface="Wingdings 3" panose="05040102010807070707" pitchFamily="18" charset="2"/>
                    <a:buChar char=""/>
                    <a:defRPr sz="1200">
                      <a:solidFill>
                        <a:srgbClr val="404040"/>
                      </a:solidFill>
                      <a:latin typeface="Franklin Gothic Book" panose="020B05030201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zh-HK" altLang="en-US" sz="2400">
                    <a:solidFill>
                      <a:schemeClr val="tx1"/>
                    </a:solidFill>
                    <a:latin typeface="Tahoma" panose="020B0604030504040204" pitchFamily="34" charset="0"/>
                  </a:endParaRPr>
                </a:p>
              </p:txBody>
            </p:sp>
          </p:grpSp>
          <p:pic>
            <p:nvPicPr>
              <p:cNvPr id="112655" name="Picture 1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0" y="3894956"/>
                <a:ext cx="261785" cy="1409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265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6153" y="3779551"/>
              <a:ext cx="6055075" cy="643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2647" name="矩形 3"/>
          <p:cNvSpPr>
            <a:spLocks noChangeArrowheads="1"/>
          </p:cNvSpPr>
          <p:nvPr/>
        </p:nvSpPr>
        <p:spPr bwMode="auto">
          <a:xfrm>
            <a:off x="2843213" y="4581525"/>
            <a:ext cx="1657350" cy="341313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24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pic>
        <p:nvPicPr>
          <p:cNvPr id="112648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225" y="1497013"/>
            <a:ext cx="703263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9" name="Picture 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859213"/>
            <a:ext cx="7254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0" name="Picture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3" b="-2"/>
          <a:stretch>
            <a:fillRect/>
          </a:stretch>
        </p:blipFill>
        <p:spPr bwMode="auto">
          <a:xfrm>
            <a:off x="2078038" y="1497013"/>
            <a:ext cx="312737" cy="14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1" name="Picture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3" b="-2"/>
          <a:stretch>
            <a:fillRect/>
          </a:stretch>
        </p:blipFill>
        <p:spPr bwMode="auto">
          <a:xfrm>
            <a:off x="4786313" y="3871913"/>
            <a:ext cx="312737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151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638548" y="1168482"/>
            <a:ext cx="5948114" cy="1512167"/>
          </a:xfrm>
        </p:spPr>
        <p:txBody>
          <a:bodyPr>
            <a:noAutofit/>
          </a:bodyPr>
          <a:lstStyle/>
          <a:p>
            <a:pPr marL="0" indent="0">
              <a:spcBef>
                <a:spcPct val="0"/>
              </a:spcBef>
              <a:buNone/>
              <a:defRPr/>
            </a:pPr>
            <a:r>
              <a:rPr kumimoji="1" lang="zh-TW" altLang="en-US" sz="2600" kern="1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成功複製的紀錄會顯示到「星號」列。</a:t>
            </a:r>
            <a:endParaRPr kumimoji="1" lang="en-US" altLang="zh-TW" sz="2600" kern="12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spcBef>
                <a:spcPct val="0"/>
              </a:spcBef>
              <a:buNone/>
              <a:defRPr/>
            </a:pPr>
            <a:r>
              <a:rPr kumimoji="1" lang="zh-TW" altLang="en-US" sz="2600" kern="1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如須進一步修改，可於左旁空格內輸入資料並儲存，以更新紀錄。</a:t>
            </a:r>
            <a:endParaRPr kumimoji="1" lang="zh-HK" altLang="en-US" sz="2600" kern="12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1638548" y="465584"/>
            <a:ext cx="6347713" cy="587152"/>
          </a:xfrm>
        </p:spPr>
        <p:txBody>
          <a:bodyPr/>
          <a:lstStyle/>
          <a:p>
            <a:pPr>
              <a:defRPr/>
            </a:pPr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數據輸入</a:t>
            </a:r>
            <a:r>
              <a:rPr kumimoji="1" lang="en-US" altLang="zh-TW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</a:t>
            </a:r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獎懲資料</a:t>
            </a:r>
            <a:r>
              <a:rPr kumimoji="1" lang="en-US" altLang="zh-TW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缺席紀錄</a:t>
            </a:r>
            <a:endParaRPr kumimoji="1" lang="zh-HK" altLang="en-US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" name="群組 3"/>
          <p:cNvGrpSpPr>
            <a:grpSpLocks/>
          </p:cNvGrpSpPr>
          <p:nvPr/>
        </p:nvGrpSpPr>
        <p:grpSpPr bwMode="auto">
          <a:xfrm>
            <a:off x="539552" y="2564903"/>
            <a:ext cx="7776864" cy="3888433"/>
            <a:chOff x="250825" y="1125538"/>
            <a:chExt cx="5791200" cy="3095625"/>
          </a:xfrm>
        </p:grpSpPr>
        <p:grpSp>
          <p:nvGrpSpPr>
            <p:cNvPr id="7" name="群組 1"/>
            <p:cNvGrpSpPr>
              <a:grpSpLocks/>
            </p:cNvGrpSpPr>
            <p:nvPr/>
          </p:nvGrpSpPr>
          <p:grpSpPr bwMode="auto">
            <a:xfrm>
              <a:off x="250825" y="1125538"/>
              <a:ext cx="5791200" cy="3095625"/>
              <a:chOff x="250825" y="1125538"/>
              <a:chExt cx="5791200" cy="3095625"/>
            </a:xfrm>
          </p:grpSpPr>
          <p:grpSp>
            <p:nvGrpSpPr>
              <p:cNvPr id="9" name="群組 2"/>
              <p:cNvGrpSpPr>
                <a:grpSpLocks/>
              </p:cNvGrpSpPr>
              <p:nvPr/>
            </p:nvGrpSpPr>
            <p:grpSpPr bwMode="auto">
              <a:xfrm>
                <a:off x="250825" y="1125538"/>
                <a:ext cx="5791200" cy="3095625"/>
                <a:chOff x="251520" y="1124744"/>
                <a:chExt cx="5791200" cy="3095625"/>
              </a:xfrm>
            </p:grpSpPr>
            <p:pic>
              <p:nvPicPr>
                <p:cNvPr id="11" name="Picture 2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1520" y="1124744"/>
                  <a:ext cx="5791200" cy="30956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sp>
              <p:nvSpPr>
                <p:cNvPr id="12" name="矩形 1"/>
                <p:cNvSpPr>
                  <a:spLocks noChangeArrowheads="1"/>
                </p:cNvSpPr>
                <p:nvPr/>
              </p:nvSpPr>
              <p:spPr bwMode="auto">
                <a:xfrm>
                  <a:off x="971600" y="3068960"/>
                  <a:ext cx="720080" cy="648072"/>
                </a:xfrm>
                <a:prstGeom prst="rect">
                  <a:avLst/>
                </a:prstGeom>
                <a:blipFill dpi="0" rotWithShape="1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folHlink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CC0099"/>
                    </a:buClr>
                    <a:buSzPct val="55000"/>
                    <a:buFont typeface="Wingdings" panose="05000000000000000000" pitchFamily="2" charset="2"/>
                    <a:buChar char="n"/>
                    <a:defRPr sz="2000">
                      <a:solidFill>
                        <a:schemeClr val="folHlink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50000"/>
                    <a:buFont typeface="Wingdings" panose="05000000000000000000" pitchFamily="2" charset="2"/>
                    <a:buChar char="n"/>
                    <a:defRPr>
                      <a:solidFill>
                        <a:schemeClr val="folHlink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55000"/>
                    <a:buFont typeface="Wingdings" panose="05000000000000000000" pitchFamily="2" charset="2"/>
                    <a:buChar char="n"/>
                    <a:defRPr sz="1600">
                      <a:solidFill>
                        <a:schemeClr val="folHlink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50000"/>
                    <a:buFont typeface="Wingdings" panose="05000000000000000000" pitchFamily="2" charset="2"/>
                    <a:buChar char="n"/>
                    <a:defRPr sz="1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50000"/>
                    <a:buFont typeface="Wingdings" panose="05000000000000000000" pitchFamily="2" charset="2"/>
                    <a:buChar char="n"/>
                    <a:defRPr sz="1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50000"/>
                    <a:buFont typeface="Wingdings" panose="05000000000000000000" pitchFamily="2" charset="2"/>
                    <a:buChar char="n"/>
                    <a:defRPr sz="1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50000"/>
                    <a:buFont typeface="Wingdings" panose="05000000000000000000" pitchFamily="2" charset="2"/>
                    <a:buChar char="n"/>
                    <a:defRPr sz="1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50000"/>
                    <a:buFont typeface="Wingdings" panose="05000000000000000000" pitchFamily="2" charset="2"/>
                    <a:buChar char="n"/>
                    <a:defRPr sz="1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zh-HK" altLang="en-US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10" name="Picture 1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9025" y="1472552"/>
                <a:ext cx="261785" cy="1409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412775"/>
              <a:ext cx="5771007" cy="612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矩形 3"/>
          <p:cNvSpPr>
            <a:spLocks noChangeArrowheads="1"/>
          </p:cNvSpPr>
          <p:nvPr/>
        </p:nvSpPr>
        <p:spPr bwMode="auto">
          <a:xfrm>
            <a:off x="3328987" y="4690018"/>
            <a:ext cx="285751" cy="126787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24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69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1613693" y="401857"/>
            <a:ext cx="6348413" cy="65881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樣本 </a:t>
            </a:r>
            <a:r>
              <a:rPr kumimoji="1" lang="en-US" altLang="zh-TW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 </a:t>
            </a:r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輸入</a:t>
            </a:r>
            <a:r>
              <a:rPr kumimoji="1" lang="zh-HK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操行</a:t>
            </a:r>
          </a:p>
        </p:txBody>
      </p:sp>
      <p:sp>
        <p:nvSpPr>
          <p:cNvPr id="91140" name="矩形 2"/>
          <p:cNvSpPr>
            <a:spLocks noChangeArrowheads="1"/>
          </p:cNvSpPr>
          <p:nvPr/>
        </p:nvSpPr>
        <p:spPr bwMode="auto">
          <a:xfrm>
            <a:off x="2822575" y="2206625"/>
            <a:ext cx="2447925" cy="296863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24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grpSp>
        <p:nvGrpSpPr>
          <p:cNvPr id="91141" name="群組 1"/>
          <p:cNvGrpSpPr>
            <a:grpSpLocks/>
          </p:cNvGrpSpPr>
          <p:nvPr/>
        </p:nvGrpSpPr>
        <p:grpSpPr bwMode="auto">
          <a:xfrm>
            <a:off x="107950" y="2133600"/>
            <a:ext cx="8785225" cy="2489200"/>
            <a:chOff x="107950" y="2133600"/>
            <a:chExt cx="8785225" cy="2489200"/>
          </a:xfrm>
        </p:grpSpPr>
        <p:grpSp>
          <p:nvGrpSpPr>
            <p:cNvPr id="91144" name="群組 1"/>
            <p:cNvGrpSpPr>
              <a:grpSpLocks/>
            </p:cNvGrpSpPr>
            <p:nvPr/>
          </p:nvGrpSpPr>
          <p:grpSpPr bwMode="auto">
            <a:xfrm>
              <a:off x="107950" y="2133600"/>
              <a:ext cx="8785225" cy="2489200"/>
              <a:chOff x="107950" y="2133600"/>
              <a:chExt cx="8785225" cy="2489200"/>
            </a:xfrm>
          </p:grpSpPr>
          <p:pic>
            <p:nvPicPr>
              <p:cNvPr id="91146" name="圖片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950" y="2133600"/>
                <a:ext cx="8785225" cy="24892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147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1217" y="2708921"/>
                <a:ext cx="984126" cy="1523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91145" name="Picture 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8181" y="2708920"/>
              <a:ext cx="305678" cy="164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114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863" y="2708275"/>
            <a:ext cx="935037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3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91" b="-2"/>
          <a:stretch>
            <a:fillRect/>
          </a:stretch>
        </p:blipFill>
        <p:spPr bwMode="auto">
          <a:xfrm>
            <a:off x="3938588" y="2708275"/>
            <a:ext cx="312737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221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7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480534" y="4769729"/>
            <a:ext cx="8077200" cy="1800225"/>
          </a:xfrm>
        </p:spPr>
        <p:txBody>
          <a:bodyPr/>
          <a:lstStyle/>
          <a:p>
            <a:pPr marL="0" indent="0" algn="just">
              <a:buFont typeface="Wingdings" panose="05000000000000000000" pitchFamily="2" charset="2"/>
              <a:buNone/>
            </a:pPr>
            <a:r>
              <a:rPr lang="zh-TW" altLang="en-US" b="1" dirty="0" smtClean="0">
                <a:solidFill>
                  <a:srgbClr val="002F8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注意事項</a:t>
            </a:r>
            <a:endParaRPr lang="en-US" altLang="zh-TW" b="1" dirty="0" smtClean="0">
              <a:solidFill>
                <a:srgbClr val="002F8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just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匯入系統的檔案須為 </a:t>
            </a:r>
            <a:r>
              <a:rPr kumimoji="1"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Excel 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格式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just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如匯出的檔案需再匯入系統，用戶應選擇以 </a:t>
            </a:r>
            <a:r>
              <a:rPr kumimoji="1"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Excel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格式為輸出類別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/>
            <a:endParaRPr lang="zh-HK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467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146" y="2625016"/>
            <a:ext cx="5895975" cy="2144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6789" name="矩形 5"/>
          <p:cNvSpPr>
            <a:spLocks noChangeArrowheads="1"/>
          </p:cNvSpPr>
          <p:nvPr/>
        </p:nvSpPr>
        <p:spPr bwMode="auto">
          <a:xfrm>
            <a:off x="480534" y="1609725"/>
            <a:ext cx="77057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可利用匯出</a:t>
            </a:r>
            <a:r>
              <a:rPr lang="en-US" altLang="zh-TW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匯入功能提取學生成績資料，以便處理學校個別需要</a:t>
            </a:r>
            <a:r>
              <a:rPr lang="en-US" altLang="zh-TW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HK" altLang="en-US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Rectangle 2"/>
          <p:cNvSpPr/>
          <p:nvPr/>
        </p:nvSpPr>
        <p:spPr>
          <a:xfrm>
            <a:off x="1554071" y="375854"/>
            <a:ext cx="52052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數據輸入</a:t>
            </a:r>
            <a:r>
              <a:rPr lang="en-US" altLang="zh-TW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-</a:t>
            </a:r>
            <a:r>
              <a:rPr lang="zh-TW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匯出</a:t>
            </a:r>
            <a:r>
              <a:rPr lang="en-US" altLang="zh-TW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/</a:t>
            </a:r>
            <a:r>
              <a:rPr lang="zh-TW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匯入功能</a:t>
            </a:r>
            <a:endParaRPr lang="zh-HK" alt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7376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576090"/>
            <a:ext cx="5881987" cy="505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412206" y="4649118"/>
            <a:ext cx="4801694" cy="157541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b="0">
              <a:solidFill>
                <a:schemeClr val="tx1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412206" y="2460007"/>
            <a:ext cx="2677587" cy="215233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b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/>
          </p:cNvPr>
          <p:cNvSpPr txBox="1"/>
          <p:nvPr/>
        </p:nvSpPr>
        <p:spPr>
          <a:xfrm>
            <a:off x="1367582" y="1114425"/>
            <a:ext cx="7776418" cy="461665"/>
          </a:xfrm>
          <a:prstGeom prst="rect">
            <a:avLst/>
          </a:prstGeom>
          <a:solidFill>
            <a:schemeClr val="bg1">
              <a:alpha val="0"/>
            </a:schemeClr>
          </a:solidFill>
          <a:ln w="50800">
            <a:noFill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TW" altLang="en-US" sz="24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學校可以</a:t>
            </a:r>
            <a:r>
              <a:rPr lang="zh-TW" altLang="en-US" sz="24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按班別</a:t>
            </a:r>
            <a:r>
              <a:rPr lang="zh-TW" altLang="en-US" sz="24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lang="zh-TW" altLang="en-US" sz="24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按教師</a:t>
            </a:r>
            <a:r>
              <a:rPr lang="zh-TW" altLang="en-US" sz="24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整</a:t>
            </a:r>
            <a:r>
              <a:rPr lang="zh-TW" altLang="en-US" sz="24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批下載檔案</a:t>
            </a:r>
            <a:r>
              <a:rPr lang="zh-TW" altLang="en-US" sz="24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，方便輸</a:t>
            </a:r>
            <a:r>
              <a:rPr lang="zh-TW" altLang="en-US" sz="24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入資料</a:t>
            </a:r>
            <a:endParaRPr lang="zh-HK" altLang="en-US" sz="24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54071" y="375854"/>
            <a:ext cx="52052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數據輸入</a:t>
            </a:r>
            <a:r>
              <a:rPr lang="en-US" altLang="zh-TW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-</a:t>
            </a:r>
            <a:r>
              <a:rPr lang="zh-TW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匯出</a:t>
            </a:r>
            <a:r>
              <a:rPr lang="en-US" altLang="zh-TW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/</a:t>
            </a:r>
            <a:r>
              <a:rPr lang="zh-TW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匯入功能</a:t>
            </a:r>
            <a:endParaRPr lang="zh-HK" alt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8989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1589671" y="458036"/>
            <a:ext cx="6347713" cy="576064"/>
          </a:xfrm>
        </p:spPr>
        <p:txBody>
          <a:bodyPr>
            <a:noAutofit/>
          </a:bodyPr>
          <a:lstStyle/>
          <a:p>
            <a:pPr>
              <a:defRPr/>
            </a:pPr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數據輸入</a:t>
            </a:r>
            <a:r>
              <a:rPr kumimoji="1" lang="en-US" altLang="zh-TW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匯出</a:t>
            </a:r>
            <a:r>
              <a:rPr kumimoji="1" lang="en-US" altLang="zh-TW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匯入功能</a:t>
            </a:r>
            <a:endParaRPr kumimoji="1" lang="zh-HK" altLang="en-US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5190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1916113"/>
            <a:ext cx="8662988" cy="42497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51908" name="文字方塊 1"/>
          <p:cNvSpPr txBox="1">
            <a:spLocks noChangeArrowheads="1"/>
          </p:cNvSpPr>
          <p:nvPr/>
        </p:nvSpPr>
        <p:spPr bwMode="auto">
          <a:xfrm>
            <a:off x="1589671" y="1331913"/>
            <a:ext cx="85693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5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輸出</a:t>
            </a:r>
            <a:r>
              <a:rPr lang="en-US" altLang="zh-TW" sz="25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Excel</a:t>
            </a:r>
            <a:r>
              <a:rPr lang="zh-TW" altLang="en-US" sz="25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 </a:t>
            </a:r>
            <a:r>
              <a:rPr lang="zh-TW" altLang="en-US" sz="25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檔案並輸入科目成</a:t>
            </a:r>
            <a:r>
              <a:rPr lang="zh-TW" altLang="en-US" sz="25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績</a:t>
            </a:r>
            <a:endParaRPr lang="zh-HK" altLang="en-US" sz="25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6685" y="4509666"/>
            <a:ext cx="1080120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21812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Title 1"/>
          <p:cNvSpPr>
            <a:spLocks noGrp="1" noChangeArrowheads="1"/>
          </p:cNvSpPr>
          <p:nvPr>
            <p:ph type="title"/>
          </p:nvPr>
        </p:nvSpPr>
        <p:spPr>
          <a:xfrm>
            <a:off x="1597790" y="552576"/>
            <a:ext cx="5294966" cy="528638"/>
          </a:xfrm>
        </p:spPr>
        <p:txBody>
          <a:bodyPr>
            <a:noAutofit/>
          </a:bodyPr>
          <a:lstStyle/>
          <a:p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數據輸入</a:t>
            </a:r>
            <a:r>
              <a:rPr kumimoji="1" lang="en-US" altLang="zh-TW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匯出</a:t>
            </a:r>
            <a:r>
              <a:rPr kumimoji="1" lang="en-US" altLang="zh-TW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匯入功能</a:t>
            </a:r>
            <a:endParaRPr kumimoji="1" lang="zh-HK" altLang="en-US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473607" y="3636044"/>
            <a:ext cx="3594683" cy="2869321"/>
          </a:xfrm>
          <a:prstGeom prst="rect">
            <a:avLst/>
          </a:prstGeom>
          <a:ln>
            <a:solidFill>
              <a:srgbClr val="7030A0"/>
            </a:solidFill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l">
              <a:defRPr/>
            </a:pP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積分與等級檔</a:t>
            </a:r>
            <a:r>
              <a:rPr 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案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匯入個別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Excel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檔案；或</a:t>
            </a:r>
            <a:endPara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匯入壓縮檔案，內包含的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Excel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檔案數目不可多於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zh-TW" altLang="en-US" sz="1800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不可修改檔案名稱</a:t>
            </a:r>
            <a:endParaRPr lang="en-US" altLang="zh-TW" sz="1800" dirty="0">
              <a:solidFill>
                <a:srgbClr val="FF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altLang="zh-TW" sz="2800" kern="1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/>
            </a:endParaRPr>
          </a:p>
          <a:p>
            <a:pPr>
              <a:defRPr/>
            </a:pPr>
            <a:endParaRPr lang="zh-TW" sz="2800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/>
            </a:endParaRPr>
          </a:p>
        </p:txBody>
      </p:sp>
      <p:sp>
        <p:nvSpPr>
          <p:cNvPr id="14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5084805" y="3636044"/>
            <a:ext cx="3615901" cy="2759711"/>
          </a:xfrm>
          <a:prstGeom prst="rect">
            <a:avLst/>
          </a:prstGeom>
          <a:ln>
            <a:solidFill>
              <a:srgbClr val="00B050"/>
            </a:solidFill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l" eaLnBrk="1" hangingPunct="1">
              <a:defRPr/>
            </a:pPr>
            <a:r>
              <a:rPr lang="zh-TW" altLang="zh-HK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其他考績壓縮檔案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匯入壓縮檔案，內包含的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Excel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檔案數目不可多於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</a:p>
          <a:p>
            <a:pPr marL="285750" indent="-285750" algn="l" eaLnBrk="1" hangingPunct="1">
              <a:buFont typeface="Arial" panose="020B0604020202020204" pitchFamily="34" charset="0"/>
              <a:buChar char="•"/>
              <a:defRPr/>
            </a:pPr>
            <a:r>
              <a:rPr lang="zh-TW" altLang="en-US" sz="1800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壓縮檔案的名稱需與下載時名稱一致，例：</a:t>
            </a:r>
            <a:r>
              <a:rPr lang="en-US" altLang="zh-TW" sz="1800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OTHERS_T2A1</a:t>
            </a:r>
          </a:p>
          <a:p>
            <a:pPr eaLnBrk="1" hangingPunct="1">
              <a:defRPr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defRPr/>
            </a:pPr>
            <a:endParaRPr lang="en-US" altLang="zh-TW" sz="1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735" y="1484884"/>
            <a:ext cx="6031111" cy="1747490"/>
          </a:xfrm>
          <a:prstGeom prst="rect">
            <a:avLst/>
          </a:prstGeom>
        </p:spPr>
      </p:pic>
      <p:cxnSp>
        <p:nvCxnSpPr>
          <p:cNvPr id="12" name="Straight Arrow Connector 11">
            <a:extLst/>
          </p:cNvPr>
          <p:cNvCxnSpPr/>
          <p:nvPr/>
        </p:nvCxnSpPr>
        <p:spPr>
          <a:xfrm flipV="1">
            <a:off x="3041805" y="2025737"/>
            <a:ext cx="360040" cy="133414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/>
          </p:cNvPr>
          <p:cNvCxnSpPr/>
          <p:nvPr/>
        </p:nvCxnSpPr>
        <p:spPr>
          <a:xfrm flipH="1" flipV="1">
            <a:off x="5258233" y="2009175"/>
            <a:ext cx="720080" cy="134506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9337" y="5187831"/>
            <a:ext cx="989018" cy="10625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1646" y="5090392"/>
            <a:ext cx="860199" cy="115996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022" y="5070704"/>
            <a:ext cx="977291" cy="131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02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625614"/>
            <a:ext cx="8136904" cy="4954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ounded Rectangle 3"/>
          <p:cNvSpPr/>
          <p:nvPr/>
        </p:nvSpPr>
        <p:spPr>
          <a:xfrm>
            <a:off x="539552" y="6093296"/>
            <a:ext cx="864096" cy="360040"/>
          </a:xfrm>
          <a:prstGeom prst="roundRect">
            <a:avLst/>
          </a:prstGeom>
          <a:solidFill>
            <a:schemeClr val="l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7" name="Title 1"/>
          <p:cNvSpPr>
            <a:spLocks noGrp="1" noChangeArrowheads="1"/>
          </p:cNvSpPr>
          <p:nvPr>
            <p:ph type="title"/>
          </p:nvPr>
        </p:nvSpPr>
        <p:spPr>
          <a:xfrm>
            <a:off x="1608807" y="571651"/>
            <a:ext cx="5294966" cy="528638"/>
          </a:xfrm>
        </p:spPr>
        <p:txBody>
          <a:bodyPr>
            <a:noAutofit/>
          </a:bodyPr>
          <a:lstStyle/>
          <a:p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數據輸入</a:t>
            </a:r>
            <a:r>
              <a:rPr kumimoji="1" lang="en-US" altLang="zh-TW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匯出</a:t>
            </a:r>
            <a:r>
              <a:rPr kumimoji="1" lang="en-US" altLang="zh-TW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匯入功能</a:t>
            </a:r>
            <a:endParaRPr kumimoji="1" lang="zh-HK" altLang="en-US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128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6829" y="1313318"/>
            <a:ext cx="6347714" cy="6939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400" dirty="0" smtClean="0">
                <a:solidFill>
                  <a:schemeClr val="accent2">
                    <a:lumMod val="50000"/>
                  </a:schemeClr>
                </a:solidFill>
              </a:rPr>
              <a:t>系統以</a:t>
            </a:r>
            <a:r>
              <a:rPr lang="zh-TW" altLang="en-US" sz="2400" dirty="0" smtClean="0">
                <a:solidFill>
                  <a:srgbClr val="00B050"/>
                </a:solidFill>
              </a:rPr>
              <a:t>錯誤列表</a:t>
            </a:r>
            <a:r>
              <a:rPr lang="zh-TW" altLang="en-US" sz="2400" dirty="0" smtClean="0">
                <a:solidFill>
                  <a:schemeClr val="accent2">
                    <a:lumMod val="50000"/>
                  </a:schemeClr>
                </a:solidFill>
              </a:rPr>
              <a:t>或</a:t>
            </a:r>
            <a:r>
              <a:rPr lang="zh-TW" altLang="en-US" sz="2400" dirty="0" smtClean="0">
                <a:solidFill>
                  <a:srgbClr val="00B050"/>
                </a:solidFill>
              </a:rPr>
              <a:t>信息</a:t>
            </a:r>
            <a:r>
              <a:rPr lang="zh-TW" altLang="en-US" sz="2400" dirty="0" smtClean="0">
                <a:solidFill>
                  <a:schemeClr val="accent2">
                    <a:lumMod val="50000"/>
                  </a:schemeClr>
                </a:solidFill>
              </a:rPr>
              <a:t>提示學校</a:t>
            </a:r>
            <a:endParaRPr lang="zh-HK" alt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endParaRPr lang="en-US" altLang="zh-TW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82" y="1823407"/>
            <a:ext cx="8518938" cy="2246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263203"/>
            <a:ext cx="8634031" cy="225874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50088" y="3658596"/>
            <a:ext cx="648072" cy="36004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Title 1"/>
          <p:cNvSpPr>
            <a:spLocks noGrp="1" noChangeArrowheads="1"/>
          </p:cNvSpPr>
          <p:nvPr>
            <p:ph type="title"/>
          </p:nvPr>
        </p:nvSpPr>
        <p:spPr>
          <a:xfrm>
            <a:off x="1616829" y="540113"/>
            <a:ext cx="5294966" cy="528638"/>
          </a:xfrm>
        </p:spPr>
        <p:txBody>
          <a:bodyPr>
            <a:noAutofit/>
          </a:bodyPr>
          <a:lstStyle/>
          <a:p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數據輸入</a:t>
            </a:r>
            <a:r>
              <a:rPr kumimoji="1" lang="en-US" altLang="zh-TW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匯出</a:t>
            </a:r>
            <a:r>
              <a:rPr kumimoji="1" lang="en-US" altLang="zh-TW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匯入功能</a:t>
            </a:r>
            <a:endParaRPr kumimoji="1" lang="zh-HK" altLang="en-US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9776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77895" y="2942116"/>
            <a:ext cx="4325439" cy="762000"/>
          </a:xfrm>
        </p:spPr>
        <p:txBody>
          <a:bodyPr/>
          <a:lstStyle/>
          <a:p>
            <a:r>
              <a:rPr kumimoji="1" lang="en-US" altLang="zh-TW" kern="1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kumimoji="1" lang="en-US" altLang="zh-TW" kern="1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latin typeface="+mn-ea"/>
              </a:rPr>
              <a:t>設定評核</a:t>
            </a:r>
            <a:r>
              <a:rPr lang="zh-TW" altLang="en-US" dirty="0" smtClean="0">
                <a:latin typeface="+mn-ea"/>
              </a:rPr>
              <a:t>環境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2680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2659" y="353614"/>
            <a:ext cx="6347713" cy="659160"/>
          </a:xfrm>
        </p:spPr>
        <p:txBody>
          <a:bodyPr>
            <a:normAutofit/>
          </a:bodyPr>
          <a:lstStyle/>
          <a:p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數據輸入</a:t>
            </a:r>
            <a:r>
              <a:rPr kumimoji="1" lang="en-US" altLang="zh-TW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匯出</a:t>
            </a:r>
            <a:r>
              <a:rPr kumimoji="1" lang="en-US" altLang="zh-TW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匯入功能</a:t>
            </a:r>
            <a:endParaRPr kumimoji="1" lang="zh-HK" altLang="en-US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2659" y="1478563"/>
            <a:ext cx="6347714" cy="7247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400" dirty="0" smtClean="0">
                <a:solidFill>
                  <a:schemeClr val="accent2">
                    <a:lumMod val="50000"/>
                  </a:schemeClr>
                </a:solidFill>
              </a:rPr>
              <a:t>系統以</a:t>
            </a:r>
            <a:r>
              <a:rPr lang="zh-TW" altLang="en-US" sz="2400" dirty="0" smtClean="0">
                <a:solidFill>
                  <a:srgbClr val="00B050"/>
                </a:solidFill>
              </a:rPr>
              <a:t>錯誤列表</a:t>
            </a:r>
            <a:r>
              <a:rPr lang="zh-TW" altLang="en-US" sz="2400" dirty="0" smtClean="0">
                <a:solidFill>
                  <a:schemeClr val="accent2">
                    <a:lumMod val="50000"/>
                  </a:schemeClr>
                </a:solidFill>
              </a:rPr>
              <a:t>或</a:t>
            </a:r>
            <a:r>
              <a:rPr lang="zh-TW" altLang="en-US" sz="2400" dirty="0" smtClean="0">
                <a:solidFill>
                  <a:srgbClr val="00B050"/>
                </a:solidFill>
              </a:rPr>
              <a:t>信息</a:t>
            </a:r>
            <a:r>
              <a:rPr lang="zh-TW" altLang="en-US" sz="2400" dirty="0" smtClean="0">
                <a:solidFill>
                  <a:schemeClr val="accent2">
                    <a:lumMod val="50000"/>
                  </a:schemeClr>
                </a:solidFill>
              </a:rPr>
              <a:t>提示學校</a:t>
            </a:r>
            <a:endParaRPr lang="zh-HK" alt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endParaRPr lang="en-US" altLang="zh-TW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20" y="2335473"/>
            <a:ext cx="8831543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97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36912"/>
            <a:ext cx="8548688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2147" name="投影片編號版面配置區 2"/>
          <p:cNvSpPr txBox="1">
            <a:spLocks noGrp="1"/>
          </p:cNvSpPr>
          <p:nvPr/>
        </p:nvSpPr>
        <p:spPr bwMode="auto">
          <a:xfrm>
            <a:off x="6796088" y="6273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1400" b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</a:t>
            </a:r>
            <a:fld id="{A4086F1A-830C-491D-822D-78D0ABED4B6A}" type="slidenum">
              <a:rPr kumimoji="0" lang="en-US" altLang="zh-TW" sz="1400" b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91</a:t>
            </a:fld>
            <a:endParaRPr kumimoji="0" lang="en-US" altLang="zh-TW" sz="1400" b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6">
            <a:extLst/>
          </p:cNvPr>
          <p:cNvSpPr txBox="1">
            <a:spLocks noChangeArrowheads="1"/>
          </p:cNvSpPr>
          <p:nvPr/>
        </p:nvSpPr>
        <p:spPr bwMode="auto">
          <a:xfrm>
            <a:off x="1636254" y="0"/>
            <a:ext cx="6240806" cy="120032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l" eaLnBrk="1" hangingPunct="1">
              <a:lnSpc>
                <a:spcPct val="200000"/>
              </a:lnSpc>
              <a:defRPr/>
            </a:pPr>
            <a:r>
              <a:rPr lang="zh-TW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數據</a:t>
            </a:r>
            <a:r>
              <a:rPr lang="zh-TW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合併  </a:t>
            </a:r>
            <a:endParaRPr lang="zh-TW" alt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262149" name="Text Box 20"/>
          <p:cNvSpPr txBox="1">
            <a:spLocks noChangeArrowheads="1"/>
          </p:cNvSpPr>
          <p:nvPr/>
        </p:nvSpPr>
        <p:spPr bwMode="auto">
          <a:xfrm>
            <a:off x="1636254" y="1133936"/>
            <a:ext cx="3168650" cy="1456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342900" indent="-342900" algn="l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整合積分/等級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l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計算平均分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l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zh-TW" altLang="en-US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產生各類名次</a:t>
            </a:r>
            <a:r>
              <a:rPr lang="zh-CN" altLang="en-US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2150" name="Rectangle 5"/>
          <p:cNvSpPr>
            <a:spLocks noChangeArrowheads="1"/>
          </p:cNvSpPr>
          <p:nvPr/>
        </p:nvSpPr>
        <p:spPr bwMode="auto">
          <a:xfrm>
            <a:off x="2811463" y="5589588"/>
            <a:ext cx="581025" cy="36036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62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6254" y="1373801"/>
            <a:ext cx="8027208" cy="6821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4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學校可按科目匯出科目分數、等級及名次等資料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endParaRPr lang="en-US" altLang="zh-TW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72" y="2055943"/>
            <a:ext cx="6957464" cy="4520506"/>
          </a:xfrm>
          <a:prstGeom prst="rect">
            <a:avLst/>
          </a:prstGeom>
        </p:spPr>
      </p:pic>
      <p:sp>
        <p:nvSpPr>
          <p:cNvPr id="9" name="Text Box 6">
            <a:extLst/>
          </p:cNvPr>
          <p:cNvSpPr txBox="1">
            <a:spLocks noChangeArrowheads="1"/>
          </p:cNvSpPr>
          <p:nvPr/>
        </p:nvSpPr>
        <p:spPr bwMode="auto">
          <a:xfrm>
            <a:off x="1636253" y="0"/>
            <a:ext cx="5689963" cy="102932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l" eaLnBrk="1" hangingPunct="1">
              <a:lnSpc>
                <a:spcPct val="200000"/>
              </a:lnSpc>
              <a:defRPr/>
            </a:pPr>
            <a:r>
              <a:rPr lang="zh-TW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數據</a:t>
            </a:r>
            <a:r>
              <a:rPr lang="zh-TW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合併 </a:t>
            </a:r>
            <a:r>
              <a:rPr lang="en-US" altLang="zh-TW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– </a:t>
            </a:r>
            <a:r>
              <a:rPr lang="zh-TW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匯出</a:t>
            </a:r>
            <a:r>
              <a:rPr lang="en-US" altLang="zh-TW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/</a:t>
            </a:r>
            <a:r>
              <a:rPr lang="zh-TW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匯入</a:t>
            </a:r>
            <a:r>
              <a:rPr lang="en-US" altLang="zh-TW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 </a:t>
            </a:r>
            <a:r>
              <a:rPr lang="zh-TW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 </a:t>
            </a:r>
            <a:endParaRPr lang="zh-TW" alt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2450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6254" y="1107996"/>
            <a:ext cx="8027208" cy="7235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4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例子：比較上下學期中文科測驗的成績</a:t>
            </a:r>
            <a:endParaRPr lang="zh-HK" altLang="en-US" sz="24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endParaRPr lang="en-US" altLang="zh-TW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575511"/>
            <a:ext cx="8064896" cy="525570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604304" y="5624067"/>
            <a:ext cx="671552" cy="576064"/>
          </a:xfrm>
          <a:prstGeom prst="roundRect">
            <a:avLst/>
          </a:prstGeom>
          <a:solidFill>
            <a:schemeClr val="l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1" name="Rounded Rectangle 10"/>
          <p:cNvSpPr/>
          <p:nvPr/>
        </p:nvSpPr>
        <p:spPr>
          <a:xfrm>
            <a:off x="2627784" y="3140968"/>
            <a:ext cx="3240360" cy="1944216"/>
          </a:xfrm>
          <a:prstGeom prst="roundRect">
            <a:avLst>
              <a:gd name="adj" fmla="val 5170"/>
            </a:avLst>
          </a:prstGeom>
          <a:solidFill>
            <a:schemeClr val="l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8" name="Text Box 6">
            <a:extLst/>
          </p:cNvPr>
          <p:cNvSpPr txBox="1">
            <a:spLocks noChangeArrowheads="1"/>
          </p:cNvSpPr>
          <p:nvPr/>
        </p:nvSpPr>
        <p:spPr bwMode="auto">
          <a:xfrm>
            <a:off x="1636253" y="0"/>
            <a:ext cx="5689963" cy="102932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l" eaLnBrk="1" hangingPunct="1">
              <a:lnSpc>
                <a:spcPct val="200000"/>
              </a:lnSpc>
              <a:defRPr/>
            </a:pPr>
            <a:r>
              <a:rPr lang="zh-TW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數據</a:t>
            </a:r>
            <a:r>
              <a:rPr lang="zh-TW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合併 </a:t>
            </a:r>
            <a:r>
              <a:rPr lang="en-US" altLang="zh-TW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– </a:t>
            </a:r>
            <a:r>
              <a:rPr lang="zh-TW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匯出</a:t>
            </a:r>
            <a:r>
              <a:rPr lang="en-US" altLang="zh-TW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/</a:t>
            </a:r>
            <a:r>
              <a:rPr lang="zh-TW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匯入</a:t>
            </a:r>
            <a:r>
              <a:rPr lang="en-US" altLang="zh-TW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 </a:t>
            </a:r>
            <a:r>
              <a:rPr lang="zh-TW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 </a:t>
            </a:r>
            <a:endParaRPr lang="zh-TW" alt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3492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endParaRPr lang="en-US" altLang="zh-TW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70500" y="1015663"/>
            <a:ext cx="6981820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HK" altLang="en-US" sz="24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551" y="3841633"/>
            <a:ext cx="8198693" cy="2109605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636254" y="1384995"/>
            <a:ext cx="6981820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按科目匯出數據</a:t>
            </a:r>
            <a:endParaRPr lang="en-US" altLang="zh-TW" sz="2400" dirty="0" smtClean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可同時選擇不同班別及科目</a:t>
            </a:r>
            <a:endParaRPr lang="en-US" altLang="zh-TW" sz="2400" dirty="0" smtClean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可選擇匯出科目分數、等級及名次</a:t>
            </a:r>
            <a:endParaRPr lang="zh-HK" altLang="en-US" sz="24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84976" y="4026299"/>
            <a:ext cx="2089274" cy="1894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Text Box 6">
            <a:extLst/>
          </p:cNvPr>
          <p:cNvSpPr txBox="1">
            <a:spLocks noChangeArrowheads="1"/>
          </p:cNvSpPr>
          <p:nvPr/>
        </p:nvSpPr>
        <p:spPr bwMode="auto">
          <a:xfrm>
            <a:off x="1636253" y="0"/>
            <a:ext cx="5689963" cy="102932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l" eaLnBrk="1" hangingPunct="1">
              <a:lnSpc>
                <a:spcPct val="200000"/>
              </a:lnSpc>
              <a:defRPr/>
            </a:pPr>
            <a:r>
              <a:rPr lang="zh-TW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數據</a:t>
            </a:r>
            <a:r>
              <a:rPr lang="zh-TW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合併 </a:t>
            </a:r>
            <a:r>
              <a:rPr lang="en-US" altLang="zh-TW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– </a:t>
            </a:r>
            <a:r>
              <a:rPr lang="zh-TW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匯出</a:t>
            </a:r>
            <a:r>
              <a:rPr lang="en-US" altLang="zh-TW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/</a:t>
            </a:r>
            <a:r>
              <a:rPr lang="zh-TW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匯入</a:t>
            </a:r>
            <a:r>
              <a:rPr lang="en-US" altLang="zh-TW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 </a:t>
            </a:r>
            <a:r>
              <a:rPr lang="zh-TW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 </a:t>
            </a:r>
            <a:endParaRPr lang="zh-TW" alt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1066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218" name="Group 1"/>
          <p:cNvGrpSpPr>
            <a:grpSpLocks/>
          </p:cNvGrpSpPr>
          <p:nvPr/>
        </p:nvGrpSpPr>
        <p:grpSpPr bwMode="auto">
          <a:xfrm>
            <a:off x="3563938" y="1052513"/>
            <a:ext cx="5137150" cy="5449887"/>
            <a:chOff x="3563938" y="1052513"/>
            <a:chExt cx="5137150" cy="5449887"/>
          </a:xfrm>
        </p:grpSpPr>
        <p:grpSp>
          <p:nvGrpSpPr>
            <p:cNvPr id="265226" name="群組 1"/>
            <p:cNvGrpSpPr>
              <a:grpSpLocks/>
            </p:cNvGrpSpPr>
            <p:nvPr/>
          </p:nvGrpSpPr>
          <p:grpSpPr bwMode="auto">
            <a:xfrm>
              <a:off x="3563938" y="1052513"/>
              <a:ext cx="5137150" cy="5449887"/>
              <a:chOff x="3635374" y="1125538"/>
              <a:chExt cx="4792661" cy="5217215"/>
            </a:xfrm>
          </p:grpSpPr>
          <p:pic>
            <p:nvPicPr>
              <p:cNvPr id="265228" name="Picture 9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5374" y="1125538"/>
                <a:ext cx="4764559" cy="26810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5229" name="Picture 1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63477" y="4968972"/>
                <a:ext cx="4764558" cy="1373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5230" name="Picture 1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84457" y="3810003"/>
                <a:ext cx="4722599" cy="11589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65227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4087" y="1325928"/>
              <a:ext cx="220701" cy="118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5219" name="Text Box 6"/>
          <p:cNvSpPr txBox="1">
            <a:spLocks noChangeArrowheads="1"/>
          </p:cNvSpPr>
          <p:nvPr/>
        </p:nvSpPr>
        <p:spPr bwMode="auto">
          <a:xfrm>
            <a:off x="1571224" y="31885"/>
            <a:ext cx="3852863" cy="10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 eaLnBrk="1" hangingPunct="1">
              <a:lnSpc>
                <a:spcPct val="2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特殊改動</a:t>
            </a:r>
          </a:p>
        </p:txBody>
      </p:sp>
      <p:sp>
        <p:nvSpPr>
          <p:cNvPr id="265220" name="Text Box 20"/>
          <p:cNvSpPr txBox="1">
            <a:spLocks noChangeArrowheads="1"/>
          </p:cNvSpPr>
          <p:nvPr/>
        </p:nvSpPr>
        <p:spPr bwMode="auto">
          <a:xfrm>
            <a:off x="395288" y="2708275"/>
            <a:ext cx="3240087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90000"/>
              <a:buFontTx/>
              <a:buNone/>
            </a:pPr>
            <a:r>
              <a:rPr lang="zh-TW" altLang="en-US" sz="26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改動</a:t>
            </a:r>
            <a:r>
              <a:rPr lang="zh-TW" altLang="en-US" sz="2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僅適用於列印成績表</a:t>
            </a:r>
            <a:r>
              <a:rPr lang="zh-TW" altLang="en-US" sz="26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6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並會影響整合結果。</a:t>
            </a:r>
            <a:r>
              <a:rPr lang="zh-TW" altLang="en-US" sz="26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</a:t>
            </a:r>
            <a:r>
              <a:rPr lang="zh-TW" altLang="en-US" sz="26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仍保</a:t>
            </a:r>
            <a:r>
              <a:rPr lang="zh-TW" altLang="en-US" sz="26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留</a:t>
            </a:r>
            <a:r>
              <a:rPr lang="zh-TW" altLang="en-US" sz="26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整合後積分</a:t>
            </a:r>
            <a:r>
              <a:rPr lang="zh-TW" altLang="en-US" sz="26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6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5221" name="Rectangle 5"/>
          <p:cNvSpPr>
            <a:spLocks noChangeArrowheads="1"/>
          </p:cNvSpPr>
          <p:nvPr/>
        </p:nvSpPr>
        <p:spPr bwMode="auto">
          <a:xfrm>
            <a:off x="7019925" y="2600325"/>
            <a:ext cx="1651000" cy="37941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>
              <a:solidFill>
                <a:schemeClr val="tx1"/>
              </a:solidFill>
            </a:endParaRPr>
          </a:p>
        </p:txBody>
      </p:sp>
      <p:pic>
        <p:nvPicPr>
          <p:cNvPr id="265222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988" y="3267075"/>
            <a:ext cx="9620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5223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317625"/>
            <a:ext cx="481012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5224" name="Picture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4"/>
          <a:stretch>
            <a:fillRect/>
          </a:stretch>
        </p:blipFill>
        <p:spPr bwMode="auto">
          <a:xfrm>
            <a:off x="5364163" y="1317625"/>
            <a:ext cx="239712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492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266" name="Group 1"/>
          <p:cNvGrpSpPr>
            <a:grpSpLocks/>
          </p:cNvGrpSpPr>
          <p:nvPr/>
        </p:nvGrpSpPr>
        <p:grpSpPr bwMode="auto">
          <a:xfrm>
            <a:off x="468313" y="1443038"/>
            <a:ext cx="7900987" cy="4217987"/>
            <a:chOff x="468313" y="1443038"/>
            <a:chExt cx="7900987" cy="4217987"/>
          </a:xfrm>
        </p:grpSpPr>
        <p:pic>
          <p:nvPicPr>
            <p:cNvPr id="267272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313" y="1443038"/>
              <a:ext cx="7900987" cy="4217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7273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7766" y="2183330"/>
              <a:ext cx="349902" cy="188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7267" name="標題 1"/>
          <p:cNvSpPr>
            <a:spLocks noGrp="1" noChangeArrowheads="1"/>
          </p:cNvSpPr>
          <p:nvPr>
            <p:ph type="title"/>
          </p:nvPr>
        </p:nvSpPr>
        <p:spPr>
          <a:xfrm>
            <a:off x="1722820" y="239713"/>
            <a:ext cx="7162800" cy="762000"/>
          </a:xfrm>
        </p:spPr>
        <p:txBody>
          <a:bodyPr>
            <a:normAutofit/>
          </a:bodyPr>
          <a:lstStyle/>
          <a:p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</a:t>
            </a:r>
            <a:r>
              <a:rPr kumimoji="1" lang="zh-TW" altLang="en-US" kern="1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成績 </a:t>
            </a:r>
            <a:r>
              <a:rPr kumimoji="1" lang="en-US" altLang="zh-TW" kern="1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kumimoji="1" lang="zh-TW" altLang="en-US" kern="1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查詢</a:t>
            </a:r>
            <a:endParaRPr kumimoji="1" lang="zh-HK" altLang="en-US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7269" name="矩形 3"/>
          <p:cNvSpPr>
            <a:spLocks noChangeArrowheads="1"/>
          </p:cNvSpPr>
          <p:nvPr/>
        </p:nvSpPr>
        <p:spPr bwMode="auto">
          <a:xfrm>
            <a:off x="2532063" y="3552825"/>
            <a:ext cx="3889375" cy="153193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>
              <a:solidFill>
                <a:schemeClr val="tx1"/>
              </a:solidFill>
            </a:endParaRPr>
          </a:p>
        </p:txBody>
      </p:sp>
      <p:pic>
        <p:nvPicPr>
          <p:cNvPr id="26727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182813"/>
            <a:ext cx="736600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727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6"/>
          <a:stretch>
            <a:fillRect/>
          </a:stretch>
        </p:blipFill>
        <p:spPr bwMode="auto">
          <a:xfrm>
            <a:off x="6346825" y="2203450"/>
            <a:ext cx="369888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421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標題 1"/>
          <p:cNvSpPr>
            <a:spLocks noGrp="1" noChangeArrowheads="1"/>
          </p:cNvSpPr>
          <p:nvPr>
            <p:ph type="title"/>
          </p:nvPr>
        </p:nvSpPr>
        <p:spPr>
          <a:xfrm>
            <a:off x="1645443" y="198954"/>
            <a:ext cx="6347713" cy="787400"/>
          </a:xfrm>
        </p:spPr>
        <p:txBody>
          <a:bodyPr>
            <a:normAutofit/>
          </a:bodyPr>
          <a:lstStyle/>
          <a:p>
            <a:r>
              <a:rPr kumimoji="1" lang="zh-TW" altLang="en-US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</a:t>
            </a:r>
            <a:r>
              <a:rPr kumimoji="1" lang="zh-TW" altLang="en-US" kern="1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成績</a:t>
            </a:r>
            <a:r>
              <a:rPr kumimoji="1" lang="en-US" altLang="zh-TW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 kern="1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kumimoji="1" lang="zh-TW" altLang="en-US" kern="1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查詢</a:t>
            </a:r>
            <a:endParaRPr kumimoji="1" lang="zh-HK" altLang="en-US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8291" name="投影片編號版面配置區 2"/>
          <p:cNvSpPr txBox="1">
            <a:spLocks noGrp="1"/>
          </p:cNvSpPr>
          <p:nvPr/>
        </p:nvSpPr>
        <p:spPr bwMode="auto">
          <a:xfrm>
            <a:off x="6796088" y="6273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1400" b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</a:t>
            </a:r>
            <a:fld id="{87BA5F11-D9FF-4B4B-BD08-697DF3A0DC97}" type="slidenum">
              <a:rPr kumimoji="0" lang="en-US" altLang="zh-TW" sz="1400" b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97</a:t>
            </a:fld>
            <a:endParaRPr kumimoji="0" lang="en-US" altLang="zh-TW" sz="1400" b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8292" name="矩形 4"/>
          <p:cNvSpPr>
            <a:spLocks noChangeArrowheads="1"/>
          </p:cNvSpPr>
          <p:nvPr/>
        </p:nvSpPr>
        <p:spPr bwMode="auto">
          <a:xfrm>
            <a:off x="-36513" y="1677988"/>
            <a:ext cx="3363913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58763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zh-TW" sz="20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OM by Class </a:t>
            </a:r>
          </a:p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0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   </a:t>
            </a:r>
            <a:r>
              <a:rPr lang="zh-TW" altLang="en-US" sz="20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總名次 </a:t>
            </a:r>
            <a:r>
              <a:rPr lang="en-US" altLang="zh-TW" sz="20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20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依班別</a:t>
            </a:r>
            <a:r>
              <a:rPr lang="en-US" altLang="zh-TW" sz="20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</a:p>
          <a:p>
            <a:pPr algn="l">
              <a:spcBef>
                <a:spcPct val="0"/>
              </a:spcBef>
              <a:buClrTx/>
              <a:buSzTx/>
              <a:buFontTx/>
              <a:buNone/>
            </a:pPr>
            <a:endParaRPr lang="en-US" altLang="zh-TW" sz="10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l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zh-TW" sz="20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OM by Class Level</a:t>
            </a:r>
          </a:p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0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   </a:t>
            </a:r>
            <a:r>
              <a:rPr lang="zh-TW" altLang="en-US" sz="20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總名次 </a:t>
            </a:r>
            <a:r>
              <a:rPr lang="en-US" altLang="zh-TW" sz="20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20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依級別</a:t>
            </a:r>
            <a:r>
              <a:rPr lang="en-US" altLang="zh-TW" sz="20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</a:p>
          <a:p>
            <a:pPr algn="l">
              <a:spcBef>
                <a:spcPct val="0"/>
              </a:spcBef>
              <a:buClrTx/>
              <a:buSzTx/>
              <a:buFontTx/>
              <a:buNone/>
            </a:pPr>
            <a:endParaRPr lang="en-US" altLang="zh-TW" sz="10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l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zh-TW" sz="20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OM by Stream </a:t>
            </a:r>
          </a:p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0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   </a:t>
            </a:r>
            <a:r>
              <a:rPr lang="zh-TW" altLang="en-US" sz="20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總名次 </a:t>
            </a:r>
            <a:r>
              <a:rPr lang="en-US" altLang="zh-TW" sz="20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20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依組別</a:t>
            </a:r>
            <a:r>
              <a:rPr lang="en-US" altLang="zh-TW" sz="20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</a:p>
          <a:p>
            <a:pPr algn="l">
              <a:spcBef>
                <a:spcPct val="0"/>
              </a:spcBef>
              <a:buClrTx/>
              <a:buSzTx/>
              <a:buFontTx/>
              <a:buNone/>
            </a:pPr>
            <a:endParaRPr lang="en-US" altLang="zh-TW" sz="10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l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zh-TW" sz="20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OM by Subject Group </a:t>
            </a:r>
          </a:p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0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   </a:t>
            </a:r>
            <a:r>
              <a:rPr lang="zh-TW" altLang="en-US" sz="20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總名次 </a:t>
            </a:r>
            <a:r>
              <a:rPr lang="en-US" altLang="zh-TW" sz="20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20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依科目組別</a:t>
            </a:r>
            <a:r>
              <a:rPr lang="en-US" altLang="zh-TW" sz="20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</a:p>
          <a:p>
            <a:pPr algn="l">
              <a:spcBef>
                <a:spcPct val="0"/>
              </a:spcBef>
              <a:buClrTx/>
              <a:buSzTx/>
              <a:buFontTx/>
              <a:buNone/>
            </a:pPr>
            <a:endParaRPr lang="en-US" altLang="zh-TW" sz="10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l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zh-TW" sz="20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OM by Cross Class Subject</a:t>
            </a:r>
          </a:p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0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   </a:t>
            </a:r>
            <a:r>
              <a:rPr lang="zh-TW" altLang="en-US" sz="20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總名次 </a:t>
            </a:r>
            <a:r>
              <a:rPr lang="en-US" altLang="zh-TW" sz="20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20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依跨班科目組別</a:t>
            </a:r>
            <a:r>
              <a:rPr lang="en-US" altLang="zh-TW" sz="20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268293" name="Group 1"/>
          <p:cNvGrpSpPr>
            <a:grpSpLocks/>
          </p:cNvGrpSpPr>
          <p:nvPr/>
        </p:nvGrpSpPr>
        <p:grpSpPr bwMode="auto">
          <a:xfrm>
            <a:off x="3233738" y="1341438"/>
            <a:ext cx="5867400" cy="5106987"/>
            <a:chOff x="3233738" y="1341438"/>
            <a:chExt cx="5867400" cy="5106987"/>
          </a:xfrm>
        </p:grpSpPr>
        <p:grpSp>
          <p:nvGrpSpPr>
            <p:cNvPr id="268296" name="群組 1"/>
            <p:cNvGrpSpPr>
              <a:grpSpLocks/>
            </p:cNvGrpSpPr>
            <p:nvPr/>
          </p:nvGrpSpPr>
          <p:grpSpPr bwMode="auto">
            <a:xfrm>
              <a:off x="3233738" y="1341438"/>
              <a:ext cx="5867400" cy="5106987"/>
              <a:chOff x="3233738" y="1341438"/>
              <a:chExt cx="5867400" cy="5106987"/>
            </a:xfrm>
          </p:grpSpPr>
          <p:pic>
            <p:nvPicPr>
              <p:cNvPr id="268298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3738" y="1341438"/>
                <a:ext cx="5867400" cy="510698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8299" name="Picture 1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18649" y="1698735"/>
                <a:ext cx="347902" cy="948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68297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8884" y="1703717"/>
              <a:ext cx="198650" cy="106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829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013" y="1703388"/>
            <a:ext cx="798512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8295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56"/>
          <a:stretch>
            <a:fillRect/>
          </a:stretch>
        </p:blipFill>
        <p:spPr bwMode="auto">
          <a:xfrm>
            <a:off x="4949825" y="1698625"/>
            <a:ext cx="238125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37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1384300"/>
            <a:ext cx="5257800" cy="5473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933" name="Text Box 4"/>
          <p:cNvSpPr txBox="1">
            <a:spLocks noChangeArrowheads="1"/>
          </p:cNvSpPr>
          <p:nvPr/>
        </p:nvSpPr>
        <p:spPr bwMode="gray">
          <a:xfrm>
            <a:off x="5616575" y="1375569"/>
            <a:ext cx="857250" cy="4603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操行</a:t>
            </a:r>
            <a:endParaRPr lang="en-US" altLang="zh-TW" sz="2400" b="1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4934" name="Text Box 5"/>
          <p:cNvSpPr txBox="1">
            <a:spLocks noChangeArrowheads="1"/>
          </p:cNvSpPr>
          <p:nvPr/>
        </p:nvSpPr>
        <p:spPr bwMode="gray">
          <a:xfrm>
            <a:off x="5673104" y="2772918"/>
            <a:ext cx="3419475" cy="4619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 b="1" dirty="0">
                <a:solidFill>
                  <a:schemeClr val="hlin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參與課外活動和表現</a:t>
            </a:r>
            <a:endParaRPr lang="en-US" altLang="zh-TW" sz="2400" b="1" dirty="0">
              <a:solidFill>
                <a:schemeClr val="hlin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4935" name="Text Box 6"/>
          <p:cNvSpPr txBox="1">
            <a:spLocks noChangeArrowheads="1"/>
          </p:cNvSpPr>
          <p:nvPr/>
        </p:nvSpPr>
        <p:spPr bwMode="gray">
          <a:xfrm>
            <a:off x="5616575" y="4268910"/>
            <a:ext cx="3419475" cy="4619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 b="1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優點</a:t>
            </a:r>
            <a:r>
              <a:rPr lang="en-US" altLang="zh-TW" sz="2400" b="1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b="1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缺點的次數和描述</a:t>
            </a:r>
            <a:endParaRPr lang="en-US" altLang="zh-TW" sz="2400" b="1" dirty="0">
              <a:solidFill>
                <a:srgbClr val="00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4936" name="Text Box 4"/>
          <p:cNvSpPr txBox="1">
            <a:spLocks noChangeArrowheads="1"/>
          </p:cNvSpPr>
          <p:nvPr/>
        </p:nvSpPr>
        <p:spPr bwMode="gray">
          <a:xfrm>
            <a:off x="5673104" y="3388924"/>
            <a:ext cx="1103313" cy="4619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Franklin Gothic Book" panose="020B05030201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考勤</a:t>
            </a:r>
            <a:endParaRPr lang="en-US" altLang="zh-TW" sz="24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673105" y="2327673"/>
            <a:ext cx="3614114" cy="4308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200" b="1" dirty="0">
                <a:solidFill>
                  <a:schemeClr val="accent6">
                    <a:lumMod val="50000"/>
                  </a:schemeClr>
                </a:solidFill>
                <a:latin typeface="+mn-ea"/>
                <a:cs typeface="Arial" pitchFamily="34" charset="0"/>
              </a:rPr>
              <a:t>其他考績 </a:t>
            </a:r>
            <a:r>
              <a:rPr lang="en-US" altLang="zh-TW" sz="2200" b="1" dirty="0">
                <a:solidFill>
                  <a:schemeClr val="accent6">
                    <a:lumMod val="50000"/>
                  </a:schemeClr>
                </a:solidFill>
                <a:latin typeface="+mn-ea"/>
                <a:cs typeface="Arial" pitchFamily="34" charset="0"/>
              </a:rPr>
              <a:t>– </a:t>
            </a:r>
            <a:r>
              <a:rPr lang="zh-TW" altLang="en-US" sz="2200" b="1" dirty="0">
                <a:solidFill>
                  <a:schemeClr val="accent6">
                    <a:lumMod val="50000"/>
                  </a:schemeClr>
                </a:solidFill>
                <a:latin typeface="+mn-ea"/>
                <a:cs typeface="Arial" pitchFamily="34" charset="0"/>
              </a:rPr>
              <a:t>等級和文字描述</a:t>
            </a:r>
            <a:endParaRPr lang="en-US" altLang="zh-TW" sz="2200" b="1" dirty="0">
              <a:solidFill>
                <a:schemeClr val="accent6">
                  <a:lumMod val="50000"/>
                </a:schemeClr>
              </a:solidFill>
              <a:latin typeface="+mn-ea"/>
              <a:cs typeface="Arial" pitchFamily="34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gray">
          <a:xfrm>
            <a:off x="5673104" y="5831577"/>
            <a:ext cx="15113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  <a:extLst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HK" altLang="en-US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整體評語</a:t>
            </a:r>
            <a:endParaRPr lang="en-US" altLang="zh-TW" b="1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標題 1"/>
          <p:cNvSpPr txBox="1">
            <a:spLocks noChangeArrowheads="1"/>
          </p:cNvSpPr>
          <p:nvPr/>
        </p:nvSpPr>
        <p:spPr bwMode="auto">
          <a:xfrm>
            <a:off x="1722820" y="239713"/>
            <a:ext cx="7162800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r>
              <a:rPr kumimoji="1" lang="zh-TW" altLang="en-US" kern="1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學生成績 </a:t>
            </a:r>
            <a:r>
              <a:rPr kumimoji="1" lang="en-US" altLang="zh-TW" kern="1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kumimoji="1" lang="zh-TW" altLang="en-US" kern="1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查詢</a:t>
            </a:r>
            <a:endParaRPr kumimoji="1" lang="zh-HK" altLang="en-US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8828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51630" y="3041268"/>
            <a:ext cx="5008486" cy="762000"/>
          </a:xfrm>
        </p:spPr>
        <p:txBody>
          <a:bodyPr/>
          <a:lstStyle/>
          <a:p>
            <a:r>
              <a:rPr lang="zh-TW" altLang="en-US" dirty="0">
                <a:latin typeface="+mn-ea"/>
              </a:rPr>
              <a:t>列印成績表及分析</a:t>
            </a:r>
            <a:r>
              <a:rPr lang="zh-TW" altLang="en-US" dirty="0" smtClean="0">
                <a:latin typeface="+mn-ea"/>
              </a:rPr>
              <a:t>報表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25706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deManagement_2006">
  <a:themeElements>
    <a:clrScheme name="CodeManagement_2006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CodeManagement_2006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5400">
          <a:solidFill>
            <a:srgbClr val="FF0000"/>
          </a:solidFill>
        </a:ln>
      </a:spPr>
      <a:bodyPr vert="horz" wrap="square" lIns="91440" tIns="45720" rIns="91440" bIns="45720" numCol="1" rtlCol="0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bg1"/>
          </a:buClr>
          <a:buSzPct val="100000"/>
          <a:buFont typeface="Wingdings" panose="05000000000000000000" pitchFamily="2" charset="2"/>
          <a:buNone/>
          <a:defRPr kumimoji="0" sz="20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Trebuchet MS" panose="020B0603020202020204" pitchFamily="34" charset="0"/>
            <a:ea typeface="新細明體" panose="02020500000000000000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bg1"/>
          </a:buClr>
          <a:buSzPct val="100000"/>
          <a:buFont typeface="Wingdings" panose="05000000000000000000" pitchFamily="2" charset="2"/>
          <a:buNone/>
          <a:defRPr kumimoji="0" lang="zh-TW" altLang="en-US" sz="20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Trebuchet MS" panose="020B0603020202020204" pitchFamily="34" charset="0"/>
            <a:ea typeface="新細明體" panose="02020500000000000000" pitchFamily="18" charset="-120"/>
          </a:defRPr>
        </a:defPPr>
      </a:lstStyle>
    </a:lnDef>
  </a:objectDefaults>
  <a:extraClrSchemeLst>
    <a:extraClrScheme>
      <a:clrScheme name="CodeManagement_2006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deManagement_2006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deManagement_2006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deManagement_2006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deManagement_2006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deManagement_2006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deManagement_2006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odeManagement_2006 2">
    <a:dk1>
      <a:srgbClr val="000000"/>
    </a:dk1>
    <a:lt1>
      <a:srgbClr val="FFFFFF"/>
    </a:lt1>
    <a:dk2>
      <a:srgbClr val="333399"/>
    </a:dk2>
    <a:lt2>
      <a:srgbClr val="1C1C1C"/>
    </a:lt2>
    <a:accent1>
      <a:srgbClr val="00E4A8"/>
    </a:accent1>
    <a:accent2>
      <a:srgbClr val="FFCF01"/>
    </a:accent2>
    <a:accent3>
      <a:srgbClr val="FFFFFF"/>
    </a:accent3>
    <a:accent4>
      <a:srgbClr val="000000"/>
    </a:accent4>
    <a:accent5>
      <a:srgbClr val="AAEFD1"/>
    </a:accent5>
    <a:accent6>
      <a:srgbClr val="E7BB01"/>
    </a:accent6>
    <a:hlink>
      <a:srgbClr val="FF0000"/>
    </a:hlink>
    <a:folHlink>
      <a:srgbClr val="3333C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3962</TotalTime>
  <Words>3908</Words>
  <Application>Microsoft Office PowerPoint</Application>
  <PresentationFormat>如螢幕大小 (4:3)</PresentationFormat>
  <Paragraphs>873</Paragraphs>
  <Slides>144</Slides>
  <Notes>34</Notes>
  <HiddenSlides>0</HiddenSlides>
  <MMClips>0</MMClips>
  <ScaleCrop>false</ScaleCrop>
  <HeadingPairs>
    <vt:vector size="8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0</vt:i4>
      </vt:variant>
      <vt:variant>
        <vt:lpstr>投影片標題</vt:lpstr>
      </vt:variant>
      <vt:variant>
        <vt:i4>144</vt:i4>
      </vt:variant>
    </vt:vector>
  </HeadingPairs>
  <TitlesOfParts>
    <vt:vector size="157" baseType="lpstr">
      <vt:lpstr>Arial Unicode MS</vt:lpstr>
      <vt:lpstr>微軟正黑體</vt:lpstr>
      <vt:lpstr>新細明體</vt:lpstr>
      <vt:lpstr>標楷體</vt:lpstr>
      <vt:lpstr>Arial</vt:lpstr>
      <vt:lpstr>Calibri</vt:lpstr>
      <vt:lpstr>Cooper Black</vt:lpstr>
      <vt:lpstr>Tahoma</vt:lpstr>
      <vt:lpstr>Times New Roman</vt:lpstr>
      <vt:lpstr>Trebuchet MS</vt:lpstr>
      <vt:lpstr>Wingdings</vt:lpstr>
      <vt:lpstr>Wingdings 3</vt:lpstr>
      <vt:lpstr>CodeManagement_2006</vt:lpstr>
      <vt:lpstr>PowerPoint 簡報</vt:lpstr>
      <vt:lpstr>學生成績模組大綱</vt:lpstr>
      <vt:lpstr>PowerPoint 簡報</vt:lpstr>
      <vt:lpstr>PowerPoint 簡報</vt:lpstr>
      <vt:lpstr>PowerPoint 簡報</vt:lpstr>
      <vt:lpstr>PowerPoint 簡報</vt:lpstr>
      <vt:lpstr>PowerPoint 簡報</vt:lpstr>
      <vt:lpstr>學生成績模組重要概念</vt:lpstr>
      <vt:lpstr> 設定評核環境</vt:lpstr>
      <vt:lpstr>學期及考績</vt:lpstr>
      <vt:lpstr>學期及考績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學期及考績與科目滿分及比重的比較</vt:lpstr>
      <vt:lpstr>PowerPoint 簡報</vt:lpstr>
      <vt:lpstr>PowerPoint 簡報</vt:lpstr>
      <vt:lpstr>班級考績</vt:lpstr>
      <vt:lpstr>班級考績</vt:lpstr>
      <vt:lpstr>PowerPoint 簡報</vt:lpstr>
      <vt:lpstr>班級考績</vt:lpstr>
      <vt:lpstr>班級考績</vt:lpstr>
      <vt:lpstr>PowerPoint 簡報</vt:lpstr>
      <vt:lpstr>用考績科目分計算(Assessment Subject Score)</vt:lpstr>
      <vt:lpstr>全年科目分</vt:lpstr>
      <vt:lpstr>PowerPoint 簡報</vt:lpstr>
      <vt:lpstr>PowerPoint 簡報</vt:lpstr>
      <vt:lpstr>學期平均分</vt:lpstr>
      <vt:lpstr>PowerPoint 簡報</vt:lpstr>
      <vt:lpstr>PowerPoint 簡報</vt:lpstr>
      <vt:lpstr>全年平均分</vt:lpstr>
      <vt:lpstr>PowerPoint 簡報</vt:lpstr>
      <vt:lpstr>PowerPoint 簡報</vt:lpstr>
      <vt:lpstr>班級考績</vt:lpstr>
      <vt:lpstr>名次編排準則 </vt:lpstr>
      <vt:lpstr>名次編排準則 </vt:lpstr>
      <vt:lpstr>排列名次時中、英、數必須及格</vt:lpstr>
      <vt:lpstr>不排名次</vt:lpstr>
      <vt:lpstr>不排名次 - 整班學生</vt:lpstr>
      <vt:lpstr>PowerPoint 簡報</vt:lpstr>
      <vt:lpstr>不排名次 - 個別學生</vt:lpstr>
      <vt:lpstr>代碼表</vt:lpstr>
      <vt:lpstr>代碼表 - 積分/等級互換表 </vt:lpstr>
      <vt:lpstr>PowerPoint 簡報</vt:lpstr>
      <vt:lpstr>PowerPoint 簡報</vt:lpstr>
      <vt:lpstr>PowerPoint 簡報</vt:lpstr>
      <vt:lpstr>PowerPoint 簡報</vt:lpstr>
      <vt:lpstr>PowerPoint 簡報</vt:lpstr>
      <vt:lpstr>代碼表-整體評語表</vt:lpstr>
      <vt:lpstr>PowerPoint 簡報</vt:lpstr>
      <vt:lpstr>代碼表 - 匯出整體評語表</vt:lpstr>
      <vt:lpstr>代碼表 - 匯入整體評語表</vt:lpstr>
      <vt:lpstr>操行</vt:lpstr>
      <vt:lpstr>操行</vt:lpstr>
      <vt:lpstr>完成數據整合後，為甚麼操行等級不見了</vt:lpstr>
      <vt:lpstr>操行等級–「學期由數據整合計算」</vt:lpstr>
      <vt:lpstr>操行等級–「學期由數據整合計算」</vt:lpstr>
      <vt:lpstr>PowerPoint 簡報</vt:lpstr>
      <vt:lpstr>其他考績</vt:lpstr>
      <vt:lpstr>其他考績</vt:lpstr>
      <vt:lpstr>其他考績</vt:lpstr>
      <vt:lpstr>確定綱要</vt:lpstr>
      <vt:lpstr>確定綱要</vt:lpstr>
      <vt:lpstr>確定綱要</vt:lpstr>
      <vt:lpstr>退修/免修 (Drop/Exempt)</vt:lpstr>
      <vt:lpstr>退修/免修</vt:lpstr>
      <vt:lpstr>退修/免修</vt:lpstr>
      <vt:lpstr>退修/免修</vt:lpstr>
      <vt:lpstr>輸入及處理學生成績</vt:lpstr>
      <vt:lpstr>用戶輸入科目積分的權限</vt:lpstr>
      <vt:lpstr>數據輸入—「表格介面」</vt:lpstr>
      <vt:lpstr>PowerPoint 簡報</vt:lpstr>
      <vt:lpstr>數據輸入—「表格介面」</vt:lpstr>
      <vt:lpstr>數據輸入—「表格介面」</vt:lpstr>
      <vt:lpstr>數據輸入–其他資料</vt:lpstr>
      <vt:lpstr>數據輸入–獎懲資料/缺席紀綠</vt:lpstr>
      <vt:lpstr>數據輸入–獎懲資料/缺席紀錄</vt:lpstr>
      <vt:lpstr>樣本 – 輸入操行</vt:lpstr>
      <vt:lpstr>PowerPoint 簡報</vt:lpstr>
      <vt:lpstr>PowerPoint 簡報</vt:lpstr>
      <vt:lpstr>數據輸入-匯出/匯入功能</vt:lpstr>
      <vt:lpstr>數據輸入-匯出/匯入功能</vt:lpstr>
      <vt:lpstr>數據輸入-匯出/匯入功能</vt:lpstr>
      <vt:lpstr>數據輸入-匯出/匯入功能</vt:lpstr>
      <vt:lpstr>數據輸入-匯出/匯入功能</vt:lpstr>
      <vt:lpstr>PowerPoint 簡報</vt:lpstr>
      <vt:lpstr>PowerPoint 簡報</vt:lpstr>
      <vt:lpstr>PowerPoint 簡報</vt:lpstr>
      <vt:lpstr>PowerPoint 簡報</vt:lpstr>
      <vt:lpstr>PowerPoint 簡報</vt:lpstr>
      <vt:lpstr>學生成績 - 查詢</vt:lpstr>
      <vt:lpstr>學生成績 - 查詢</vt:lpstr>
      <vt:lpstr>PowerPoint 簡報</vt:lpstr>
      <vt:lpstr>列印成績表及分析報表</vt:lpstr>
      <vt:lpstr>學生成績表</vt:lpstr>
      <vt:lpstr>學生成績表列印選項</vt:lpstr>
      <vt:lpstr>修改學生成績表範本</vt:lpstr>
      <vt:lpstr>修改學生成績表範本</vt:lpstr>
      <vt:lpstr>修改成績表範本</vt:lpstr>
      <vt:lpstr>學生成績表及考績資料報告</vt:lpstr>
      <vt:lpstr>成績表Ｐ／成績表Ｐ - 科目備註 (R-ASR049)</vt:lpstr>
      <vt:lpstr>成績表Ｐ／成績表Ｐ - 科目備註 (R-ASR049)</vt:lpstr>
      <vt:lpstr>成績表Ｐ／成績表Ｐ - 科目備註 (R-ASR049)</vt:lpstr>
      <vt:lpstr>成績表Ｐ／成績表Ｐ - 科目備註 (R-ASR049)</vt:lpstr>
      <vt:lpstr>成績表Ｐ匯出的資料檔</vt:lpstr>
      <vt:lpstr>成績表Ｐ的報告範本 (R-ASR049)</vt:lpstr>
      <vt:lpstr>成績表Ｐ - 科目備註的報告範本(R-ASR049) </vt:lpstr>
      <vt:lpstr>其他報表功能</vt:lpstr>
      <vt:lpstr>列印學生相片</vt:lpstr>
      <vt:lpstr>樣本-學生成績表 M (R-ASR047) </vt:lpstr>
      <vt:lpstr>學生歷年成績紀錄表  A / B / C</vt:lpstr>
      <vt:lpstr>PowerPoint 簡報</vt:lpstr>
      <vt:lpstr>PowerPoint 簡報</vt:lpstr>
      <vt:lpstr>PowerPoint 簡報</vt:lpstr>
      <vt:lpstr>學生歷年考試成績紀錄表 (R-ASR061)</vt:lpstr>
      <vt:lpstr>學生成績表新增分析報告</vt:lpstr>
      <vt:lpstr>考績分數及平均分跨年分析(依學生)</vt:lpstr>
      <vt:lpstr>考績分數及平均分跨年分析(依學生)</vt:lpstr>
      <vt:lpstr>考績分數及平均分跨年分析(依學生)</vt:lpstr>
      <vt:lpstr>PowerPoint 簡報</vt:lpstr>
      <vt:lpstr>PowerPoint 簡報</vt:lpstr>
      <vt:lpstr>平均分和及格百分比分析(R-ASR053)</vt:lpstr>
      <vt:lpstr>最進步學生清單 (R-ASR054)及(R-ASR092)</vt:lpstr>
      <vt:lpstr>最進步學生清單 (R-ASR054)</vt:lpstr>
      <vt:lpstr>最進步學生清單 (R-ASR054)</vt:lpstr>
      <vt:lpstr>最進步學生清單(依科目) (R-ASR092)</vt:lpstr>
      <vt:lpstr>最進步學生清單(依科目) (R-ASR092)</vt:lpstr>
      <vt:lpstr>最進步學生清單 </vt:lpstr>
      <vt:lpstr>其他功能 — 升級</vt:lpstr>
      <vt:lpstr>其他功能 — 班號</vt:lpstr>
      <vt:lpstr>PowerPoint 簡報</vt:lpstr>
      <vt:lpstr>PowerPoint 簡報</vt:lpstr>
      <vt:lpstr>學生成績模組 – 實用建議</vt:lpstr>
      <vt:lpstr>網上系統資料庫 - 模組訊息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CHENG, Chun-ying Novem</dc:creator>
  <cp:lastModifiedBy>YIP, Wing-yan Jasmine</cp:lastModifiedBy>
  <cp:revision>725</cp:revision>
  <cp:lastPrinted>2021-06-22T07:17:55Z</cp:lastPrinted>
  <dcterms:created xsi:type="dcterms:W3CDTF">2017-12-12T04:09:30Z</dcterms:created>
  <dcterms:modified xsi:type="dcterms:W3CDTF">2021-08-11T06:47:28Z</dcterms:modified>
</cp:coreProperties>
</file>