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7"/>
  </p:notesMasterIdLst>
  <p:handoutMasterIdLst>
    <p:handoutMasterId r:id="rId108"/>
  </p:handoutMasterIdLst>
  <p:sldIdLst>
    <p:sldId id="356" r:id="rId2"/>
    <p:sldId id="357" r:id="rId3"/>
    <p:sldId id="358" r:id="rId4"/>
    <p:sldId id="359" r:id="rId5"/>
    <p:sldId id="381" r:id="rId6"/>
    <p:sldId id="361" r:id="rId7"/>
    <p:sldId id="382" r:id="rId8"/>
    <p:sldId id="363" r:id="rId9"/>
    <p:sldId id="383" r:id="rId10"/>
    <p:sldId id="388" r:id="rId11"/>
    <p:sldId id="384" r:id="rId12"/>
    <p:sldId id="365" r:id="rId13"/>
    <p:sldId id="385" r:id="rId14"/>
    <p:sldId id="367" r:id="rId15"/>
    <p:sldId id="386" r:id="rId16"/>
    <p:sldId id="369" r:id="rId17"/>
    <p:sldId id="387" r:id="rId18"/>
    <p:sldId id="389" r:id="rId19"/>
    <p:sldId id="291" r:id="rId20"/>
    <p:sldId id="339" r:id="rId21"/>
    <p:sldId id="269" r:id="rId22"/>
    <p:sldId id="320" r:id="rId23"/>
    <p:sldId id="338" r:id="rId24"/>
    <p:sldId id="370" r:id="rId25"/>
    <p:sldId id="371" r:id="rId26"/>
    <p:sldId id="390" r:id="rId27"/>
    <p:sldId id="391" r:id="rId28"/>
    <p:sldId id="405" r:id="rId29"/>
    <p:sldId id="392" r:id="rId30"/>
    <p:sldId id="393" r:id="rId31"/>
    <p:sldId id="394" r:id="rId32"/>
    <p:sldId id="395" r:id="rId33"/>
    <p:sldId id="396" r:id="rId34"/>
    <p:sldId id="397" r:id="rId35"/>
    <p:sldId id="399" r:id="rId36"/>
    <p:sldId id="406" r:id="rId37"/>
    <p:sldId id="400" r:id="rId38"/>
    <p:sldId id="401" r:id="rId39"/>
    <p:sldId id="402" r:id="rId40"/>
    <p:sldId id="403" r:id="rId41"/>
    <p:sldId id="407" r:id="rId42"/>
    <p:sldId id="408" r:id="rId43"/>
    <p:sldId id="409" r:id="rId44"/>
    <p:sldId id="410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5" r:id="rId59"/>
    <p:sldId id="426" r:id="rId60"/>
    <p:sldId id="335" r:id="rId61"/>
    <p:sldId id="331" r:id="rId62"/>
    <p:sldId id="332" r:id="rId63"/>
    <p:sldId id="340" r:id="rId64"/>
    <p:sldId id="341" r:id="rId65"/>
    <p:sldId id="329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34" r:id="rId74"/>
    <p:sldId id="435" r:id="rId75"/>
    <p:sldId id="436" r:id="rId76"/>
    <p:sldId id="437" r:id="rId77"/>
    <p:sldId id="438" r:id="rId78"/>
    <p:sldId id="439" r:id="rId79"/>
    <p:sldId id="440" r:id="rId80"/>
    <p:sldId id="441" r:id="rId81"/>
    <p:sldId id="442" r:id="rId82"/>
    <p:sldId id="443" r:id="rId83"/>
    <p:sldId id="444" r:id="rId84"/>
    <p:sldId id="445" r:id="rId85"/>
    <p:sldId id="446" r:id="rId86"/>
    <p:sldId id="447" r:id="rId87"/>
    <p:sldId id="448" r:id="rId88"/>
    <p:sldId id="450" r:id="rId89"/>
    <p:sldId id="451" r:id="rId90"/>
    <p:sldId id="457" r:id="rId91"/>
    <p:sldId id="458" r:id="rId92"/>
    <p:sldId id="452" r:id="rId93"/>
    <p:sldId id="453" r:id="rId94"/>
    <p:sldId id="454" r:id="rId95"/>
    <p:sldId id="455" r:id="rId96"/>
    <p:sldId id="456" r:id="rId97"/>
    <p:sldId id="459" r:id="rId98"/>
    <p:sldId id="460" r:id="rId99"/>
    <p:sldId id="462" r:id="rId100"/>
    <p:sldId id="461" r:id="rId101"/>
    <p:sldId id="351" r:id="rId102"/>
    <p:sldId id="347" r:id="rId103"/>
    <p:sldId id="348" r:id="rId104"/>
    <p:sldId id="349" r:id="rId105"/>
    <p:sldId id="353" r:id="rId106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32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32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32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32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32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99"/>
    <a:srgbClr val="EEFFFF"/>
    <a:srgbClr val="FF66FF"/>
    <a:srgbClr val="008080"/>
    <a:srgbClr val="00CC66"/>
    <a:srgbClr val="CCECFF"/>
    <a:srgbClr val="99FFCC"/>
    <a:srgbClr val="FF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718" autoAdjust="0"/>
  </p:normalViewPr>
  <p:slideViewPr>
    <p:cSldViewPr>
      <p:cViewPr varScale="1">
        <p:scale>
          <a:sx n="115" d="100"/>
          <a:sy n="115" d="100"/>
        </p:scale>
        <p:origin x="14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5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7" y="0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2"/>
            <a:ext cx="2946400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12963" y="9429832"/>
            <a:ext cx="2946400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E0F19901-416F-4F45-85BC-F9FDFC9B25B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482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1"/>
            <a:ext cx="4984750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2"/>
            <a:ext cx="2946400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9832"/>
            <a:ext cx="2946400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CA4BB650-09F9-404C-AF1F-0DA6DDB658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764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37757" indent="-283753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35011" indent="-227002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589015" indent="-227002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43019" indent="-227002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497025" indent="-22700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51030" indent="-22700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05032" indent="-22700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59037" indent="-22700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defTabSz="908233" eaLnBrk="1" hangingPunct="1">
              <a:buClr>
                <a:prstClr val="white"/>
              </a:buClr>
              <a:defRPr/>
            </a:pPr>
            <a:fld id="{C0347C2A-72EA-46B3-8B4D-A79B5F0CE5E7}" type="slidenum">
              <a:rPr lang="en-US" altLang="zh-TW" sz="1200" b="0">
                <a:solidFill>
                  <a:prstClr val="black"/>
                </a:solidFill>
                <a:latin typeface="Tahoma" pitchFamily="34" charset="0"/>
              </a:rPr>
              <a:pPr defTabSz="908233" eaLnBrk="1" hangingPunct="1">
                <a:buClr>
                  <a:prstClr val="white"/>
                </a:buClr>
                <a:defRPr/>
              </a:pPr>
              <a:t>1</a:t>
            </a:fld>
            <a:endParaRPr lang="en-US" altLang="zh-TW" sz="1200" b="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1363"/>
            <a:ext cx="4933950" cy="37020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62193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5F644582-0114-454A-95FC-819B718C44E7}" type="slidenum">
              <a:rPr lang="zh-TW" altLang="en-US" smtClean="0">
                <a:latin typeface="Arial" panose="020B0604020202020204" pitchFamily="34" charset="0"/>
              </a:rPr>
              <a:pPr/>
              <a:t>80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/>
              <a:t>表格</a:t>
            </a:r>
            <a:r>
              <a:rPr lang="en-US" altLang="zh-TW" smtClean="0"/>
              <a:t>A</a:t>
            </a:r>
            <a:r>
              <a:rPr lang="zh-TW" altLang="en-US" smtClean="0"/>
              <a:t>必須填寫完整方可傳送資料至聯遞系統</a:t>
            </a:r>
          </a:p>
        </p:txBody>
      </p:sp>
    </p:spTree>
    <p:extLst>
      <p:ext uri="{BB962C8B-B14F-4D97-AF65-F5344CB8AC3E}">
        <p14:creationId xmlns:p14="http://schemas.microsoft.com/office/powerpoint/2010/main" val="2254123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8FF4E674-BC0E-4D5D-98A8-A1322A9E1583}" type="slidenum">
              <a:rPr lang="zh-TW" altLang="en-US" smtClean="0">
                <a:latin typeface="Arial" panose="020B0604020202020204" pitchFamily="34" charset="0"/>
              </a:rPr>
              <a:pPr/>
              <a:t>81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zh-TW" altLang="en-US" smtClean="0"/>
              <a:t>用戶可預備表格</a:t>
            </a:r>
            <a:r>
              <a:rPr lang="en-US" altLang="zh-TW" smtClean="0"/>
              <a:t>A</a:t>
            </a:r>
            <a:r>
              <a:rPr lang="zh-TW" altLang="en-US" smtClean="0"/>
              <a:t>的資料檔案‧</a:t>
            </a:r>
          </a:p>
        </p:txBody>
      </p:sp>
    </p:spTree>
    <p:extLst>
      <p:ext uri="{BB962C8B-B14F-4D97-AF65-F5344CB8AC3E}">
        <p14:creationId xmlns:p14="http://schemas.microsoft.com/office/powerpoint/2010/main" val="1118316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B98F5F96-FED8-436A-B5F9-A28BAF2A0324}" type="slidenum">
              <a:rPr lang="zh-TW" altLang="en-US" smtClean="0">
                <a:latin typeface="Arial" panose="020B0604020202020204" pitchFamily="34" charset="0"/>
              </a:rPr>
              <a:pPr/>
              <a:t>82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zh-TW" altLang="en-US" smtClean="0"/>
              <a:t>用戶可預備表格</a:t>
            </a:r>
            <a:r>
              <a:rPr lang="en-US" altLang="zh-TW" smtClean="0"/>
              <a:t>A</a:t>
            </a:r>
            <a:r>
              <a:rPr lang="zh-TW" altLang="en-US" smtClean="0"/>
              <a:t>的資料檔案‧</a:t>
            </a:r>
          </a:p>
        </p:txBody>
      </p:sp>
    </p:spTree>
    <p:extLst>
      <p:ext uri="{BB962C8B-B14F-4D97-AF65-F5344CB8AC3E}">
        <p14:creationId xmlns:p14="http://schemas.microsoft.com/office/powerpoint/2010/main" val="1093260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EDA0C7D4-3203-4937-884E-573EE6EF8251}" type="slidenum">
              <a:rPr lang="zh-TW" altLang="en-US" smtClean="0">
                <a:latin typeface="Arial" panose="020B0604020202020204" pitchFamily="34" charset="0"/>
              </a:rPr>
              <a:pPr/>
              <a:t>84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zh-TW" altLang="en-US" smtClean="0"/>
              <a:t>用戶亦可取消預備或預覽資料檔案‧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459108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5512178F-4F1D-4B67-B847-9DF4ED601EC0}" type="slidenum">
              <a:rPr lang="zh-TW" altLang="en-US" smtClean="0">
                <a:latin typeface="Arial" panose="020B0604020202020204" pitchFamily="34" charset="0"/>
              </a:rPr>
              <a:pPr/>
              <a:t>85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/>
              <a:t>資料檔案將會預備</a:t>
            </a:r>
            <a:r>
              <a:rPr lang="en-US" altLang="zh-TW" smtClean="0"/>
              <a:t>,</a:t>
            </a:r>
            <a:r>
              <a:rPr lang="zh-TW" altLang="en-US" smtClean="0"/>
              <a:t>再按確定按鈕</a:t>
            </a:r>
            <a:r>
              <a:rPr lang="en-US" altLang="zh-TW" smtClean="0"/>
              <a:t>,</a:t>
            </a:r>
            <a:r>
              <a:rPr lang="zh-TW" altLang="en-US" smtClean="0"/>
              <a:t>資料檔案將會在聯遞系統中的寄發訊息顯示為</a:t>
            </a:r>
            <a:r>
              <a:rPr lang="en-US" altLang="zh-TW" smtClean="0"/>
              <a:t>"</a:t>
            </a:r>
            <a:r>
              <a:rPr lang="zh-TW" altLang="en-US" smtClean="0"/>
              <a:t>可輸出“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用戶可進行練習</a:t>
            </a:r>
            <a:r>
              <a:rPr lang="en-US" altLang="zh-TW" smtClean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3394999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4D80D7B1-3FA2-4967-82F7-EE0F24AB5698}" type="slidenum">
              <a:rPr lang="zh-TW" altLang="en-US" smtClean="0">
                <a:latin typeface="Arial" panose="020B0604020202020204" pitchFamily="34" charset="0"/>
              </a:rPr>
              <a:pPr/>
              <a:t>86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zh-HK" altLang="en-US" smtClean="0"/>
              <a:t>用戶可以增新於上一個上課日缺席的學生至懷疑退學紀錄。 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51094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04E3CB32-9F34-4E0C-A45A-372840042045}" type="slidenum">
              <a:rPr lang="zh-TW" altLang="en-US" smtClean="0">
                <a:latin typeface="Arial" panose="020B0604020202020204" pitchFamily="34" charset="0"/>
              </a:rPr>
              <a:pPr/>
              <a:t>87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zh-TW" altLang="en-US" smtClean="0"/>
              <a:t>運用搜尋參數以搜尋學生</a:t>
            </a:r>
          </a:p>
        </p:txBody>
      </p:sp>
    </p:spTree>
    <p:extLst>
      <p:ext uri="{BB962C8B-B14F-4D97-AF65-F5344CB8AC3E}">
        <p14:creationId xmlns:p14="http://schemas.microsoft.com/office/powerpoint/2010/main" val="3467981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8D35E3D1-AC54-45A8-A2EC-E9EF57817C01}" type="slidenum">
              <a:rPr lang="zh-TW" altLang="en-US" smtClean="0">
                <a:latin typeface="Arial" panose="020B0604020202020204" pitchFamily="34" charset="0"/>
              </a:rPr>
              <a:pPr/>
              <a:t>88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zh-TW" altLang="en-US" smtClean="0"/>
              <a:t>學生需於</a:t>
            </a:r>
            <a:r>
              <a:rPr lang="zh-HK" altLang="en-US" smtClean="0"/>
              <a:t>上一個上課日缺席</a:t>
            </a:r>
            <a:r>
              <a:rPr lang="zh-TW" altLang="en-US" smtClean="0"/>
              <a:t>以符合懷疑退學條件</a:t>
            </a:r>
            <a:r>
              <a:rPr lang="zh-HK" altLang="en-US" smtClean="0"/>
              <a:t>。 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84849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A8ED53EC-8145-4FFA-80B2-5E44E5677043}" type="slidenum">
              <a:rPr lang="zh-TW" altLang="en-US" smtClean="0">
                <a:latin typeface="Arial" panose="020B0604020202020204" pitchFamily="34" charset="0"/>
              </a:rPr>
              <a:pPr/>
              <a:t>89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zh-HK" altLang="en-US" smtClean="0"/>
              <a:t>用戶可刪除用戶建立的懷疑退學紀錄。 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80631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80D4F2C6-1823-4F2F-B734-5AC4DB0439C0}" type="slidenum">
              <a:rPr lang="zh-TW" altLang="en-US" smtClean="0">
                <a:latin typeface="Arial" panose="020B0604020202020204" pitchFamily="34" charset="0"/>
              </a:rPr>
              <a:pPr/>
              <a:t>94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zh-TW" altLang="en-US" smtClean="0">
                <a:latin typeface="新細明體" panose="02020500000000000000" pitchFamily="18" charset="-120"/>
              </a:rPr>
              <a:t>在輸入復課日期並(利用上端的儲存按鈕)作儲存後,</a:t>
            </a:r>
            <a:r>
              <a:rPr lang="zh-TW" altLang="en-US" smtClean="0">
                <a:latin typeface="Times New Roman" panose="02020603050405020304" pitchFamily="18" charset="0"/>
              </a:rPr>
              <a:t>“</a:t>
            </a:r>
            <a:r>
              <a:rPr lang="zh-TW" altLang="en-US" smtClean="0">
                <a:latin typeface="新細明體" panose="02020500000000000000" pitchFamily="18" charset="-120"/>
              </a:rPr>
              <a:t>懷疑退學</a:t>
            </a:r>
            <a:r>
              <a:rPr lang="zh-TW" altLang="en-US" smtClean="0">
                <a:latin typeface="Times New Roman" panose="02020603050405020304" pitchFamily="18" charset="0"/>
              </a:rPr>
              <a:t>”</a:t>
            </a:r>
            <a:r>
              <a:rPr lang="zh-TW" altLang="en-US" smtClean="0">
                <a:latin typeface="新細明體" panose="02020500000000000000" pitchFamily="18" charset="-120"/>
              </a:rPr>
              <a:t>的學生會轉為</a:t>
            </a:r>
            <a:r>
              <a:rPr lang="zh-TW" altLang="en-US" smtClean="0">
                <a:latin typeface="Times New Roman" panose="02020603050405020304" pitchFamily="18" charset="0"/>
              </a:rPr>
              <a:t>“</a:t>
            </a:r>
            <a:r>
              <a:rPr lang="zh-TW" altLang="en-US" smtClean="0">
                <a:latin typeface="新細明體" panose="02020500000000000000" pitchFamily="18" charset="-120"/>
              </a:rPr>
              <a:t>已復課</a:t>
            </a:r>
            <a:r>
              <a:rPr lang="zh-TW" altLang="en-US" smtClean="0">
                <a:latin typeface="Times New Roman" panose="02020603050405020304" pitchFamily="18" charset="0"/>
              </a:rPr>
              <a:t>”</a:t>
            </a:r>
            <a:r>
              <a:rPr lang="zh-TW" altLang="en-US" smtClean="0">
                <a:latin typeface="新細明體" panose="02020500000000000000" pitchFamily="18" charset="-120"/>
              </a:rPr>
              <a:t>並顯示於下端的清單中. </a:t>
            </a:r>
          </a:p>
          <a:p>
            <a:pPr eaLnBrk="1" hangingPunct="1">
              <a:buFontTx/>
              <a:buChar char="•"/>
            </a:pPr>
            <a:r>
              <a:rPr lang="zh-TW" altLang="en-US" smtClean="0">
                <a:latin typeface="新細明體" panose="02020500000000000000" pitchFamily="18" charset="-120"/>
              </a:rPr>
              <a:t>當學生復課後,可以平常的方法為該學生點名.</a:t>
            </a:r>
          </a:p>
          <a:p>
            <a:pPr eaLnBrk="1" hangingPunct="1">
              <a:buFontTx/>
              <a:buChar char="•"/>
            </a:pPr>
            <a:r>
              <a:rPr lang="zh-TW" altLang="en-US" smtClean="0">
                <a:latin typeface="新細明體" panose="02020500000000000000" pitchFamily="18" charset="-120"/>
              </a:rPr>
              <a:t>系統會為所有"懷疑退學建立日期"至"復課日期"時段內的上課日自動產生缺課紀錄.</a:t>
            </a:r>
          </a:p>
        </p:txBody>
      </p:sp>
    </p:spTree>
    <p:extLst>
      <p:ext uri="{BB962C8B-B14F-4D97-AF65-F5344CB8AC3E}">
        <p14:creationId xmlns:p14="http://schemas.microsoft.com/office/powerpoint/2010/main" val="267138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1D885-97E1-43B9-A0B2-75BA6759B955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49578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61796675-25F8-4119-AC63-535A3D46E588}" type="slidenum">
              <a:rPr lang="zh-TW" altLang="en-US" smtClean="0">
                <a:latin typeface="Arial" panose="020B0604020202020204" pitchFamily="34" charset="0"/>
              </a:rPr>
              <a:pPr/>
              <a:t>95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>
                <a:latin typeface="新細明體" panose="02020500000000000000" pitchFamily="18" charset="-120"/>
              </a:rPr>
              <a:t>復課日期可以更改及儲存(利用下端的儲存按鈕).除非學生不需要傳送表格</a:t>
            </a:r>
            <a:r>
              <a:rPr lang="en-US" altLang="zh-TW" smtClean="0">
                <a:latin typeface="新細明體" panose="02020500000000000000" pitchFamily="18" charset="-120"/>
              </a:rPr>
              <a:t>B，</a:t>
            </a:r>
            <a:r>
              <a:rPr lang="zh-TW" altLang="en-US" smtClean="0">
                <a:latin typeface="新細明體" panose="02020500000000000000" pitchFamily="18" charset="-120"/>
              </a:rPr>
              <a:t>或其表格</a:t>
            </a:r>
            <a:r>
              <a:rPr lang="en-US" altLang="zh-TW" smtClean="0">
                <a:latin typeface="新細明體" panose="02020500000000000000" pitchFamily="18" charset="-120"/>
              </a:rPr>
              <a:t>B</a:t>
            </a:r>
            <a:r>
              <a:rPr lang="zh-TW" altLang="en-US" smtClean="0">
                <a:latin typeface="新細明體" panose="02020500000000000000" pitchFamily="18" charset="-120"/>
              </a:rPr>
              <a:t>已被預備/確定/送出</a:t>
            </a:r>
            <a:r>
              <a:rPr lang="zh-TW" altLang="en-US" smtClean="0">
                <a:latin typeface="Times New Roman" panose="02020603050405020304" pitchFamily="18" charset="0"/>
              </a:rPr>
              <a:t>‧</a:t>
            </a:r>
            <a:endParaRPr lang="en-US" altLang="zh-TW" smtClean="0"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6233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60C1BD0E-39B1-48AB-BC3C-5B06F440B312}" type="slidenum">
              <a:rPr lang="zh-TW" altLang="en-US" smtClean="0">
                <a:latin typeface="Arial" panose="020B0604020202020204" pitchFamily="34" charset="0"/>
              </a:rPr>
              <a:pPr/>
              <a:t>96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zh-TW" altLang="en-US" smtClean="0"/>
              <a:t>以下是傳送表格 </a:t>
            </a:r>
            <a:r>
              <a:rPr lang="en-US" altLang="zh-TW" smtClean="0"/>
              <a:t>B </a:t>
            </a:r>
            <a:r>
              <a:rPr lang="zh-TW" altLang="en-US" smtClean="0"/>
              <a:t>復課學生紀錄的說明：</a:t>
            </a:r>
          </a:p>
          <a:p>
            <a:pPr eaLnBrk="1" hangingPunct="1"/>
            <a:r>
              <a:rPr lang="en-US" altLang="zh-TW" smtClean="0"/>
              <a:t>	-: 		</a:t>
            </a:r>
            <a:r>
              <a:rPr lang="zh-TW" altLang="en-US" smtClean="0"/>
              <a:t>沒有學生編號的學生，用戶不需要為其傳送表格 </a:t>
            </a:r>
            <a:r>
              <a:rPr lang="en-US" altLang="zh-TW" smtClean="0"/>
              <a:t>B </a:t>
            </a:r>
            <a:r>
              <a:rPr lang="zh-TW" altLang="en-US" smtClean="0"/>
              <a:t>至教統局。</a:t>
            </a:r>
          </a:p>
          <a:p>
            <a:pPr eaLnBrk="1" hangingPunct="1"/>
            <a:r>
              <a:rPr lang="zh-TW" altLang="en-US" smtClean="0"/>
              <a:t>	需要:		有學生編號的學生，用戶需要為其傳送表格 </a:t>
            </a:r>
            <a:r>
              <a:rPr lang="en-US" altLang="zh-TW" smtClean="0"/>
              <a:t>B </a:t>
            </a:r>
            <a:r>
              <a:rPr lang="zh-TW" altLang="en-US" smtClean="0"/>
              <a:t>至教統局。</a:t>
            </a:r>
          </a:p>
          <a:p>
            <a:pPr eaLnBrk="1" hangingPunct="1"/>
            <a:r>
              <a:rPr lang="zh-TW" altLang="en-US" smtClean="0"/>
              <a:t>	已預備:	表格 </a:t>
            </a:r>
            <a:r>
              <a:rPr lang="en-US" altLang="zh-TW" smtClean="0"/>
              <a:t>B </a:t>
            </a:r>
            <a:r>
              <a:rPr lang="zh-TW" altLang="en-US" smtClean="0"/>
              <a:t>資料已預備。</a:t>
            </a:r>
          </a:p>
          <a:p>
            <a:pPr eaLnBrk="1" hangingPunct="1"/>
            <a:r>
              <a:rPr lang="zh-TW" altLang="en-US" smtClean="0"/>
              <a:t>	已確認:	表格</a:t>
            </a:r>
            <a:r>
              <a:rPr lang="en-US" altLang="zh-TW" smtClean="0"/>
              <a:t>B </a:t>
            </a:r>
            <a:r>
              <a:rPr lang="zh-TW" altLang="en-US" smtClean="0"/>
              <a:t>資料已確定，惟仍未傳送。</a:t>
            </a:r>
          </a:p>
          <a:p>
            <a:pPr eaLnBrk="1" hangingPunct="1"/>
            <a:r>
              <a:rPr lang="zh-TW" altLang="en-US" smtClean="0"/>
              <a:t>	已傳送:	表格</a:t>
            </a:r>
            <a:r>
              <a:rPr lang="en-US" altLang="zh-TW" smtClean="0"/>
              <a:t>B </a:t>
            </a:r>
            <a:r>
              <a:rPr lang="zh-TW" altLang="en-US" smtClean="0"/>
              <a:t>資料已傳送。</a:t>
            </a:r>
          </a:p>
        </p:txBody>
      </p:sp>
    </p:spTree>
    <p:extLst>
      <p:ext uri="{BB962C8B-B14F-4D97-AF65-F5344CB8AC3E}">
        <p14:creationId xmlns:p14="http://schemas.microsoft.com/office/powerpoint/2010/main" val="199752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1D885-97E1-43B9-A0B2-75BA6759B955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2849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809" indent="-285696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2784" indent="-228556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599897" indent="-228556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011" indent="-228556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124" indent="-22855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238" indent="-22855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8351" indent="-22855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5466" indent="-22855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5C6C8E-21B2-4B33-AF6F-9AC6311F3FBF}" type="slidenum">
              <a:rPr lang="en-US" altLang="zh-TW" sz="1200" b="0">
                <a:solidFill>
                  <a:schemeClr val="tx1"/>
                </a:solidFill>
                <a:latin typeface="Tahoma" pitchFamily="34" charset="0"/>
              </a:rPr>
              <a:pPr eaLnBrk="1" hangingPunct="1"/>
              <a:t>19</a:t>
            </a:fld>
            <a:endParaRPr lang="en-US" altLang="zh-TW" sz="12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27563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AA9DF93A-9BF3-4163-930F-BB05DF54C1A8}" type="slidenum">
              <a:rPr lang="zh-TW" altLang="en-US" smtClean="0">
                <a:latin typeface="Arial" panose="020B0604020202020204" pitchFamily="34" charset="0"/>
              </a:rPr>
              <a:pPr/>
              <a:t>68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>
                <a:latin typeface="新細明體" panose="02020500000000000000" pitchFamily="18" charset="-120"/>
              </a:rPr>
              <a:t>通知家長</a:t>
            </a:r>
            <a:r>
              <a:rPr lang="en-US" altLang="zh-TW" smtClean="0">
                <a:latin typeface="新細明體" panose="02020500000000000000" pitchFamily="18" charset="-120"/>
              </a:rPr>
              <a:t>/</a:t>
            </a:r>
            <a:r>
              <a:rPr lang="zh-TW" altLang="en-US" smtClean="0">
                <a:latin typeface="新細明體" panose="02020500000000000000" pitchFamily="18" charset="-120"/>
              </a:rPr>
              <a:t>監護人名單的格式為</a:t>
            </a:r>
            <a:r>
              <a:rPr lang="en-US" altLang="zh-TW" smtClean="0">
                <a:latin typeface="新細明體" panose="02020500000000000000" pitchFamily="18" charset="-120"/>
              </a:rPr>
              <a:t>PDF,Word,Richtext</a:t>
            </a:r>
            <a:r>
              <a:rPr lang="zh-TW" altLang="en-US" smtClean="0">
                <a:latin typeface="新細明體" panose="02020500000000000000" pitchFamily="18" charset="-120"/>
              </a:rPr>
              <a:t>及</a:t>
            </a:r>
            <a:r>
              <a:rPr lang="en-US" altLang="zh-TW" smtClean="0">
                <a:latin typeface="新細明體" panose="02020500000000000000" pitchFamily="18" charset="-120"/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300747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E5940667-D2B5-4729-97C0-F608E66EB052}" type="slidenum">
              <a:rPr lang="zh-TW" altLang="en-US" smtClean="0">
                <a:latin typeface="Arial" panose="020B0604020202020204" pitchFamily="34" charset="0"/>
              </a:rPr>
              <a:pPr/>
              <a:t>70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>
                <a:latin typeface="新細明體" panose="02020500000000000000" pitchFamily="18" charset="-120"/>
              </a:rPr>
              <a:t>警告信</a:t>
            </a:r>
            <a:r>
              <a:rPr lang="en-US" altLang="zh-TW" smtClean="0">
                <a:latin typeface="新細明體" panose="02020500000000000000" pitchFamily="18" charset="-120"/>
              </a:rPr>
              <a:t>/</a:t>
            </a:r>
            <a:r>
              <a:rPr lang="zh-TW" altLang="en-US" smtClean="0">
                <a:latin typeface="新細明體" panose="02020500000000000000" pitchFamily="18" charset="-120"/>
              </a:rPr>
              <a:t>電郵的格式為</a:t>
            </a:r>
            <a:r>
              <a:rPr lang="en-US" altLang="zh-TW" smtClean="0">
                <a:latin typeface="新細明體" panose="02020500000000000000" pitchFamily="18" charset="-120"/>
              </a:rPr>
              <a:t>PDF,Word,Richtext</a:t>
            </a:r>
            <a:r>
              <a:rPr lang="zh-TW" altLang="en-US" smtClean="0">
                <a:latin typeface="新細明體" panose="02020500000000000000" pitchFamily="18" charset="-120"/>
              </a:rPr>
              <a:t>及</a:t>
            </a:r>
            <a:r>
              <a:rPr lang="en-US" altLang="zh-TW" smtClean="0">
                <a:latin typeface="新細明體" panose="02020500000000000000" pitchFamily="18" charset="-120"/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2219204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5367D959-D6B7-4727-9BE0-63004C9FBC9D}" type="slidenum">
              <a:rPr lang="zh-TW" altLang="en-US" smtClean="0">
                <a:latin typeface="Arial" panose="020B0604020202020204" pitchFamily="34" charset="0"/>
              </a:rPr>
              <a:pPr/>
              <a:t>75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>
                <a:latin typeface="新細明體" panose="02020500000000000000" pitchFamily="18" charset="-120"/>
              </a:rPr>
              <a:t>未處理的個案</a:t>
            </a:r>
            <a:r>
              <a:rPr lang="en-US" altLang="zh-TW" smtClean="0">
                <a:latin typeface="新細明體" panose="02020500000000000000" pitchFamily="18" charset="-120"/>
              </a:rPr>
              <a:t>: </a:t>
            </a:r>
            <a:r>
              <a:rPr lang="zh-TW" altLang="en-US" smtClean="0">
                <a:latin typeface="新細明體" panose="02020500000000000000" pitchFamily="18" charset="-120"/>
              </a:rPr>
              <a:t>顯示懷疑退學的學生</a:t>
            </a:r>
            <a:r>
              <a:rPr lang="en-US" altLang="zh-TW" smtClean="0">
                <a:latin typeface="新細明體" panose="02020500000000000000" pitchFamily="18" charset="-120"/>
              </a:rPr>
              <a:t>,</a:t>
            </a:r>
            <a:r>
              <a:rPr lang="zh-TW" altLang="en-US" smtClean="0">
                <a:latin typeface="新細明體" panose="02020500000000000000" pitchFamily="18" charset="-120"/>
              </a:rPr>
              <a:t>及需傳送</a:t>
            </a:r>
            <a:r>
              <a:rPr lang="en-US" altLang="zh-TW" smtClean="0">
                <a:latin typeface="新細明體" panose="02020500000000000000" pitchFamily="18" charset="-120"/>
              </a:rPr>
              <a:t>/</a:t>
            </a:r>
            <a:r>
              <a:rPr lang="zh-TW" altLang="en-US" smtClean="0">
                <a:latin typeface="新細明體" panose="02020500000000000000" pitchFamily="18" charset="-120"/>
              </a:rPr>
              <a:t>列印表格</a:t>
            </a:r>
            <a:r>
              <a:rPr lang="en-US" altLang="zh-TW" smtClean="0">
                <a:latin typeface="新細明體" panose="02020500000000000000" pitchFamily="18" charset="-120"/>
              </a:rPr>
              <a:t>A,</a:t>
            </a:r>
            <a:r>
              <a:rPr lang="zh-TW" altLang="en-US" smtClean="0">
                <a:latin typeface="新細明體" panose="02020500000000000000" pitchFamily="18" charset="-120"/>
              </a:rPr>
              <a:t>或需*電郵至缺課個案專責小組</a:t>
            </a:r>
            <a:r>
              <a:rPr lang="en-US" altLang="zh-TW" smtClean="0">
                <a:latin typeface="新細明體" panose="02020500000000000000" pitchFamily="18" charset="-120"/>
              </a:rPr>
              <a:t>.</a:t>
            </a:r>
          </a:p>
          <a:p>
            <a:pPr eaLnBrk="1" hangingPunct="1"/>
            <a:r>
              <a:rPr lang="zh-TW" altLang="en-US" smtClean="0">
                <a:latin typeface="新細明體" panose="02020500000000000000" pitchFamily="18" charset="-120"/>
              </a:rPr>
              <a:t>已處理的個案</a:t>
            </a:r>
            <a:r>
              <a:rPr lang="en-US" altLang="zh-TW" smtClean="0">
                <a:latin typeface="新細明體" panose="02020500000000000000" pitchFamily="18" charset="-120"/>
              </a:rPr>
              <a:t>: </a:t>
            </a:r>
            <a:r>
              <a:rPr lang="zh-TW" altLang="en-US" smtClean="0">
                <a:latin typeface="新細明體" panose="02020500000000000000" pitchFamily="18" charset="-120"/>
              </a:rPr>
              <a:t>顯示懷疑退學的學生及已傳送</a:t>
            </a:r>
            <a:r>
              <a:rPr lang="en-US" altLang="zh-TW" smtClean="0">
                <a:latin typeface="新細明體" panose="02020500000000000000" pitchFamily="18" charset="-120"/>
              </a:rPr>
              <a:t>/</a:t>
            </a:r>
            <a:r>
              <a:rPr lang="zh-TW" altLang="en-US" smtClean="0">
                <a:latin typeface="新細明體" panose="02020500000000000000" pitchFamily="18" charset="-120"/>
              </a:rPr>
              <a:t>列印表格</a:t>
            </a:r>
            <a:r>
              <a:rPr lang="en-US" altLang="zh-TW" smtClean="0">
                <a:latin typeface="新細明體" panose="02020500000000000000" pitchFamily="18" charset="-120"/>
              </a:rPr>
              <a:t>A,</a:t>
            </a:r>
            <a:r>
              <a:rPr lang="zh-TW" altLang="en-US" smtClean="0">
                <a:latin typeface="新細明體" panose="02020500000000000000" pitchFamily="18" charset="-120"/>
              </a:rPr>
              <a:t>或已*電郵至缺課個案專責小組</a:t>
            </a:r>
            <a:r>
              <a:rPr lang="en-US" altLang="zh-TW" smtClean="0">
                <a:latin typeface="新細明體" panose="02020500000000000000" pitchFamily="18" charset="-120"/>
              </a:rPr>
              <a:t>.</a:t>
            </a:r>
            <a:r>
              <a:rPr lang="zh-TW" altLang="en-US" smtClean="0">
                <a:latin typeface="新細明體" panose="02020500000000000000" pitchFamily="18" charset="-120"/>
              </a:rPr>
              <a:t>這類學生可於懷疑退學學生復課內編修</a:t>
            </a:r>
            <a:r>
              <a:rPr lang="en-US" altLang="zh-TW" smtClean="0">
                <a:latin typeface="新細明體" panose="02020500000000000000" pitchFamily="18" charset="-120"/>
              </a:rPr>
              <a:t>.</a:t>
            </a:r>
          </a:p>
          <a:p>
            <a:pPr eaLnBrk="1" hangingPunct="1"/>
            <a:r>
              <a:rPr lang="zh-TW" altLang="en-US" smtClean="0"/>
              <a:t>補充缺課原因</a:t>
            </a:r>
            <a:r>
              <a:rPr lang="zh-CN" altLang="en-US" smtClean="0"/>
              <a:t>的個案</a:t>
            </a:r>
            <a:r>
              <a:rPr lang="en-US" altLang="zh-TW" smtClean="0">
                <a:latin typeface="新細明體" panose="02020500000000000000" pitchFamily="18" charset="-120"/>
              </a:rPr>
              <a:t>: </a:t>
            </a:r>
            <a:r>
              <a:rPr lang="zh-CN" altLang="en-US" smtClean="0">
                <a:latin typeface="新細明體" panose="02020500000000000000" pitchFamily="18" charset="-120"/>
              </a:rPr>
              <a:t>顯示</a:t>
            </a:r>
            <a:r>
              <a:rPr lang="zh-TW" altLang="en-US" smtClean="0"/>
              <a:t>缺課原因有待確認</a:t>
            </a:r>
            <a:r>
              <a:rPr lang="zh-CN" altLang="en-US" smtClean="0"/>
              <a:t>的</a:t>
            </a:r>
            <a:r>
              <a:rPr lang="zh-CN" altLang="en-US" smtClean="0">
                <a:latin typeface="新細明體" panose="02020500000000000000" pitchFamily="18" charset="-120"/>
              </a:rPr>
              <a:t>懷疑退學學生</a:t>
            </a:r>
            <a:r>
              <a:rPr lang="zh-CN" altLang="en-US" smtClean="0"/>
              <a:t>及</a:t>
            </a:r>
            <a:r>
              <a:rPr lang="zh-TW" altLang="en-US" smtClean="0">
                <a:latin typeface="新細明體" panose="02020500000000000000" pitchFamily="18" charset="-120"/>
              </a:rPr>
              <a:t>已傳送</a:t>
            </a:r>
            <a:r>
              <a:rPr lang="en-US" altLang="zh-TW" smtClean="0">
                <a:latin typeface="新細明體" panose="02020500000000000000" pitchFamily="18" charset="-120"/>
              </a:rPr>
              <a:t>/</a:t>
            </a:r>
            <a:r>
              <a:rPr lang="zh-TW" altLang="en-US" smtClean="0">
                <a:latin typeface="新細明體" panose="02020500000000000000" pitchFamily="18" charset="-120"/>
              </a:rPr>
              <a:t>列印表格</a:t>
            </a:r>
            <a:r>
              <a:rPr lang="en-US" altLang="zh-TW" smtClean="0">
                <a:latin typeface="新細明體" panose="02020500000000000000" pitchFamily="18" charset="-120"/>
              </a:rPr>
              <a:t>A,</a:t>
            </a:r>
            <a:r>
              <a:rPr lang="zh-TW" altLang="en-US" smtClean="0">
                <a:latin typeface="新細明體" panose="02020500000000000000" pitchFamily="18" charset="-120"/>
              </a:rPr>
              <a:t>或已*電郵至缺課個案專責小組</a:t>
            </a:r>
            <a:r>
              <a:rPr lang="en-HK" altLang="zh-TW" smtClean="0"/>
              <a:t>. </a:t>
            </a:r>
            <a:r>
              <a:rPr lang="zh-TW" altLang="en-US" smtClean="0"/>
              <a:t>學校需要在確認學生缺課原因後</a:t>
            </a:r>
            <a:r>
              <a:rPr lang="en-HK" altLang="zh-TW" smtClean="0"/>
              <a:t>,</a:t>
            </a:r>
            <a:r>
              <a:rPr lang="zh-TW" altLang="en-US" smtClean="0"/>
              <a:t>於「補充缺課原因」列表中再次提交表格</a:t>
            </a:r>
            <a:r>
              <a:rPr lang="en-US" altLang="zh-TW" smtClean="0"/>
              <a:t>A.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latin typeface="新細明體" panose="02020500000000000000" pitchFamily="18" charset="-120"/>
              </a:rPr>
              <a:t>* </a:t>
            </a:r>
            <a:r>
              <a:rPr lang="zh-TW" altLang="en-US" smtClean="0">
                <a:latin typeface="新細明體" panose="02020500000000000000" pitchFamily="18" charset="-120"/>
              </a:rPr>
              <a:t>代表適用於學生年齡 </a:t>
            </a:r>
            <a:r>
              <a:rPr lang="en-US" altLang="zh-TW" smtClean="0">
                <a:latin typeface="新細明體" panose="02020500000000000000" pitchFamily="18" charset="-120"/>
              </a:rPr>
              <a:t>&lt; 15 </a:t>
            </a:r>
            <a:r>
              <a:rPr lang="zh-TW" altLang="en-US" smtClean="0">
                <a:latin typeface="新細明體" panose="02020500000000000000" pitchFamily="18" charset="-120"/>
              </a:rPr>
              <a:t>及未完成中三 </a:t>
            </a:r>
          </a:p>
        </p:txBody>
      </p:sp>
    </p:spTree>
    <p:extLst>
      <p:ext uri="{BB962C8B-B14F-4D97-AF65-F5344CB8AC3E}">
        <p14:creationId xmlns:p14="http://schemas.microsoft.com/office/powerpoint/2010/main" val="3613786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F9E8CCC8-264C-4108-BC93-F87D2418D5DA}" type="slidenum">
              <a:rPr lang="zh-TW" altLang="en-US" smtClean="0">
                <a:latin typeface="Arial" panose="020B0604020202020204" pitchFamily="34" charset="0"/>
              </a:rPr>
              <a:pPr/>
              <a:t>76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zh-TW" altLang="en-US" smtClean="0">
                <a:latin typeface="新細明體" panose="02020500000000000000" pitchFamily="18" charset="-120"/>
              </a:rPr>
              <a:t>系統會檢查並顯示懷疑退學的學生</a:t>
            </a:r>
            <a:r>
              <a:rPr lang="en-US" altLang="zh-TW" smtClean="0">
                <a:latin typeface="新細明體" panose="02020500000000000000" pitchFamily="18" charset="-120"/>
              </a:rPr>
              <a:t>,</a:t>
            </a:r>
            <a:r>
              <a:rPr lang="zh-TW" altLang="en-US" smtClean="0">
                <a:latin typeface="新細明體" panose="02020500000000000000" pitchFamily="18" charset="-120"/>
              </a:rPr>
              <a:t>若學生連續缺課至最近一個上課日.</a:t>
            </a:r>
          </a:p>
          <a:p>
            <a:pPr eaLnBrk="1" hangingPunct="1"/>
            <a:r>
              <a:rPr lang="en-US" altLang="zh-TW" smtClean="0">
                <a:latin typeface="新細明體" panose="02020500000000000000" pitchFamily="18" charset="-120"/>
              </a:rPr>
              <a:t>1) </a:t>
            </a:r>
            <a:r>
              <a:rPr lang="zh-TW" altLang="en-US" smtClean="0">
                <a:latin typeface="新細明體" panose="02020500000000000000" pitchFamily="18" charset="-120"/>
              </a:rPr>
              <a:t>學生年齡 </a:t>
            </a:r>
            <a:r>
              <a:rPr lang="en-US" altLang="zh-TW" smtClean="0">
                <a:latin typeface="新細明體" panose="02020500000000000000" pitchFamily="18" charset="-120"/>
              </a:rPr>
              <a:t>&lt; 15 </a:t>
            </a:r>
            <a:r>
              <a:rPr lang="zh-TW" altLang="en-US" smtClean="0">
                <a:latin typeface="新細明體" panose="02020500000000000000" pitchFamily="18" charset="-120"/>
              </a:rPr>
              <a:t>及未完成中三</a:t>
            </a:r>
            <a:r>
              <a:rPr lang="en-US" altLang="zh-TW" smtClean="0">
                <a:latin typeface="新細明體" panose="02020500000000000000" pitchFamily="18" charset="-120"/>
              </a:rPr>
              <a:t>, </a:t>
            </a:r>
            <a:r>
              <a:rPr lang="zh-TW" altLang="en-US" smtClean="0">
                <a:latin typeface="新細明體" panose="02020500000000000000" pitchFamily="18" charset="-120"/>
              </a:rPr>
              <a:t>連續缺課</a:t>
            </a:r>
            <a:r>
              <a:rPr lang="en-US" altLang="zh-TW" smtClean="0">
                <a:latin typeface="新細明體" panose="02020500000000000000" pitchFamily="18" charset="-120"/>
              </a:rPr>
              <a:t>7</a:t>
            </a:r>
            <a:r>
              <a:rPr lang="zh-TW" altLang="en-US" smtClean="0">
                <a:latin typeface="新細明體" panose="02020500000000000000" pitchFamily="18" charset="-120"/>
              </a:rPr>
              <a:t>日</a:t>
            </a:r>
          </a:p>
          <a:p>
            <a:pPr eaLnBrk="1" hangingPunct="1"/>
            <a:r>
              <a:rPr lang="en-US" altLang="zh-TW" smtClean="0">
                <a:latin typeface="新細明體" panose="02020500000000000000" pitchFamily="18" charset="-120"/>
              </a:rPr>
              <a:t>2) </a:t>
            </a:r>
            <a:r>
              <a:rPr lang="zh-TW" altLang="en-US" smtClean="0">
                <a:latin typeface="新細明體" panose="02020500000000000000" pitchFamily="18" charset="-120"/>
              </a:rPr>
              <a:t>學生年齡 </a:t>
            </a:r>
            <a:r>
              <a:rPr lang="en-US" altLang="zh-TW" smtClean="0">
                <a:latin typeface="新細明體" panose="02020500000000000000" pitchFamily="18" charset="-120"/>
              </a:rPr>
              <a:t>&gt;= 15 </a:t>
            </a:r>
            <a:r>
              <a:rPr lang="zh-TW" altLang="en-US" smtClean="0">
                <a:latin typeface="新細明體" panose="02020500000000000000" pitchFamily="18" charset="-120"/>
              </a:rPr>
              <a:t>或完成中三</a:t>
            </a:r>
            <a:r>
              <a:rPr lang="en-US" altLang="zh-TW" smtClean="0">
                <a:latin typeface="新細明體" panose="02020500000000000000" pitchFamily="18" charset="-120"/>
              </a:rPr>
              <a:t>, </a:t>
            </a:r>
            <a:r>
              <a:rPr lang="zh-TW" altLang="en-US" smtClean="0">
                <a:latin typeface="新細明體" panose="02020500000000000000" pitchFamily="18" charset="-120"/>
              </a:rPr>
              <a:t>參考在</a:t>
            </a:r>
            <a:r>
              <a:rPr lang="en-US" altLang="zh-TW" smtClean="0">
                <a:latin typeface="新細明體" panose="02020500000000000000" pitchFamily="18" charset="-120"/>
              </a:rPr>
              <a:t>"</a:t>
            </a:r>
            <a:r>
              <a:rPr lang="zh-TW" altLang="en-US" smtClean="0">
                <a:latin typeface="新細明體" panose="02020500000000000000" pitchFamily="18" charset="-120"/>
              </a:rPr>
              <a:t>出席紀錄參數</a:t>
            </a:r>
            <a:r>
              <a:rPr lang="en-US" altLang="zh-TW" smtClean="0">
                <a:latin typeface="新細明體" panose="02020500000000000000" pitchFamily="18" charset="-120"/>
              </a:rPr>
              <a:t>"</a:t>
            </a:r>
            <a:r>
              <a:rPr lang="zh-TW" altLang="en-US" smtClean="0">
                <a:latin typeface="新細明體" panose="02020500000000000000" pitchFamily="18" charset="-120"/>
              </a:rPr>
              <a:t>設定的</a:t>
            </a:r>
            <a:r>
              <a:rPr lang="en-US" altLang="zh-TW" smtClean="0">
                <a:latin typeface="新細明體" panose="02020500000000000000" pitchFamily="18" charset="-120"/>
              </a:rPr>
              <a:t>"</a:t>
            </a:r>
            <a:r>
              <a:rPr lang="zh-TW" altLang="en-US" smtClean="0">
                <a:latin typeface="新細明體" panose="02020500000000000000" pitchFamily="18" charset="-120"/>
              </a:rPr>
              <a:t>要跟進的連續缺課日數</a:t>
            </a:r>
            <a:r>
              <a:rPr lang="en-US" altLang="zh-TW" smtClean="0">
                <a:latin typeface="新細明體" panose="02020500000000000000" pitchFamily="18" charset="-120"/>
              </a:rPr>
              <a:t>".</a:t>
            </a:r>
          </a:p>
          <a:p>
            <a:pPr eaLnBrk="1" hangingPunct="1">
              <a:buFontTx/>
              <a:buChar char="•"/>
            </a:pPr>
            <a:endParaRPr lang="en-US" altLang="zh-TW" smtClean="0">
              <a:latin typeface="新細明體" panose="02020500000000000000" pitchFamily="18" charset="-120"/>
            </a:endParaRPr>
          </a:p>
          <a:p>
            <a:pPr eaLnBrk="1" hangingPunct="1">
              <a:buFontTx/>
              <a:buChar char="•"/>
            </a:pPr>
            <a:r>
              <a:rPr lang="zh-HK" altLang="en-US" smtClean="0"/>
              <a:t>用戶可以增新於上一個上學日缺席的學生至懷疑退學紀錄。用戶</a:t>
            </a:r>
            <a:r>
              <a:rPr lang="zh-TW" altLang="en-US" smtClean="0"/>
              <a:t>亦</a:t>
            </a:r>
            <a:r>
              <a:rPr lang="zh-HK" altLang="en-US" smtClean="0"/>
              <a:t>可刪除用戶建立的懷疑退學紀錄。</a:t>
            </a:r>
            <a:r>
              <a:rPr lang="zh-HK" altLang="en-US" smtClean="0">
                <a:latin typeface="新細明體" panose="02020500000000000000" pitchFamily="18" charset="-120"/>
              </a:rPr>
              <a:t> </a:t>
            </a:r>
            <a:endParaRPr lang="en-US" altLang="zh-HK" smtClean="0">
              <a:latin typeface="新細明體" panose="02020500000000000000" pitchFamily="18" charset="-120"/>
            </a:endParaRPr>
          </a:p>
          <a:p>
            <a:pPr eaLnBrk="1" hangingPunct="1">
              <a:buFontTx/>
              <a:buChar char="•"/>
            </a:pPr>
            <a:endParaRPr lang="en-US" altLang="zh-TW" smtClean="0">
              <a:latin typeface="新細明體" panose="02020500000000000000" pitchFamily="18" charset="-120"/>
            </a:endParaRPr>
          </a:p>
          <a:p>
            <a:pPr eaLnBrk="1" hangingPunct="1">
              <a:buFontTx/>
              <a:buChar char="•"/>
            </a:pPr>
            <a:r>
              <a:rPr lang="zh-HK" altLang="en-US" smtClean="0"/>
              <a:t>用戶可以</a:t>
            </a:r>
            <a:r>
              <a:rPr lang="zh-TW" altLang="en-US" smtClean="0"/>
              <a:t>更改</a:t>
            </a:r>
            <a:r>
              <a:rPr lang="zh-TW" altLang="en-US" smtClean="0">
                <a:latin typeface="新細明體" panose="02020500000000000000" pitchFamily="18" charset="-120"/>
              </a:rPr>
              <a:t>缺席原因</a:t>
            </a:r>
            <a:r>
              <a:rPr lang="zh-HK" altLang="en-US" smtClean="0"/>
              <a:t>。</a:t>
            </a:r>
            <a:endParaRPr lang="zh-TW" altLang="en-US" smtClean="0"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8169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37938" indent="-283823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35291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589408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43523" indent="-227057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497640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51757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05873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59989" indent="-227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fld id="{19FDC15D-7E90-4516-8382-76250684E717}" type="slidenum">
              <a:rPr lang="zh-TW" altLang="en-US" smtClean="0">
                <a:latin typeface="Arial" panose="020B0604020202020204" pitchFamily="34" charset="0"/>
              </a:rPr>
              <a:pPr/>
              <a:t>77</a:t>
            </a:fld>
            <a:endParaRPr lang="en-US" altLang="zh-TW" smtClean="0">
              <a:latin typeface="Arial" panose="020B0604020202020204" pitchFamily="34" charset="0"/>
            </a:endParaRPr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/>
              <a:t>必須輸入資料的欄位以紅色顯示</a:t>
            </a:r>
          </a:p>
        </p:txBody>
      </p:sp>
    </p:spTree>
    <p:extLst>
      <p:ext uri="{BB962C8B-B14F-4D97-AF65-F5344CB8AC3E}">
        <p14:creationId xmlns:p14="http://schemas.microsoft.com/office/powerpoint/2010/main" val="192509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dirty="0" smtClean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6581775" y="285750"/>
          <a:ext cx="23050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4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24" b="11539"/>
                      <a:stretch>
                        <a:fillRect/>
                      </a:stretch>
                    </p:blipFill>
                    <p:spPr bwMode="gray">
                      <a:xfrm>
                        <a:off x="6581775" y="285750"/>
                        <a:ext cx="23050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6577607"/>
            <a:ext cx="9144000" cy="307777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1400" dirty="0">
                <a:solidFill>
                  <a:srgbClr val="0099FF"/>
                </a:solidFill>
              </a:rPr>
              <a:t>Systems and Information Management Section                                                  </a:t>
            </a:r>
            <a:r>
              <a:rPr lang="en-US" altLang="zh-TW" sz="1400" dirty="0" smtClean="0">
                <a:solidFill>
                  <a:srgbClr val="0099FF"/>
                </a:solidFill>
              </a:rPr>
              <a:t>                         </a:t>
            </a:r>
            <a:r>
              <a:rPr lang="en-US" altLang="zh-TW" sz="1400" dirty="0">
                <a:solidFill>
                  <a:srgbClr val="0099FF"/>
                </a:solidFill>
              </a:rPr>
              <a:t>Slide </a:t>
            </a:r>
            <a:fld id="{613290C6-85CD-4FD3-AAAF-6240AA9D64CC}" type="slidenum">
              <a:rPr lang="en-US" altLang="zh-TW" sz="1400">
                <a:solidFill>
                  <a:srgbClr val="0099FF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dirty="0">
              <a:solidFill>
                <a:srgbClr val="0099FF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981200"/>
            <a:ext cx="6781800" cy="1600200"/>
          </a:xfrm>
        </p:spPr>
        <p:txBody>
          <a:bodyPr/>
          <a:lstStyle>
            <a:lvl1pPr algn="r">
              <a:defRPr sz="3600">
                <a:ea typeface="Gungsuh" pitchFamily="18" charset="-127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10000"/>
            <a:ext cx="5943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</p:spTree>
    <p:extLst>
      <p:ext uri="{BB962C8B-B14F-4D97-AF65-F5344CB8AC3E}">
        <p14:creationId xmlns:p14="http://schemas.microsoft.com/office/powerpoint/2010/main" val="203829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6810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290513"/>
            <a:ext cx="2019300" cy="58277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90513"/>
            <a:ext cx="5905500" cy="58277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9306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509713"/>
            <a:ext cx="3962400" cy="4608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509713"/>
            <a:ext cx="3962400" cy="4608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37609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kumimoji="0" lang="en-US" altLang="zh-TW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0" lang="en-US" altLang="zh-TW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kumimoji="0" lang="en-US" altLang="zh-TW" b="1" dirty="0" smtClean="0">
                <a:effectLst/>
              </a:rPr>
              <a:t>DQT–STUABS-</a:t>
            </a:r>
            <a:fld id="{7B049C6D-9C54-4F8E-920A-E5A4ED9FEA4C}" type="slidenum">
              <a:rPr kumimoji="0" lang="en-US" altLang="zh-TW" b="1" smtClean="0">
                <a:effectLst/>
              </a:rPr>
              <a:pPr>
                <a:defRPr/>
              </a:pPr>
              <a:t>‹#›</a:t>
            </a:fld>
            <a:endParaRPr kumimoji="0" lang="en-US" altLang="zh-TW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937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DQT–STUABS-</a:t>
            </a:r>
            <a:fld id="{8079C2A4-932A-4E71-88F7-FE2A338457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498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7530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21858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509713"/>
            <a:ext cx="39624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509713"/>
            <a:ext cx="39624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246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99759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53783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859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31681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06924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AM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57200" y="1052513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19238" y="290513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9713"/>
            <a:ext cx="80772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gray">
          <a:xfrm>
            <a:off x="1436688" y="366713"/>
            <a:ext cx="31750" cy="1052512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dirty="0" smtClean="0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gray">
          <a:xfrm>
            <a:off x="669925" y="1052513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dirty="0" smtClean="0"/>
          </a:p>
        </p:txBody>
      </p:sp>
      <p:pic>
        <p:nvPicPr>
          <p:cNvPr id="1032" name="Picture 14" descr="wor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4176713"/>
            <a:ext cx="7381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0" y="6565900"/>
            <a:ext cx="9144000" cy="307777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1400" dirty="0">
                <a:solidFill>
                  <a:srgbClr val="0099FF"/>
                </a:solidFill>
              </a:rPr>
              <a:t>Systems and Information Management Section          </a:t>
            </a:r>
            <a:r>
              <a:rPr lang="en-US" altLang="zh-TW" sz="1400" dirty="0" smtClean="0">
                <a:solidFill>
                  <a:srgbClr val="0099FF"/>
                </a:solidFill>
              </a:rPr>
              <a:t>                                                             </a:t>
            </a:r>
            <a:r>
              <a:rPr lang="en-US" altLang="zh-TW" sz="1400" dirty="0">
                <a:solidFill>
                  <a:srgbClr val="0099FF"/>
                </a:solidFill>
              </a:rPr>
              <a:t>Slide </a:t>
            </a:r>
            <a:fld id="{6C69AB20-A5EE-440D-AF39-874B319BF188}" type="slidenum">
              <a:rPr lang="en-US" altLang="zh-TW" sz="1400">
                <a:solidFill>
                  <a:srgbClr val="0099FF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3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8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gray">
          <a:xfrm>
            <a:off x="1187624" y="2852936"/>
            <a:ext cx="670475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HK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線上培訓課程</a:t>
            </a:r>
            <a:r>
              <a:rPr kumimoji="1" lang="zh-HK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系列</a:t>
            </a:r>
            <a:endParaRPr kumimoji="1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oper Black" pitchFamily="18" charset="0"/>
              <a:cs typeface="+mn-cs"/>
            </a:endParaRPr>
          </a:p>
          <a:p>
            <a:pPr lvl="0" algn="ctr">
              <a:spcBef>
                <a:spcPct val="0"/>
              </a:spcBef>
              <a:buClrTx/>
              <a:buSzTx/>
              <a:defRPr/>
            </a:pPr>
            <a:r>
              <a:rPr kumimoji="1" lang="zh-TW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</a:t>
            </a:r>
          </a:p>
        </p:txBody>
      </p:sp>
    </p:spTree>
    <p:extLst>
      <p:ext uri="{BB962C8B-B14F-4D97-AF65-F5344CB8AC3E}">
        <p14:creationId xmlns:p14="http://schemas.microsoft.com/office/powerpoint/2010/main" val="30842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" y="1916833"/>
            <a:ext cx="9136650" cy="237862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8825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</a:t>
            </a:r>
            <a:r>
              <a:rPr lang="zh-TW" altLang="en-US" dirty="0" smtClean="0"/>
              <a:t>編修</a:t>
            </a:r>
            <a:r>
              <a:rPr lang="zh-TW" altLang="en-US" dirty="0"/>
              <a:t>懷疑退學通知列表</a:t>
            </a:r>
            <a:endParaRPr lang="en-US" altLang="zh-TW" dirty="0"/>
          </a:p>
        </p:txBody>
      </p:sp>
      <p:pic>
        <p:nvPicPr>
          <p:cNvPr id="2" name="Picture 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78228"/>
            <a:ext cx="657286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 rot="10800000">
            <a:off x="4302170" y="4509120"/>
            <a:ext cx="4022725" cy="936625"/>
          </a:xfrm>
          <a:prstGeom prst="wedgeRoundRectCallout">
            <a:avLst>
              <a:gd name="adj1" fmla="val 45191"/>
              <a:gd name="adj2" fmla="val 118099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algn="just" eaLnBrk="1" hangingPunct="1"/>
            <a:r>
              <a:rPr lang="zh-TW" altLang="en-US" sz="1600" b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系統根據選擇 </a:t>
            </a:r>
            <a:r>
              <a:rPr lang="zh-TW" altLang="en-US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懷疑退學 </a:t>
            </a:r>
            <a:r>
              <a:rPr lang="en-US" altLang="zh-TW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- </a:t>
            </a:r>
            <a:r>
              <a:rPr lang="zh-TW" altLang="en-US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編修懷疑退學 的 </a:t>
            </a:r>
            <a:r>
              <a:rPr lang="zh-TW" altLang="en-US" sz="1600" b="0" dirty="0">
                <a:solidFill>
                  <a:schemeClr val="bg1"/>
                </a:solidFill>
                <a:latin typeface="Trebuchet MS" panose="020B0603020202020204" pitchFamily="34" charset="0"/>
              </a:rPr>
              <a:t>執行權限之變更，在教職員登入時發出</a:t>
            </a:r>
            <a:r>
              <a:rPr lang="zh-TW" altLang="en-US" sz="1600" b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提示。</a:t>
            </a:r>
            <a:endParaRPr lang="en-US" altLang="zh-TW" sz="1600" b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5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4"/>
          <p:cNvSpPr>
            <a:spLocks noGrp="1"/>
          </p:cNvSpPr>
          <p:nvPr>
            <p:ph type="body" idx="1"/>
          </p:nvPr>
        </p:nvSpPr>
        <p:spPr>
          <a:xfrm>
            <a:off x="755576" y="2492896"/>
            <a:ext cx="7772400" cy="1500187"/>
          </a:xfrm>
        </p:spPr>
        <p:txBody>
          <a:bodyPr/>
          <a:lstStyle/>
          <a:p>
            <a:r>
              <a:rPr lang="zh-TW" altLang="en-US" sz="3600" dirty="0">
                <a:ea typeface="新細明體" pitchFamily="18" charset="-120"/>
              </a:rPr>
              <a:t>數據合併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070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000" dirty="0" smtClean="0">
                <a:ea typeface="新細明體" pitchFamily="18" charset="-120"/>
              </a:rPr>
              <a:t>數據合併 </a:t>
            </a:r>
            <a:r>
              <a:rPr lang="en-US" altLang="zh-TW" sz="2000" dirty="0" smtClean="0">
                <a:ea typeface="新細明體" pitchFamily="18" charset="-120"/>
              </a:rPr>
              <a:t>-</a:t>
            </a:r>
            <a:r>
              <a:rPr lang="zh-TW" altLang="en-US" sz="2000" dirty="0" smtClean="0">
                <a:ea typeface="新細明體" pitchFamily="18" charset="-120"/>
              </a:rPr>
              <a:t>整合學生的缺席紀錄，以配合學生成績 </a:t>
            </a:r>
            <a:r>
              <a:rPr lang="en-US" altLang="zh-TW" sz="2000" dirty="0" smtClean="0">
                <a:ea typeface="新細明體" pitchFamily="18" charset="-120"/>
              </a:rPr>
              <a:t>(ASR) </a:t>
            </a:r>
            <a:r>
              <a:rPr lang="zh-TW" altLang="en-US" sz="2000" dirty="0" smtClean="0">
                <a:ea typeface="新細明體" pitchFamily="18" charset="-120"/>
              </a:rPr>
              <a:t>模組內的成績表列印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042988" y="4868863"/>
            <a:ext cx="6985000" cy="11922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FF"/>
                </a:solidFill>
              </a:rPr>
              <a:t>1.</a:t>
            </a:r>
            <a:r>
              <a:rPr lang="zh-TW" altLang="en-US" sz="1800">
                <a:solidFill>
                  <a:srgbClr val="0000FF"/>
                </a:solidFill>
              </a:rPr>
              <a:t>選擇級別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FF"/>
                </a:solidFill>
              </a:rPr>
              <a:t>2.</a:t>
            </a:r>
            <a:r>
              <a:rPr lang="zh-TW" altLang="en-US" sz="1800">
                <a:solidFill>
                  <a:srgbClr val="0000FF"/>
                </a:solidFill>
              </a:rPr>
              <a:t>輸入合併時段</a:t>
            </a:r>
          </a:p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>
                <a:solidFill>
                  <a:srgbClr val="0000FF"/>
                </a:solidFill>
              </a:rPr>
              <a:t>* 系統只會為每個級別建立一個紀錄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8" y="1844824"/>
            <a:ext cx="8429625" cy="25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11250"/>
            <a:ext cx="77057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ea typeface="新細明體" pitchFamily="18" charset="-120"/>
              </a:rPr>
              <a:t>可以更改以往出席資料設定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051050" y="1412875"/>
            <a:ext cx="2519363" cy="28733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ea typeface="新細明體" pitchFamily="18" charset="-120"/>
              </a:rPr>
              <a:t>可更改以往學生出席紀錄</a:t>
            </a:r>
          </a:p>
        </p:txBody>
      </p:sp>
      <p:pic>
        <p:nvPicPr>
          <p:cNvPr id="69635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" t="16435" r="47607" b="37189"/>
          <a:stretch>
            <a:fillRect/>
          </a:stretch>
        </p:blipFill>
        <p:spPr bwMode="auto">
          <a:xfrm>
            <a:off x="0" y="1484313"/>
            <a:ext cx="90424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95513" y="1628775"/>
            <a:ext cx="720725" cy="3603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8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" y="1556792"/>
            <a:ext cx="9029505" cy="43924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ea typeface="新細明體" pitchFamily="18" charset="-120"/>
              </a:rPr>
              <a:t>合併過往學生出席資料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923928" y="1916832"/>
            <a:ext cx="576064" cy="367240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1262"/>
          <a:stretch/>
        </p:blipFill>
        <p:spPr>
          <a:xfrm>
            <a:off x="0" y="1988840"/>
            <a:ext cx="9158402" cy="345638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251520" y="4005064"/>
            <a:ext cx="2160240" cy="12961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1340768"/>
            <a:ext cx="504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</a:t>
            </a:r>
            <a:endParaRPr lang="zh-HK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4792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" y="-1"/>
            <a:ext cx="9128647" cy="657996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9623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1262"/>
          <a:stretch/>
        </p:blipFill>
        <p:spPr>
          <a:xfrm>
            <a:off x="0" y="1988840"/>
            <a:ext cx="9158402" cy="345638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2443832" y="4005064"/>
            <a:ext cx="2160240" cy="12961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1340768"/>
            <a:ext cx="504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</a:t>
            </a:r>
            <a:endParaRPr lang="zh-HK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1665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4" y="836712"/>
            <a:ext cx="9049006" cy="41764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780928"/>
            <a:ext cx="7528971" cy="37444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475656" y="190381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0868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1262"/>
          <a:stretch/>
        </p:blipFill>
        <p:spPr>
          <a:xfrm>
            <a:off x="0" y="1988840"/>
            <a:ext cx="9158402" cy="345638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4644008" y="4005064"/>
            <a:ext cx="2160240" cy="12961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1340768"/>
            <a:ext cx="504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</a:t>
            </a:r>
            <a:endParaRPr lang="zh-HK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557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32857"/>
            <a:ext cx="9144000" cy="17420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2287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1262"/>
          <a:stretch/>
        </p:blipFill>
        <p:spPr>
          <a:xfrm>
            <a:off x="0" y="1988840"/>
            <a:ext cx="9158402" cy="345638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6876256" y="4005064"/>
            <a:ext cx="2160240" cy="12961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1340768"/>
            <a:ext cx="504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</a:t>
            </a:r>
            <a:endParaRPr lang="zh-HK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860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27393"/>
            <a:ext cx="6768752" cy="56961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363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/>
          <p:cNvSpPr>
            <a:spLocks noGrp="1" noChangeArrowheads="1"/>
          </p:cNvSpPr>
          <p:nvPr>
            <p:ph type="title"/>
          </p:nvPr>
        </p:nvSpPr>
        <p:spPr>
          <a:xfrm>
            <a:off x="1691680" y="22860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ea typeface="新細明體" pitchFamily="18" charset="-120"/>
              </a:rPr>
              <a:t>學生出席模組功能</a:t>
            </a:r>
          </a:p>
        </p:txBody>
      </p:sp>
      <p:sp>
        <p:nvSpPr>
          <p:cNvPr id="123977" name="Text Box 73"/>
          <p:cNvSpPr txBox="1">
            <a:spLocks noChangeArrowheads="1"/>
          </p:cNvSpPr>
          <p:nvPr/>
        </p:nvSpPr>
        <p:spPr bwMode="auto">
          <a:xfrm>
            <a:off x="3059113" y="2060575"/>
            <a:ext cx="3529012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800" dirty="0">
                <a:solidFill>
                  <a:schemeClr val="tx1"/>
                </a:solidFill>
              </a:rPr>
              <a:t>編修及紀錄學生</a:t>
            </a:r>
            <a:r>
              <a:rPr lang="zh-TW" altLang="en-US" sz="2800" u="sng" dirty="0">
                <a:solidFill>
                  <a:schemeClr val="tx1"/>
                </a:solidFill>
              </a:rPr>
              <a:t>缺席</a:t>
            </a:r>
            <a:r>
              <a:rPr lang="zh-TW" altLang="en-US" sz="2800" dirty="0">
                <a:solidFill>
                  <a:schemeClr val="tx1"/>
                </a:solidFill>
              </a:rPr>
              <a:t>資料</a:t>
            </a:r>
          </a:p>
        </p:txBody>
      </p:sp>
      <p:sp>
        <p:nvSpPr>
          <p:cNvPr id="123978" name="Text Box 74"/>
          <p:cNvSpPr txBox="1">
            <a:spLocks noChangeArrowheads="1"/>
          </p:cNvSpPr>
          <p:nvPr/>
        </p:nvSpPr>
        <p:spPr bwMode="auto">
          <a:xfrm>
            <a:off x="1187450" y="3933825"/>
            <a:ext cx="1728788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chemeClr val="tx1"/>
                </a:solidFill>
              </a:rPr>
              <a:t>學生成績模組</a:t>
            </a:r>
          </a:p>
        </p:txBody>
      </p:sp>
      <p:sp>
        <p:nvSpPr>
          <p:cNvPr id="123979" name="Text Box 75"/>
          <p:cNvSpPr txBox="1">
            <a:spLocks noChangeArrowheads="1"/>
          </p:cNvSpPr>
          <p:nvPr/>
        </p:nvSpPr>
        <p:spPr bwMode="auto">
          <a:xfrm>
            <a:off x="1187450" y="5084763"/>
            <a:ext cx="1800225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chemeClr val="tx1"/>
                </a:solidFill>
              </a:rPr>
              <a:t>遲到、缺席及早退紀錄</a:t>
            </a:r>
          </a:p>
        </p:txBody>
      </p:sp>
      <p:sp>
        <p:nvSpPr>
          <p:cNvPr id="123980" name="Text Box 76"/>
          <p:cNvSpPr txBox="1">
            <a:spLocks noChangeArrowheads="1"/>
          </p:cNvSpPr>
          <p:nvPr/>
        </p:nvSpPr>
        <p:spPr bwMode="auto">
          <a:xfrm>
            <a:off x="6083300" y="4581525"/>
            <a:ext cx="1728788" cy="7016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chemeClr val="tx1"/>
                </a:solidFill>
              </a:rPr>
              <a:t>編修及呈報懷疑退學學生</a:t>
            </a:r>
          </a:p>
        </p:txBody>
      </p:sp>
      <p:sp>
        <p:nvSpPr>
          <p:cNvPr id="123982" name="Line 78"/>
          <p:cNvSpPr>
            <a:spLocks noChangeShapeType="1"/>
          </p:cNvSpPr>
          <p:nvPr/>
        </p:nvSpPr>
        <p:spPr bwMode="auto">
          <a:xfrm flipH="1">
            <a:off x="2482850" y="3141663"/>
            <a:ext cx="1081088" cy="5746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23983" name="Line 79"/>
          <p:cNvSpPr>
            <a:spLocks noChangeShapeType="1"/>
          </p:cNvSpPr>
          <p:nvPr/>
        </p:nvSpPr>
        <p:spPr bwMode="auto">
          <a:xfrm>
            <a:off x="2051050" y="4365625"/>
            <a:ext cx="0" cy="5762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23984" name="Line 80"/>
          <p:cNvSpPr>
            <a:spLocks noChangeShapeType="1"/>
          </p:cNvSpPr>
          <p:nvPr/>
        </p:nvSpPr>
        <p:spPr bwMode="auto">
          <a:xfrm>
            <a:off x="5724525" y="3141663"/>
            <a:ext cx="1150938" cy="12239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23985" name="Line 81"/>
          <p:cNvSpPr>
            <a:spLocks noChangeShapeType="1"/>
          </p:cNvSpPr>
          <p:nvPr/>
        </p:nvSpPr>
        <p:spPr bwMode="auto">
          <a:xfrm flipH="1">
            <a:off x="4643438" y="3213100"/>
            <a:ext cx="0" cy="7921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23986" name="Text Box 82"/>
          <p:cNvSpPr txBox="1">
            <a:spLocks noChangeArrowheads="1"/>
          </p:cNvSpPr>
          <p:nvPr/>
        </p:nvSpPr>
        <p:spPr bwMode="auto">
          <a:xfrm>
            <a:off x="3708400" y="4076700"/>
            <a:ext cx="1728788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獎懲資料模組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77" grpId="0" animBg="1"/>
      <p:bldP spid="123978" grpId="0" animBg="1"/>
      <p:bldP spid="123979" grpId="0" animBg="1"/>
      <p:bldP spid="123980" grpId="0" animBg="1"/>
      <p:bldP spid="123982" grpId="0" animBg="1"/>
      <p:bldP spid="123983" grpId="0" animBg="1"/>
      <p:bldP spid="123984" grpId="0" animBg="1"/>
      <p:bldP spid="123985" grpId="0" animBg="1"/>
      <p:bldP spid="1239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24745"/>
            <a:ext cx="5784609" cy="54006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51006" y="392575"/>
            <a:ext cx="7424351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512" y="1542884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主頁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995936" y="3429000"/>
            <a:ext cx="1018681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617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55576" y="2492896"/>
            <a:ext cx="7772400" cy="1500187"/>
          </a:xfrm>
        </p:spPr>
        <p:txBody>
          <a:bodyPr/>
          <a:lstStyle/>
          <a:p>
            <a:r>
              <a:rPr lang="zh-TW" altLang="en-US" sz="3600" dirty="0"/>
              <a:t>基本設定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435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24" y="1115073"/>
            <a:ext cx="5246364" cy="5765629"/>
          </a:xfrm>
          <a:prstGeom prst="rect">
            <a:avLst/>
          </a:prstGeom>
        </p:spPr>
      </p:pic>
      <p:sp>
        <p:nvSpPr>
          <p:cNvPr id="60453" name="Rectangle 37"/>
          <p:cNvSpPr>
            <a:spLocks noChangeArrowheads="1"/>
          </p:cNvSpPr>
          <p:nvPr/>
        </p:nvSpPr>
        <p:spPr bwMode="auto">
          <a:xfrm>
            <a:off x="179512" y="1258015"/>
            <a:ext cx="2371712" cy="2616101"/>
          </a:xfrm>
          <a:prstGeom prst="rect">
            <a:avLst/>
          </a:prstGeom>
          <a:solidFill>
            <a:schemeClr val="accent2"/>
          </a:solidFill>
          <a:ln w="25400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1" lang="zh-TW" altLang="en-US" sz="1800" dirty="0">
                <a:solidFill>
                  <a:schemeClr val="tx1"/>
                </a:solidFill>
              </a:rPr>
              <a:t>應在學校管理模組中完成設定校曆及班別資料</a:t>
            </a:r>
            <a:r>
              <a:rPr kumimoji="1" lang="zh-TW" altLang="en-US" sz="1800" dirty="0" smtClean="0">
                <a:solidFill>
                  <a:schemeClr val="tx1"/>
                </a:solidFill>
              </a:rPr>
              <a:t>。</a:t>
            </a:r>
            <a:endParaRPr kumimoji="1" lang="zh-TW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1" lang="zh-TW" altLang="en-US" sz="1800" dirty="0">
                <a:solidFill>
                  <a:schemeClr val="tx1"/>
                </a:solidFill>
              </a:rPr>
              <a:t>在學生資料模組中為學生設定班別及班</a:t>
            </a:r>
            <a:r>
              <a:rPr kumimoji="1" lang="zh-TW" altLang="en-US" sz="1800" dirty="0" smtClean="0">
                <a:solidFill>
                  <a:schemeClr val="tx1"/>
                </a:solidFill>
              </a:rPr>
              <a:t>號</a:t>
            </a:r>
            <a:endParaRPr kumimoji="1" lang="zh-TW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1" lang="zh-TW" altLang="en-US" sz="1800" dirty="0">
                <a:solidFill>
                  <a:schemeClr val="tx1"/>
                </a:solidFill>
              </a:rPr>
              <a:t>必須在代碼管理模組中啟動缺課 </a:t>
            </a:r>
            <a:r>
              <a:rPr kumimoji="1" lang="en-US" altLang="zh-TW" sz="1800" dirty="0">
                <a:solidFill>
                  <a:schemeClr val="tx1"/>
                </a:solidFill>
              </a:rPr>
              <a:t>/ </a:t>
            </a:r>
            <a:r>
              <a:rPr kumimoji="1" lang="zh-TW" altLang="en-US" sz="1800" dirty="0">
                <a:solidFill>
                  <a:schemeClr val="tx1"/>
                </a:solidFill>
              </a:rPr>
              <a:t>遲到 </a:t>
            </a:r>
            <a:r>
              <a:rPr kumimoji="1" lang="en-US" altLang="zh-TW" sz="1800" dirty="0">
                <a:solidFill>
                  <a:schemeClr val="tx1"/>
                </a:solidFill>
              </a:rPr>
              <a:t>/ </a:t>
            </a:r>
            <a:r>
              <a:rPr kumimoji="1" lang="zh-TW" altLang="en-US" sz="1800" dirty="0">
                <a:solidFill>
                  <a:schemeClr val="tx1"/>
                </a:solidFill>
              </a:rPr>
              <a:t>早退的原因代碼 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92320"/>
            <a:ext cx="7162800" cy="518824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ea typeface="新細明體" pitchFamily="18" charset="-120"/>
              </a:rPr>
              <a:t>先決條件及設定</a:t>
            </a:r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2648008" y="3283312"/>
            <a:ext cx="4168506" cy="445116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0456" name="Rectangle 40"/>
          <p:cNvSpPr>
            <a:spLocks noChangeArrowheads="1"/>
          </p:cNvSpPr>
          <p:nvPr/>
        </p:nvSpPr>
        <p:spPr bwMode="auto">
          <a:xfrm>
            <a:off x="4860032" y="4725144"/>
            <a:ext cx="623128" cy="1794804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0457" name="Rectangle 41"/>
          <p:cNvSpPr>
            <a:spLocks noChangeArrowheads="1"/>
          </p:cNvSpPr>
          <p:nvPr/>
        </p:nvSpPr>
        <p:spPr bwMode="auto">
          <a:xfrm>
            <a:off x="2648008" y="3751028"/>
            <a:ext cx="5408424" cy="562996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458126" y="5157192"/>
            <a:ext cx="1728788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設定各項資料</a:t>
            </a: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2627784" y="1286344"/>
            <a:ext cx="1008112" cy="293763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5" grpId="0" animBg="1"/>
      <p:bldP spid="60456" grpId="0" animBg="1"/>
      <p:bldP spid="60457" grpId="0" animBg="1"/>
      <p:bldP spid="6045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978026"/>
            <a:ext cx="7315200" cy="4448174"/>
          </a:xfrm>
          <a:prstGeom prst="rect">
            <a:avLst/>
          </a:prstGeom>
        </p:spPr>
      </p:pic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新細明體" pitchFamily="18" charset="-120"/>
              </a:rPr>
              <a:t>增新特別出席日</a:t>
            </a:r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3995738" y="1268413"/>
            <a:ext cx="42481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>
                <a:solidFill>
                  <a:schemeClr val="folHlink"/>
                </a:solidFill>
              </a:rPr>
              <a:t>先按增新，然後輸入相關資料</a:t>
            </a: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1907704" y="2204864"/>
            <a:ext cx="1008112" cy="36004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4"/>
          <p:cNvSpPr>
            <a:spLocks noGrp="1"/>
          </p:cNvSpPr>
          <p:nvPr>
            <p:ph type="body" idx="1"/>
          </p:nvPr>
        </p:nvSpPr>
        <p:spPr>
          <a:xfrm>
            <a:off x="755576" y="2492896"/>
            <a:ext cx="7772400" cy="1500187"/>
          </a:xfrm>
        </p:spPr>
        <p:txBody>
          <a:bodyPr/>
          <a:lstStyle/>
          <a:p>
            <a:r>
              <a:rPr lang="zh-TW" altLang="en-US" sz="3600" dirty="0" smtClean="0"/>
              <a:t>編修學生出席資料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270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Line 4"/>
          <p:cNvSpPr>
            <a:spLocks noChangeShapeType="1"/>
          </p:cNvSpPr>
          <p:nvPr/>
        </p:nvSpPr>
        <p:spPr bwMode="auto">
          <a:xfrm>
            <a:off x="2532297" y="2132854"/>
            <a:ext cx="3181483" cy="2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HK" altLang="en-US" sz="1400"/>
          </a:p>
        </p:txBody>
      </p:sp>
      <p:sp>
        <p:nvSpPr>
          <p:cNvPr id="3101" name="Rectangle 21"/>
          <p:cNvSpPr>
            <a:spLocks noChangeArrowheads="1"/>
          </p:cNvSpPr>
          <p:nvPr/>
        </p:nvSpPr>
        <p:spPr bwMode="auto">
          <a:xfrm>
            <a:off x="5751880" y="1365568"/>
            <a:ext cx="1628432" cy="147186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zh-TW" altLang="en-US" sz="1800" dirty="0">
                <a:solidFill>
                  <a:schemeClr val="bg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依</a:t>
            </a:r>
            <a:r>
              <a:rPr lang="zh-TW" altLang="en-US" sz="1800" dirty="0" smtClean="0">
                <a:solidFill>
                  <a:schemeClr val="bg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班</a:t>
            </a:r>
            <a:endParaRPr lang="en-US" altLang="zh-TW" sz="1800" dirty="0" smtClean="0">
              <a:solidFill>
                <a:schemeClr val="bg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zh-TW" altLang="en-US" sz="1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依學生</a:t>
            </a:r>
            <a:r>
              <a:rPr lang="zh-CN" altLang="en-US" sz="1800" dirty="0"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800" dirty="0">
              <a:latin typeface="Trebuchet MS" panose="020B0603020202020204" pitchFamily="34" charset="0"/>
              <a:ea typeface="新細明體" panose="02020500000000000000" pitchFamily="18" charset="-120"/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zh-TW" altLang="en-US" sz="1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整批處理</a:t>
            </a:r>
            <a:endParaRPr lang="en-US" altLang="zh-TW" sz="1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zh-HK" altLang="en-US" sz="1800" dirty="0">
                <a:latin typeface="Trebuchet MS" panose="020B0603020202020204" pitchFamily="34" charset="0"/>
                <a:ea typeface="新細明體" panose="02020500000000000000" pitchFamily="18" charset="-120"/>
              </a:rPr>
              <a:t>依班名單</a:t>
            </a:r>
            <a:r>
              <a:rPr lang="zh-CN" altLang="en-US" sz="1800" dirty="0"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800" dirty="0">
              <a:solidFill>
                <a:schemeClr val="bg2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89147" y="1545252"/>
            <a:ext cx="2316162" cy="3605014"/>
            <a:chOff x="827088" y="560388"/>
            <a:chExt cx="2316162" cy="3605014"/>
          </a:xfrm>
        </p:grpSpPr>
        <p:sp>
          <p:nvSpPr>
            <p:cNvPr id="3074" name="AutoShape 2"/>
            <p:cNvSpPr>
              <a:spLocks noChangeArrowheads="1"/>
            </p:cNvSpPr>
            <p:nvPr/>
          </p:nvSpPr>
          <p:spPr bwMode="auto">
            <a:xfrm>
              <a:off x="827088" y="1028700"/>
              <a:ext cx="2305050" cy="288925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HK" altLang="en-US" sz="1400">
                <a:ea typeface="新細明體" panose="02020500000000000000" pitchFamily="18" charset="-120"/>
              </a:endParaRPr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827088" y="1993900"/>
              <a:ext cx="2305050" cy="28892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HK" altLang="en-US" sz="1400">
                <a:ea typeface="新細明體" panose="02020500000000000000" pitchFamily="18" charset="-120"/>
              </a:endParaRPr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865188" y="1990725"/>
              <a:ext cx="95731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TW" altLang="en-US" sz="1400">
                  <a:latin typeface="新細明體" panose="02020500000000000000" pitchFamily="18" charset="-120"/>
                  <a:ea typeface="新細明體" panose="02020500000000000000" pitchFamily="18" charset="-120"/>
                </a:rPr>
                <a:t>懷疑退學</a:t>
              </a:r>
              <a:r>
                <a:rPr lang="zh-CN" altLang="en-US" sz="1400"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400"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865188" y="560388"/>
              <a:ext cx="59824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TW" altLang="en-US" sz="1400">
                  <a:latin typeface="新細明體" panose="02020500000000000000" pitchFamily="18" charset="-120"/>
                  <a:ea typeface="新細明體" panose="02020500000000000000" pitchFamily="18" charset="-120"/>
                </a:rPr>
                <a:t>設定</a:t>
              </a:r>
              <a:r>
                <a:rPr lang="zh-CN" altLang="en-US" sz="1400"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400"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827088" y="563563"/>
              <a:ext cx="2305050" cy="28892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HK" altLang="en-US" sz="1400">
                <a:ea typeface="新細明體" panose="02020500000000000000" pitchFamily="18" charset="-120"/>
              </a:endParaRP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865188" y="1025525"/>
              <a:ext cx="59824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TW" altLang="en-US" sz="1400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編修</a:t>
              </a:r>
              <a:r>
                <a:rPr lang="zh-CN" altLang="en-US" sz="1400" dirty="0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400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865188" y="2457450"/>
              <a:ext cx="9028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TW" altLang="en-US" sz="1400">
                  <a:latin typeface="新細明體" panose="02020500000000000000" pitchFamily="18" charset="-120"/>
                  <a:ea typeface="新細明體" panose="02020500000000000000" pitchFamily="18" charset="-120"/>
                </a:rPr>
                <a:t>數據合併</a:t>
              </a:r>
              <a:endParaRPr lang="en-US" altLang="zh-TW" sz="1400"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827088" y="2459038"/>
              <a:ext cx="2305050" cy="28892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HK" altLang="en-US" sz="1400">
                <a:ea typeface="新細明體" panose="02020500000000000000" pitchFamily="18" charset="-120"/>
              </a:endParaRP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876300" y="3392488"/>
              <a:ext cx="59824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TW" altLang="en-US" sz="1400">
                  <a:latin typeface="新細明體" panose="02020500000000000000" pitchFamily="18" charset="-120"/>
                  <a:ea typeface="新細明體" panose="02020500000000000000" pitchFamily="18" charset="-120"/>
                </a:rPr>
                <a:t>查詢</a:t>
              </a:r>
              <a:r>
                <a:rPr lang="zh-CN" altLang="en-US" sz="1400"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400"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838200" y="3395663"/>
              <a:ext cx="2305050" cy="28892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HK" altLang="en-US" sz="1400">
                <a:ea typeface="新細明體" panose="02020500000000000000" pitchFamily="18" charset="-12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876300" y="3857625"/>
              <a:ext cx="59824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TW" altLang="en-US" sz="1400">
                  <a:latin typeface="新細明體" panose="02020500000000000000" pitchFamily="18" charset="-120"/>
                  <a:ea typeface="新細明體" panose="02020500000000000000" pitchFamily="18" charset="-120"/>
                </a:rPr>
                <a:t>報告</a:t>
              </a:r>
              <a:r>
                <a:rPr lang="zh-CN" altLang="en-US" sz="1400"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400"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838200" y="3860800"/>
              <a:ext cx="2305050" cy="28892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HK" altLang="en-US" sz="1400">
                <a:ea typeface="新細明體" panose="02020500000000000000" pitchFamily="18" charset="-120"/>
              </a:endParaRPr>
            </a:p>
          </p:txBody>
        </p:sp>
        <p:sp>
          <p:nvSpPr>
            <p:cNvPr id="3093" name="Text Box 29"/>
            <p:cNvSpPr txBox="1">
              <a:spLocks noChangeArrowheads="1"/>
            </p:cNvSpPr>
            <p:nvPr/>
          </p:nvSpPr>
          <p:spPr bwMode="auto">
            <a:xfrm>
              <a:off x="865188" y="2921000"/>
              <a:ext cx="95731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TW" altLang="en-US" sz="1400">
                  <a:latin typeface="新細明體" panose="02020500000000000000" pitchFamily="18" charset="-120"/>
                  <a:ea typeface="新細明體" panose="02020500000000000000" pitchFamily="18" charset="-120"/>
                </a:rPr>
                <a:t>級別查詢</a:t>
              </a:r>
              <a:r>
                <a:rPr lang="zh-CN" altLang="en-US" sz="1400"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400"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94" name="AutoShape 30"/>
            <p:cNvSpPr>
              <a:spLocks noChangeArrowheads="1"/>
            </p:cNvSpPr>
            <p:nvPr/>
          </p:nvSpPr>
          <p:spPr bwMode="auto">
            <a:xfrm>
              <a:off x="827088" y="2924175"/>
              <a:ext cx="2305050" cy="28892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HK" altLang="en-US" sz="1400">
                <a:ea typeface="新細明體" panose="02020500000000000000" pitchFamily="18" charset="-120"/>
              </a:endParaRPr>
            </a:p>
          </p:txBody>
        </p:sp>
        <p:sp>
          <p:nvSpPr>
            <p:cNvPr id="3095" name="AutoShape 31"/>
            <p:cNvSpPr>
              <a:spLocks noChangeArrowheads="1"/>
            </p:cNvSpPr>
            <p:nvPr/>
          </p:nvSpPr>
          <p:spPr bwMode="auto">
            <a:xfrm>
              <a:off x="827088" y="1487488"/>
              <a:ext cx="2305050" cy="28892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HK" altLang="en-US" sz="1400">
                <a:ea typeface="新細明體" panose="02020500000000000000" pitchFamily="18" charset="-120"/>
              </a:endParaRPr>
            </a:p>
          </p:txBody>
        </p:sp>
        <p:sp>
          <p:nvSpPr>
            <p:cNvPr id="3096" name="Text Box 32"/>
            <p:cNvSpPr txBox="1">
              <a:spLocks noChangeArrowheads="1"/>
            </p:cNvSpPr>
            <p:nvPr/>
          </p:nvSpPr>
          <p:spPr bwMode="auto">
            <a:xfrm>
              <a:off x="865188" y="1485900"/>
              <a:ext cx="9028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TW" altLang="en-US" sz="1400">
                  <a:latin typeface="新細明體" panose="02020500000000000000" pitchFamily="18" charset="-120"/>
                  <a:ea typeface="新細明體" panose="02020500000000000000" pitchFamily="18" charset="-120"/>
                </a:rPr>
                <a:t>輸入資料</a:t>
              </a:r>
              <a:endParaRPr lang="zh-TW" altLang="en-US" sz="1400"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654607" y="2822641"/>
            <a:ext cx="6489393" cy="3233106"/>
            <a:chOff x="2824418" y="2793899"/>
            <a:chExt cx="5935389" cy="3057705"/>
          </a:xfrm>
        </p:grpSpPr>
        <p:sp>
          <p:nvSpPr>
            <p:cNvPr id="181272" name="Text Box 24"/>
            <p:cNvSpPr txBox="1">
              <a:spLocks noChangeArrowheads="1"/>
            </p:cNvSpPr>
            <p:nvPr/>
          </p:nvSpPr>
          <p:spPr bwMode="auto">
            <a:xfrm>
              <a:off x="2824418" y="2793899"/>
              <a:ext cx="5761037" cy="742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800" dirty="0">
                  <a:solidFill>
                    <a:schemeClr val="bg2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Wingdings" panose="05000000000000000000" pitchFamily="2" charset="2"/>
                </a:rPr>
                <a:t>備註：</a:t>
              </a:r>
              <a:r>
                <a:rPr lang="zh-CN" altLang="en-US" sz="1800" dirty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endParaRPr lang="en-US" altLang="zh-TW" sz="1800" dirty="0">
                <a:solidFill>
                  <a:schemeClr val="bg2"/>
                </a:solidFill>
                <a:latin typeface="Trebuchet MS" panose="020B0603020202020204" pitchFamily="34" charset="0"/>
                <a:ea typeface="新細明體" panose="02020500000000000000" pitchFamily="18" charset="-120"/>
                <a:sym typeface="Wingdings" panose="05000000000000000000" pitchFamily="2" charset="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zh-TW" sz="1800" dirty="0" smtClean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</a:t>
              </a:r>
              <a:r>
                <a:rPr lang="zh-TW" altLang="en-US" sz="1800" dirty="0" smtClean="0">
                  <a:solidFill>
                    <a:schemeClr val="bg2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Wingdings" panose="05000000000000000000" pitchFamily="2" charset="2"/>
                </a:rPr>
                <a:t>為依</a:t>
              </a:r>
              <a:r>
                <a:rPr lang="zh-TW" altLang="en-US" sz="1800" dirty="0">
                  <a:solidFill>
                    <a:schemeClr val="bg2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Wingdings" panose="05000000000000000000" pitchFamily="2" charset="2"/>
                </a:rPr>
                <a:t>班編修在「學生資料」模組中完成班座位表設定</a:t>
              </a:r>
              <a:r>
                <a:rPr lang="zh-CN" altLang="en-US" sz="1800" dirty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  <a:endParaRPr lang="en-US" altLang="zh-TW" sz="1800" dirty="0">
                <a:solidFill>
                  <a:schemeClr val="bg2"/>
                </a:solidFill>
                <a:latin typeface="Trebuchet MS" panose="020B0603020202020204" pitchFamily="34" charset="0"/>
                <a:ea typeface="新細明體" panose="02020500000000000000" pitchFamily="18" charset="-120"/>
                <a:sym typeface="Wingdings" panose="05000000000000000000" pitchFamily="2" charset="2"/>
              </a:endParaRPr>
            </a:p>
          </p:txBody>
        </p:sp>
        <p:sp>
          <p:nvSpPr>
            <p:cNvPr id="181274" name="Text Box 26"/>
            <p:cNvSpPr txBox="1">
              <a:spLocks noChangeArrowheads="1"/>
            </p:cNvSpPr>
            <p:nvPr/>
          </p:nvSpPr>
          <p:spPr bwMode="auto">
            <a:xfrm>
              <a:off x="2998769" y="3670479"/>
              <a:ext cx="5761037" cy="349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800" dirty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</a:t>
              </a:r>
              <a:r>
                <a:rPr lang="zh-TW" altLang="en-US" sz="1800" dirty="0">
                  <a:solidFill>
                    <a:schemeClr val="bg2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Wingdings" panose="05000000000000000000" pitchFamily="2" charset="2"/>
                </a:rPr>
                <a:t>依班：按下座位表中圖示／連結修改學生缺席紀錄</a:t>
              </a:r>
              <a:r>
                <a:rPr lang="zh-CN" altLang="en-US" sz="1800" dirty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81275" name="Text Box 27"/>
            <p:cNvSpPr txBox="1">
              <a:spLocks noChangeArrowheads="1"/>
            </p:cNvSpPr>
            <p:nvPr/>
          </p:nvSpPr>
          <p:spPr bwMode="auto">
            <a:xfrm>
              <a:off x="2998769" y="4141203"/>
              <a:ext cx="5761037" cy="349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800" dirty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</a:t>
              </a:r>
              <a:r>
                <a:rPr lang="zh-TW" altLang="en-US" sz="1800" dirty="0">
                  <a:solidFill>
                    <a:schemeClr val="bg2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Wingdings" panose="05000000000000000000" pitchFamily="2" charset="2"/>
                </a:rPr>
                <a:t>依學生：修改個別學生最多</a:t>
              </a:r>
              <a:r>
                <a:rPr lang="zh-TW" altLang="en-US" sz="1800" dirty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30</a:t>
              </a:r>
              <a:r>
                <a:rPr lang="zh-TW" altLang="en-US" sz="1800" dirty="0">
                  <a:solidFill>
                    <a:schemeClr val="bg2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Wingdings" panose="05000000000000000000" pitchFamily="2" charset="2"/>
                </a:rPr>
                <a:t>日的缺席紀錄</a:t>
              </a:r>
              <a:r>
                <a:rPr lang="zh-CN" altLang="en-US" sz="1800" dirty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 </a:t>
              </a:r>
            </a:p>
          </p:txBody>
        </p:sp>
        <p:sp>
          <p:nvSpPr>
            <p:cNvPr id="181276" name="Text Box 28"/>
            <p:cNvSpPr txBox="1">
              <a:spLocks noChangeArrowheads="1"/>
            </p:cNvSpPr>
            <p:nvPr/>
          </p:nvSpPr>
          <p:spPr bwMode="auto">
            <a:xfrm>
              <a:off x="2998770" y="4611928"/>
              <a:ext cx="5761037" cy="611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800" dirty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</a:t>
              </a:r>
              <a:r>
                <a:rPr lang="zh-TW" altLang="en-US" sz="1800" dirty="0">
                  <a:solidFill>
                    <a:schemeClr val="bg2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整批處理：輸入同一班級或不同班多位學生的缺席紀錄</a:t>
              </a:r>
              <a:r>
                <a:rPr lang="zh-CN" altLang="en-US" sz="1800" dirty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r>
                <a:rPr lang="zh-TW" altLang="en-US" sz="1800" dirty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；及或</a:t>
              </a:r>
              <a:r>
                <a:rPr lang="zh-TW" altLang="en-US" sz="1800" dirty="0">
                  <a:solidFill>
                    <a:schemeClr val="bg2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sym typeface="Wingdings" panose="05000000000000000000" pitchFamily="2" charset="2"/>
                </a:rPr>
                <a:t>編修</a:t>
              </a:r>
              <a:r>
                <a:rPr lang="zh-TW" altLang="en-US" sz="1800" dirty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全校學生</a:t>
              </a:r>
              <a:r>
                <a:rPr lang="zh-TW" altLang="en-US" sz="1800" dirty="0" smtClean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紀錄</a:t>
              </a:r>
              <a:endParaRPr lang="zh-CN" altLang="en-US" sz="1800" dirty="0">
                <a:solidFill>
                  <a:schemeClr val="bg2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3097" name="Text Box 28"/>
            <p:cNvSpPr txBox="1">
              <a:spLocks noChangeArrowheads="1"/>
            </p:cNvSpPr>
            <p:nvPr/>
          </p:nvSpPr>
          <p:spPr bwMode="auto">
            <a:xfrm>
              <a:off x="2987675" y="5240338"/>
              <a:ext cx="5761038" cy="611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800" dirty="0">
                  <a:solidFill>
                    <a:schemeClr val="bg2"/>
                  </a:solidFill>
                  <a:latin typeface="Trebuchet MS" panose="020B0603020202020204" pitchFamily="34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依班名單：為選擇的級別的所有班級的學生在指定的日期編修缺席紀錄。 </a:t>
              </a:r>
              <a:endParaRPr lang="en-US" altLang="zh-TW" sz="1800" dirty="0">
                <a:solidFill>
                  <a:schemeClr val="bg2"/>
                </a:solidFill>
                <a:latin typeface="Trebuchet MS" panose="020B0603020202020204" pitchFamily="34" charset="0"/>
                <a:ea typeface="新細明體" panose="02020500000000000000" pitchFamily="18" charset="-120"/>
                <a:sym typeface="Wingdings" panose="05000000000000000000" pitchFamily="2" charset="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653801" y="455561"/>
            <a:ext cx="1015572" cy="53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HK" altLang="en-US" dirty="0">
                <a:solidFill>
                  <a:schemeClr val="tx2"/>
                </a:solidFill>
                <a:latin typeface="+mj-lt"/>
                <a:cs typeface="+mj-cs"/>
              </a:rPr>
              <a:t>編修 </a:t>
            </a:r>
          </a:p>
        </p:txBody>
      </p:sp>
    </p:spTree>
    <p:extLst>
      <p:ext uri="{BB962C8B-B14F-4D97-AF65-F5344CB8AC3E}">
        <p14:creationId xmlns:p14="http://schemas.microsoft.com/office/powerpoint/2010/main" val="922802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1028"/>
          <p:cNvSpPr txBox="1">
            <a:spLocks noChangeArrowheads="1"/>
          </p:cNvSpPr>
          <p:nvPr/>
        </p:nvSpPr>
        <p:spPr bwMode="auto">
          <a:xfrm>
            <a:off x="914400" y="1498608"/>
            <a:ext cx="777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用戶可利用預先設定的相關座位表為班別點名。</a:t>
            </a:r>
            <a:r>
              <a:rPr lang="zh-TW" altLang="en-US" sz="2400" dirty="0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2400" dirty="0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5589" name="Text Box 1029"/>
          <p:cNvSpPr txBox="1">
            <a:spLocks noChangeArrowheads="1"/>
          </p:cNvSpPr>
          <p:nvPr/>
        </p:nvSpPr>
        <p:spPr bwMode="auto">
          <a:xfrm>
            <a:off x="901044" y="2272634"/>
            <a:ext cx="7906072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marL="457200" indent="-457200" eaLnBrk="1" hangingPunct="1">
              <a:buClrTx/>
              <a:buSzPct val="90000"/>
              <a:buChar char="l"/>
              <a:defRPr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400" dirty="0"/>
              <a:t>必須已為現學年設定</a:t>
            </a:r>
            <a:r>
              <a:rPr lang="zh-HK" altLang="en-US" sz="2400" dirty="0"/>
              <a:t>出席紀錄參數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endParaRPr lang="zh-TW" altLang="en-US" sz="2400" dirty="0"/>
          </a:p>
          <a:p>
            <a:r>
              <a:rPr lang="zh-TW" altLang="en-US" sz="2400" dirty="0"/>
              <a:t>班別的座位表必須已在</a:t>
            </a:r>
            <a:r>
              <a:rPr lang="zh-HK" altLang="en-US" sz="2400" dirty="0"/>
              <a:t>學生資料 (</a:t>
            </a:r>
            <a:r>
              <a:rPr lang="en-US" altLang="zh-HK" sz="2400" dirty="0"/>
              <a:t>STU) </a:t>
            </a:r>
            <a:r>
              <a:rPr lang="zh-HK" altLang="en-US" sz="2400" dirty="0"/>
              <a:t>模組</a:t>
            </a:r>
            <a:r>
              <a:rPr lang="zh-TW" altLang="en-US" sz="2400" dirty="0" smtClean="0"/>
              <a:t>中設定。 </a:t>
            </a:r>
            <a:r>
              <a:rPr lang="en-US" altLang="zh-TW" sz="2400" dirty="0"/>
              <a:t> 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0" y="2189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依班</a:t>
            </a:r>
            <a:r>
              <a:rPr lang="en-US" altLang="zh-TW" dirty="0"/>
              <a:t>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933056"/>
            <a:ext cx="8943975" cy="24193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 bwMode="auto">
          <a:xfrm>
            <a:off x="2339752" y="4293096"/>
            <a:ext cx="576064" cy="36004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211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5229200"/>
            <a:ext cx="772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用戶可把畫面上設定的參數定為</a:t>
            </a:r>
            <a:r>
              <a:rPr lang="zh-TW" altLang="en-US" sz="2400" dirty="0" smtClean="0"/>
              <a:t>預設，當</a:t>
            </a:r>
            <a:r>
              <a:rPr lang="zh-TW" altLang="en-US" sz="2400" dirty="0"/>
              <a:t>用戶再進入此功能時，畫面會直接顯示</a:t>
            </a:r>
            <a:r>
              <a:rPr lang="zh-TW" altLang="en-US" sz="2400" dirty="0" smtClean="0"/>
              <a:t>預設值</a:t>
            </a:r>
            <a:r>
              <a:rPr lang="zh-TW" altLang="en-US" sz="2400" dirty="0"/>
              <a:t>。</a:t>
            </a:r>
            <a:endParaRPr lang="en-US" altLang="zh-TW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59260" y="18919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依班</a:t>
            </a:r>
            <a:r>
              <a:rPr lang="en-US" altLang="zh-TW" dirty="0"/>
              <a:t>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8255"/>
          <a:stretch/>
        </p:blipFill>
        <p:spPr>
          <a:xfrm>
            <a:off x="107505" y="1137485"/>
            <a:ext cx="7488832" cy="2014170"/>
          </a:xfrm>
          <a:prstGeom prst="rect">
            <a:avLst/>
          </a:prstGeom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588224" y="1166664"/>
            <a:ext cx="2449512" cy="2952750"/>
            <a:chOff x="4059" y="527"/>
            <a:chExt cx="1543" cy="2087"/>
          </a:xfrm>
        </p:grpSpPr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>
              <a:off x="4059" y="527"/>
              <a:ext cx="1543" cy="2087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4105" y="628"/>
              <a:ext cx="1488" cy="1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依班編修（如1</a:t>
              </a:r>
              <a:r>
                <a:rPr lang="en-US" altLang="zh-TW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A）</a:t>
              </a:r>
              <a:endPara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 eaLnBrk="1" hangingPunct="1"/>
              <a:r>
                <a:rPr lang="en-US" altLang="zh-CN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 eaLnBrk="1" hangingPunct="1"/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到學生出席資料模組的編修功能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 eaLnBrk="1" hangingPunct="1"/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選擇</a:t>
              </a:r>
              <a:r>
                <a:rPr lang="zh-TW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1</a:t>
              </a:r>
              <a:r>
                <a:rPr lang="en-US" altLang="zh-TW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A</a:t>
              </a:r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班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輸入日期</a:t>
              </a:r>
              <a:r>
                <a:rPr lang="zh-CN" alt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1066800" y="2420888"/>
            <a:ext cx="984920" cy="36004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2870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8391"/>
          <a:stretch/>
        </p:blipFill>
        <p:spPr>
          <a:xfrm>
            <a:off x="874440" y="1052736"/>
            <a:ext cx="5343029" cy="55446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5656" y="16237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依班</a:t>
            </a:r>
            <a:r>
              <a:rPr lang="en-US" altLang="zh-TW" dirty="0"/>
              <a:t>)</a:t>
            </a:r>
          </a:p>
        </p:txBody>
      </p:sp>
      <p:grpSp>
        <p:nvGrpSpPr>
          <p:cNvPr id="4" name="Group 1040"/>
          <p:cNvGrpSpPr>
            <a:grpSpLocks/>
          </p:cNvGrpSpPr>
          <p:nvPr/>
        </p:nvGrpSpPr>
        <p:grpSpPr bwMode="auto">
          <a:xfrm>
            <a:off x="6156176" y="1052736"/>
            <a:ext cx="2808288" cy="3662362"/>
            <a:chOff x="3787" y="624"/>
            <a:chExt cx="1769" cy="2307"/>
          </a:xfrm>
        </p:grpSpPr>
        <p:sp>
          <p:nvSpPr>
            <p:cNvPr id="6" name="AutoShape 1035"/>
            <p:cNvSpPr>
              <a:spLocks noChangeArrowheads="1"/>
            </p:cNvSpPr>
            <p:nvPr/>
          </p:nvSpPr>
          <p:spPr bwMode="auto">
            <a:xfrm>
              <a:off x="3787" y="624"/>
              <a:ext cx="1769" cy="2307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7" name="Text Box 1036"/>
            <p:cNvSpPr txBox="1">
              <a:spLocks noChangeArrowheads="1"/>
            </p:cNvSpPr>
            <p:nvPr/>
          </p:nvSpPr>
          <p:spPr bwMode="auto">
            <a:xfrm>
              <a:off x="3833" y="663"/>
              <a:ext cx="1633" cy="1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endParaRPr lang="zh-TW" altLang="en-US" sz="16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algn="just" eaLnBrk="1" hangingPunct="1"/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依班編修（如：1</a:t>
              </a:r>
              <a:r>
                <a:rPr lang="en-US" altLang="zh-TW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A）</a:t>
              </a:r>
              <a:endPara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 eaLnBrk="1" hangingPunct="1"/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所有學生均按照預設的座位表顯示在版面上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 eaLnBrk="1" hangingPunct="1"/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按下學生相片將更改其出席狀況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 eaLnBrk="1" hangingPunct="1"/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（使用設定功能中的預設原因）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 eaLnBrk="1" hangingPunct="1"/>
              <a:endParaRPr lang="en-US" altLang="zh-TW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8" name="AutoShape 1039"/>
          <p:cNvSpPr>
            <a:spLocks noChangeArrowheads="1"/>
          </p:cNvSpPr>
          <p:nvPr/>
        </p:nvSpPr>
        <p:spPr bwMode="auto">
          <a:xfrm rot="10800000">
            <a:off x="2190099" y="2873944"/>
            <a:ext cx="1512888" cy="1008063"/>
          </a:xfrm>
          <a:prstGeom prst="wedgeRoundRectCallout">
            <a:avLst>
              <a:gd name="adj1" fmla="val 91444"/>
              <a:gd name="adj2" fmla="val 92361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TW" altLang="en-US" sz="16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點擊學生相片</a:t>
            </a:r>
            <a:r>
              <a:rPr lang="zh-CN" altLang="en-US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 dirty="0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AutoShape 1043"/>
          <p:cNvSpPr>
            <a:spLocks noChangeArrowheads="1"/>
          </p:cNvSpPr>
          <p:nvPr/>
        </p:nvSpPr>
        <p:spPr bwMode="auto">
          <a:xfrm rot="10800000">
            <a:off x="2801622" y="5393259"/>
            <a:ext cx="3384017" cy="694734"/>
          </a:xfrm>
          <a:prstGeom prst="wedgeRoundRectCallout">
            <a:avLst>
              <a:gd name="adj1" fmla="val 66324"/>
              <a:gd name="adj2" fmla="val 176787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如學生相片已在學生資料模組中上載，它將會於</a:t>
            </a:r>
            <a:r>
              <a: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”</a:t>
            </a:r>
            <a:r>
              <a: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出席”狀態時顯示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186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8803"/>
          <a:stretch/>
        </p:blipFill>
        <p:spPr>
          <a:xfrm>
            <a:off x="1619672" y="1124744"/>
            <a:ext cx="5857812" cy="54947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5656" y="204243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依班</a:t>
            </a:r>
            <a:r>
              <a:rPr lang="en-US" altLang="zh-TW" dirty="0"/>
              <a:t>)</a:t>
            </a:r>
          </a:p>
        </p:txBody>
      </p:sp>
      <p:sp>
        <p:nvSpPr>
          <p:cNvPr id="4" name="AutoShape 2055"/>
          <p:cNvSpPr>
            <a:spLocks noChangeArrowheads="1"/>
          </p:cNvSpPr>
          <p:nvPr/>
        </p:nvSpPr>
        <p:spPr bwMode="auto">
          <a:xfrm rot="10800000">
            <a:off x="3491880" y="3068960"/>
            <a:ext cx="1447800" cy="1066800"/>
          </a:xfrm>
          <a:prstGeom prst="wedgeRoundRectCallout">
            <a:avLst>
              <a:gd name="adj1" fmla="val 133391"/>
              <a:gd name="adj2" fmla="val 85907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zh-TW" altLang="en-US" sz="16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出席狀況已變更為「缺課」</a:t>
            </a:r>
            <a:endParaRPr lang="zh-CN" altLang="en-US" sz="16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036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l="18964"/>
          <a:stretch/>
        </p:blipFill>
        <p:spPr>
          <a:xfrm>
            <a:off x="1119200" y="1037569"/>
            <a:ext cx="5901071" cy="55462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15495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依班</a:t>
            </a:r>
            <a:r>
              <a:rPr lang="en-US" altLang="zh-TW" dirty="0"/>
              <a:t>)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 rot="10800000">
            <a:off x="2887532" y="4269755"/>
            <a:ext cx="1284288" cy="499368"/>
          </a:xfrm>
          <a:prstGeom prst="wedgeRoundRectCallout">
            <a:avLst>
              <a:gd name="adj1" fmla="val 141508"/>
              <a:gd name="adj2" fmla="val 330130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點擊連接</a:t>
            </a:r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940152" y="1006972"/>
            <a:ext cx="3168352" cy="3790182"/>
            <a:chOff x="3833" y="618"/>
            <a:chExt cx="1735" cy="2857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3833" y="624"/>
              <a:ext cx="1735" cy="2851"/>
              <a:chOff x="4272" y="624"/>
              <a:chExt cx="1296" cy="2064"/>
            </a:xfrm>
          </p:grpSpPr>
          <p:sp>
            <p:nvSpPr>
              <p:cNvPr id="9" name="AutoShape 16"/>
              <p:cNvSpPr>
                <a:spLocks noChangeArrowheads="1"/>
              </p:cNvSpPr>
              <p:nvPr/>
            </p:nvSpPr>
            <p:spPr bwMode="auto">
              <a:xfrm>
                <a:off x="4272" y="624"/>
                <a:ext cx="1296" cy="2064"/>
              </a:xfrm>
              <a:prstGeom prst="flowChartDocumen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zh-TW" altLang="en-US">
                  <a:solidFill>
                    <a:srgbClr val="FF33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4272" y="768"/>
                <a:ext cx="1296" cy="1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 sz="1400"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3833" y="618"/>
              <a:ext cx="1723" cy="2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zh-TW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  <a:p>
              <a:pPr algn="just" eaLnBrk="1" hangingPunct="1"/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依班編修　（如：1</a:t>
              </a:r>
              <a:r>
                <a:rPr lang="en-US" altLang="zh-TW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A）</a:t>
              </a:r>
              <a:endPara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出席狀況將在版面上變更後顯示</a:t>
              </a:r>
              <a:r>
                <a:rPr lang="zh-CN" alt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</a:p>
            <a:p>
              <a:pPr algn="just" eaLnBrk="1" hangingPunct="1"/>
              <a:r>
                <a:rPr lang="en-US" altLang="zh-TW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A=</a:t>
              </a:r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缺課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 eaLnBrk="1" hangingPunct="1"/>
              <a:r>
                <a:rPr lang="en-US" altLang="zh-TW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L=</a:t>
              </a:r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遲到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en-US" altLang="zh-TW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EL=</a:t>
              </a:r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早退</a:t>
              </a:r>
              <a:r>
                <a:rPr lang="zh-CN" alt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</a:p>
            <a:p>
              <a:pPr algn="just" eaLnBrk="1" hangingPunct="1"/>
              <a:r>
                <a:rPr lang="en-US" altLang="zh-TW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L</a:t>
              </a:r>
              <a:r>
                <a:rPr lang="en-US" altLang="zh-TW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／</a:t>
              </a:r>
              <a:r>
                <a:rPr lang="en-US" altLang="zh-TW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EL=</a:t>
              </a:r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遲到與早退</a:t>
              </a:r>
              <a:endParaRPr lang="en-US" altLang="zh-TW" sz="16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algn="just" eaLnBrk="1" hangingPunct="1"/>
              <a:r>
                <a:rPr lang="en-US" altLang="zh-CN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N.A.=</a:t>
              </a:r>
              <a:r>
                <a:rPr lang="zh-CN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不適用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/>
              <a:endParaRPr lang="en-US" altLang="zh-TW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  <a:p>
              <a:pPr eaLnBrk="1" hangingPunct="1"/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再按下下面的連接輸入原因</a:t>
              </a:r>
              <a:r>
                <a:rPr lang="zh-CN" alt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97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1262"/>
          <a:stretch/>
        </p:blipFill>
        <p:spPr>
          <a:xfrm>
            <a:off x="0" y="1988840"/>
            <a:ext cx="9158402" cy="345638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1340768"/>
            <a:ext cx="504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</a:t>
            </a:r>
            <a:endParaRPr lang="zh-HK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251520" y="2636912"/>
            <a:ext cx="2160240" cy="12961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6525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5474"/>
          <a:stretch/>
        </p:blipFill>
        <p:spPr>
          <a:xfrm>
            <a:off x="1475656" y="1076324"/>
            <a:ext cx="6293445" cy="54781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5656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依班</a:t>
            </a:r>
            <a:r>
              <a:rPr lang="en-US" altLang="zh-TW" dirty="0"/>
              <a:t>)</a:t>
            </a: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 rot="10800000">
            <a:off x="6705600" y="3383593"/>
            <a:ext cx="1279525" cy="863600"/>
          </a:xfrm>
          <a:prstGeom prst="wedgeRoundRectCallout">
            <a:avLst>
              <a:gd name="adj1" fmla="val 120843"/>
              <a:gd name="adj2" fmla="val 37495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選取缺課原因</a:t>
            </a:r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9243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依班</a:t>
            </a:r>
            <a:r>
              <a:rPr lang="en-US" altLang="zh-TW" dirty="0"/>
              <a:t>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7583"/>
          <a:stretch/>
        </p:blipFill>
        <p:spPr>
          <a:xfrm>
            <a:off x="2267744" y="1052736"/>
            <a:ext cx="5400600" cy="553978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AutoShape 13"/>
          <p:cNvSpPr>
            <a:spLocks noChangeArrowheads="1"/>
          </p:cNvSpPr>
          <p:nvPr/>
        </p:nvSpPr>
        <p:spPr bwMode="auto">
          <a:xfrm rot="10800000">
            <a:off x="7629450" y="4077072"/>
            <a:ext cx="1217613" cy="990600"/>
          </a:xfrm>
          <a:prstGeom prst="wedgeRoundRectCallout">
            <a:avLst>
              <a:gd name="adj1" fmla="val 102931"/>
              <a:gd name="adj2" fmla="val 80606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如適用，可輸入備註</a:t>
            </a:r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3673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5191"/>
          <a:stretch/>
        </p:blipFill>
        <p:spPr>
          <a:xfrm>
            <a:off x="899592" y="1061588"/>
            <a:ext cx="7494183" cy="489549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34126" y="161181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依班</a:t>
            </a:r>
            <a:r>
              <a:rPr lang="en-US" altLang="zh-TW" dirty="0"/>
              <a:t>)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000889" y="2266126"/>
            <a:ext cx="5155287" cy="1041540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 rot="10800000">
            <a:off x="4317405" y="3747478"/>
            <a:ext cx="2406650" cy="689634"/>
          </a:xfrm>
          <a:prstGeom prst="wedgeRoundRectCallout">
            <a:avLst>
              <a:gd name="adj1" fmla="val 64493"/>
              <a:gd name="adj2" fmla="val 125693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此處</a:t>
            </a:r>
            <a:r>
              <a:rPr lang="zh-CN" altLang="en-US" sz="16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五</a:t>
            </a:r>
            <a:r>
              <a:rPr lang="zh-TW" altLang="en-US" sz="16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位學生以不同狀態顯示</a:t>
            </a:r>
            <a:r>
              <a:rPr lang="zh-CN" altLang="en-US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 dirty="0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7" name="Picture 16" descr="untitled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02" y="5672993"/>
            <a:ext cx="838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8"/>
          <p:cNvSpPr>
            <a:spLocks noChangeArrowheads="1"/>
          </p:cNvSpPr>
          <p:nvPr/>
        </p:nvSpPr>
        <p:spPr bwMode="auto">
          <a:xfrm rot="10800000">
            <a:off x="1524000" y="5994255"/>
            <a:ext cx="1541462" cy="609600"/>
          </a:xfrm>
          <a:prstGeom prst="wedgeRoundRectCallout">
            <a:avLst>
              <a:gd name="adj1" fmla="val -88500"/>
              <a:gd name="adj2" fmla="val 39923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懷疑退學學生</a:t>
            </a:r>
          </a:p>
        </p:txBody>
      </p:sp>
      <p:pic>
        <p:nvPicPr>
          <p:cNvPr id="9" name="Picture 17" descr="untitled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39449"/>
            <a:ext cx="8382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9"/>
          <p:cNvSpPr>
            <a:spLocks noChangeArrowheads="1"/>
          </p:cNvSpPr>
          <p:nvPr/>
        </p:nvSpPr>
        <p:spPr bwMode="auto">
          <a:xfrm rot="10800000">
            <a:off x="5220072" y="6043069"/>
            <a:ext cx="1295400" cy="609600"/>
          </a:xfrm>
          <a:prstGeom prst="wedgeRoundRectCallout">
            <a:avLst>
              <a:gd name="adj1" fmla="val -91284"/>
              <a:gd name="adj2" fmla="val 42185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離校學生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7886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16807"/>
          <a:stretch/>
        </p:blipFill>
        <p:spPr>
          <a:xfrm>
            <a:off x="777560" y="1075169"/>
            <a:ext cx="8152231" cy="501812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07656" y="180876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依班</a:t>
            </a:r>
            <a:r>
              <a:rPr lang="en-US" altLang="zh-TW" dirty="0"/>
              <a:t>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627456" y="1065932"/>
            <a:ext cx="1219200" cy="1447800"/>
            <a:chOff x="4368" y="576"/>
            <a:chExt cx="768" cy="912"/>
          </a:xfrm>
        </p:grpSpPr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>
              <a:off x="4368" y="576"/>
              <a:ext cx="768" cy="912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4416" y="624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所有紀錄撮要</a:t>
              </a:r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1979712" y="5589240"/>
            <a:ext cx="762000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8581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7103"/>
          <a:stretch/>
        </p:blipFill>
        <p:spPr>
          <a:xfrm>
            <a:off x="179512" y="1988840"/>
            <a:ext cx="8572960" cy="23042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02741" y="16768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依班</a:t>
            </a:r>
            <a:r>
              <a:rPr lang="en-US" altLang="zh-TW" dirty="0"/>
              <a:t>)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1502741" y="2276872"/>
            <a:ext cx="720080" cy="28803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7890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1408"/>
          <a:stretch/>
        </p:blipFill>
        <p:spPr>
          <a:xfrm>
            <a:off x="0" y="4221089"/>
            <a:ext cx="9036496" cy="230168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62243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依學生</a:t>
            </a:r>
            <a:r>
              <a:rPr lang="en-US" altLang="zh-TW" dirty="0"/>
              <a:t>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93531" y="1497473"/>
            <a:ext cx="777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用戶可為個別學生在指定的日期時段內編修缺席紀錄。</a:t>
            </a:r>
            <a:r>
              <a:rPr lang="zh-TW" altLang="en-US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endParaRPr lang="en-US" altLang="zh-TW" sz="2000" dirty="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3531" y="2282044"/>
            <a:ext cx="82296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必須已為已選學年設定</a:t>
            </a:r>
            <a:r>
              <a:rPr lang="zh-HK" altLang="en-US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出席紀錄參數</a:t>
            </a:r>
            <a:r>
              <a:rPr lang="zh-TW" altLang="en-US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。</a:t>
            </a:r>
          </a:p>
          <a:p>
            <a:pPr marL="342900" indent="-342900" eaLnBrk="1" hangingPunct="1">
              <a:buClrTx/>
              <a:buSzPct val="90000"/>
              <a:buFont typeface="Wingdings" panose="05000000000000000000" pitchFamily="2" charset="2"/>
              <a:buChar char="l"/>
            </a:pPr>
            <a:endParaRPr lang="zh-TW" altLang="en-US" sz="2000" dirty="0">
              <a:solidFill>
                <a:srgbClr val="0000FF"/>
              </a:solidFill>
              <a:ea typeface="新細明體" panose="02020500000000000000" pitchFamily="18" charset="-120"/>
            </a:endParaRPr>
          </a:p>
          <a:p>
            <a:pPr marL="342900" indent="-342900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已選取的學生不可在所選取日期時段內或之前離校</a:t>
            </a:r>
            <a:r>
              <a:rPr lang="zh-TW" altLang="en-US" sz="2000" dirty="0">
                <a:solidFill>
                  <a:srgbClr val="0000FF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/ </a:t>
            </a:r>
            <a:r>
              <a:rPr lang="zh-TW" altLang="en-US" sz="200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懷疑退學。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</a:p>
          <a:p>
            <a:pPr marL="342900" indent="-342900" eaLnBrk="1" hangingPunct="1">
              <a:buClrTx/>
              <a:buSzPct val="90000"/>
              <a:buFont typeface="Wingdings" panose="05000000000000000000" pitchFamily="2" charset="2"/>
              <a:buChar char="l"/>
            </a:pPr>
            <a:endParaRPr lang="zh-TW" altLang="en-US" sz="2000" dirty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indent="-342900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學生必須已被編配到特定的班別。</a:t>
            </a:r>
            <a:r>
              <a:rPr lang="zh-TW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endParaRPr lang="en-US" altLang="zh-TW" sz="2000" dirty="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555776" y="4543942"/>
            <a:ext cx="576064" cy="36004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018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6989"/>
          <a:stretch/>
        </p:blipFill>
        <p:spPr>
          <a:xfrm>
            <a:off x="395536" y="1093030"/>
            <a:ext cx="8580212" cy="488978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7803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依學生</a:t>
            </a:r>
            <a:r>
              <a:rPr lang="en-US" altLang="zh-TW" dirty="0"/>
              <a:t>)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190551" y="899965"/>
            <a:ext cx="1676400" cy="1219200"/>
            <a:chOff x="4368" y="576"/>
            <a:chExt cx="768" cy="912"/>
          </a:xfrm>
        </p:grpSpPr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4368" y="576"/>
              <a:ext cx="768" cy="912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416" y="624"/>
              <a:ext cx="672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在系統中搜尋學生</a:t>
              </a:r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191113" y="5373216"/>
            <a:ext cx="1676400" cy="1219200"/>
            <a:chOff x="4368" y="576"/>
            <a:chExt cx="768" cy="912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4368" y="576"/>
              <a:ext cx="768" cy="912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4416" y="624"/>
              <a:ext cx="672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列出合條件學生</a:t>
              </a:r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611560" y="3080723"/>
            <a:ext cx="762000" cy="4572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11560" y="4149080"/>
            <a:ext cx="685800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 rot="10800000">
            <a:off x="1338164" y="4551644"/>
            <a:ext cx="1371600" cy="685800"/>
          </a:xfrm>
          <a:prstGeom prst="wedgeRoundRectCallout">
            <a:avLst>
              <a:gd name="adj1" fmla="val 60412"/>
              <a:gd name="adj2" fmla="val 70833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按連結以選取學生</a:t>
            </a:r>
          </a:p>
        </p:txBody>
      </p:sp>
    </p:spTree>
    <p:extLst>
      <p:ext uri="{BB962C8B-B14F-4D97-AF65-F5344CB8AC3E}">
        <p14:creationId xmlns:p14="http://schemas.microsoft.com/office/powerpoint/2010/main" val="1948194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35991"/>
            <a:ext cx="8901470" cy="25432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202187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依學生</a:t>
            </a:r>
            <a:r>
              <a:rPr lang="en-US" altLang="zh-TW" dirty="0"/>
              <a:t>)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308304" y="3861048"/>
            <a:ext cx="1600200" cy="1638300"/>
            <a:chOff x="4368" y="576"/>
            <a:chExt cx="768" cy="912"/>
          </a:xfrm>
        </p:grpSpPr>
        <p:sp>
          <p:nvSpPr>
            <p:cNvPr id="5" name="AutoShape 12"/>
            <p:cNvSpPr>
              <a:spLocks noChangeArrowheads="1"/>
            </p:cNvSpPr>
            <p:nvPr/>
          </p:nvSpPr>
          <p:spPr bwMode="auto">
            <a:xfrm>
              <a:off x="4368" y="576"/>
              <a:ext cx="768" cy="912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4416" y="624"/>
              <a:ext cx="672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輸入開始日期和完結日期，然後按「瀏覽」</a:t>
              </a:r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251520" y="3429000"/>
            <a:ext cx="7348264" cy="762000"/>
            <a:chOff x="251520" y="3289548"/>
            <a:chExt cx="7348264" cy="762000"/>
          </a:xfrm>
        </p:grpSpPr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1979712" y="3289548"/>
              <a:ext cx="1371600" cy="381000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HK" altLang="en-US">
                <a:ea typeface="新細明體" panose="02020500000000000000" pitchFamily="18" charset="-120"/>
              </a:endParaRPr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6228184" y="3289548"/>
              <a:ext cx="1371600" cy="381000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HK" altLang="en-US">
                <a:ea typeface="新細明體" panose="02020500000000000000" pitchFamily="18" charset="-12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251520" y="3670548"/>
              <a:ext cx="685800" cy="381000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HK" altLang="en-US">
                <a:ea typeface="新細明體" panose="02020500000000000000" pitchFamily="18" charset="-120"/>
              </a:endParaRPr>
            </a:p>
          </p:txBody>
        </p: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230821" y="1252890"/>
            <a:ext cx="3600450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 b="1">
                <a:solidFill>
                  <a:srgbClr val="660066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200" b="1">
                <a:solidFill>
                  <a:srgbClr val="9900CC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 b="1">
                <a:solidFill>
                  <a:srgbClr val="6600CC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b="1">
                <a:solidFill>
                  <a:srgbClr val="333399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zh-TW" altLang="en-US" sz="2000" dirty="0">
                <a:solidFill>
                  <a:schemeClr val="tx1"/>
                </a:solidFill>
              </a:rPr>
              <a:t>輸入的日期時段應不多於</a:t>
            </a:r>
            <a:r>
              <a:rPr lang="en-US" altLang="zh-TW" sz="2000" dirty="0">
                <a:solidFill>
                  <a:schemeClr val="tx1"/>
                </a:solidFill>
              </a:rPr>
              <a:t>30</a:t>
            </a:r>
            <a:r>
              <a:rPr lang="zh-TW" altLang="en-US" sz="2000" dirty="0">
                <a:solidFill>
                  <a:schemeClr val="tx1"/>
                </a:solidFill>
              </a:rPr>
              <a:t>天 </a:t>
            </a:r>
          </a:p>
        </p:txBody>
      </p:sp>
    </p:spTree>
    <p:extLst>
      <p:ext uri="{BB962C8B-B14F-4D97-AF65-F5344CB8AC3E}">
        <p14:creationId xmlns:p14="http://schemas.microsoft.com/office/powerpoint/2010/main" val="3084342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05934"/>
            <a:ext cx="8654465" cy="44945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3999" y="151976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依學生</a:t>
            </a:r>
            <a:r>
              <a:rPr lang="en-US" altLang="zh-TW" dirty="0"/>
              <a:t>)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20272" y="1166664"/>
            <a:ext cx="1828800" cy="1155700"/>
            <a:chOff x="4368" y="576"/>
            <a:chExt cx="768" cy="912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4368" y="576"/>
              <a:ext cx="768" cy="912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416" y="624"/>
              <a:ext cx="67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設定出席狀況</a:t>
              </a:r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999331" y="5324268"/>
            <a:ext cx="1049337" cy="47625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2712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" y="1196752"/>
            <a:ext cx="8970202" cy="48454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56173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依學生</a:t>
            </a:r>
            <a:r>
              <a:rPr lang="en-US" altLang="zh-TW" dirty="0"/>
              <a:t>)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164288" y="1268760"/>
            <a:ext cx="1828800" cy="1155700"/>
            <a:chOff x="4368" y="576"/>
            <a:chExt cx="768" cy="912"/>
          </a:xfrm>
        </p:grpSpPr>
        <p:sp>
          <p:nvSpPr>
            <p:cNvPr id="5" name="AutoShape 12"/>
            <p:cNvSpPr>
              <a:spLocks noChangeArrowheads="1"/>
            </p:cNvSpPr>
            <p:nvPr/>
          </p:nvSpPr>
          <p:spPr bwMode="auto">
            <a:xfrm>
              <a:off x="4368" y="576"/>
              <a:ext cx="768" cy="912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4416" y="624"/>
              <a:ext cx="672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設定狀況後按下儲存</a:t>
              </a:r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815103" y="5661152"/>
            <a:ext cx="762000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5383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1052735"/>
            <a:ext cx="3888432" cy="54737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482" y="1052735"/>
            <a:ext cx="3859065" cy="5473763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2521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依學生</a:t>
            </a:r>
            <a:r>
              <a:rPr lang="en-US" altLang="zh-TW" dirty="0"/>
              <a:t>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780421" cy="489654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076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9080"/>
            <a:ext cx="9144000" cy="241077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3203848" y="4581127"/>
            <a:ext cx="792088" cy="28621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3568" y="1344266"/>
            <a:ext cx="820891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0000FF"/>
                </a:solidFill>
              </a:rPr>
              <a:t>用戶可為不同班別的學生於特定的時期輸入</a:t>
            </a:r>
            <a:r>
              <a:rPr lang="zh-TW" altLang="en-US" sz="2000" dirty="0" smtClean="0">
                <a:solidFill>
                  <a:srgbClr val="0000FF"/>
                </a:solidFill>
              </a:rPr>
              <a:t>缺席紀錄</a:t>
            </a:r>
            <a:r>
              <a:rPr lang="zh-TW" altLang="en-US" sz="2000" dirty="0">
                <a:solidFill>
                  <a:srgbClr val="0000FF"/>
                </a:solidFill>
              </a:rPr>
              <a:t>。</a:t>
            </a:r>
            <a:endParaRPr lang="en-US" altLang="zh-TW" sz="2000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ClrTx/>
              <a:buSzPct val="90000"/>
              <a:buFont typeface="Wingdings" panose="05000000000000000000" pitchFamily="2" charset="2"/>
              <a:buChar char="l"/>
            </a:pPr>
            <a:endParaRPr lang="en-US" altLang="zh-TW" sz="2000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solidFill>
                  <a:srgbClr val="0000FF"/>
                </a:solidFill>
              </a:rPr>
              <a:t>用戶</a:t>
            </a:r>
            <a:r>
              <a:rPr lang="zh-TW" altLang="en-US" sz="2000" dirty="0">
                <a:solidFill>
                  <a:srgbClr val="0000FF"/>
                </a:solidFill>
              </a:rPr>
              <a:t>可為全校學生編修</a:t>
            </a:r>
            <a:r>
              <a:rPr lang="zh-TW" altLang="en-US" sz="2000" dirty="0" smtClean="0">
                <a:solidFill>
                  <a:srgbClr val="0000FF"/>
                </a:solidFill>
              </a:rPr>
              <a:t>紀錄</a:t>
            </a:r>
            <a:endParaRPr lang="en-US" altLang="zh-TW" sz="2000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ClrTx/>
              <a:buSzPct val="90000"/>
              <a:buFont typeface="Wingdings" panose="05000000000000000000" pitchFamily="2" charset="2"/>
              <a:buChar char="l"/>
            </a:pPr>
            <a:endParaRPr lang="en-US" altLang="zh-TW" sz="2000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457200" indent="-457200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必須已為已選學年設定出席紀錄參數。 </a:t>
            </a:r>
          </a:p>
          <a:p>
            <a:pPr marL="457200" indent="-457200">
              <a:buClrTx/>
              <a:buSzPct val="90000"/>
              <a:buFont typeface="Wingdings" panose="05000000000000000000" pitchFamily="2" charset="2"/>
              <a:buChar char="l"/>
            </a:pPr>
            <a:endParaRPr lang="zh-TW" altLang="en-US" sz="2000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457200" indent="-457200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必須為學生於特定的班別設定班號。 </a:t>
            </a:r>
          </a:p>
          <a:p>
            <a:pPr marL="457200" indent="-457200" eaLnBrk="1" hangingPunct="1">
              <a:buClrTx/>
              <a:buSzPct val="90000"/>
              <a:buFont typeface="Wingdings" panose="05000000000000000000" pitchFamily="2" charset="2"/>
              <a:buChar char="l"/>
            </a:pPr>
            <a:endParaRPr lang="en-US" altLang="zh-TW" sz="2000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3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2438" t="1689"/>
          <a:stretch/>
        </p:blipFill>
        <p:spPr>
          <a:xfrm>
            <a:off x="251520" y="1768202"/>
            <a:ext cx="8685465" cy="290246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078169" y="1184197"/>
            <a:ext cx="1828800" cy="1155700"/>
            <a:chOff x="4368" y="576"/>
            <a:chExt cx="768" cy="912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4368" y="576"/>
              <a:ext cx="768" cy="912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4416" y="624"/>
              <a:ext cx="672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填入日期，按「到下一頁」</a:t>
              </a:r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2267744" y="3148909"/>
            <a:ext cx="1447800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6468569" y="3148909"/>
            <a:ext cx="1447800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95536" y="3861048"/>
            <a:ext cx="1152128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1763688" y="2260104"/>
            <a:ext cx="838200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694194" y="4156502"/>
            <a:ext cx="3182841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chemeClr val="tx1"/>
                </a:solidFill>
              </a:rPr>
              <a:t>日期段長度不能</a:t>
            </a:r>
            <a:r>
              <a:rPr lang="zh-TW" altLang="en-US" sz="2000" dirty="0" smtClean="0">
                <a:solidFill>
                  <a:schemeClr val="tx1"/>
                </a:solidFill>
              </a:rPr>
              <a:t>超過</a:t>
            </a:r>
            <a:r>
              <a:rPr lang="en-US" altLang="zh-TW" sz="2000" dirty="0" smtClean="0">
                <a:solidFill>
                  <a:schemeClr val="tx1"/>
                </a:solidFill>
              </a:rPr>
              <a:t>30</a:t>
            </a:r>
            <a:r>
              <a:rPr lang="zh-TW" altLang="en-US" sz="2000" dirty="0" smtClean="0">
                <a:solidFill>
                  <a:schemeClr val="tx1"/>
                </a:solidFill>
              </a:rPr>
              <a:t>天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9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96589"/>
            <a:ext cx="7481696" cy="54726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7178856" y="1124744"/>
            <a:ext cx="1828800" cy="1155700"/>
            <a:chOff x="4368" y="576"/>
            <a:chExt cx="768" cy="912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4368" y="576"/>
              <a:ext cx="768" cy="912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4416" y="624"/>
              <a:ext cx="672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可為十個學生輸入缺席紀錄</a:t>
              </a:r>
              <a:endPara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651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368842" cy="536907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 rot="10800000">
            <a:off x="2339752" y="3501008"/>
            <a:ext cx="825500" cy="977900"/>
          </a:xfrm>
          <a:prstGeom prst="wedgeRoundRectCallout">
            <a:avLst>
              <a:gd name="adj1" fmla="val 107111"/>
              <a:gd name="adj2" fmla="val 64444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選取級別</a:t>
            </a:r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831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4"/>
            <a:ext cx="7531112" cy="54726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 rot="10800000">
            <a:off x="3707904" y="1916112"/>
            <a:ext cx="1152525" cy="720725"/>
          </a:xfrm>
          <a:prstGeom prst="wedgeRoundRectCallout">
            <a:avLst>
              <a:gd name="adj1" fmla="val 84986"/>
              <a:gd name="adj2" fmla="val -93176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輸入班號</a:t>
            </a:r>
            <a:r>
              <a:rPr lang="zh-CN" altLang="en-US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 dirty="0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 rot="10800000">
            <a:off x="3059832" y="3238748"/>
            <a:ext cx="866775" cy="622300"/>
          </a:xfrm>
          <a:prstGeom prst="wedgeRoundRectCallout">
            <a:avLst>
              <a:gd name="adj1" fmla="val 104579"/>
              <a:gd name="adj2" fmla="val 72958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選取班別</a:t>
            </a:r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0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634485" cy="54006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 rot="10800000">
            <a:off x="1565802" y="3310699"/>
            <a:ext cx="1199158" cy="480764"/>
          </a:xfrm>
          <a:prstGeom prst="wedgeRoundRectCallout">
            <a:avLst>
              <a:gd name="adj1" fmla="val -94620"/>
              <a:gd name="adj2" fmla="val 37917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選取類別</a:t>
            </a:r>
            <a:r>
              <a:rPr lang="zh-CN" altLang="en-US" sz="1800" dirty="0">
                <a:solidFill>
                  <a:schemeClr val="bg1"/>
                </a:solidFill>
                <a:ea typeface="新細明體" panose="02020500000000000000" pitchFamily="18" charset="-120"/>
              </a:rPr>
              <a:t> </a:t>
            </a:r>
            <a:endParaRPr lang="en-US" altLang="zh-TW" sz="1800" dirty="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525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7128792" cy="547728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 rot="10800000">
            <a:off x="7020272" y="3068960"/>
            <a:ext cx="974725" cy="742950"/>
          </a:xfrm>
          <a:prstGeom prst="wedgeRoundRectCallout">
            <a:avLst>
              <a:gd name="adj1" fmla="val 98532"/>
              <a:gd name="adj2" fmla="val 69185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選取原因</a:t>
            </a:r>
            <a:r>
              <a:rPr lang="zh-CN" altLang="en-US" sz="1800" dirty="0">
                <a:solidFill>
                  <a:schemeClr val="bg1"/>
                </a:solidFill>
                <a:ea typeface="新細明體" panose="02020500000000000000" pitchFamily="18" charset="-120"/>
              </a:rPr>
              <a:t> </a:t>
            </a:r>
            <a:endParaRPr lang="en-US" altLang="zh-TW" sz="1800" dirty="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1270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346763" cy="54006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 rot="10800000">
            <a:off x="7956376" y="3045825"/>
            <a:ext cx="996950" cy="769938"/>
          </a:xfrm>
          <a:prstGeom prst="wedgeRoundRectCallout">
            <a:avLst>
              <a:gd name="adj1" fmla="val 97449"/>
              <a:gd name="adj2" fmla="val 68556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8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選取時段</a:t>
            </a:r>
            <a:r>
              <a:rPr lang="zh-CN" altLang="en-US" sz="1800" dirty="0">
                <a:solidFill>
                  <a:schemeClr val="bg1"/>
                </a:solidFill>
                <a:ea typeface="新細明體" panose="02020500000000000000" pitchFamily="18" charset="-120"/>
              </a:rPr>
              <a:t> </a:t>
            </a:r>
            <a:endParaRPr lang="en-US" altLang="zh-TW" sz="1800" dirty="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3915213" y="5724939"/>
            <a:ext cx="4824413" cy="701675"/>
          </a:xfrm>
          <a:prstGeom prst="rect">
            <a:avLst/>
          </a:prstGeom>
          <a:solidFill>
            <a:schemeClr val="accent2"/>
          </a:solidFill>
          <a:ln w="19050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當出席點算數目 </a:t>
            </a:r>
            <a:r>
              <a:rPr lang="en-US" altLang="zh-TW" sz="2000" dirty="0">
                <a:solidFill>
                  <a:schemeClr val="tx1"/>
                </a:solidFill>
              </a:rPr>
              <a:t>= 1</a:t>
            </a:r>
            <a:r>
              <a:rPr lang="zh-TW" altLang="en-US" sz="2000" dirty="0">
                <a:solidFill>
                  <a:schemeClr val="tx1"/>
                </a:solidFill>
              </a:rPr>
              <a:t>，而已選擇「上午」或「下午」，該些紀錄便不能存檔。 </a:t>
            </a:r>
          </a:p>
        </p:txBody>
      </p:sp>
    </p:spTree>
    <p:extLst>
      <p:ext uri="{BB962C8B-B14F-4D97-AF65-F5344CB8AC3E}">
        <p14:creationId xmlns:p14="http://schemas.microsoft.com/office/powerpoint/2010/main" val="109254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41798"/>
            <a:ext cx="6984776" cy="507034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195736" y="5731142"/>
            <a:ext cx="936104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 rot="10800000">
            <a:off x="4860032" y="5721832"/>
            <a:ext cx="1676400" cy="762000"/>
          </a:xfrm>
          <a:prstGeom prst="wedgeRoundRectCallout">
            <a:avLst>
              <a:gd name="adj1" fmla="val 156810"/>
              <a:gd name="adj2" fmla="val 31330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完成輸入後，按</a:t>
            </a:r>
            <a:r>
              <a:rPr lang="zh-TW" altLang="en-US" sz="16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[到下一頁]</a:t>
            </a:r>
            <a:endParaRPr lang="en-US" altLang="zh-TW" sz="1600" b="1" dirty="0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285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1262"/>
          <a:stretch/>
        </p:blipFill>
        <p:spPr>
          <a:xfrm>
            <a:off x="0" y="1988840"/>
            <a:ext cx="9158402" cy="345638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2444667" y="2636912"/>
            <a:ext cx="2160240" cy="12961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1340768"/>
            <a:ext cx="504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</a:t>
            </a:r>
            <a:endParaRPr lang="zh-HK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4705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13" y="1111381"/>
            <a:ext cx="8052251" cy="52700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 rot="10800000">
            <a:off x="3483867" y="3951483"/>
            <a:ext cx="1600200" cy="720080"/>
          </a:xfrm>
          <a:prstGeom prst="wedgeRoundRectCallout">
            <a:avLst>
              <a:gd name="adj1" fmla="val -78772"/>
              <a:gd name="adj2" fmla="val 60943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應用於所選日期</a:t>
            </a:r>
            <a:r>
              <a:rPr lang="zh-TW" altLang="en-US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及時段</a:t>
            </a:r>
            <a:endParaRPr lang="en-US" altLang="zh-TW" sz="1600" b="1" dirty="0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5579368" y="2724070"/>
            <a:ext cx="609600" cy="250513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 rot="10800000">
            <a:off x="4283968" y="5742041"/>
            <a:ext cx="1905000" cy="622949"/>
          </a:xfrm>
          <a:prstGeom prst="wedgeRoundRectCallout">
            <a:avLst>
              <a:gd name="adj1" fmla="val 140295"/>
              <a:gd name="adj2" fmla="val -10854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60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確定資料後，按 </a:t>
            </a:r>
            <a:r>
              <a:rPr lang="zh-TW" altLang="en-US" sz="1600" b="1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[儲存]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907704" y="5949280"/>
            <a:ext cx="685800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2106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27865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403648" y="1772816"/>
            <a:ext cx="720080" cy="43204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 sz="36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8619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5" y="1340768"/>
            <a:ext cx="9112565" cy="25338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845497" y="3686858"/>
            <a:ext cx="1828800" cy="1155700"/>
            <a:chOff x="4368" y="576"/>
            <a:chExt cx="768" cy="912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4368" y="576"/>
              <a:ext cx="768" cy="912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416" y="624"/>
              <a:ext cx="672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點選全校，按「到下一頁」</a:t>
              </a:r>
              <a:r>
                <a:rPr lang="zh-CN" alt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4644008" y="2996952"/>
            <a:ext cx="2376264" cy="432048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107504" y="3429000"/>
            <a:ext cx="1224136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5832140" y="1234574"/>
            <a:ext cx="2879849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chemeClr val="tx1"/>
                </a:solidFill>
              </a:rPr>
              <a:t>日期段長度不能超過</a:t>
            </a:r>
            <a:r>
              <a:rPr lang="en-US" altLang="zh-TW" sz="2000" dirty="0">
                <a:solidFill>
                  <a:schemeClr val="tx1"/>
                </a:solidFill>
              </a:rPr>
              <a:t>7</a:t>
            </a:r>
            <a:r>
              <a:rPr lang="zh-TW" altLang="en-US" sz="2000" dirty="0">
                <a:solidFill>
                  <a:schemeClr val="tx1"/>
                </a:solidFill>
              </a:rPr>
              <a:t>天</a:t>
            </a:r>
          </a:p>
        </p:txBody>
      </p:sp>
    </p:spTree>
    <p:extLst>
      <p:ext uri="{BB962C8B-B14F-4D97-AF65-F5344CB8AC3E}">
        <p14:creationId xmlns:p14="http://schemas.microsoft.com/office/powerpoint/2010/main" val="357864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95" y="1730236"/>
            <a:ext cx="8556995" cy="371498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2013967" y="1022350"/>
            <a:ext cx="6841108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chemeClr val="tx1"/>
                </a:solidFill>
              </a:rPr>
              <a:t>「整批處理」（全校）讓用戶編修全校學生的出席狀況為「不適用」或「出席」。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982767" y="5025522"/>
            <a:ext cx="1828800" cy="1155700"/>
            <a:chOff x="4368" y="576"/>
            <a:chExt cx="768" cy="912"/>
          </a:xfrm>
        </p:grpSpPr>
        <p:sp>
          <p:nvSpPr>
            <p:cNvPr id="5" name="AutoShape 12"/>
            <p:cNvSpPr>
              <a:spLocks noChangeArrowheads="1"/>
            </p:cNvSpPr>
            <p:nvPr/>
          </p:nvSpPr>
          <p:spPr bwMode="auto">
            <a:xfrm>
              <a:off x="4368" y="576"/>
              <a:ext cx="768" cy="912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4416" y="624"/>
              <a:ext cx="67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輸入紀錄</a:t>
              </a:r>
              <a:endParaRPr lang="en-US" altLang="zh-TW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1513602" y="5007937"/>
            <a:ext cx="826150" cy="278423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8479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727039" cy="28118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/>
              <a:t>(</a:t>
            </a:r>
            <a:r>
              <a:rPr lang="zh-TW" altLang="en-US" dirty="0"/>
              <a:t>整批處理</a:t>
            </a:r>
            <a:r>
              <a:rPr lang="en-US" altLang="zh-TW" dirty="0"/>
              <a:t>)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81664" y="4365104"/>
            <a:ext cx="1828800" cy="1155700"/>
            <a:chOff x="4368" y="576"/>
            <a:chExt cx="768" cy="912"/>
          </a:xfrm>
        </p:grpSpPr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4368" y="576"/>
              <a:ext cx="768" cy="912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4416" y="624"/>
              <a:ext cx="672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600" b="1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全校的紀錄可被更新</a:t>
              </a:r>
              <a:endParaRPr lang="en-US" altLang="zh-TW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547664" y="1988840"/>
            <a:ext cx="864096" cy="43204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 sz="40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7877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1" y="3789040"/>
            <a:ext cx="9144000" cy="2349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 smtClean="0"/>
              <a:t>(</a:t>
            </a:r>
            <a:r>
              <a:rPr lang="zh-TW" altLang="en-US" dirty="0"/>
              <a:t>依班名單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 bwMode="auto">
          <a:xfrm>
            <a:off x="3851920" y="4149080"/>
            <a:ext cx="792088" cy="28621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3568" y="1344266"/>
            <a:ext cx="820891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solidFill>
                  <a:srgbClr val="0000FF"/>
                </a:solidFill>
              </a:rPr>
              <a:t>用戶</a:t>
            </a:r>
            <a:r>
              <a:rPr lang="zh-TW" altLang="en-US" sz="2000" dirty="0">
                <a:solidFill>
                  <a:srgbClr val="0000FF"/>
                </a:solidFill>
              </a:rPr>
              <a:t>可為選擇的級別的所有班級的學生在指定的日期編修缺席紀錄。</a:t>
            </a:r>
          </a:p>
          <a:p>
            <a:pPr eaLnBrk="1" hangingPunct="1">
              <a:buClrTx/>
              <a:buSzPct val="90000"/>
            </a:pPr>
            <a:endParaRPr lang="en-US" altLang="zh-TW" sz="2000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457200" indent="-457200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必須已為已選學年設定出席紀錄參數。 </a:t>
            </a:r>
          </a:p>
          <a:p>
            <a:pPr marL="457200" indent="-457200">
              <a:buClrTx/>
              <a:buSzPct val="90000"/>
              <a:buFont typeface="Wingdings" panose="05000000000000000000" pitchFamily="2" charset="2"/>
              <a:buChar char="l"/>
            </a:pPr>
            <a:endParaRPr lang="zh-TW" altLang="en-US" sz="2000" dirty="0">
              <a:solidFill>
                <a:srgbClr val="0000FF"/>
              </a:solidFill>
              <a:latin typeface="Trebuchet MS" panose="020B0603020202020204" pitchFamily="34" charset="0"/>
            </a:endParaRPr>
          </a:p>
          <a:p>
            <a:pPr marL="457200" indent="-457200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必須為學生於特定的班別設定班號。 </a:t>
            </a:r>
          </a:p>
          <a:p>
            <a:pPr marL="457200" indent="-457200" eaLnBrk="1" hangingPunct="1">
              <a:buClrTx/>
              <a:buSzPct val="90000"/>
              <a:buFont typeface="Wingdings" panose="05000000000000000000" pitchFamily="2" charset="2"/>
              <a:buChar char="l"/>
            </a:pPr>
            <a:endParaRPr lang="en-US" altLang="zh-TW" sz="2000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94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2837"/>
          <a:stretch/>
        </p:blipFill>
        <p:spPr>
          <a:xfrm>
            <a:off x="323528" y="1196752"/>
            <a:ext cx="8219126" cy="27363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 smtClean="0"/>
              <a:t>(</a:t>
            </a:r>
            <a:r>
              <a:rPr lang="zh-TW" altLang="en-US" dirty="0"/>
              <a:t>依班名單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8" name="橢圓 7"/>
          <p:cNvSpPr/>
          <p:nvPr/>
        </p:nvSpPr>
        <p:spPr bwMode="auto">
          <a:xfrm rot="5400000">
            <a:off x="1691680" y="2924944"/>
            <a:ext cx="432048" cy="115212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6516216" y="3429000"/>
            <a:ext cx="2449513" cy="2952750"/>
            <a:chOff x="4059" y="527"/>
            <a:chExt cx="1543" cy="2087"/>
          </a:xfrm>
        </p:grpSpPr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4059" y="527"/>
              <a:ext cx="1543" cy="2087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4059" y="527"/>
              <a:ext cx="1488" cy="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依班</a:t>
              </a:r>
              <a:r>
                <a:rPr lang="zh-CN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名單</a:t>
              </a:r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編修（如</a:t>
              </a:r>
              <a:r>
                <a:rPr lang="en-US" altLang="zh-TW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2A）</a:t>
              </a:r>
              <a:endParaRPr lang="en-US" altLang="zh-CN" sz="1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 eaLnBrk="1" hangingPunct="1"/>
              <a:r>
                <a:rPr lang="en-US" altLang="zh-CN" sz="1600" b="1">
                  <a:solidFill>
                    <a:schemeClr val="bg1"/>
                  </a:solidFill>
                  <a:latin typeface="Trebuchet MS" panose="020B060302020202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en-US" altLang="zh-CN" sz="1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 eaLnBrk="1" hangingPunct="1"/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選擇</a:t>
              </a:r>
              <a:r>
                <a:rPr lang="en-US" altLang="zh-TW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2A</a:t>
              </a:r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班</a:t>
              </a:r>
              <a:endPara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輸入日期</a:t>
              </a:r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190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4"/>
            <a:ext cx="7178770" cy="56166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 smtClean="0"/>
              <a:t>(</a:t>
            </a:r>
            <a:r>
              <a:rPr lang="zh-TW" altLang="en-US" dirty="0"/>
              <a:t>依班名單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6372200" y="2852936"/>
            <a:ext cx="1958975" cy="990600"/>
          </a:xfrm>
          <a:prstGeom prst="wedgeRoundRectCallout">
            <a:avLst>
              <a:gd name="adj1" fmla="val 95889"/>
              <a:gd name="adj2" fmla="val 63139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學生已離校</a:t>
            </a:r>
            <a:r>
              <a:rPr lang="en-US" altLang="zh-TW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,</a:t>
            </a:r>
            <a:r>
              <a:rPr lang="zh-TW" altLang="en-US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紀錄不可被修改</a:t>
            </a:r>
            <a:endParaRPr lang="en-US" altLang="zh-TW" sz="1600" b="1" dirty="0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3419871" y="3140968"/>
            <a:ext cx="1958975" cy="956247"/>
          </a:xfrm>
          <a:prstGeom prst="wedgeRoundRectCallout">
            <a:avLst>
              <a:gd name="adj1" fmla="val 85514"/>
              <a:gd name="adj2" fmla="val 68269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懷疑退學學生</a:t>
            </a:r>
            <a:r>
              <a: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,</a:t>
            </a:r>
            <a:r>
              <a: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紀錄不可被修改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0275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 smtClean="0"/>
              <a:t>(</a:t>
            </a:r>
            <a:r>
              <a:rPr lang="zh-TW" altLang="en-US" dirty="0"/>
              <a:t>依班名單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25" y="1052734"/>
            <a:ext cx="7416824" cy="54006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4716016" y="2262828"/>
            <a:ext cx="576064" cy="297823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7164288" y="2262828"/>
            <a:ext cx="576064" cy="297823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779276" y="2852936"/>
            <a:ext cx="361950" cy="504056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6804248" y="4437112"/>
            <a:ext cx="2235200" cy="2235200"/>
            <a:chOff x="4368" y="576"/>
            <a:chExt cx="768" cy="912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4368" y="576"/>
              <a:ext cx="768" cy="912"/>
            </a:xfrm>
            <a:prstGeom prst="flowChartDocumen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FF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4416" y="624"/>
              <a:ext cx="6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zh-HK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選擇學生出席記錄入出席狀況、原因和備註點擊分配按鈕</a:t>
              </a:r>
              <a:r>
                <a:rPr lang="zh-TW" altLang="en-US" sz="1600" b="1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作整批處理</a:t>
              </a:r>
              <a:endParaRPr lang="en-US" altLang="zh-TW" sz="1600" b="1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sp>
        <p:nvSpPr>
          <p:cNvPr id="11" name="AutoShape 15"/>
          <p:cNvSpPr>
            <a:spLocks noChangeArrowheads="1"/>
          </p:cNvSpPr>
          <p:nvPr/>
        </p:nvSpPr>
        <p:spPr bwMode="auto">
          <a:xfrm rot="10800000">
            <a:off x="1799313" y="3264085"/>
            <a:ext cx="1905000" cy="977900"/>
          </a:xfrm>
          <a:prstGeom prst="wedgeRoundRectCallout">
            <a:avLst>
              <a:gd name="adj1" fmla="val 85833"/>
              <a:gd name="adj2" fmla="val 64769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輸入</a:t>
            </a:r>
            <a:r>
              <a:rPr lang="zh-TW" altLang="en-US" sz="160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資料後，按 </a:t>
            </a:r>
            <a:r>
              <a:rPr lang="zh-TW" altLang="en-US" sz="1600" b="1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[儲存]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1380212" y="6176276"/>
            <a:ext cx="599500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2940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18864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 smtClean="0"/>
              <a:t>(</a:t>
            </a:r>
            <a:r>
              <a:rPr lang="zh-TW" altLang="en-US" dirty="0"/>
              <a:t>依班名單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943948" y="4554754"/>
            <a:ext cx="1955800" cy="107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HK" sz="16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選擇學生出席記錄入出席狀況、原因和備註點擊分配按鈕</a:t>
            </a:r>
            <a:r>
              <a:rPr lang="zh-TW" altLang="en-US" sz="16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作整批處理</a:t>
            </a:r>
            <a:endParaRPr lang="en-US" altLang="zh-TW" sz="16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24744"/>
            <a:ext cx="6768752" cy="548041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835696" y="1340768"/>
            <a:ext cx="576064" cy="21602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HK" altLang="en-US" sz="40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900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36"/>
            <a:ext cx="9144000" cy="64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8924"/>
            <a:ext cx="8972976" cy="53240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2228" name="文字方塊 4"/>
          <p:cNvSpPr txBox="1">
            <a:spLocks noChangeArrowheads="1"/>
          </p:cNvSpPr>
          <p:nvPr/>
        </p:nvSpPr>
        <p:spPr bwMode="auto">
          <a:xfrm>
            <a:off x="331220" y="6011185"/>
            <a:ext cx="8525544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buClr>
                <a:schemeClr val="accent2"/>
              </a:buClr>
              <a:buSzPct val="60000"/>
              <a:buNone/>
              <a:defRPr sz="2400">
                <a:solidFill>
                  <a:srgbClr val="660066"/>
                </a:solidFill>
                <a:latin typeface="+mn-lt"/>
                <a:ea typeface="+mn-ea"/>
              </a:defRPr>
            </a:lvl1pPr>
            <a:lvl2pPr marL="742950" indent="-285750" eaLnBrk="0" hangingPunct="0">
              <a:buClr>
                <a:srgbClr val="CC0099"/>
              </a:buClr>
              <a:buSzPct val="55000"/>
              <a:buChar char="n"/>
              <a:defRPr sz="2200">
                <a:solidFill>
                  <a:srgbClr val="9900CC"/>
                </a:solidFill>
                <a:latin typeface="+mn-lt"/>
              </a:defRPr>
            </a:lvl2pPr>
            <a:lvl3pPr marL="1143000" indent="-228600" eaLnBrk="0" hangingPunct="0">
              <a:buClr>
                <a:schemeClr val="accent1"/>
              </a:buClr>
              <a:buSzPct val="50000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eaLnBrk="0" hangingPunct="0">
              <a:buClr>
                <a:schemeClr val="folHlink"/>
              </a:buClr>
              <a:buSzPct val="55000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eaLnBrk="0" hangingPunct="0">
              <a:buClr>
                <a:schemeClr val="accent1"/>
              </a:buClr>
              <a:buSzPct val="50000"/>
              <a:buChar char="n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zh-TW" altLang="en-US" dirty="0"/>
              <a:t>出席狀況</a:t>
            </a:r>
            <a:r>
              <a:rPr lang="en-US" altLang="zh-TW" dirty="0"/>
              <a:t>“</a:t>
            </a:r>
            <a:r>
              <a:rPr lang="zh-TW" altLang="en-US" dirty="0"/>
              <a:t>不適用</a:t>
            </a:r>
            <a:r>
              <a:rPr lang="en-US" altLang="zh-TW" dirty="0"/>
              <a:t>”</a:t>
            </a:r>
            <a:r>
              <a:rPr lang="zh-TW" altLang="en-US" dirty="0"/>
              <a:t>的出席記錄將不會計入缺課日數，並且不會中斷對連續缺課日數的計算。</a:t>
            </a:r>
            <a:endParaRPr lang="zh-HK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884" y="1700808"/>
            <a:ext cx="3240360" cy="295186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 bwMode="auto">
          <a:xfrm>
            <a:off x="4932040" y="2477125"/>
            <a:ext cx="720080" cy="36425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35051" y="2221303"/>
            <a:ext cx="431032" cy="51164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7884368" y="2492404"/>
            <a:ext cx="720080" cy="36425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85664" y="28911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編修方法</a:t>
            </a:r>
            <a:r>
              <a:rPr lang="en-US" altLang="zh-TW" dirty="0" smtClean="0"/>
              <a:t>(</a:t>
            </a:r>
            <a:r>
              <a:rPr lang="zh-TW" altLang="en-US" dirty="0"/>
              <a:t>依班名單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19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9494" y="644477"/>
            <a:ext cx="7367286" cy="383386"/>
          </a:xfrm>
        </p:spPr>
        <p:txBody>
          <a:bodyPr/>
          <a:lstStyle/>
          <a:p>
            <a:pPr>
              <a:defRPr/>
            </a:pPr>
            <a:r>
              <a:rPr lang="zh-TW" altLang="en-US" sz="2000" dirty="0" smtClean="0">
                <a:ea typeface="新細明體" pitchFamily="18" charset="-120"/>
              </a:rPr>
              <a:t>學生出席資料 </a:t>
            </a:r>
            <a:r>
              <a:rPr lang="en-US" altLang="zh-TW" sz="2000" dirty="0" smtClean="0">
                <a:ea typeface="新細明體" pitchFamily="18" charset="-120"/>
              </a:rPr>
              <a:t>&gt; </a:t>
            </a:r>
            <a:r>
              <a:rPr lang="zh-TW" altLang="en-US" sz="2000" dirty="0" smtClean="0">
                <a:ea typeface="新細明體" pitchFamily="18" charset="-120"/>
              </a:rPr>
              <a:t>輸入資料 </a:t>
            </a:r>
            <a:r>
              <a:rPr lang="en-US" altLang="zh-TW" sz="2000" dirty="0" smtClean="0">
                <a:ea typeface="新細明體" pitchFamily="18" charset="-120"/>
              </a:rPr>
              <a:t>&gt; </a:t>
            </a:r>
            <a:r>
              <a:rPr lang="zh-TW" altLang="en-US" sz="2000" dirty="0" smtClean="0">
                <a:ea typeface="新細明體" pitchFamily="18" charset="-120"/>
              </a:rPr>
              <a:t>輸入</a:t>
            </a:r>
            <a:r>
              <a:rPr lang="en-US" altLang="zh-TW" sz="2000" dirty="0" smtClean="0">
                <a:ea typeface="新細明體" pitchFamily="18" charset="-120"/>
              </a:rPr>
              <a:t>-</a:t>
            </a:r>
            <a:r>
              <a:rPr lang="zh-TW" altLang="en-US" sz="2000" dirty="0" smtClean="0">
                <a:ea typeface="新細明體" pitchFamily="18" charset="-120"/>
              </a:rPr>
              <a:t>以匯入檔案方式輸入出席資料</a:t>
            </a:r>
            <a:endParaRPr lang="zh-HK" altLang="en-US" sz="2000" dirty="0" smtClean="0">
              <a:ea typeface="新細明體" pitchFamily="18" charset="-120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755576" y="1493437"/>
            <a:ext cx="7758112" cy="4740275"/>
          </a:xfrm>
        </p:spPr>
        <p:txBody>
          <a:bodyPr/>
          <a:lstStyle/>
          <a:p>
            <a:r>
              <a:rPr lang="zh-TW" altLang="en-US" sz="2800" dirty="0" smtClean="0">
                <a:ea typeface="新細明體" pitchFamily="18" charset="-120"/>
              </a:rPr>
              <a:t>功能是用來以匯入檔案方式輸入出席資料</a:t>
            </a:r>
            <a:endParaRPr lang="zh-HK" altLang="en-US" sz="2800" dirty="0" smtClean="0">
              <a:ea typeface="新細明體" pitchFamily="18" charset="-12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 bwMode="auto">
          <a:xfrm>
            <a:off x="-36512" y="2060848"/>
            <a:ext cx="9180512" cy="269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/>
          <a:stretch/>
        </p:blipFill>
        <p:spPr bwMode="auto">
          <a:xfrm>
            <a:off x="2063277" y="4860103"/>
            <a:ext cx="4788994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矩形 3"/>
          <p:cNvSpPr>
            <a:spLocks noChangeArrowheads="1"/>
          </p:cNvSpPr>
          <p:nvPr/>
        </p:nvSpPr>
        <p:spPr bwMode="auto">
          <a:xfrm>
            <a:off x="4457774" y="3956716"/>
            <a:ext cx="2293937" cy="7921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HK" altLang="en-US"/>
          </a:p>
        </p:txBody>
      </p:sp>
      <p:sp>
        <p:nvSpPr>
          <p:cNvPr id="3" name="矩形 2"/>
          <p:cNvSpPr/>
          <p:nvPr/>
        </p:nvSpPr>
        <p:spPr>
          <a:xfrm>
            <a:off x="1566458" y="178903"/>
            <a:ext cx="4038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tx2"/>
                </a:solidFill>
              </a:rPr>
              <a:t>缺席編修方法</a:t>
            </a:r>
            <a:r>
              <a:rPr lang="en-US" altLang="zh-TW" sz="2800" dirty="0" smtClean="0">
                <a:solidFill>
                  <a:schemeClr val="tx2"/>
                </a:solidFill>
              </a:rPr>
              <a:t>(</a:t>
            </a:r>
            <a:r>
              <a:rPr lang="zh-TW" altLang="en-US" sz="2800" dirty="0">
                <a:solidFill>
                  <a:schemeClr val="tx2"/>
                </a:solidFill>
              </a:rPr>
              <a:t>輸入</a:t>
            </a:r>
            <a:r>
              <a:rPr lang="zh-TW" altLang="en-US" sz="2800" dirty="0" smtClean="0">
                <a:solidFill>
                  <a:schemeClr val="tx2"/>
                </a:solidFill>
              </a:rPr>
              <a:t>資料</a:t>
            </a:r>
            <a:r>
              <a:rPr lang="en-US" altLang="zh-TW" sz="2800" dirty="0" smtClean="0">
                <a:solidFill>
                  <a:schemeClr val="tx2"/>
                </a:solidFill>
              </a:rPr>
              <a:t>)</a:t>
            </a:r>
            <a:endParaRPr lang="zh-HK" alt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HK" dirty="0" smtClean="0">
                <a:ea typeface="新細明體" pitchFamily="18" charset="-120"/>
              </a:rPr>
              <a:t>Sample</a:t>
            </a:r>
            <a:endParaRPr lang="zh-HK" altLang="en-US" dirty="0" smtClean="0">
              <a:ea typeface="新細明體" pitchFamily="18" charset="-120"/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250825" y="1268413"/>
            <a:ext cx="8569325" cy="4740275"/>
          </a:xfrm>
        </p:spPr>
        <p:txBody>
          <a:bodyPr/>
          <a:lstStyle/>
          <a:p>
            <a:endParaRPr lang="en-US" altLang="zh-HK" smtClean="0">
              <a:ea typeface="新細明體" pitchFamily="18" charset="-120"/>
            </a:endParaRPr>
          </a:p>
          <a:p>
            <a:endParaRPr lang="zh-HK" altLang="en-US" smtClean="0"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66458" y="103487"/>
            <a:ext cx="4038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tx2"/>
                </a:solidFill>
              </a:rPr>
              <a:t>缺席編修方法</a:t>
            </a:r>
            <a:r>
              <a:rPr lang="en-US" altLang="zh-TW" sz="2800" dirty="0" smtClean="0">
                <a:solidFill>
                  <a:schemeClr val="tx2"/>
                </a:solidFill>
              </a:rPr>
              <a:t>(</a:t>
            </a:r>
            <a:r>
              <a:rPr lang="zh-TW" altLang="en-US" sz="2800" dirty="0">
                <a:solidFill>
                  <a:schemeClr val="tx2"/>
                </a:solidFill>
              </a:rPr>
              <a:t>輸入</a:t>
            </a:r>
            <a:r>
              <a:rPr lang="zh-TW" altLang="en-US" sz="2800" dirty="0" smtClean="0">
                <a:solidFill>
                  <a:schemeClr val="tx2"/>
                </a:solidFill>
              </a:rPr>
              <a:t>資料</a:t>
            </a:r>
            <a:r>
              <a:rPr lang="en-US" altLang="zh-TW" sz="2800" dirty="0" smtClean="0">
                <a:solidFill>
                  <a:schemeClr val="tx2"/>
                </a:solidFill>
              </a:rPr>
              <a:t>)</a:t>
            </a:r>
            <a:endParaRPr lang="zh-HK" altLang="en-US" sz="2800" dirty="0">
              <a:solidFill>
                <a:schemeClr val="tx2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8552"/>
          <a:stretch/>
        </p:blipFill>
        <p:spPr>
          <a:xfrm>
            <a:off x="283243" y="2750575"/>
            <a:ext cx="8780764" cy="57606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25044"/>
            <a:ext cx="8750176" cy="6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4"/>
          <p:cNvSpPr>
            <a:spLocks noGrp="1"/>
          </p:cNvSpPr>
          <p:nvPr>
            <p:ph type="body" idx="1"/>
          </p:nvPr>
        </p:nvSpPr>
        <p:spPr>
          <a:xfrm>
            <a:off x="755576" y="2492896"/>
            <a:ext cx="7772400" cy="1500187"/>
          </a:xfrm>
        </p:spPr>
        <p:txBody>
          <a:bodyPr/>
          <a:lstStyle/>
          <a:p>
            <a:r>
              <a:rPr lang="zh-TW" altLang="en-US" sz="3600" dirty="0"/>
              <a:t>編修懷疑退學 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677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ea typeface="新細明體" pitchFamily="18" charset="-120"/>
              </a:rPr>
              <a:t>編修懷疑退學 </a:t>
            </a:r>
          </a:p>
        </p:txBody>
      </p:sp>
      <p:sp>
        <p:nvSpPr>
          <p:cNvPr id="140318" name="Text Box 30"/>
          <p:cNvSpPr txBox="1">
            <a:spLocks noChangeArrowheads="1"/>
          </p:cNvSpPr>
          <p:nvPr/>
        </p:nvSpPr>
        <p:spPr bwMode="auto">
          <a:xfrm>
            <a:off x="1835547" y="1636256"/>
            <a:ext cx="5615782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chemeClr val="tx1"/>
                </a:solidFill>
              </a:rPr>
              <a:t>「編修懷疑退學」是用來檢視及識別連續</a:t>
            </a:r>
            <a:r>
              <a:rPr lang="zh-TW" altLang="en-US" sz="2000" dirty="0" smtClean="0">
                <a:solidFill>
                  <a:schemeClr val="tx1"/>
                </a:solidFill>
              </a:rPr>
              <a:t>缺課</a:t>
            </a:r>
            <a:r>
              <a:rPr lang="zh-TW" altLang="en-US" sz="2000" dirty="0">
                <a:solidFill>
                  <a:schemeClr val="tx1"/>
                </a:solidFill>
              </a:rPr>
              <a:t>七</a:t>
            </a:r>
            <a:r>
              <a:rPr lang="zh-TW" altLang="en-US" sz="2000" dirty="0" smtClean="0">
                <a:solidFill>
                  <a:schemeClr val="tx1"/>
                </a:solidFill>
              </a:rPr>
              <a:t>天</a:t>
            </a:r>
            <a:r>
              <a:rPr lang="zh-TW" altLang="en-US" sz="2000" dirty="0">
                <a:solidFill>
                  <a:schemeClr val="tx1"/>
                </a:solidFill>
              </a:rPr>
              <a:t>或</a:t>
            </a:r>
            <a:r>
              <a:rPr lang="zh-TW" altLang="en-US" sz="2000" dirty="0" smtClean="0">
                <a:solidFill>
                  <a:schemeClr val="tx1"/>
                </a:solidFill>
              </a:rPr>
              <a:t>以上</a:t>
            </a:r>
            <a:r>
              <a:rPr lang="zh-TW" altLang="en-US" sz="2000" dirty="0">
                <a:solidFill>
                  <a:schemeClr val="tx1"/>
                </a:solidFill>
              </a:rPr>
              <a:t>，</a:t>
            </a:r>
            <a:r>
              <a:rPr lang="zh-TW" altLang="en-US" sz="2000" dirty="0" smtClean="0">
                <a:solidFill>
                  <a:schemeClr val="tx1"/>
                </a:solidFill>
              </a:rPr>
              <a:t>而</a:t>
            </a:r>
            <a:r>
              <a:rPr lang="zh-TW" altLang="en-US" sz="2000" dirty="0">
                <a:solidFill>
                  <a:schemeClr val="tx1"/>
                </a:solidFill>
              </a:rPr>
              <a:t>其缺課原因中的懷疑退學示</a:t>
            </a:r>
            <a:r>
              <a:rPr lang="zh-TW" altLang="en-US" sz="2000" dirty="0" smtClean="0">
                <a:solidFill>
                  <a:schemeClr val="tx1"/>
                </a:solidFill>
              </a:rPr>
              <a:t>標須設定</a:t>
            </a:r>
            <a:r>
              <a:rPr lang="zh-TW" altLang="en-US" sz="2000" dirty="0">
                <a:solidFill>
                  <a:schemeClr val="tx1"/>
                </a:solidFill>
              </a:rPr>
              <a:t>為 「</a:t>
            </a:r>
            <a:r>
              <a:rPr lang="en-US" altLang="zh-TW" sz="2000" dirty="0">
                <a:solidFill>
                  <a:schemeClr val="tx1"/>
                </a:solidFill>
              </a:rPr>
              <a:t>Y</a:t>
            </a:r>
            <a:r>
              <a:rPr lang="zh-TW" altLang="en-US" sz="2000" dirty="0">
                <a:solidFill>
                  <a:schemeClr val="tx1"/>
                </a:solidFill>
              </a:rPr>
              <a:t>」 </a:t>
            </a:r>
            <a:r>
              <a:rPr lang="en-US" altLang="zh-TW" sz="2000" dirty="0">
                <a:solidFill>
                  <a:schemeClr val="tx1"/>
                </a:solidFill>
              </a:rPr>
              <a:t>(</a:t>
            </a:r>
            <a:r>
              <a:rPr lang="zh-TW" altLang="en-US" sz="2000" dirty="0">
                <a:solidFill>
                  <a:schemeClr val="tx1"/>
                </a:solidFill>
              </a:rPr>
              <a:t>在「代碼管理</a:t>
            </a:r>
            <a:r>
              <a:rPr lang="zh-TW" altLang="en-US" sz="2000" dirty="0" smtClean="0">
                <a:solidFill>
                  <a:schemeClr val="tx1"/>
                </a:solidFill>
              </a:rPr>
              <a:t>」模組編</a:t>
            </a:r>
            <a:r>
              <a:rPr lang="zh-TW" altLang="en-US" sz="2000" dirty="0">
                <a:solidFill>
                  <a:schemeClr val="tx1"/>
                </a:solidFill>
              </a:rPr>
              <a:t>定</a:t>
            </a:r>
            <a:r>
              <a:rPr lang="en-US" altLang="zh-TW" sz="2000" dirty="0" smtClean="0">
                <a:solidFill>
                  <a:schemeClr val="tx1"/>
                </a:solidFill>
              </a:rPr>
              <a:t>)</a:t>
            </a:r>
            <a:r>
              <a:rPr lang="zh-TW" altLang="en-US" sz="2000" dirty="0" smtClean="0">
                <a:solidFill>
                  <a:schemeClr val="tx1"/>
                </a:solidFill>
              </a:rPr>
              <a:t> </a:t>
            </a:r>
            <a:r>
              <a:rPr lang="zh-TW" altLang="en-US" sz="2000" dirty="0">
                <a:solidFill>
                  <a:schemeClr val="tx1"/>
                </a:solidFill>
              </a:rPr>
              <a:t>的學生。 </a:t>
            </a:r>
          </a:p>
        </p:txBody>
      </p:sp>
      <p:sp>
        <p:nvSpPr>
          <p:cNvPr id="140319" name="Text Box 31"/>
          <p:cNvSpPr txBox="1">
            <a:spLocks noChangeArrowheads="1"/>
          </p:cNvSpPr>
          <p:nvPr/>
        </p:nvSpPr>
        <p:spPr bwMode="auto">
          <a:xfrm>
            <a:off x="2771774" y="2879439"/>
            <a:ext cx="3168650" cy="425450"/>
          </a:xfrm>
          <a:prstGeom prst="rect">
            <a:avLst/>
          </a:prstGeom>
          <a:noFill/>
          <a:ln w="2857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00FF"/>
                </a:solidFill>
              </a:rPr>
              <a:t>編修懷疑退學學生資料</a:t>
            </a:r>
          </a:p>
        </p:txBody>
      </p:sp>
      <p:sp>
        <p:nvSpPr>
          <p:cNvPr id="140320" name="Text Box 32"/>
          <p:cNvSpPr txBox="1">
            <a:spLocks noChangeArrowheads="1"/>
          </p:cNvSpPr>
          <p:nvPr/>
        </p:nvSpPr>
        <p:spPr bwMode="auto">
          <a:xfrm>
            <a:off x="1187624" y="4449665"/>
            <a:ext cx="266447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None/>
            </a:pPr>
            <a:r>
              <a:rPr lang="zh-TW" altLang="en-US" sz="2000" dirty="0" smtClean="0">
                <a:solidFill>
                  <a:srgbClr val="0000FF"/>
                </a:solidFill>
              </a:rPr>
              <a:t>呈報</a:t>
            </a:r>
            <a:r>
              <a:rPr lang="en-US" altLang="zh-TW" sz="2000" dirty="0">
                <a:solidFill>
                  <a:srgbClr val="0000FF"/>
                </a:solidFill>
              </a:rPr>
              <a:t>FORM A</a:t>
            </a:r>
            <a:r>
              <a:rPr lang="zh-TW" altLang="en-US" sz="2000" dirty="0" smtClean="0">
                <a:solidFill>
                  <a:srgbClr val="0000FF"/>
                </a:solidFill>
              </a:rPr>
              <a:t>至教育局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  <p:sp>
        <p:nvSpPr>
          <p:cNvPr id="140321" name="Text Box 33"/>
          <p:cNvSpPr txBox="1">
            <a:spLocks noChangeArrowheads="1"/>
          </p:cNvSpPr>
          <p:nvPr/>
        </p:nvSpPr>
        <p:spPr bwMode="auto">
          <a:xfrm>
            <a:off x="3749993" y="3600825"/>
            <a:ext cx="863600" cy="425450"/>
          </a:xfrm>
          <a:prstGeom prst="rect">
            <a:avLst/>
          </a:prstGeom>
          <a:noFill/>
          <a:ln w="2857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000">
                <a:solidFill>
                  <a:srgbClr val="0000FF"/>
                </a:solidFill>
              </a:rPr>
              <a:t>STRN</a:t>
            </a:r>
          </a:p>
        </p:txBody>
      </p:sp>
      <p:sp>
        <p:nvSpPr>
          <p:cNvPr id="140322" name="Line 34"/>
          <p:cNvSpPr>
            <a:spLocks noChangeShapeType="1"/>
          </p:cNvSpPr>
          <p:nvPr/>
        </p:nvSpPr>
        <p:spPr bwMode="auto">
          <a:xfrm flipH="1">
            <a:off x="2972753" y="3800095"/>
            <a:ext cx="6477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0323" name="Line 35"/>
          <p:cNvSpPr>
            <a:spLocks noChangeShapeType="1"/>
          </p:cNvSpPr>
          <p:nvPr/>
        </p:nvSpPr>
        <p:spPr bwMode="auto">
          <a:xfrm>
            <a:off x="4788024" y="3806825"/>
            <a:ext cx="6477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0324" name="Text Box 36"/>
          <p:cNvSpPr txBox="1">
            <a:spLocks noChangeArrowheads="1"/>
          </p:cNvSpPr>
          <p:nvPr/>
        </p:nvSpPr>
        <p:spPr bwMode="auto">
          <a:xfrm>
            <a:off x="2411413" y="36083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00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140325" name="Text Box 37"/>
          <p:cNvSpPr txBox="1">
            <a:spLocks noChangeArrowheads="1"/>
          </p:cNvSpPr>
          <p:nvPr/>
        </p:nvSpPr>
        <p:spPr bwMode="auto">
          <a:xfrm>
            <a:off x="5453824" y="3582473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140326" name="Line 38"/>
          <p:cNvSpPr>
            <a:spLocks noChangeShapeType="1"/>
          </p:cNvSpPr>
          <p:nvPr/>
        </p:nvSpPr>
        <p:spPr bwMode="auto">
          <a:xfrm flipH="1">
            <a:off x="2542147" y="4005263"/>
            <a:ext cx="229627" cy="44440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0328" name="Line 40"/>
          <p:cNvSpPr>
            <a:spLocks noChangeShapeType="1"/>
          </p:cNvSpPr>
          <p:nvPr/>
        </p:nvSpPr>
        <p:spPr bwMode="auto">
          <a:xfrm flipH="1">
            <a:off x="2300571" y="4846540"/>
            <a:ext cx="241575" cy="490839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0329" name="Text Box 41"/>
          <p:cNvSpPr txBox="1">
            <a:spLocks noChangeArrowheads="1"/>
          </p:cNvSpPr>
          <p:nvPr/>
        </p:nvSpPr>
        <p:spPr bwMode="auto">
          <a:xfrm>
            <a:off x="5205698" y="4151871"/>
            <a:ext cx="28809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 smtClean="0">
                <a:solidFill>
                  <a:srgbClr val="0000FF"/>
                </a:solidFill>
              </a:rPr>
              <a:t>聯絡教育局的</a:t>
            </a:r>
            <a:r>
              <a:rPr lang="en-US" altLang="zh-TW" sz="2000" dirty="0" smtClean="0">
                <a:solidFill>
                  <a:srgbClr val="0000FF"/>
                </a:solidFill>
              </a:rPr>
              <a:t>STIM</a:t>
            </a:r>
            <a:r>
              <a:rPr lang="zh-TW" altLang="en-US" sz="2000" dirty="0" smtClean="0">
                <a:solidFill>
                  <a:srgbClr val="0000FF"/>
                </a:solidFill>
              </a:rPr>
              <a:t>組以</a:t>
            </a:r>
            <a:r>
              <a:rPr lang="zh-TW" altLang="en-US" sz="2000" dirty="0">
                <a:solidFill>
                  <a:srgbClr val="0000FF"/>
                </a:solidFill>
              </a:rPr>
              <a:t>取得該生的</a:t>
            </a:r>
            <a:r>
              <a:rPr lang="en-US" altLang="zh-TW" sz="2000" dirty="0">
                <a:solidFill>
                  <a:srgbClr val="0000FF"/>
                </a:solidFill>
              </a:rPr>
              <a:t>STRN</a:t>
            </a:r>
          </a:p>
        </p:txBody>
      </p:sp>
      <p:sp>
        <p:nvSpPr>
          <p:cNvPr id="140330" name="Line 42"/>
          <p:cNvSpPr>
            <a:spLocks noChangeShapeType="1"/>
          </p:cNvSpPr>
          <p:nvPr/>
        </p:nvSpPr>
        <p:spPr bwMode="auto">
          <a:xfrm>
            <a:off x="5956374" y="3828575"/>
            <a:ext cx="301836" cy="353376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0335" name="Text Box 47"/>
          <p:cNvSpPr txBox="1">
            <a:spLocks noChangeArrowheads="1"/>
          </p:cNvSpPr>
          <p:nvPr/>
        </p:nvSpPr>
        <p:spPr bwMode="auto">
          <a:xfrm>
            <a:off x="358775" y="5425252"/>
            <a:ext cx="4105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rgbClr val="0000FF"/>
                </a:solidFill>
              </a:rPr>
              <a:t>學生復課</a:t>
            </a:r>
            <a:r>
              <a:rPr lang="en-US" altLang="zh-TW" sz="2000" dirty="0">
                <a:solidFill>
                  <a:srgbClr val="0000FF"/>
                </a:solidFill>
              </a:rPr>
              <a:t>﹕</a:t>
            </a:r>
            <a:r>
              <a:rPr lang="zh-TW" altLang="en-US" sz="2000" dirty="0" smtClean="0">
                <a:solidFill>
                  <a:srgbClr val="0000FF"/>
                </a:solidFill>
              </a:rPr>
              <a:t>呈報</a:t>
            </a:r>
            <a:r>
              <a:rPr lang="en-US" altLang="zh-TW" sz="2000" dirty="0">
                <a:solidFill>
                  <a:srgbClr val="0000FF"/>
                </a:solidFill>
              </a:rPr>
              <a:t>FORM </a:t>
            </a:r>
            <a:r>
              <a:rPr lang="en-US" altLang="zh-TW" sz="2000" dirty="0" smtClean="0">
                <a:solidFill>
                  <a:srgbClr val="0000FF"/>
                </a:solidFill>
              </a:rPr>
              <a:t>B</a:t>
            </a:r>
            <a:r>
              <a:rPr lang="zh-TW" altLang="en-US" sz="2000" dirty="0" smtClean="0">
                <a:solidFill>
                  <a:srgbClr val="0000FF"/>
                </a:solidFill>
              </a:rPr>
              <a:t>至教育局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  <p:sp>
        <p:nvSpPr>
          <p:cNvPr id="140341" name="Text Box 53"/>
          <p:cNvSpPr txBox="1">
            <a:spLocks noChangeArrowheads="1"/>
          </p:cNvSpPr>
          <p:nvPr/>
        </p:nvSpPr>
        <p:spPr bwMode="auto">
          <a:xfrm>
            <a:off x="5315320" y="5160164"/>
            <a:ext cx="277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None/>
            </a:pPr>
            <a:r>
              <a:rPr lang="zh-TW" altLang="en-US" sz="2000" dirty="0" smtClean="0">
                <a:solidFill>
                  <a:srgbClr val="0000FF"/>
                </a:solidFill>
              </a:rPr>
              <a:t>呈報</a:t>
            </a:r>
            <a:r>
              <a:rPr lang="en-US" altLang="zh-TW" sz="2000" dirty="0" smtClean="0">
                <a:solidFill>
                  <a:srgbClr val="0000FF"/>
                </a:solidFill>
              </a:rPr>
              <a:t>FORM A</a:t>
            </a:r>
            <a:r>
              <a:rPr lang="zh-TW" altLang="en-US" sz="2000" dirty="0">
                <a:solidFill>
                  <a:srgbClr val="0000FF"/>
                </a:solidFill>
              </a:rPr>
              <a:t>至</a:t>
            </a:r>
            <a:r>
              <a:rPr lang="zh-TW" altLang="en-US" sz="2000" dirty="0" smtClean="0">
                <a:solidFill>
                  <a:srgbClr val="0000FF"/>
                </a:solidFill>
              </a:rPr>
              <a:t>教育局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  <p:sp>
        <p:nvSpPr>
          <p:cNvPr id="140342" name="Line 54"/>
          <p:cNvSpPr>
            <a:spLocks noChangeShapeType="1"/>
          </p:cNvSpPr>
          <p:nvPr/>
        </p:nvSpPr>
        <p:spPr bwMode="auto">
          <a:xfrm>
            <a:off x="6361074" y="4846165"/>
            <a:ext cx="301836" cy="35633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0343" name="Text Box 55"/>
          <p:cNvSpPr txBox="1">
            <a:spLocks noChangeArrowheads="1"/>
          </p:cNvSpPr>
          <p:nvPr/>
        </p:nvSpPr>
        <p:spPr bwMode="auto">
          <a:xfrm>
            <a:off x="4284663" y="6021388"/>
            <a:ext cx="4105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rgbClr val="0000FF"/>
                </a:solidFill>
              </a:rPr>
              <a:t>學生復課</a:t>
            </a:r>
            <a:r>
              <a:rPr lang="en-US" altLang="zh-TW" sz="2000" dirty="0">
                <a:solidFill>
                  <a:srgbClr val="0000FF"/>
                </a:solidFill>
              </a:rPr>
              <a:t>﹕</a:t>
            </a:r>
            <a:r>
              <a:rPr lang="zh-TW" altLang="en-US" sz="2000" dirty="0" smtClean="0">
                <a:solidFill>
                  <a:srgbClr val="0000FF"/>
                </a:solidFill>
              </a:rPr>
              <a:t>呈報</a:t>
            </a:r>
            <a:r>
              <a:rPr lang="en-US" altLang="zh-TW" sz="2000" dirty="0">
                <a:solidFill>
                  <a:srgbClr val="0000FF"/>
                </a:solidFill>
              </a:rPr>
              <a:t>FORM B</a:t>
            </a:r>
            <a:r>
              <a:rPr lang="zh-TW" altLang="en-US" sz="2000" dirty="0" smtClean="0">
                <a:solidFill>
                  <a:srgbClr val="0000FF"/>
                </a:solidFill>
              </a:rPr>
              <a:t>至教育局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  <p:sp>
        <p:nvSpPr>
          <p:cNvPr id="140344" name="Line 56"/>
          <p:cNvSpPr>
            <a:spLocks noChangeShapeType="1"/>
          </p:cNvSpPr>
          <p:nvPr/>
        </p:nvSpPr>
        <p:spPr bwMode="auto">
          <a:xfrm>
            <a:off x="6399382" y="5625306"/>
            <a:ext cx="263528" cy="395701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8" grpId="0" animBg="1"/>
      <p:bldP spid="140319" grpId="0" animBg="1"/>
      <p:bldP spid="140320" grpId="0"/>
      <p:bldP spid="140321" grpId="0" animBg="1"/>
      <p:bldP spid="140324" grpId="0"/>
      <p:bldP spid="140325" grpId="0"/>
      <p:bldP spid="140329" grpId="0"/>
      <p:bldP spid="140335" grpId="0"/>
      <p:bldP spid="140341" grpId="0"/>
      <p:bldP spid="14034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schemeClr val="tx1"/>
                </a:solidFill>
                <a:ea typeface="新細明體" pitchFamily="18" charset="-120"/>
              </a:rPr>
              <a:t>代碼管理</a:t>
            </a:r>
            <a:endParaRPr lang="zh-TW" altLang="en-US" smtClean="0">
              <a:ea typeface="新細明體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72816"/>
            <a:ext cx="9144000" cy="2520280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020272" y="2348880"/>
            <a:ext cx="432048" cy="2016076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通知家長</a:t>
            </a:r>
            <a:r>
              <a:rPr lang="en-US" altLang="zh-TW" dirty="0"/>
              <a:t>/</a:t>
            </a:r>
            <a:r>
              <a:rPr lang="zh-TW" altLang="en-US" dirty="0"/>
              <a:t>監護人</a:t>
            </a:r>
            <a:endParaRPr lang="en-US" altLang="zh-TW" dirty="0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617436" y="2060848"/>
            <a:ext cx="7772400" cy="302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marL="457200" indent="-457200" algn="just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zh-HK" sz="28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用戶可檢查及辨別有關紀錄符合懷疑退學準則的學生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及發出警告信</a:t>
            </a:r>
            <a:r>
              <a:rPr lang="zh-TW" altLang="zh-HK" sz="28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。</a:t>
            </a:r>
            <a:endParaRPr lang="en-US" altLang="zh-HK" sz="2800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457200" indent="-457200" algn="just" eaLnBrk="1" hangingPunct="1">
              <a:buClrTx/>
              <a:buSzPct val="90000"/>
              <a:buFont typeface="Wingdings" panose="05000000000000000000" pitchFamily="2" charset="2"/>
              <a:buChar char="l"/>
            </a:pPr>
            <a:endParaRPr lang="en-US" altLang="zh-TW" sz="2800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457200" indent="-457200" algn="just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zh-HK" sz="2800" dirty="0" smtClean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該掃瞄準則</a:t>
            </a:r>
            <a:r>
              <a:rPr lang="zh-TW" altLang="en-US" sz="2800" dirty="0" smtClean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於出席紀錄參數頁面定義</a:t>
            </a:r>
            <a:r>
              <a:rPr lang="zh-TW" altLang="zh-HK" sz="2800" dirty="0" smtClean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。</a:t>
            </a:r>
            <a:endParaRPr lang="zh-TW" altLang="en-US" sz="2800" dirty="0" smtClean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 eaLnBrk="1" hangingPunct="1">
              <a:buClrTx/>
              <a:buSzPct val="90000"/>
            </a:pPr>
            <a:endParaRPr lang="zh-TW" altLang="en-US" sz="2800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457200" indent="-457200" algn="just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連</a:t>
            </a:r>
            <a:r>
              <a:rPr lang="zh-HK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續缺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課</a:t>
            </a:r>
            <a:r>
              <a:rPr lang="zh-HK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是由今日、或最後一個上課日起計</a:t>
            </a:r>
            <a:r>
              <a:rPr lang="zh-HK" altLang="en-US" sz="2800" dirty="0">
                <a:solidFill>
                  <a:srgbClr val="66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。</a:t>
            </a:r>
            <a:endParaRPr lang="zh-TW" altLang="en-US" sz="2800" dirty="0">
              <a:solidFill>
                <a:srgbClr val="66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998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通知家長</a:t>
            </a:r>
            <a:r>
              <a:rPr lang="en-US" altLang="zh-TW" dirty="0"/>
              <a:t>/</a:t>
            </a:r>
            <a:r>
              <a:rPr lang="zh-TW" altLang="en-US" dirty="0"/>
              <a:t>監護人</a:t>
            </a:r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" y="1124744"/>
            <a:ext cx="9082463" cy="23232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123728" y="1412776"/>
            <a:ext cx="1368152" cy="4445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123728" y="2453467"/>
            <a:ext cx="609600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133582" y="2098576"/>
            <a:ext cx="867380" cy="4572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372200" y="2852936"/>
            <a:ext cx="2508250" cy="2006600"/>
            <a:chOff x="3969" y="663"/>
            <a:chExt cx="1580" cy="1264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969" y="663"/>
              <a:ext cx="1580" cy="1264"/>
              <a:chOff x="4272" y="624"/>
              <a:chExt cx="1296" cy="2064"/>
            </a:xfrm>
          </p:grpSpPr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4272" y="624"/>
                <a:ext cx="1296" cy="2064"/>
              </a:xfrm>
              <a:prstGeom prst="flowChartDocumen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4272" y="768"/>
                <a:ext cx="1296" cy="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 sz="1400"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969" y="709"/>
              <a:ext cx="1553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9pPr>
            </a:lstStyle>
            <a:p>
              <a:pPr algn="just" eaLnBrk="1" hangingPunct="1"/>
              <a:endParaRPr lang="zh-TW" altLang="en-US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  <a:p>
              <a:pPr algn="just" eaLnBrk="1" hangingPunct="1"/>
              <a:r>
                <a:rPr lang="zh-TW" alt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懷疑退學</a:t>
              </a:r>
              <a:r>
                <a:rPr lang="zh-CN" alt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宋体" panose="02010600030101010101" pitchFamily="2" charset="-122"/>
                </a:rPr>
                <a:t>－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 eaLnBrk="1" hangingPunct="1"/>
              <a:r>
                <a:rPr lang="zh-TW" alt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通知家長／監護人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 eaLnBrk="1" hangingPunct="1"/>
              <a:r>
                <a:rPr lang="zh-TW" alt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第一步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CN" alt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宋体" panose="02010600030101010101" pitchFamily="2" charset="-122"/>
                </a:rPr>
                <a:t>1.</a:t>
              </a:r>
              <a:r>
                <a:rPr lang="zh-TW" alt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瀏覽未處理紀錄</a:t>
              </a:r>
              <a:r>
                <a:rPr lang="zh-CN" alt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160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8712"/>
            <a:ext cx="8239125" cy="52101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171" name="AutoShape 5"/>
          <p:cNvSpPr>
            <a:spLocks noChangeArrowheads="1"/>
          </p:cNvSpPr>
          <p:nvPr/>
        </p:nvSpPr>
        <p:spPr bwMode="auto">
          <a:xfrm rot="10800000">
            <a:off x="7164288" y="4005064"/>
            <a:ext cx="1812925" cy="838200"/>
          </a:xfrm>
          <a:prstGeom prst="wedgeRoundRectCallout">
            <a:avLst>
              <a:gd name="adj1" fmla="val 60417"/>
              <a:gd name="adj2" fmla="val 98292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未處理個案名單及顯示狀況</a:t>
            </a:r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 rot="10800000">
            <a:off x="2411760" y="5013176"/>
            <a:ext cx="1656184" cy="432048"/>
          </a:xfrm>
          <a:prstGeom prst="wedgeRoundRectCallout">
            <a:avLst>
              <a:gd name="adj1" fmla="val 95292"/>
              <a:gd name="adj2" fmla="val 64176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按鍵預覽名單</a:t>
            </a:r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通知家長</a:t>
            </a:r>
            <a:r>
              <a:rPr lang="en-US" altLang="zh-TW" dirty="0"/>
              <a:t>/</a:t>
            </a:r>
            <a:r>
              <a:rPr lang="zh-TW" altLang="en-US" dirty="0"/>
              <a:t>監護人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6766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27547" cy="42921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通知家長</a:t>
            </a:r>
            <a:r>
              <a:rPr lang="en-US" altLang="zh-TW" dirty="0"/>
              <a:t>/</a:t>
            </a:r>
            <a:r>
              <a:rPr lang="zh-TW" altLang="en-US" dirty="0"/>
              <a:t>監護人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7374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1262"/>
          <a:stretch/>
        </p:blipFill>
        <p:spPr>
          <a:xfrm>
            <a:off x="0" y="1988840"/>
            <a:ext cx="9158402" cy="345638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4644008" y="2636912"/>
            <a:ext cx="2160240" cy="12961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1340768"/>
            <a:ext cx="504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</a:t>
            </a:r>
            <a:endParaRPr lang="zh-HK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5075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8712"/>
            <a:ext cx="8239125" cy="52101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243" name="AutoShape 7"/>
          <p:cNvSpPr>
            <a:spLocks noChangeArrowheads="1"/>
          </p:cNvSpPr>
          <p:nvPr/>
        </p:nvSpPr>
        <p:spPr bwMode="auto">
          <a:xfrm rot="10800000">
            <a:off x="1907704" y="6158867"/>
            <a:ext cx="2016224" cy="360040"/>
          </a:xfrm>
          <a:prstGeom prst="wedgeRoundRectCallout">
            <a:avLst>
              <a:gd name="adj1" fmla="val 95178"/>
              <a:gd name="adj2" fmla="val 49201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預備警告信或電郵</a:t>
            </a:r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244" name="AutoShape 8"/>
          <p:cNvSpPr>
            <a:spLocks noChangeArrowheads="1"/>
          </p:cNvSpPr>
          <p:nvPr/>
        </p:nvSpPr>
        <p:spPr bwMode="auto">
          <a:xfrm rot="10800000">
            <a:off x="6849294" y="2204864"/>
            <a:ext cx="1857375" cy="941388"/>
          </a:xfrm>
          <a:prstGeom prst="wedgeRoundRectCallout">
            <a:avLst>
              <a:gd name="adj1" fmla="val 376598"/>
              <a:gd name="adj2" fmla="val -89074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選取需要準備警告信的個案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通知家長</a:t>
            </a:r>
            <a:r>
              <a:rPr lang="en-US" altLang="zh-TW" dirty="0"/>
              <a:t>/</a:t>
            </a:r>
            <a:r>
              <a:rPr lang="zh-TW" altLang="en-US" dirty="0"/>
              <a:t>監護人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64149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320924" cy="489654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2291" name="AutoShape 5"/>
          <p:cNvSpPr>
            <a:spLocks noChangeArrowheads="1"/>
          </p:cNvSpPr>
          <p:nvPr/>
        </p:nvSpPr>
        <p:spPr bwMode="auto">
          <a:xfrm rot="10800000">
            <a:off x="7524328" y="2924944"/>
            <a:ext cx="1423988" cy="668338"/>
          </a:xfrm>
          <a:prstGeom prst="wedgeRoundRectCallout">
            <a:avLst>
              <a:gd name="adj1" fmla="val 32768"/>
              <a:gd name="adj2" fmla="val 82944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預覽信件</a:t>
            </a: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通知家長</a:t>
            </a:r>
            <a:r>
              <a:rPr lang="en-US" altLang="zh-TW" dirty="0"/>
              <a:t>/</a:t>
            </a:r>
            <a:r>
              <a:rPr lang="zh-TW" altLang="en-US" dirty="0"/>
              <a:t>監護人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8350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647"/>
            <a:ext cx="5184576" cy="68553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084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42" y="1124744"/>
            <a:ext cx="6840760" cy="456343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81253" name="Oval 1029"/>
          <p:cNvSpPr>
            <a:spLocks noChangeArrowheads="1"/>
          </p:cNvSpPr>
          <p:nvPr/>
        </p:nvSpPr>
        <p:spPr bwMode="auto">
          <a:xfrm>
            <a:off x="1259632" y="5132040"/>
            <a:ext cx="762000" cy="4572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4340" name="AutoShape 1033"/>
          <p:cNvSpPr>
            <a:spLocks noChangeArrowheads="1"/>
          </p:cNvSpPr>
          <p:nvPr/>
        </p:nvSpPr>
        <p:spPr bwMode="auto">
          <a:xfrm rot="10800000">
            <a:off x="4545123" y="5916612"/>
            <a:ext cx="1857375" cy="680740"/>
          </a:xfrm>
          <a:prstGeom prst="wedgeRoundRectCallout">
            <a:avLst>
              <a:gd name="adj1" fmla="val 189326"/>
              <a:gd name="adj2" fmla="val 116754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按 [傳送電郵] 以送出電郵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通知家長</a:t>
            </a:r>
            <a:r>
              <a:rPr lang="en-US" altLang="zh-TW" dirty="0"/>
              <a:t>/</a:t>
            </a:r>
            <a:r>
              <a:rPr lang="zh-TW" altLang="en-US" dirty="0"/>
              <a:t>監護人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03463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3568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編修懷疑退學</a:t>
            </a:r>
            <a:endParaRPr lang="en-US" altLang="zh-TW" dirty="0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681790" y="1700808"/>
            <a:ext cx="7772400" cy="38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marL="342900" indent="-342900" algn="just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zh-HK" sz="2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用戶可檢查及辨別有關紀錄符合懷疑退學準則的學生</a:t>
            </a:r>
            <a:r>
              <a:rPr lang="zh-TW" altLang="zh-HK" sz="2400" dirty="0" smtClean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。</a:t>
            </a:r>
            <a:endParaRPr lang="en-US" altLang="zh-TW" sz="2400" dirty="0" smtClean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 eaLnBrk="1" hangingPunct="1">
              <a:buClrTx/>
              <a:buSzPct val="90000"/>
            </a:pPr>
            <a:endParaRPr lang="en-US" altLang="zh-TW" sz="2400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just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zh-HK" sz="2400" dirty="0" smtClean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該</a:t>
            </a:r>
            <a:r>
              <a:rPr lang="zh-TW" altLang="zh-HK" sz="2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掃瞄準則是連續缺課</a:t>
            </a:r>
            <a:r>
              <a:rPr lang="en-US" altLang="zh-HK" sz="2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7</a:t>
            </a:r>
            <a:r>
              <a:rPr lang="zh-TW" altLang="zh-HK" sz="2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天。</a:t>
            </a:r>
            <a:endParaRPr lang="zh-TW" altLang="en-US" sz="2400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42900" indent="-342900" algn="just" eaLnBrk="1" hangingPunct="1">
              <a:buClrTx/>
              <a:buSzPct val="90000"/>
              <a:buFont typeface="Wingdings" panose="05000000000000000000" pitchFamily="2" charset="2"/>
              <a:buChar char="l"/>
            </a:pPr>
            <a:endParaRPr lang="zh-TW" altLang="en-US" sz="2400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42900" indent="-342900" algn="just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連</a:t>
            </a:r>
            <a:r>
              <a:rPr lang="zh-HK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續缺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課</a:t>
            </a:r>
            <a:r>
              <a:rPr lang="zh-HK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是由今日、或最後一個上課日起計。</a:t>
            </a: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系統</a:t>
            </a:r>
            <a:r>
              <a:rPr lang="zh-HK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只會檢查算作懷疑退學原因的缺課紀錄。</a:t>
            </a:r>
          </a:p>
          <a:p>
            <a:pPr algn="just" eaLnBrk="1" hangingPunct="1">
              <a:buClrTx/>
              <a:buSzPct val="90000"/>
            </a:pPr>
            <a:endParaRPr lang="zh-TW" altLang="en-US" sz="2400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42900" indent="-342900" algn="just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已定義的</a:t>
            </a:r>
            <a:r>
              <a:rPr lang="zh-HK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檢查準則不適合於以人手增新懷疑退學的個案。 </a:t>
            </a:r>
            <a:endParaRPr lang="en-US" altLang="zh-TW" sz="2400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2902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30" y="1508792"/>
            <a:ext cx="8467725" cy="1704975"/>
          </a:xfrm>
          <a:prstGeom prst="rect">
            <a:avLst/>
          </a:prstGeom>
        </p:spPr>
      </p:pic>
      <p:sp>
        <p:nvSpPr>
          <p:cNvPr id="143364" name="Oval 4"/>
          <p:cNvSpPr>
            <a:spLocks noChangeArrowheads="1"/>
          </p:cNvSpPr>
          <p:nvPr/>
        </p:nvSpPr>
        <p:spPr bwMode="auto">
          <a:xfrm>
            <a:off x="1470792" y="1772816"/>
            <a:ext cx="1156991" cy="36004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grpSp>
        <p:nvGrpSpPr>
          <p:cNvPr id="143380" name="Group 20"/>
          <p:cNvGrpSpPr>
            <a:grpSpLocks/>
          </p:cNvGrpSpPr>
          <p:nvPr/>
        </p:nvGrpSpPr>
        <p:grpSpPr bwMode="auto">
          <a:xfrm>
            <a:off x="6084168" y="3073772"/>
            <a:ext cx="2608262" cy="2006600"/>
            <a:chOff x="4105" y="624"/>
            <a:chExt cx="1643" cy="1264"/>
          </a:xfrm>
        </p:grpSpPr>
        <p:grpSp>
          <p:nvGrpSpPr>
            <p:cNvPr id="18444" name="Group 5"/>
            <p:cNvGrpSpPr>
              <a:grpSpLocks/>
            </p:cNvGrpSpPr>
            <p:nvPr/>
          </p:nvGrpSpPr>
          <p:grpSpPr bwMode="auto">
            <a:xfrm>
              <a:off x="4105" y="624"/>
              <a:ext cx="1625" cy="1264"/>
              <a:chOff x="4272" y="624"/>
              <a:chExt cx="1296" cy="2064"/>
            </a:xfrm>
          </p:grpSpPr>
          <p:sp>
            <p:nvSpPr>
              <p:cNvPr id="18446" name="AutoShape 6"/>
              <p:cNvSpPr>
                <a:spLocks noChangeArrowheads="1"/>
              </p:cNvSpPr>
              <p:nvPr/>
            </p:nvSpPr>
            <p:spPr bwMode="auto">
              <a:xfrm>
                <a:off x="4272" y="624"/>
                <a:ext cx="1296" cy="2064"/>
              </a:xfrm>
              <a:prstGeom prst="flowChartDocumen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8447" name="Text Box 7"/>
              <p:cNvSpPr txBox="1">
                <a:spLocks noChangeArrowheads="1"/>
              </p:cNvSpPr>
              <p:nvPr/>
            </p:nvSpPr>
            <p:spPr bwMode="auto">
              <a:xfrm>
                <a:off x="4272" y="768"/>
                <a:ext cx="1296" cy="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 sz="1400"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8445" name="Text Box 8"/>
            <p:cNvSpPr txBox="1">
              <a:spLocks noChangeArrowheads="1"/>
            </p:cNvSpPr>
            <p:nvPr/>
          </p:nvSpPr>
          <p:spPr bwMode="auto">
            <a:xfrm>
              <a:off x="4150" y="654"/>
              <a:ext cx="1598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  <a:p>
              <a:pPr eaLnBrk="1" hangingPunct="1"/>
              <a:r>
                <a:rPr lang="zh-TW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懷疑退學</a:t>
              </a:r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宋体" panose="02010600030101010101" pitchFamily="2" charset="-122"/>
                </a:rPr>
                <a:t>－</a:t>
              </a:r>
              <a:endPara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TW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編修懷疑退學</a:t>
              </a:r>
              <a:endPara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TW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第一步</a:t>
              </a:r>
              <a:endPara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宋体" panose="02010600030101010101" pitchFamily="2" charset="-122"/>
                </a:rPr>
                <a:t>1.</a:t>
              </a:r>
              <a:r>
                <a:rPr lang="zh-TW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檢視未處理記錄</a:t>
              </a:r>
              <a:endPara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196130" y="2816597"/>
            <a:ext cx="609600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83568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r>
              <a:rPr lang="en-US" altLang="zh-TW" dirty="0" smtClean="0"/>
              <a:t>-</a:t>
            </a:r>
            <a:r>
              <a:rPr lang="zh-TW" altLang="en-US" dirty="0"/>
              <a:t>由系統自動搜尋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7599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1149092"/>
            <a:ext cx="8410575" cy="3933825"/>
          </a:xfrm>
          <a:prstGeom prst="rect">
            <a:avLst/>
          </a:prstGeom>
        </p:spPr>
      </p:pic>
      <p:grpSp>
        <p:nvGrpSpPr>
          <p:cNvPr id="144402" name="Group 18"/>
          <p:cNvGrpSpPr>
            <a:grpSpLocks/>
          </p:cNvGrpSpPr>
          <p:nvPr/>
        </p:nvGrpSpPr>
        <p:grpSpPr bwMode="auto">
          <a:xfrm>
            <a:off x="2987824" y="4869160"/>
            <a:ext cx="2147887" cy="1774825"/>
            <a:chOff x="4434" y="618"/>
            <a:chExt cx="1326" cy="1451"/>
          </a:xfrm>
        </p:grpSpPr>
        <p:grpSp>
          <p:nvGrpSpPr>
            <p:cNvPr id="20489" name="Group 8"/>
            <p:cNvGrpSpPr>
              <a:grpSpLocks/>
            </p:cNvGrpSpPr>
            <p:nvPr/>
          </p:nvGrpSpPr>
          <p:grpSpPr bwMode="auto">
            <a:xfrm>
              <a:off x="4434" y="618"/>
              <a:ext cx="1326" cy="1451"/>
              <a:chOff x="4272" y="624"/>
              <a:chExt cx="1296" cy="2064"/>
            </a:xfrm>
          </p:grpSpPr>
          <p:sp>
            <p:nvSpPr>
              <p:cNvPr id="20491" name="AutoShape 9"/>
              <p:cNvSpPr>
                <a:spLocks noChangeArrowheads="1"/>
              </p:cNvSpPr>
              <p:nvPr/>
            </p:nvSpPr>
            <p:spPr bwMode="auto">
              <a:xfrm>
                <a:off x="4272" y="624"/>
                <a:ext cx="1296" cy="2064"/>
              </a:xfrm>
              <a:prstGeom prst="flowChartDocumen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0492" name="Text Box 10"/>
              <p:cNvSpPr txBox="1">
                <a:spLocks noChangeArrowheads="1"/>
              </p:cNvSpPr>
              <p:nvPr/>
            </p:nvSpPr>
            <p:spPr bwMode="auto">
              <a:xfrm>
                <a:off x="4272" y="768"/>
                <a:ext cx="1296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 sz="1400"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20490" name="Text Box 11"/>
            <p:cNvSpPr txBox="1">
              <a:spLocks noChangeArrowheads="1"/>
            </p:cNvSpPr>
            <p:nvPr/>
          </p:nvSpPr>
          <p:spPr bwMode="auto">
            <a:xfrm>
              <a:off x="4464" y="624"/>
              <a:ext cx="129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懷疑退學</a:t>
              </a:r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宋体" panose="02010600030101010101" pitchFamily="2" charset="-122"/>
                </a:rPr>
                <a:t>－</a:t>
              </a:r>
              <a:endPara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TW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編修懷疑退學</a:t>
              </a:r>
              <a:endPara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TW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第二步</a:t>
              </a:r>
              <a:endPara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宋体" panose="02010600030101010101" pitchFamily="2" charset="-122"/>
                </a:rPr>
                <a:t>    1.</a:t>
              </a:r>
              <a:r>
                <a:rPr lang="zh-TW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完成</a:t>
              </a:r>
              <a:r>
                <a:rPr lang="zh-TW" altLang="en-US" sz="1600" b="1">
                  <a:solidFill>
                    <a:srgbClr val="FFFFFF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表格</a:t>
              </a:r>
              <a:r>
                <a:rPr lang="en-US" altLang="zh-TW" sz="1600" b="1">
                  <a:solidFill>
                    <a:srgbClr val="FFFFFF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A</a:t>
              </a:r>
              <a:r>
                <a:rPr lang="zh-TW" altLang="en-US" sz="1600" b="1">
                  <a:solidFill>
                    <a:srgbClr val="FFFFFF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資料</a:t>
              </a: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44401" name="AutoShape 17"/>
          <p:cNvSpPr>
            <a:spLocks noChangeArrowheads="1"/>
          </p:cNvSpPr>
          <p:nvPr/>
        </p:nvSpPr>
        <p:spPr bwMode="auto">
          <a:xfrm rot="10800000">
            <a:off x="5940152" y="5202964"/>
            <a:ext cx="2808312" cy="497954"/>
          </a:xfrm>
          <a:prstGeom prst="wedgeRoundRectCallout">
            <a:avLst>
              <a:gd name="adj1" fmla="val -4532"/>
              <a:gd name="adj2" fmla="val 257481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按此</a:t>
            </a:r>
            <a:r>
              <a:rPr lang="zh-TW" altLang="en-US" sz="1600" b="1">
                <a:solidFill>
                  <a:srgbClr val="FFFFFF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進入</a:t>
            </a:r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表格</a:t>
            </a:r>
            <a:r>
              <a:rPr lang="en-US" altLang="zh-TW" sz="1600" b="1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</a:t>
            </a:r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輸入畫面</a:t>
            </a:r>
            <a:endParaRPr lang="zh-CN" altLang="en-US" sz="1600" b="1">
              <a:solidFill>
                <a:srgbClr val="FFFF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63711" y="38352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r>
              <a:rPr lang="en-US" altLang="zh-TW" dirty="0" smtClean="0"/>
              <a:t>-</a:t>
            </a:r>
            <a:r>
              <a:rPr lang="zh-TW" altLang="en-US" dirty="0"/>
              <a:t>由系統自動搜尋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65171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24744"/>
            <a:ext cx="5832648" cy="5527096"/>
          </a:xfrm>
          <a:prstGeom prst="rect">
            <a:avLst/>
          </a:prstGeom>
        </p:spPr>
      </p:pic>
      <p:grpSp>
        <p:nvGrpSpPr>
          <p:cNvPr id="22530" name="Group 14"/>
          <p:cNvGrpSpPr>
            <a:grpSpLocks/>
          </p:cNvGrpSpPr>
          <p:nvPr/>
        </p:nvGrpSpPr>
        <p:grpSpPr bwMode="auto">
          <a:xfrm>
            <a:off x="7020272" y="2060848"/>
            <a:ext cx="1458913" cy="1155700"/>
            <a:chOff x="4320" y="1296"/>
            <a:chExt cx="919" cy="909"/>
          </a:xfrm>
        </p:grpSpPr>
        <p:grpSp>
          <p:nvGrpSpPr>
            <p:cNvPr id="22535" name="Group 5"/>
            <p:cNvGrpSpPr>
              <a:grpSpLocks/>
            </p:cNvGrpSpPr>
            <p:nvPr/>
          </p:nvGrpSpPr>
          <p:grpSpPr bwMode="auto">
            <a:xfrm>
              <a:off x="4320" y="1296"/>
              <a:ext cx="919" cy="909"/>
              <a:chOff x="4272" y="624"/>
              <a:chExt cx="1296" cy="2064"/>
            </a:xfrm>
          </p:grpSpPr>
          <p:sp>
            <p:nvSpPr>
              <p:cNvPr id="22537" name="AutoShape 6"/>
              <p:cNvSpPr>
                <a:spLocks noChangeArrowheads="1"/>
              </p:cNvSpPr>
              <p:nvPr/>
            </p:nvSpPr>
            <p:spPr bwMode="auto">
              <a:xfrm>
                <a:off x="4272" y="624"/>
                <a:ext cx="1296" cy="2064"/>
              </a:xfrm>
              <a:prstGeom prst="flowChartDocumen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538" name="Text Box 7"/>
              <p:cNvSpPr txBox="1">
                <a:spLocks noChangeArrowheads="1"/>
              </p:cNvSpPr>
              <p:nvPr/>
            </p:nvSpPr>
            <p:spPr bwMode="auto">
              <a:xfrm>
                <a:off x="4272" y="715"/>
                <a:ext cx="1296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 sz="1400"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4377" y="1343"/>
              <a:ext cx="816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填入表格</a:t>
              </a:r>
              <a:r>
                <a:rPr lang="en-US" altLang="zh-TW" sz="1600" b="1">
                  <a:solidFill>
                    <a:srgbClr val="FFFFFF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A</a:t>
              </a:r>
              <a:r>
                <a:rPr lang="zh-TW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資料</a:t>
              </a:r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3568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 smtClean="0"/>
              <a:t>	編修懷疑退學</a:t>
            </a:r>
            <a:r>
              <a:rPr lang="en-US" altLang="zh-TW" dirty="0"/>
              <a:t>-</a:t>
            </a:r>
            <a:r>
              <a:rPr lang="zh-TW" altLang="en-US" dirty="0"/>
              <a:t>由系統自動</a:t>
            </a:r>
            <a:r>
              <a:rPr lang="zh-TW" altLang="en-US" dirty="0" smtClean="0"/>
              <a:t>搜尋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7733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24744"/>
            <a:ext cx="4896544" cy="55584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24579" name="Group 18"/>
          <p:cNvGrpSpPr>
            <a:grpSpLocks/>
          </p:cNvGrpSpPr>
          <p:nvPr/>
        </p:nvGrpSpPr>
        <p:grpSpPr bwMode="auto">
          <a:xfrm>
            <a:off x="6858000" y="2057400"/>
            <a:ext cx="1524000" cy="1587500"/>
            <a:chOff x="4320" y="1296"/>
            <a:chExt cx="960" cy="1344"/>
          </a:xfrm>
        </p:grpSpPr>
        <p:grpSp>
          <p:nvGrpSpPr>
            <p:cNvPr id="24586" name="Group 13"/>
            <p:cNvGrpSpPr>
              <a:grpSpLocks/>
            </p:cNvGrpSpPr>
            <p:nvPr/>
          </p:nvGrpSpPr>
          <p:grpSpPr bwMode="auto">
            <a:xfrm>
              <a:off x="4320" y="1296"/>
              <a:ext cx="960" cy="1344"/>
              <a:chOff x="4272" y="624"/>
              <a:chExt cx="1296" cy="2064"/>
            </a:xfrm>
          </p:grpSpPr>
          <p:sp>
            <p:nvSpPr>
              <p:cNvPr id="24588" name="AutoShape 14"/>
              <p:cNvSpPr>
                <a:spLocks noChangeArrowheads="1"/>
              </p:cNvSpPr>
              <p:nvPr/>
            </p:nvSpPr>
            <p:spPr bwMode="auto">
              <a:xfrm>
                <a:off x="4272" y="624"/>
                <a:ext cx="1296" cy="2064"/>
              </a:xfrm>
              <a:prstGeom prst="flowChartDocumen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589" name="Text Box 15"/>
              <p:cNvSpPr txBox="1">
                <a:spLocks noChangeArrowheads="1"/>
              </p:cNvSpPr>
              <p:nvPr/>
            </p:nvSpPr>
            <p:spPr bwMode="auto">
              <a:xfrm>
                <a:off x="4272" y="715"/>
                <a:ext cx="1296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 sz="1400"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24587" name="Text Box 17"/>
            <p:cNvSpPr txBox="1">
              <a:spLocks noChangeArrowheads="1"/>
            </p:cNvSpPr>
            <p:nvPr/>
          </p:nvSpPr>
          <p:spPr bwMode="auto">
            <a:xfrm>
              <a:off x="4320" y="1391"/>
              <a:ext cx="912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  <a:p>
              <a:pPr eaLnBrk="1" hangingPunct="1"/>
              <a:r>
                <a:rPr lang="zh-TW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填入資料後，按下「確定」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1619672" y="6434036"/>
            <a:ext cx="432048" cy="24912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83568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r>
              <a:rPr lang="en-US" altLang="zh-TW" dirty="0"/>
              <a:t>-</a:t>
            </a:r>
            <a:r>
              <a:rPr lang="zh-TW" altLang="en-US" dirty="0"/>
              <a:t>由系統自動</a:t>
            </a:r>
            <a:r>
              <a:rPr lang="zh-TW" altLang="en-US" dirty="0" smtClean="0"/>
              <a:t>搜尋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25467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534400" cy="4286250"/>
          </a:xfrm>
          <a:prstGeom prst="rect">
            <a:avLst/>
          </a:prstGeom>
        </p:spPr>
      </p:pic>
      <p:sp>
        <p:nvSpPr>
          <p:cNvPr id="154637" name="AutoShape 1037"/>
          <p:cNvSpPr>
            <a:spLocks noChangeArrowheads="1"/>
          </p:cNvSpPr>
          <p:nvPr/>
        </p:nvSpPr>
        <p:spPr bwMode="auto">
          <a:xfrm>
            <a:off x="1619672" y="1556792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54638" name="Oval 1038"/>
          <p:cNvSpPr>
            <a:spLocks noChangeArrowheads="1"/>
          </p:cNvSpPr>
          <p:nvPr/>
        </p:nvSpPr>
        <p:spPr bwMode="auto">
          <a:xfrm>
            <a:off x="7092280" y="4293096"/>
            <a:ext cx="609600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54639" name="AutoShape 1039"/>
          <p:cNvSpPr>
            <a:spLocks noChangeArrowheads="1"/>
          </p:cNvSpPr>
          <p:nvPr/>
        </p:nvSpPr>
        <p:spPr bwMode="auto">
          <a:xfrm rot="10800000">
            <a:off x="6635080" y="5165299"/>
            <a:ext cx="2133600" cy="762000"/>
          </a:xfrm>
          <a:prstGeom prst="wedgeRoundRectCallout">
            <a:avLst>
              <a:gd name="adj1" fmla="val 12344"/>
              <a:gd name="adj2" fmla="val 126506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表示表格</a:t>
            </a:r>
            <a:r>
              <a:rPr lang="en-US" altLang="zh-TW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</a:t>
            </a:r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資料完整</a:t>
            </a:r>
            <a:endParaRPr lang="zh-CN" altLang="en-US" sz="1600" b="1">
              <a:solidFill>
                <a:srgbClr val="FFFF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3568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r>
              <a:rPr lang="en-US" altLang="zh-TW" dirty="0"/>
              <a:t>-</a:t>
            </a:r>
            <a:r>
              <a:rPr lang="zh-TW" altLang="en-US" dirty="0"/>
              <a:t>由系統自動</a:t>
            </a:r>
            <a:r>
              <a:rPr lang="zh-TW" altLang="en-US" dirty="0" smtClean="0"/>
              <a:t>搜尋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9852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-1"/>
            <a:ext cx="4896544" cy="656176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6165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24744"/>
            <a:ext cx="8534400" cy="4286250"/>
          </a:xfrm>
          <a:prstGeom prst="rect">
            <a:avLst/>
          </a:prstGeom>
        </p:spPr>
      </p:pic>
      <p:sp>
        <p:nvSpPr>
          <p:cNvPr id="26628" name="AutoShape 6"/>
          <p:cNvSpPr>
            <a:spLocks noChangeArrowheads="1"/>
          </p:cNvSpPr>
          <p:nvPr/>
        </p:nvSpPr>
        <p:spPr bwMode="auto">
          <a:xfrm>
            <a:off x="755576" y="4293096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55655" name="Oval 7"/>
          <p:cNvSpPr>
            <a:spLocks noChangeArrowheads="1"/>
          </p:cNvSpPr>
          <p:nvPr/>
        </p:nvSpPr>
        <p:spPr bwMode="auto">
          <a:xfrm>
            <a:off x="1212776" y="5032803"/>
            <a:ext cx="1559024" cy="36195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grpSp>
        <p:nvGrpSpPr>
          <p:cNvPr id="155656" name="Group 8"/>
          <p:cNvGrpSpPr>
            <a:grpSpLocks/>
          </p:cNvGrpSpPr>
          <p:nvPr/>
        </p:nvGrpSpPr>
        <p:grpSpPr bwMode="auto">
          <a:xfrm>
            <a:off x="7524328" y="959277"/>
            <a:ext cx="1530350" cy="1947862"/>
            <a:chOff x="4320" y="1296"/>
            <a:chExt cx="1145" cy="1318"/>
          </a:xfrm>
        </p:grpSpPr>
        <p:grpSp>
          <p:nvGrpSpPr>
            <p:cNvPr id="26634" name="Group 9"/>
            <p:cNvGrpSpPr>
              <a:grpSpLocks/>
            </p:cNvGrpSpPr>
            <p:nvPr/>
          </p:nvGrpSpPr>
          <p:grpSpPr bwMode="auto">
            <a:xfrm>
              <a:off x="4320" y="1296"/>
              <a:ext cx="1145" cy="1318"/>
              <a:chOff x="4272" y="624"/>
              <a:chExt cx="1296" cy="2064"/>
            </a:xfrm>
          </p:grpSpPr>
          <p:sp>
            <p:nvSpPr>
              <p:cNvPr id="26636" name="AutoShape 10"/>
              <p:cNvSpPr>
                <a:spLocks noChangeArrowheads="1"/>
              </p:cNvSpPr>
              <p:nvPr/>
            </p:nvSpPr>
            <p:spPr bwMode="auto">
              <a:xfrm>
                <a:off x="4272" y="624"/>
                <a:ext cx="1296" cy="2064"/>
              </a:xfrm>
              <a:prstGeom prst="flowChartDocumen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6637" name="Text Box 11"/>
              <p:cNvSpPr txBox="1">
                <a:spLocks noChangeArrowheads="1"/>
              </p:cNvSpPr>
              <p:nvPr/>
            </p:nvSpPr>
            <p:spPr bwMode="auto">
              <a:xfrm>
                <a:off x="4272" y="715"/>
                <a:ext cx="1296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 sz="1400"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26635" name="Text Box 12"/>
            <p:cNvSpPr txBox="1">
              <a:spLocks noChangeArrowheads="1"/>
            </p:cNvSpPr>
            <p:nvPr/>
          </p:nvSpPr>
          <p:spPr bwMode="auto">
            <a:xfrm>
              <a:off x="4320" y="1392"/>
              <a:ext cx="1100" cy="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備註</a:t>
              </a: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：</a:t>
              </a:r>
              <a:endParaRPr lang="zh-CN" altLang="en-US" sz="1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/>
              <a:r>
                <a:rPr lang="zh-TW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僅將已有學生編號的學生資料傳送至聯遞系統</a:t>
              </a:r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83568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r>
              <a:rPr lang="en-US" altLang="zh-TW" dirty="0"/>
              <a:t>-</a:t>
            </a:r>
            <a:r>
              <a:rPr lang="zh-TW" altLang="en-US" dirty="0"/>
              <a:t>由系統自動</a:t>
            </a:r>
            <a:r>
              <a:rPr lang="zh-TW" altLang="en-US" dirty="0" smtClean="0"/>
              <a:t>搜尋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9225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r="603" b="2623"/>
          <a:stretch/>
        </p:blipFill>
        <p:spPr>
          <a:xfrm>
            <a:off x="755577" y="1501774"/>
            <a:ext cx="7488832" cy="307935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8676" name="AutoShape 7"/>
          <p:cNvSpPr>
            <a:spLocks noChangeArrowheads="1"/>
          </p:cNvSpPr>
          <p:nvPr/>
        </p:nvSpPr>
        <p:spPr bwMode="auto">
          <a:xfrm rot="10800000">
            <a:off x="1619672" y="4725144"/>
            <a:ext cx="1295400" cy="609600"/>
          </a:xfrm>
          <a:prstGeom prst="wedgeRoundRectCallout">
            <a:avLst>
              <a:gd name="adj1" fmla="val 79532"/>
              <a:gd name="adj2" fmla="val 107810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預備資料</a:t>
            </a:r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6678" name="Oval 6"/>
          <p:cNvSpPr>
            <a:spLocks noChangeArrowheads="1"/>
          </p:cNvSpPr>
          <p:nvPr/>
        </p:nvSpPr>
        <p:spPr bwMode="auto">
          <a:xfrm>
            <a:off x="769150" y="3984104"/>
            <a:ext cx="609600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3568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r>
              <a:rPr lang="en-US" altLang="zh-TW" dirty="0"/>
              <a:t>-</a:t>
            </a:r>
            <a:r>
              <a:rPr lang="zh-TW" altLang="en-US" dirty="0"/>
              <a:t>由系統自動</a:t>
            </a:r>
            <a:r>
              <a:rPr lang="zh-TW" altLang="en-US" dirty="0" smtClean="0"/>
              <a:t>搜尋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0348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733550"/>
            <a:ext cx="7581900" cy="33909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0726" name="AutoShape 4"/>
          <p:cNvSpPr>
            <a:spLocks noChangeArrowheads="1"/>
          </p:cNvSpPr>
          <p:nvPr/>
        </p:nvSpPr>
        <p:spPr bwMode="auto">
          <a:xfrm rot="10800000">
            <a:off x="3203848" y="5098073"/>
            <a:ext cx="1295400" cy="609600"/>
          </a:xfrm>
          <a:prstGeom prst="wedgeRoundRectCallout">
            <a:avLst>
              <a:gd name="adj1" fmla="val 79532"/>
              <a:gd name="adj2" fmla="val 96352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預覽資料</a:t>
            </a:r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9861" name="Oval 5"/>
          <p:cNvSpPr>
            <a:spLocks noChangeArrowheads="1"/>
          </p:cNvSpPr>
          <p:nvPr/>
        </p:nvSpPr>
        <p:spPr bwMode="auto">
          <a:xfrm>
            <a:off x="2267744" y="4437112"/>
            <a:ext cx="609600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3568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r>
              <a:rPr lang="en-US" altLang="zh-TW" dirty="0"/>
              <a:t>-</a:t>
            </a:r>
            <a:r>
              <a:rPr lang="zh-TW" altLang="en-US" dirty="0"/>
              <a:t>由系統自動</a:t>
            </a:r>
            <a:r>
              <a:rPr lang="zh-TW" altLang="en-US" dirty="0" smtClean="0"/>
              <a:t>搜尋</a:t>
            </a:r>
            <a:endParaRPr lang="en-US" altLang="zh-TW" dirty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781050" y="2636912"/>
            <a:ext cx="1447800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069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1" b="25090"/>
          <a:stretch/>
        </p:blipFill>
        <p:spPr>
          <a:xfrm>
            <a:off x="9577" y="116632"/>
            <a:ext cx="9102039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66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17190"/>
            <a:ext cx="7581900" cy="3390900"/>
          </a:xfrm>
          <a:prstGeom prst="rect">
            <a:avLst/>
          </a:prstGeom>
        </p:spPr>
      </p:pic>
      <p:sp>
        <p:nvSpPr>
          <p:cNvPr id="33796" name="AutoShape 6"/>
          <p:cNvSpPr>
            <a:spLocks noChangeArrowheads="1"/>
          </p:cNvSpPr>
          <p:nvPr/>
        </p:nvSpPr>
        <p:spPr bwMode="auto">
          <a:xfrm rot="10800000">
            <a:off x="2388077" y="5108090"/>
            <a:ext cx="2590800" cy="639763"/>
          </a:xfrm>
          <a:prstGeom prst="wedgeRoundRectCallout">
            <a:avLst>
              <a:gd name="adj1" fmla="val 58333"/>
              <a:gd name="adj2" fmla="val 107565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確認資料</a:t>
            </a:r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2700" name="Oval 12"/>
          <p:cNvSpPr>
            <a:spLocks noChangeArrowheads="1"/>
          </p:cNvSpPr>
          <p:nvPr/>
        </p:nvSpPr>
        <p:spPr bwMode="auto">
          <a:xfrm>
            <a:off x="1702277" y="4449764"/>
            <a:ext cx="685800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3568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r>
              <a:rPr lang="en-US" altLang="zh-TW" dirty="0"/>
              <a:t>-</a:t>
            </a:r>
            <a:r>
              <a:rPr lang="zh-TW" altLang="en-US" dirty="0"/>
              <a:t>由系統自動</a:t>
            </a:r>
            <a:r>
              <a:rPr lang="zh-TW" altLang="en-US" dirty="0" smtClean="0"/>
              <a:t>搜尋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01279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1743075"/>
            <a:ext cx="7629525" cy="3371850"/>
          </a:xfrm>
          <a:prstGeom prst="rect">
            <a:avLst/>
          </a:prstGeom>
        </p:spPr>
      </p:pic>
      <p:sp>
        <p:nvSpPr>
          <p:cNvPr id="244743" name="Oval 7"/>
          <p:cNvSpPr>
            <a:spLocks noChangeArrowheads="1"/>
          </p:cNvSpPr>
          <p:nvPr/>
        </p:nvSpPr>
        <p:spPr bwMode="auto">
          <a:xfrm>
            <a:off x="757237" y="2564904"/>
            <a:ext cx="1447800" cy="4445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35847" name="AutoShape 10"/>
          <p:cNvSpPr>
            <a:spLocks noChangeArrowheads="1"/>
          </p:cNvSpPr>
          <p:nvPr/>
        </p:nvSpPr>
        <p:spPr bwMode="auto">
          <a:xfrm rot="10800000">
            <a:off x="3131840" y="3933056"/>
            <a:ext cx="1752600" cy="533400"/>
          </a:xfrm>
          <a:prstGeom prst="wedgeRoundRectCallout">
            <a:avLst>
              <a:gd name="adj1" fmla="val 103877"/>
              <a:gd name="adj2" fmla="val 246496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確認成功</a:t>
            </a:r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3568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r>
              <a:rPr lang="en-US" altLang="zh-TW" dirty="0"/>
              <a:t>-</a:t>
            </a:r>
            <a:r>
              <a:rPr lang="zh-TW" altLang="en-US" dirty="0"/>
              <a:t>由系統自動</a:t>
            </a:r>
            <a:r>
              <a:rPr lang="zh-TW" altLang="en-US" dirty="0" smtClean="0"/>
              <a:t>搜尋</a:t>
            </a:r>
            <a:endParaRPr lang="en-US" altLang="zh-TW" dirty="0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746612" y="4365104"/>
            <a:ext cx="1447800" cy="4445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3425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000678"/>
            <a:ext cx="8467725" cy="3476625"/>
          </a:xfrm>
          <a:prstGeom prst="rect">
            <a:avLst/>
          </a:prstGeom>
        </p:spPr>
      </p:pic>
      <p:sp>
        <p:nvSpPr>
          <p:cNvPr id="225282" name="Oval 2"/>
          <p:cNvSpPr>
            <a:spLocks noChangeArrowheads="1"/>
          </p:cNvSpPr>
          <p:nvPr/>
        </p:nvSpPr>
        <p:spPr bwMode="auto">
          <a:xfrm>
            <a:off x="323528" y="4869160"/>
            <a:ext cx="685800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37892" name="AutoShape 3"/>
          <p:cNvSpPr>
            <a:spLocks noChangeArrowheads="1"/>
          </p:cNvSpPr>
          <p:nvPr/>
        </p:nvSpPr>
        <p:spPr bwMode="auto">
          <a:xfrm rot="10800000">
            <a:off x="2986472" y="5589240"/>
            <a:ext cx="2667000" cy="685800"/>
          </a:xfrm>
          <a:prstGeom prst="wedgeRoundRectCallout">
            <a:avLst>
              <a:gd name="adj1" fmla="val 124370"/>
              <a:gd name="adj2" fmla="val 104114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用戶增新懷疑退學學生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11560" y="336688"/>
            <a:ext cx="74168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r>
              <a:rPr lang="en-US" altLang="zh-TW" dirty="0" smtClean="0"/>
              <a:t>-</a:t>
            </a:r>
            <a:r>
              <a:rPr lang="zh-TW" altLang="en-US" dirty="0">
                <a:latin typeface="Tahoma" pitchFamily="34" charset="0"/>
              </a:rPr>
              <a:t>用戶</a:t>
            </a:r>
            <a:r>
              <a:rPr lang="zh-TW" altLang="en-US" dirty="0" smtClean="0">
                <a:latin typeface="Tahoma" pitchFamily="34" charset="0"/>
              </a:rPr>
              <a:t>建立</a:t>
            </a:r>
            <a:endParaRPr lang="en-US" altLang="zh-TW" dirty="0">
              <a:latin typeface="Tahoma" pitchFamily="34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5508104" y="1124744"/>
            <a:ext cx="3455987" cy="1006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chemeClr val="tx1"/>
                </a:solidFill>
              </a:rPr>
              <a:t>可「增新」個別學生紀錄，惟製作此</a:t>
            </a:r>
            <a:r>
              <a:rPr lang="zh-TW" altLang="en-US" sz="2000" dirty="0" smtClean="0">
                <a:solidFill>
                  <a:schemeClr val="tx1"/>
                </a:solidFill>
              </a:rPr>
              <a:t>表格之最後出席日需要</a:t>
            </a:r>
            <a:r>
              <a:rPr lang="zh-TW" altLang="en-US" sz="2000" dirty="0">
                <a:solidFill>
                  <a:schemeClr val="tx1"/>
                </a:solidFill>
              </a:rPr>
              <a:t>將該生轉為「缺席」。</a:t>
            </a:r>
          </a:p>
        </p:txBody>
      </p:sp>
    </p:spTree>
    <p:extLst>
      <p:ext uri="{BB962C8B-B14F-4D97-AF65-F5344CB8AC3E}">
        <p14:creationId xmlns:p14="http://schemas.microsoft.com/office/powerpoint/2010/main" val="2505591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8286750" cy="2238375"/>
          </a:xfrm>
          <a:prstGeom prst="rect">
            <a:avLst/>
          </a:prstGeom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 rot="10800000">
            <a:off x="5940152" y="1772816"/>
            <a:ext cx="2438400" cy="533400"/>
          </a:xfrm>
          <a:prstGeom prst="wedgeRoundRectCallout">
            <a:avLst>
              <a:gd name="adj1" fmla="val 113969"/>
              <a:gd name="adj2" fmla="val -68339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輸入參數以搜尋學生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1560" y="336688"/>
            <a:ext cx="74168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r>
              <a:rPr lang="en-US" altLang="zh-TW" dirty="0" smtClean="0"/>
              <a:t>-</a:t>
            </a:r>
            <a:r>
              <a:rPr lang="zh-TW" altLang="en-US" dirty="0">
                <a:latin typeface="Tahoma" pitchFamily="34" charset="0"/>
              </a:rPr>
              <a:t>用戶</a:t>
            </a:r>
            <a:r>
              <a:rPr lang="zh-TW" altLang="en-US" dirty="0" smtClean="0">
                <a:latin typeface="Tahoma" pitchFamily="34" charset="0"/>
              </a:rPr>
              <a:t>建立</a:t>
            </a:r>
            <a:endParaRPr lang="en-US" altLang="zh-TW" dirty="0">
              <a:latin typeface="Tahoma" pitchFamily="34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10800000">
            <a:off x="971600" y="4149080"/>
            <a:ext cx="1143000" cy="533400"/>
          </a:xfrm>
          <a:prstGeom prst="wedgeRoundRectCallout">
            <a:avLst>
              <a:gd name="adj1" fmla="val 54306"/>
              <a:gd name="adj2" fmla="val 129463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按 [搜尋]</a:t>
            </a: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363034" y="3284984"/>
            <a:ext cx="968606" cy="4445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000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124745"/>
            <a:ext cx="6480720" cy="5696762"/>
          </a:xfrm>
          <a:prstGeom prst="rect">
            <a:avLst/>
          </a:prstGeom>
        </p:spPr>
      </p:pic>
      <p:sp>
        <p:nvSpPr>
          <p:cNvPr id="231426" name="Oval 2"/>
          <p:cNvSpPr>
            <a:spLocks noChangeArrowheads="1"/>
          </p:cNvSpPr>
          <p:nvPr/>
        </p:nvSpPr>
        <p:spPr bwMode="auto">
          <a:xfrm>
            <a:off x="1259632" y="3645024"/>
            <a:ext cx="838200" cy="228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 rot="10800000">
            <a:off x="2915816" y="4509120"/>
            <a:ext cx="2620963" cy="457200"/>
          </a:xfrm>
          <a:prstGeom prst="wedgeRoundRectCallout">
            <a:avLst>
              <a:gd name="adj1" fmla="val 81073"/>
              <a:gd name="adj2" fmla="val 201870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按連結以選擇學生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11560" y="336688"/>
            <a:ext cx="74168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r>
              <a:rPr lang="en-US" altLang="zh-TW" dirty="0" smtClean="0"/>
              <a:t>-</a:t>
            </a:r>
            <a:r>
              <a:rPr lang="zh-TW" altLang="en-US" dirty="0">
                <a:latin typeface="Tahoma" pitchFamily="34" charset="0"/>
              </a:rPr>
              <a:t>用戶</a:t>
            </a:r>
            <a:r>
              <a:rPr lang="zh-TW" altLang="en-US" dirty="0" smtClean="0">
                <a:latin typeface="Tahoma" pitchFamily="34" charset="0"/>
              </a:rPr>
              <a:t>建立</a:t>
            </a:r>
            <a:endParaRPr lang="en-US" altLang="zh-TW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56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77937"/>
            <a:ext cx="8562975" cy="4295775"/>
          </a:xfrm>
          <a:prstGeom prst="rect">
            <a:avLst/>
          </a:prstGeom>
        </p:spPr>
      </p:pic>
      <p:sp>
        <p:nvSpPr>
          <p:cNvPr id="46083" name="AutoShape 3"/>
          <p:cNvSpPr>
            <a:spLocks noChangeArrowheads="1"/>
          </p:cNvSpPr>
          <p:nvPr/>
        </p:nvSpPr>
        <p:spPr bwMode="auto">
          <a:xfrm rot="10800000">
            <a:off x="2452688" y="1489868"/>
            <a:ext cx="1219200" cy="366713"/>
          </a:xfrm>
          <a:prstGeom prst="wedgeRoundRectCallout">
            <a:avLst>
              <a:gd name="adj1" fmla="val 100000"/>
              <a:gd name="adj2" fmla="val -34518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成功儲存</a:t>
            </a:r>
          </a:p>
        </p:txBody>
      </p:sp>
      <p:sp>
        <p:nvSpPr>
          <p:cNvPr id="233476" name="Oval 4"/>
          <p:cNvSpPr>
            <a:spLocks noChangeArrowheads="1"/>
          </p:cNvSpPr>
          <p:nvPr/>
        </p:nvSpPr>
        <p:spPr bwMode="auto">
          <a:xfrm>
            <a:off x="1552476" y="4408636"/>
            <a:ext cx="431800" cy="307975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 rot="10800000">
            <a:off x="4215504" y="5040461"/>
            <a:ext cx="2438400" cy="609600"/>
          </a:xfrm>
          <a:prstGeom prst="wedgeRoundRectCallout">
            <a:avLst>
              <a:gd name="adj1" fmla="val 141100"/>
              <a:gd name="adj2" fmla="val 119367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顯示為用戶建位的個案</a:t>
            </a:r>
          </a:p>
        </p:txBody>
      </p:sp>
      <p:sp>
        <p:nvSpPr>
          <p:cNvPr id="233478" name="Oval 6"/>
          <p:cNvSpPr>
            <a:spLocks noChangeArrowheads="1"/>
          </p:cNvSpPr>
          <p:nvPr/>
        </p:nvSpPr>
        <p:spPr bwMode="auto">
          <a:xfrm>
            <a:off x="1177032" y="4941168"/>
            <a:ext cx="750888" cy="254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 rot="10800000">
            <a:off x="1749902" y="5916772"/>
            <a:ext cx="3505200" cy="609600"/>
          </a:xfrm>
          <a:prstGeom prst="wedgeRoundRectCallout">
            <a:avLst>
              <a:gd name="adj1" fmla="val 50553"/>
              <a:gd name="adj2" fmla="val 168146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zh-HK" sz="1600" b="1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若該紀錄的表格</a:t>
            </a:r>
            <a:r>
              <a:rPr lang="en-US" altLang="zh-HK" sz="1600" b="1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A </a:t>
            </a:r>
            <a:r>
              <a:rPr lang="zh-TW" altLang="zh-HK" sz="1600" b="1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資料未預備或確定，可刪除懷疑退學紀錄</a:t>
            </a:r>
            <a:endParaRPr lang="zh-TW" altLang="en-US" sz="1600" b="1" dirty="0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3474" name="Oval 2"/>
          <p:cNvSpPr>
            <a:spLocks noChangeArrowheads="1"/>
          </p:cNvSpPr>
          <p:nvPr/>
        </p:nvSpPr>
        <p:spPr bwMode="auto">
          <a:xfrm>
            <a:off x="251520" y="1723659"/>
            <a:ext cx="1676400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11560" y="336688"/>
            <a:ext cx="74168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r>
              <a:rPr lang="en-US" altLang="zh-TW" dirty="0" smtClean="0"/>
              <a:t>-</a:t>
            </a:r>
            <a:r>
              <a:rPr lang="zh-TW" altLang="en-US" dirty="0">
                <a:latin typeface="Tahoma" pitchFamily="34" charset="0"/>
              </a:rPr>
              <a:t>用戶</a:t>
            </a:r>
            <a:r>
              <a:rPr lang="zh-TW" altLang="en-US" dirty="0" smtClean="0">
                <a:latin typeface="Tahoma" pitchFamily="34" charset="0"/>
              </a:rPr>
              <a:t>建立</a:t>
            </a:r>
            <a:endParaRPr lang="en-US" altLang="zh-TW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6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1262"/>
          <a:stretch/>
        </p:blipFill>
        <p:spPr>
          <a:xfrm>
            <a:off x="0" y="1988840"/>
            <a:ext cx="9158402" cy="345638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6876256" y="2636912"/>
            <a:ext cx="2160240" cy="12961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1340768"/>
            <a:ext cx="504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</a:t>
            </a:r>
            <a:endParaRPr lang="zh-HK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330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6052106" cy="6858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651500" y="2204864"/>
            <a:ext cx="3455987" cy="16312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 smtClean="0">
                <a:solidFill>
                  <a:schemeClr val="tx1"/>
                </a:solidFill>
              </a:rPr>
              <a:t>如呈報</a:t>
            </a:r>
            <a:r>
              <a:rPr lang="en-US" altLang="zh-TW" sz="2000" dirty="0" smtClean="0">
                <a:solidFill>
                  <a:schemeClr val="tx1"/>
                </a:solidFill>
              </a:rPr>
              <a:t>FORM</a:t>
            </a:r>
            <a:r>
              <a:rPr lang="zh-TW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</a:rPr>
              <a:t>A</a:t>
            </a:r>
            <a:r>
              <a:rPr lang="zh-TW" altLang="en-US" sz="2000" dirty="0" smtClean="0">
                <a:solidFill>
                  <a:schemeClr val="tx1"/>
                </a:solidFill>
              </a:rPr>
              <a:t>時，學生的缺課原因為「</a:t>
            </a:r>
            <a:r>
              <a:rPr lang="zh-TW" altLang="en-US" sz="2000" dirty="0">
                <a:solidFill>
                  <a:schemeClr val="tx1"/>
                </a:solidFill>
              </a:rPr>
              <a:t>學生缺課原因有待確認</a:t>
            </a:r>
            <a:r>
              <a:rPr lang="zh-TW" altLang="en-US" sz="2000" dirty="0" smtClean="0">
                <a:solidFill>
                  <a:schemeClr val="tx1"/>
                </a:solidFill>
              </a:rPr>
              <a:t>」，學校應在確認</a:t>
            </a:r>
            <a:r>
              <a:rPr lang="zh-TW" altLang="en-US" sz="2000" dirty="0">
                <a:solidFill>
                  <a:schemeClr val="tx1"/>
                </a:solidFill>
              </a:rPr>
              <a:t>該</a:t>
            </a:r>
            <a:r>
              <a:rPr lang="zh-TW" altLang="en-US" sz="2000" dirty="0" smtClean="0">
                <a:solidFill>
                  <a:schemeClr val="tx1"/>
                </a:solidFill>
              </a:rPr>
              <a:t>學生的缺課原因後，再使用</a:t>
            </a:r>
            <a:r>
              <a:rPr lang="en-US" altLang="zh-TW" sz="2000" dirty="0" smtClean="0">
                <a:solidFill>
                  <a:schemeClr val="tx1"/>
                </a:solidFill>
              </a:rPr>
              <a:t>FORM</a:t>
            </a:r>
            <a:r>
              <a:rPr lang="zh-TW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</a:rPr>
              <a:t>A</a:t>
            </a:r>
            <a:r>
              <a:rPr lang="zh-TW" altLang="en-US" sz="2000" dirty="0">
                <a:solidFill>
                  <a:schemeClr val="tx1"/>
                </a:solidFill>
              </a:rPr>
              <a:t>補充缺課原因</a:t>
            </a:r>
            <a:r>
              <a:rPr lang="zh-TW" altLang="en-US" sz="2000" dirty="0" smtClean="0">
                <a:solidFill>
                  <a:schemeClr val="tx1"/>
                </a:solidFill>
              </a:rPr>
              <a:t>。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27784" y="2708919"/>
            <a:ext cx="1728192" cy="2160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76337"/>
            <a:ext cx="8077200" cy="4505325"/>
          </a:xfrm>
          <a:prstGeom prst="rect">
            <a:avLst/>
          </a:prstGeom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508104" y="4869160"/>
            <a:ext cx="3563937" cy="16312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1"/>
              </a:buClr>
              <a:buSzPct val="100000"/>
              <a:buNone/>
            </a:pPr>
            <a:r>
              <a:rPr lang="zh-TW" altLang="en-US" sz="2000" dirty="0" smtClean="0">
                <a:solidFill>
                  <a:schemeClr val="tx1"/>
                </a:solidFill>
              </a:rPr>
              <a:t>系統會列出</a:t>
            </a:r>
            <a:r>
              <a:rPr lang="zh-TW" altLang="en-US" sz="2000" dirty="0">
                <a:solidFill>
                  <a:schemeClr val="tx1"/>
                </a:solidFill>
              </a:rPr>
              <a:t>所有以缺課原因「學生缺課原因有待確認」呈報缺課的學生，學校應在確認該學生的缺課原因後，再使用</a:t>
            </a:r>
            <a:r>
              <a:rPr lang="en-US" altLang="zh-TW" sz="2000" dirty="0">
                <a:solidFill>
                  <a:schemeClr val="tx1"/>
                </a:solidFill>
              </a:rPr>
              <a:t>FORM A</a:t>
            </a:r>
            <a:r>
              <a:rPr lang="zh-TW" altLang="en-US" sz="2000" dirty="0">
                <a:solidFill>
                  <a:schemeClr val="tx1"/>
                </a:solidFill>
              </a:rPr>
              <a:t>補充缺課原因。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11560" y="336688"/>
            <a:ext cx="74168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endParaRPr lang="en-US" altLang="zh-TW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3" y="1412776"/>
            <a:ext cx="4824536" cy="2319932"/>
          </a:xfrm>
          <a:prstGeom prst="rect">
            <a:avLst/>
          </a:prstGeom>
        </p:spPr>
      </p:pic>
      <p:sp>
        <p:nvSpPr>
          <p:cNvPr id="48131" name="AutoShape 7"/>
          <p:cNvSpPr>
            <a:spLocks noChangeArrowheads="1"/>
          </p:cNvSpPr>
          <p:nvPr/>
        </p:nvSpPr>
        <p:spPr bwMode="auto">
          <a:xfrm rot="10800000">
            <a:off x="4302170" y="4509120"/>
            <a:ext cx="4022725" cy="936625"/>
          </a:xfrm>
          <a:prstGeom prst="wedgeRoundRectCallout">
            <a:avLst>
              <a:gd name="adj1" fmla="val 68034"/>
              <a:gd name="adj2" fmla="val 136697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有未處理懷疑退學紀錄，系統會在用戶登入時發出提示</a:t>
            </a:r>
            <a:endParaRPr lang="en-US" altLang="zh-TW" sz="1600" b="1" dirty="0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560" y="336688"/>
            <a:ext cx="74168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編修懷疑</a:t>
            </a:r>
            <a:r>
              <a:rPr lang="zh-TW" altLang="en-US" dirty="0" smtClean="0"/>
              <a:t>退學</a:t>
            </a:r>
            <a:endParaRPr lang="en-US" altLang="zh-TW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4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懷疑退學學生復課</a:t>
            </a:r>
            <a:endParaRPr lang="en-US" altLang="zh-TW" dirty="0"/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971600" y="2492896"/>
            <a:ext cx="7772400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marL="457200" indent="-457200" algn="just" eaLnBrk="1" hangingPunct="1">
              <a:buClrTx/>
              <a:buSzPct val="90000"/>
              <a:buFont typeface="Wingdings" panose="05000000000000000000" pitchFamily="2" charset="2"/>
              <a:buChar char="l"/>
            </a:pPr>
            <a:r>
              <a:rPr lang="zh-HK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用戶可把懷疑退學學生的狀態回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復</a:t>
            </a:r>
            <a:r>
              <a:rPr lang="zh-HK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正常。 </a:t>
            </a:r>
          </a:p>
          <a:p>
            <a:pPr algn="just" eaLnBrk="1" hangingPunct="1">
              <a:buSzPct val="90000"/>
              <a:buFont typeface="Wingdings" panose="05000000000000000000" pitchFamily="2" charset="2"/>
              <a:buChar char="§"/>
            </a:pPr>
            <a:endParaRPr lang="zh-HK" altLang="en-US" sz="2800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 eaLnBrk="1" hangingPunct="1">
              <a:buSzPct val="90000"/>
              <a:buFont typeface="Wingdings" panose="05000000000000000000" pitchFamily="2" charset="2"/>
              <a:buChar char="§"/>
            </a:pPr>
            <a:endParaRPr lang="zh-TW" altLang="en-US" sz="2800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365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04641"/>
            <a:ext cx="8737371" cy="4010018"/>
          </a:xfrm>
          <a:prstGeom prst="rect">
            <a:avLst/>
          </a:prstGeom>
        </p:spPr>
      </p:pic>
      <p:grpSp>
        <p:nvGrpSpPr>
          <p:cNvPr id="21" name="Group 14"/>
          <p:cNvGrpSpPr>
            <a:grpSpLocks/>
          </p:cNvGrpSpPr>
          <p:nvPr/>
        </p:nvGrpSpPr>
        <p:grpSpPr bwMode="auto">
          <a:xfrm>
            <a:off x="7377255" y="1074982"/>
            <a:ext cx="1524000" cy="1281551"/>
            <a:chOff x="4320" y="1164"/>
            <a:chExt cx="960" cy="1476"/>
          </a:xfrm>
        </p:grpSpPr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320" y="1296"/>
              <a:ext cx="960" cy="1344"/>
              <a:chOff x="4272" y="624"/>
              <a:chExt cx="1296" cy="2064"/>
            </a:xfrm>
          </p:grpSpPr>
          <p:sp>
            <p:nvSpPr>
              <p:cNvPr id="24" name="AutoShape 7"/>
              <p:cNvSpPr>
                <a:spLocks noChangeArrowheads="1"/>
              </p:cNvSpPr>
              <p:nvPr/>
            </p:nvSpPr>
            <p:spPr bwMode="auto">
              <a:xfrm>
                <a:off x="4272" y="624"/>
                <a:ext cx="1296" cy="2064"/>
              </a:xfrm>
              <a:prstGeom prst="flowChartDocumen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>
                <a:off x="4272" y="715"/>
                <a:ext cx="1296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 sz="1400"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4320" y="1164"/>
              <a:ext cx="912" cy="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  <a:p>
              <a:pPr eaLnBrk="1" hangingPunct="1"/>
              <a:r>
                <a:rPr lang="zh-TW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顯示「懷疑退學學生復課」清單</a:t>
              </a:r>
              <a:r>
                <a:rPr lang="zh-CN" altLang="en-US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6" name="AutoShape 23"/>
          <p:cNvSpPr>
            <a:spLocks noChangeArrowheads="1"/>
          </p:cNvSpPr>
          <p:nvPr/>
        </p:nvSpPr>
        <p:spPr bwMode="auto">
          <a:xfrm rot="10800000">
            <a:off x="5508104" y="3804587"/>
            <a:ext cx="1663700" cy="576263"/>
          </a:xfrm>
          <a:prstGeom prst="wedgeRoundRectCallout">
            <a:avLst>
              <a:gd name="adj1" fmla="val -65653"/>
              <a:gd name="adj2" fmla="val 54130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輸入復課日期</a:t>
            </a:r>
            <a:r>
              <a:rPr lang="zh-CN" altLang="en-US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 dirty="0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323528" y="3849438"/>
            <a:ext cx="792088" cy="304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6732240" y="5013176"/>
            <a:ext cx="1524000" cy="1027149"/>
            <a:chOff x="4320" y="1296"/>
            <a:chExt cx="960" cy="1344"/>
          </a:xfrm>
        </p:grpSpPr>
        <p:grpSp>
          <p:nvGrpSpPr>
            <p:cNvPr id="29" name="Group 32"/>
            <p:cNvGrpSpPr>
              <a:grpSpLocks/>
            </p:cNvGrpSpPr>
            <p:nvPr/>
          </p:nvGrpSpPr>
          <p:grpSpPr bwMode="auto">
            <a:xfrm>
              <a:off x="4320" y="1296"/>
              <a:ext cx="960" cy="1344"/>
              <a:chOff x="4272" y="624"/>
              <a:chExt cx="1296" cy="2064"/>
            </a:xfrm>
          </p:grpSpPr>
          <p:sp>
            <p:nvSpPr>
              <p:cNvPr id="31" name="AutoShape 33"/>
              <p:cNvSpPr>
                <a:spLocks noChangeArrowheads="1"/>
              </p:cNvSpPr>
              <p:nvPr/>
            </p:nvSpPr>
            <p:spPr bwMode="auto">
              <a:xfrm>
                <a:off x="4272" y="624"/>
                <a:ext cx="1296" cy="2064"/>
              </a:xfrm>
              <a:prstGeom prst="flowChartDocumen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>
                  <a:solidFill>
                    <a:srgbClr val="FF3300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32" name="Text Box 34"/>
              <p:cNvSpPr txBox="1">
                <a:spLocks noChangeArrowheads="1"/>
              </p:cNvSpPr>
              <p:nvPr/>
            </p:nvSpPr>
            <p:spPr bwMode="auto">
              <a:xfrm>
                <a:off x="4272" y="715"/>
                <a:ext cx="1296" cy="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 sz="1400"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4320" y="1392"/>
              <a:ext cx="912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 b="1">
                  <a:solidFill>
                    <a:srgbClr val="FFFFFF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 </a:t>
              </a:r>
              <a:r>
                <a:rPr lang="zh-TW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顯示「已復課學生」名單</a:t>
              </a:r>
              <a:r>
                <a:rPr lang="zh-CN" altLang="en-US" sz="1600" b="1">
                  <a:solidFill>
                    <a:schemeClr val="bg1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rPr>
                <a:t> </a:t>
              </a:r>
              <a:endParaRPr lang="en-US" altLang="zh-TW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懷疑退學學生復課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8854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6" y="1194676"/>
            <a:ext cx="8151144" cy="3966599"/>
          </a:xfrm>
          <a:prstGeom prst="rect">
            <a:avLst/>
          </a:prstGeom>
        </p:spPr>
      </p:pic>
      <p:sp>
        <p:nvSpPr>
          <p:cNvPr id="204819" name="AutoShape 19"/>
          <p:cNvSpPr>
            <a:spLocks noChangeArrowheads="1"/>
          </p:cNvSpPr>
          <p:nvPr/>
        </p:nvSpPr>
        <p:spPr bwMode="auto">
          <a:xfrm rot="10800000">
            <a:off x="4427984" y="5220345"/>
            <a:ext cx="1524000" cy="656927"/>
          </a:xfrm>
          <a:prstGeom prst="wedgeRoundRectCallout">
            <a:avLst>
              <a:gd name="adj1" fmla="val 75118"/>
              <a:gd name="adj2" fmla="val 69161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</a:rPr>
              <a:t>如有需要，</a:t>
            </a:r>
            <a:r>
              <a:rPr lang="zh-TW" altLang="en-US" sz="1600" dirty="0" smtClean="0">
                <a:solidFill>
                  <a:srgbClr val="FFFFFF"/>
                </a:solidFill>
                <a:latin typeface="Arial" panose="020B0604020202020204" pitchFamily="34" charset="0"/>
              </a:rPr>
              <a:t>可取消復課</a:t>
            </a:r>
            <a:endParaRPr lang="en-US" altLang="zh-TW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04821" name="AutoShape 21"/>
          <p:cNvSpPr>
            <a:spLocks noChangeArrowheads="1"/>
          </p:cNvSpPr>
          <p:nvPr/>
        </p:nvSpPr>
        <p:spPr bwMode="auto">
          <a:xfrm rot="10800000">
            <a:off x="1296069" y="5394176"/>
            <a:ext cx="1511300" cy="719138"/>
          </a:xfrm>
          <a:prstGeom prst="wedgeRoundRectCallout">
            <a:avLst>
              <a:gd name="adj1" fmla="val 78167"/>
              <a:gd name="adj2" fmla="val 90138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按此鍵傳送資料至聯遞系統</a:t>
            </a:r>
            <a:r>
              <a:rPr lang="zh-CN" altLang="en-US" sz="1600" b="1" dirty="0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 dirty="0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4822" name="Oval 22"/>
          <p:cNvSpPr>
            <a:spLocks noChangeArrowheads="1"/>
          </p:cNvSpPr>
          <p:nvPr/>
        </p:nvSpPr>
        <p:spPr bwMode="auto">
          <a:xfrm>
            <a:off x="0" y="4702706"/>
            <a:ext cx="1919953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204824" name="AutoShape 24"/>
          <p:cNvSpPr>
            <a:spLocks noChangeArrowheads="1"/>
          </p:cNvSpPr>
          <p:nvPr/>
        </p:nvSpPr>
        <p:spPr bwMode="auto">
          <a:xfrm>
            <a:off x="1394108" y="1700808"/>
            <a:ext cx="657611" cy="29151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10800000">
            <a:off x="6427455" y="4926186"/>
            <a:ext cx="1524000" cy="831850"/>
          </a:xfrm>
          <a:prstGeom prst="wedgeRoundRectCallout">
            <a:avLst>
              <a:gd name="adj1" fmla="val 40734"/>
              <a:gd name="adj2" fmla="val 96156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如有需要，可更改復課日期</a:t>
            </a:r>
            <a:endParaRPr lang="en-US" altLang="zh-TW" sz="1600" b="1" dirty="0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3481643" y="4678823"/>
            <a:ext cx="874334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懷疑退學學生復課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63968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476375"/>
            <a:ext cx="8763000" cy="3905250"/>
          </a:xfrm>
          <a:prstGeom prst="rect">
            <a:avLst/>
          </a:prstGeom>
        </p:spPr>
      </p:pic>
      <p:sp>
        <p:nvSpPr>
          <p:cNvPr id="206867" name="AutoShape 19"/>
          <p:cNvSpPr>
            <a:spLocks noChangeArrowheads="1"/>
          </p:cNvSpPr>
          <p:nvPr/>
        </p:nvSpPr>
        <p:spPr bwMode="auto">
          <a:xfrm rot="10800000">
            <a:off x="7267733" y="2132856"/>
            <a:ext cx="1511300" cy="863600"/>
          </a:xfrm>
          <a:prstGeom prst="wedgeRoundRectCallout">
            <a:avLst>
              <a:gd name="adj1" fmla="val -27313"/>
              <a:gd name="adj2" fmla="val -181706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狀況變更為「已輸出」</a:t>
            </a:r>
            <a:r>
              <a:rPr lang="zh-CN" altLang="en-US" sz="1600" b="1">
                <a:solidFill>
                  <a:schemeClr val="bg1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1600" b="1">
              <a:solidFill>
                <a:schemeClr val="bg1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6875" name="Oval 27"/>
          <p:cNvSpPr>
            <a:spLocks noChangeArrowheads="1"/>
          </p:cNvSpPr>
          <p:nvPr/>
        </p:nvSpPr>
        <p:spPr bwMode="auto">
          <a:xfrm>
            <a:off x="7994650" y="4149080"/>
            <a:ext cx="768350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懷疑退學學生復課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9738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</a:t>
            </a:r>
            <a:r>
              <a:rPr lang="zh-TW" altLang="en-US" dirty="0" smtClean="0"/>
              <a:t>編修</a:t>
            </a:r>
            <a:r>
              <a:rPr lang="zh-TW" altLang="en-US" dirty="0"/>
              <a:t>懷疑退學通知列表</a:t>
            </a:r>
            <a:endParaRPr lang="en-US" altLang="zh-TW" dirty="0"/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395536" y="1844824"/>
            <a:ext cx="8208912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marL="457200" indent="-457200" algn="just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用戶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可以定義誰被分配接收網上校管系統彈出通知，如有學生連續缺課六天及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</a:rPr>
              <a:t>/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或七天或以上的提示電郵。 系統將根據選項發送提示電子郵件和彈出通知。</a:t>
            </a:r>
          </a:p>
          <a:p>
            <a:pPr algn="just">
              <a:buClrTx/>
              <a:buSzPct val="90000"/>
            </a:pPr>
            <a:endParaRPr lang="zh-TW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457200" indent="-457200" algn="just">
              <a:buClrTx/>
              <a:buSzPct val="90000"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接收網上校管系統彈出通知的教職員必須擁有 “懷疑退學 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</a:rPr>
              <a:t>– 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編修懷疑退學通知列表” 的 “修改” 權限。</a:t>
            </a:r>
          </a:p>
          <a:p>
            <a:pPr algn="just" eaLnBrk="1" hangingPunct="1">
              <a:buSzPct val="90000"/>
              <a:buFont typeface="Wingdings" panose="05000000000000000000" pitchFamily="2" charset="2"/>
              <a:buChar char="§"/>
            </a:pPr>
            <a:endParaRPr lang="zh-HK" altLang="en-US" sz="2800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just" eaLnBrk="1" hangingPunct="1">
              <a:buSzPct val="90000"/>
              <a:buFont typeface="Wingdings" panose="05000000000000000000" pitchFamily="2" charset="2"/>
              <a:buChar char="§"/>
            </a:pPr>
            <a:endParaRPr lang="zh-TW" altLang="en-US" sz="2800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33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</a:t>
            </a:r>
            <a:r>
              <a:rPr lang="zh-TW" altLang="en-US" dirty="0" smtClean="0"/>
              <a:t>編修</a:t>
            </a:r>
            <a:r>
              <a:rPr lang="zh-TW" altLang="en-US" dirty="0"/>
              <a:t>懷疑退學通知列表</a:t>
            </a:r>
            <a:endParaRPr lang="en-US" altLang="zh-TW" dirty="0"/>
          </a:p>
        </p:txBody>
      </p:sp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408712" cy="540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9"/>
          <p:cNvSpPr>
            <a:spLocks noChangeArrowheads="1"/>
          </p:cNvSpPr>
          <p:nvPr/>
        </p:nvSpPr>
        <p:spPr bwMode="auto">
          <a:xfrm rot="10800000">
            <a:off x="6372200" y="4653133"/>
            <a:ext cx="2448272" cy="1440161"/>
          </a:xfrm>
          <a:prstGeom prst="wedgeRoundRectCallout">
            <a:avLst>
              <a:gd name="adj1" fmla="val 185010"/>
              <a:gd name="adj2" fmla="val 78319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algn="just" eaLnBrk="1" hangingPunct="1"/>
            <a:r>
              <a:rPr lang="zh-TW" altLang="en-US" sz="1600" dirty="0" smtClean="0">
                <a:solidFill>
                  <a:srgbClr val="FFFFFF"/>
                </a:solidFill>
                <a:latin typeface="Arial" panose="020B0604020202020204" pitchFamily="34" charset="0"/>
              </a:rPr>
              <a:t>分配</a:t>
            </a:r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</a:rPr>
              <a:t>教職員接收 網上校管系統彈出通知， 如有學生連續缺課六天及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</a:rPr>
              <a:t>/</a:t>
            </a:r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</a:rPr>
              <a:t>或七天或以上的提示電郵。</a:t>
            </a:r>
            <a:endParaRPr lang="en-US" altLang="zh-TW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1154015" y="3284984"/>
            <a:ext cx="874334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2339752" y="3573016"/>
            <a:ext cx="874334" cy="648072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1259632" y="5571737"/>
            <a:ext cx="504056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104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defRPr>
                <a:solidFill>
                  <a:schemeClr val="tx2"/>
                </a:solidFill>
                <a:latin typeface="+mj-lt"/>
                <a:cs typeface="+mj-cs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dirty="0"/>
              <a:t>	</a:t>
            </a:r>
            <a:r>
              <a:rPr lang="zh-TW" altLang="en-US" dirty="0" smtClean="0"/>
              <a:t>編修</a:t>
            </a:r>
            <a:r>
              <a:rPr lang="zh-TW" altLang="en-US" dirty="0"/>
              <a:t>懷疑退學通知列表</a:t>
            </a:r>
            <a:endParaRPr lang="en-US" altLang="zh-TW" dirty="0"/>
          </a:p>
        </p:txBody>
      </p:sp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408712" cy="540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9"/>
          <p:cNvSpPr>
            <a:spLocks noChangeArrowheads="1"/>
          </p:cNvSpPr>
          <p:nvPr/>
        </p:nvSpPr>
        <p:spPr bwMode="auto">
          <a:xfrm rot="10800000">
            <a:off x="5004048" y="4636294"/>
            <a:ext cx="2448272" cy="1152129"/>
          </a:xfrm>
          <a:prstGeom prst="wedgeRoundRectCallout">
            <a:avLst>
              <a:gd name="adj1" fmla="val 159153"/>
              <a:gd name="adj2" fmla="val -51109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algn="just" eaLnBrk="1" hangingPunct="1"/>
            <a:r>
              <a:rPr lang="zh-TW" altLang="en-US" sz="1600" dirty="0" smtClean="0">
                <a:solidFill>
                  <a:srgbClr val="FFFFFF"/>
                </a:solidFill>
                <a:latin typeface="Arial" panose="020B0604020202020204" pitchFamily="34" charset="0"/>
              </a:rPr>
              <a:t>按 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</a:rPr>
              <a:t>[</a:t>
            </a:r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</a:rPr>
              <a:t>檢閱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</a:rPr>
              <a:t>] </a:t>
            </a:r>
            <a:r>
              <a:rPr lang="zh-TW" altLang="en-US" sz="1600" dirty="0" smtClean="0">
                <a:solidFill>
                  <a:srgbClr val="FFFFFF"/>
                </a:solidFill>
                <a:latin typeface="Arial" panose="020B0604020202020204" pitchFamily="34" charset="0"/>
              </a:rPr>
              <a:t>按鈕</a:t>
            </a:r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</a:rPr>
              <a:t>，</a:t>
            </a:r>
            <a:r>
              <a:rPr lang="zh-TW" altLang="en-US" sz="1600" dirty="0" smtClean="0">
                <a:solidFill>
                  <a:srgbClr val="FFFFFF"/>
                </a:solidFill>
                <a:latin typeface="Arial" panose="020B0604020202020204" pitchFamily="34" charset="0"/>
              </a:rPr>
              <a:t>如果</a:t>
            </a:r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</a:rPr>
              <a:t>用戶已 檢閱表格中的資料，而“</a:t>
            </a:r>
            <a:r>
              <a:rPr lang="en-US" altLang="zh-TW" sz="1600" dirty="0">
                <a:solidFill>
                  <a:srgbClr val="FFFFFF"/>
                </a:solidFill>
                <a:latin typeface="Arial" panose="020B0604020202020204" pitchFamily="34" charset="0"/>
              </a:rPr>
              <a:t>Y”</a:t>
            </a:r>
            <a:r>
              <a:rPr lang="zh-TW" altLang="en-US" sz="1600" dirty="0">
                <a:solidFill>
                  <a:srgbClr val="FFFFFF"/>
                </a:solidFill>
                <a:latin typeface="Arial" panose="020B0604020202020204" pitchFamily="34" charset="0"/>
              </a:rPr>
              <a:t>將會在資料轉變提示中移除。</a:t>
            </a:r>
            <a:endParaRPr lang="en-US" altLang="zh-TW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1763688" y="2921733"/>
            <a:ext cx="874334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1763688" y="5589240"/>
            <a:ext cx="504056" cy="3810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6959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10202</TotalTime>
  <Words>2955</Words>
  <Application>Microsoft Office PowerPoint</Application>
  <PresentationFormat>如螢幕大小 (4:3)</PresentationFormat>
  <Paragraphs>376</Paragraphs>
  <Slides>105</Slides>
  <Notes>21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105</vt:i4>
      </vt:variant>
    </vt:vector>
  </HeadingPairs>
  <TitlesOfParts>
    <vt:vector size="117" baseType="lpstr">
      <vt:lpstr>Gungsuh</vt:lpstr>
      <vt:lpstr>宋体</vt:lpstr>
      <vt:lpstr>微軟正黑體</vt:lpstr>
      <vt:lpstr>新細明體</vt:lpstr>
      <vt:lpstr>Arial</vt:lpstr>
      <vt:lpstr>Cooper Black</vt:lpstr>
      <vt:lpstr>Monotype Corsiva</vt:lpstr>
      <vt:lpstr>Tahoma</vt:lpstr>
      <vt:lpstr>Times New Roman</vt:lpstr>
      <vt:lpstr>Trebuchet MS</vt:lpstr>
      <vt:lpstr>Wingdings</vt:lpstr>
      <vt:lpstr>佈景主題1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學生出席模組功能</vt:lpstr>
      <vt:lpstr>PowerPoint 簡報</vt:lpstr>
      <vt:lpstr>先決條件及設定</vt:lpstr>
      <vt:lpstr>增新特別出席日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學生出席資料 &gt; 輸入資料 &gt; 輸入-以匯入檔案方式輸入出席資料</vt:lpstr>
      <vt:lpstr>Sample</vt:lpstr>
      <vt:lpstr>PowerPoint 簡報</vt:lpstr>
      <vt:lpstr>編修懷疑退學 </vt:lpstr>
      <vt:lpstr>代碼管理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數據合併 -整合學生的缺席紀錄，以配合學生成績 (ASR) 模組內的成績表列印</vt:lpstr>
      <vt:lpstr>可以更改以往出席資料設定</vt:lpstr>
      <vt:lpstr>可更改以往學生出席紀錄</vt:lpstr>
      <vt:lpstr>合併過往學生出席資料</vt:lpstr>
    </vt:vector>
  </TitlesOfParts>
  <Company>EMB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</dc:title>
  <dc:creator>Eddie Kwan</dc:creator>
  <cp:lastModifiedBy>YIP, Wing-yan Jasmine</cp:lastModifiedBy>
  <cp:revision>569</cp:revision>
  <cp:lastPrinted>2021-08-05T10:41:22Z</cp:lastPrinted>
  <dcterms:created xsi:type="dcterms:W3CDTF">2002-12-31T07:04:38Z</dcterms:created>
  <dcterms:modified xsi:type="dcterms:W3CDTF">2021-08-06T01:49:17Z</dcterms:modified>
</cp:coreProperties>
</file>