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58"/>
  </p:notesMasterIdLst>
  <p:handoutMasterIdLst>
    <p:handoutMasterId r:id="rId59"/>
  </p:handoutMasterIdLst>
  <p:sldIdLst>
    <p:sldId id="425" r:id="rId2"/>
    <p:sldId id="409" r:id="rId3"/>
    <p:sldId id="410" r:id="rId4"/>
    <p:sldId id="416" r:id="rId5"/>
    <p:sldId id="412" r:id="rId6"/>
    <p:sldId id="417" r:id="rId7"/>
    <p:sldId id="413" r:id="rId8"/>
    <p:sldId id="418" r:id="rId9"/>
    <p:sldId id="414" r:id="rId10"/>
    <p:sldId id="419" r:id="rId11"/>
    <p:sldId id="415" r:id="rId12"/>
    <p:sldId id="420" r:id="rId13"/>
    <p:sldId id="421" r:id="rId14"/>
    <p:sldId id="422" r:id="rId15"/>
    <p:sldId id="423" r:id="rId16"/>
    <p:sldId id="370" r:id="rId17"/>
    <p:sldId id="371" r:id="rId18"/>
    <p:sldId id="372" r:id="rId19"/>
    <p:sldId id="373" r:id="rId20"/>
    <p:sldId id="328" r:id="rId21"/>
    <p:sldId id="358" r:id="rId22"/>
    <p:sldId id="359" r:id="rId23"/>
    <p:sldId id="322" r:id="rId24"/>
    <p:sldId id="356" r:id="rId25"/>
    <p:sldId id="357" r:id="rId26"/>
    <p:sldId id="355" r:id="rId27"/>
    <p:sldId id="360" r:id="rId28"/>
    <p:sldId id="424" r:id="rId29"/>
    <p:sldId id="374" r:id="rId30"/>
    <p:sldId id="343" r:id="rId31"/>
    <p:sldId id="395" r:id="rId32"/>
    <p:sldId id="396" r:id="rId33"/>
    <p:sldId id="397" r:id="rId34"/>
    <p:sldId id="346" r:id="rId35"/>
    <p:sldId id="347" r:id="rId36"/>
    <p:sldId id="375" r:id="rId37"/>
    <p:sldId id="376" r:id="rId38"/>
    <p:sldId id="377" r:id="rId39"/>
    <p:sldId id="378" r:id="rId40"/>
    <p:sldId id="352" r:id="rId41"/>
    <p:sldId id="353" r:id="rId42"/>
    <p:sldId id="354" r:id="rId43"/>
    <p:sldId id="406" r:id="rId44"/>
    <p:sldId id="331" r:id="rId45"/>
    <p:sldId id="332" r:id="rId46"/>
    <p:sldId id="333" r:id="rId47"/>
    <p:sldId id="334" r:id="rId48"/>
    <p:sldId id="293" r:id="rId49"/>
    <p:sldId id="295" r:id="rId50"/>
    <p:sldId id="380" r:id="rId51"/>
    <p:sldId id="361" r:id="rId52"/>
    <p:sldId id="335" r:id="rId53"/>
    <p:sldId id="363" r:id="rId54"/>
    <p:sldId id="336" r:id="rId55"/>
    <p:sldId id="286" r:id="rId56"/>
    <p:sldId id="426" r:id="rId57"/>
  </p:sldIdLst>
  <p:sldSz cx="9144000" cy="6858000" type="screen4x3"/>
  <p:notesSz cx="6797675" cy="9926638"/>
  <p:defaultTextStyle>
    <a:defPPr>
      <a:defRPr lang="zh-TW"/>
    </a:defPPr>
    <a:lvl1pPr algn="dist" rtl="0" fontAlgn="base">
      <a:spcBef>
        <a:spcPct val="50000"/>
      </a:spcBef>
      <a:spcAft>
        <a:spcPct val="0"/>
      </a:spcAft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1pPr>
    <a:lvl2pPr marL="457200" algn="dist" rtl="0" fontAlgn="base">
      <a:spcBef>
        <a:spcPct val="50000"/>
      </a:spcBef>
      <a:spcAft>
        <a:spcPct val="0"/>
      </a:spcAft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2pPr>
    <a:lvl3pPr marL="914400" algn="dist" rtl="0" fontAlgn="base">
      <a:spcBef>
        <a:spcPct val="50000"/>
      </a:spcBef>
      <a:spcAft>
        <a:spcPct val="0"/>
      </a:spcAft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3pPr>
    <a:lvl4pPr marL="1371600" algn="dist" rtl="0" fontAlgn="base">
      <a:spcBef>
        <a:spcPct val="50000"/>
      </a:spcBef>
      <a:spcAft>
        <a:spcPct val="0"/>
      </a:spcAft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4pPr>
    <a:lvl5pPr marL="1828800" algn="dist" rtl="0" fontAlgn="base">
      <a:spcBef>
        <a:spcPct val="50000"/>
      </a:spcBef>
      <a:spcAft>
        <a:spcPct val="0"/>
      </a:spcAft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4800" kern="1200">
        <a:solidFill>
          <a:srgbClr val="99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CC"/>
    <a:srgbClr val="333333"/>
    <a:srgbClr val="EEFFFF"/>
    <a:srgbClr val="3366CC"/>
    <a:srgbClr val="FF33CC"/>
    <a:srgbClr val="6666FF"/>
    <a:srgbClr val="9966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3212" autoAdjust="0"/>
  </p:normalViewPr>
  <p:slideViewPr>
    <p:cSldViewPr>
      <p:cViewPr varScale="1">
        <p:scale>
          <a:sx n="109" d="100"/>
          <a:sy n="109" d="100"/>
        </p:scale>
        <p:origin x="18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459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399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0"/>
            <a:ext cx="2946399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833"/>
            <a:ext cx="2946399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29833"/>
            <a:ext cx="2946399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4058EF3-E475-4E09-949E-4E871EB4AD8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5665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399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6399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5712"/>
            <a:ext cx="4984749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833"/>
            <a:ext cx="2946399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9833"/>
            <a:ext cx="2946399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FD1D885-97E1-43B9-A0B2-75BA6759B9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40569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767" indent="-28568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2718" indent="-228543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599805" indent="-228543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6892" indent="-228543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3981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068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8154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5241" indent="-2285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prstClr val="white"/>
              </a:buClr>
            </a:pPr>
            <a:fld id="{C0347C2A-72EA-46B3-8B4D-A79B5F0CE5E7}" type="slidenum">
              <a:rPr lang="en-US" altLang="zh-TW" sz="1200" b="0">
                <a:solidFill>
                  <a:prstClr val="black"/>
                </a:solidFill>
                <a:latin typeface="Tahoma" pitchFamily="34" charset="0"/>
              </a:rPr>
              <a:pPr eaLnBrk="1" hangingPunct="1">
                <a:buClr>
                  <a:prstClr val="white"/>
                </a:buClr>
              </a:pPr>
              <a:t>1</a:t>
            </a:fld>
            <a:endParaRPr lang="en-US" altLang="zh-TW" sz="1200" b="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3827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979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4664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7972" indent="-28383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342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479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615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49775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1889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06026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6016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EF895E9-3C0E-4AC9-83DC-89DE8CE74582}" type="slidenum">
              <a:rPr lang="en-US" altLang="zh-TW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zh-TW" dirty="0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6350" y="1077913"/>
            <a:ext cx="7183438" cy="5387975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HK" altLang="zh-H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3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31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3157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76350" y="1077913"/>
            <a:ext cx="7183438" cy="5387975"/>
          </a:xfrm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7972" indent="-283835"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5342" indent="-227068"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89479" indent="-227068"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3615" indent="-227068"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437CD9F-372C-4C07-9909-A696062C117A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0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56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616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581775" y="285750"/>
          <a:ext cx="2305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2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24" b="11539"/>
                      <a:stretch>
                        <a:fillRect/>
                      </a:stretch>
                    </p:blipFill>
                    <p:spPr bwMode="gray">
                      <a:xfrm>
                        <a:off x="6581775" y="285750"/>
                        <a:ext cx="23050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0099FF"/>
                </a:solidFill>
              </a:rPr>
              <a:t>Systems and Information Management Section                                                                                  Slide </a:t>
            </a:r>
            <a:fld id="{613290C6-85CD-4FD3-AAAF-6240AA9D64CC}" type="slidenum">
              <a:rPr lang="en-US" altLang="zh-TW" sz="1400">
                <a:solidFill>
                  <a:srgbClr val="0099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dirty="0">
              <a:solidFill>
                <a:srgbClr val="0099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6781800" cy="1600200"/>
          </a:xfrm>
        </p:spPr>
        <p:txBody>
          <a:bodyPr/>
          <a:lstStyle>
            <a:lvl1pPr algn="r">
              <a:defRPr sz="3600">
                <a:ea typeface="Gungsuh" pitchFamily="18" charset="-127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5943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  <p:extLst>
      <p:ext uri="{BB962C8B-B14F-4D97-AF65-F5344CB8AC3E}">
        <p14:creationId xmlns:p14="http://schemas.microsoft.com/office/powerpoint/2010/main" val="26434186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7019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290513"/>
            <a:ext cx="2019300" cy="58277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90513"/>
            <a:ext cx="5905500" cy="58277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5693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78134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kumimoji="0" lang="en-US" altLang="zh-TW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0" lang="en-US" altLang="zh-TW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kumimoji="0" lang="en-US" altLang="zh-TW" b="1" dirty="0" smtClean="0">
                <a:effectLst/>
              </a:rPr>
              <a:t>DQT–STUABS-</a:t>
            </a:r>
            <a:fld id="{7B049C6D-9C54-4F8E-920A-E5A4ED9FEA4C}" type="slidenum">
              <a:rPr kumimoji="0" lang="en-US" altLang="zh-TW" b="1" smtClean="0">
                <a:effectLst/>
              </a:rPr>
              <a:pPr>
                <a:defRPr/>
              </a:pPr>
              <a:t>‹#›</a:t>
            </a:fld>
            <a:endParaRPr kumimoji="0" lang="en-US" altLang="zh-TW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3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24116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82431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61312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1208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1650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8897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497189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14599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AM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57200" y="1052513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19238" y="29051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9713"/>
            <a:ext cx="8077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gray">
          <a:xfrm>
            <a:off x="1436688" y="366713"/>
            <a:ext cx="31750" cy="10525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gray">
          <a:xfrm>
            <a:off x="669925" y="1052513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pic>
        <p:nvPicPr>
          <p:cNvPr id="1032" name="Picture 14" descr="wo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4176713"/>
            <a:ext cx="738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0099FF"/>
                </a:solidFill>
              </a:rPr>
              <a:t>Systems and Information Management Section                                                                                  Slide </a:t>
            </a:r>
            <a:fld id="{6C69AB20-A5EE-440D-AF39-874B319BF188}" type="slidenum">
              <a:rPr lang="en-US" altLang="zh-TW" sz="1400">
                <a:solidFill>
                  <a:srgbClr val="0099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2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8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dr.websams.edb.gov.hk/%e6%a8%a1%e7%b5%84%e8%b3%87%e6%96%99/%E8%81%AF%E9%81%9E%E7%B3%BB%E7%B5%B1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dr.websams.edb.gov.hk/%e6%a8%a1%e7%b5%84%e8%b3%87%e6%96%99/%E8%81%AF%E9%81%9E%E7%B3%BB%E7%B5%B1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10.15.35.60:999/temp/SYS/Documents%20and%20Settings/Administrator/Local%20Settings/Temporary%20Internet%20Files/Templates/CDS/Report.ppt" TargetMode="External"/><Relationship Id="rId13" Type="http://schemas.openxmlformats.org/officeDocument/2006/relationships/hyperlink" Target="http://10.15.35.60:999/temp/SYS/Documents%20and%20Settings/Administrator/Local%20Settings/Temporary%20Internet%20Files/Templates/CDS/Trans.ppt#-1,2,Transmission" TargetMode="External"/><Relationship Id="rId3" Type="http://schemas.openxmlformats.org/officeDocument/2006/relationships/hyperlink" Target="http://10.15.35.60:999/temp/SYS/Documents%20and%20Settings/Administrator/Local%20Settings/Temporary%20Internet%20Files/Templates/CDS/OutMsg.ppt#-1,1,Outing Message" TargetMode="External"/><Relationship Id="rId7" Type="http://schemas.openxmlformats.org/officeDocument/2006/relationships/hyperlink" Target="http://10.15.35.60:999/temp/SYS/Documents%20and%20Settings/Administrator/Local%20Settings/Temporary%20Internet%20Files/Templates/CDS/ArcMsg.ppt#-1,1,Archived Message" TargetMode="External"/><Relationship Id="rId12" Type="http://schemas.openxmlformats.org/officeDocument/2006/relationships/hyperlink" Target="http://10.15.35.60:999/temp/SYS/Documents%20and%20Settings/Administrator/Local%20Settings/Temporary%20Internet%20Files/Templates/CDS/OutMsg.ppt#-1,2,Outing Message" TargetMode="Externa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10.15.35.60:999/temp/SYS/Documents%20and%20Settings/Administrator/Local%20Settings/Temporary%20Internet%20Files/Templates/CDS/SchKeyMan.ppt#-1,2,School Key Managem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0.15.35.60:999/temp/SYS/Documents%20and%20Settings/Administrator/Local%20Settings/Temporary%20Internet%20Files/Templates/CDS/ImEx_Msg.ppt#-1,1,Import/Export Message" TargetMode="External"/><Relationship Id="rId11" Type="http://schemas.openxmlformats.org/officeDocument/2006/relationships/hyperlink" Target="http://10.15.35.60:999/temp/SYS/Documents%20and%20Settings/Administrator/Local%20Settings/Temporary%20Internet%20Files/Templates/CDS/SendWebSAMS.ppt" TargetMode="External"/><Relationship Id="rId5" Type="http://schemas.openxmlformats.org/officeDocument/2006/relationships/hyperlink" Target="http://10.15.35.60:999/temp/SYS/Documents%20and%20Settings/Administrator/Local%20Settings/Temporary%20Internet%20Files/Templates/CDS/Trans.ppt#-1,1,Transmission" TargetMode="External"/><Relationship Id="rId15" Type="http://schemas.openxmlformats.org/officeDocument/2006/relationships/hyperlink" Target="http://10.15.35.60:999/temp/SYS/Documents%20and%20Settings/Administrator/Local%20Settings/Temporary%20Internet%20Files/Templates/CDS/ArcMsg.ppt#-1,2,Archived Message" TargetMode="External"/><Relationship Id="rId10" Type="http://schemas.openxmlformats.org/officeDocument/2006/relationships/hyperlink" Target="http://10.15.35.60:999/temp/SYS/Documents%20and%20Settings/Administrator/Local%20Settings/Temporary%20Internet%20Files/Templates/CDS/SchKeyMan.ppt#-1,1,School Key Management" TargetMode="External"/><Relationship Id="rId4" Type="http://schemas.openxmlformats.org/officeDocument/2006/relationships/hyperlink" Target="http://10.15.35.60:999/temp/SYS/Documents%20and%20Settings/Administrator/Local%20Settings/Temporary%20Internet%20Files/Templates/CDS/InMsg.ppt" TargetMode="External"/><Relationship Id="rId9" Type="http://schemas.openxmlformats.org/officeDocument/2006/relationships/hyperlink" Target="http://10.15.35.60:999/temp/SYS/Documents%20and%20Settings/Administrator/Local%20Settings/Temporary%20Internet%20Files/Templates/CDS/CDSLog.ppt" TargetMode="External"/><Relationship Id="rId14" Type="http://schemas.openxmlformats.org/officeDocument/2006/relationships/hyperlink" Target="http://10.15.35.60:999/temp/SYS/Documents%20and%20Settings/Administrator/Local%20Settings/Temporary%20Internet%20Files/Templates/CDS/ImEx_Msg.ppt#-1,2,Import/Export Mess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dr.websams.edb.gov.hk/%e6%a8%a1%e7%b5%84%e8%b3%87%e6%96%99/%E8%81%AF%E9%81%9E%E7%B3%BB%E7%B5%B1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dr.websams.edb.gov.hk/%e6%a8%a1%e7%b5%84%e8%b3%87%e6%96%99/%E8%81%AF%E9%81%9E%E7%B3%BB%E7%B5%B1/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dr.websams.edb.gov.hk/%e6%a8%a1%e7%b5%84%e8%b3%87%e6%96%99/%E8%81%AF%E9%81%9E%E7%B3%BB%E7%B5%B1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dr.websams.edb.gov.hk/%e6%a8%a1%e7%b5%84%e8%b3%87%e6%96%99/%E8%81%AF%E9%81%9E%E7%B3%BB%E7%B5%B1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gray">
          <a:xfrm>
            <a:off x="1403648" y="2924944"/>
            <a:ext cx="670475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HK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</a:t>
            </a:r>
            <a:r>
              <a:rPr lang="zh-HK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endParaRPr lang="en-US" altLang="zh-TW" sz="4000" b="1" dirty="0" smtClean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endParaRPr lang="zh-TW" altLang="en-US" sz="4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8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629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076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聯遞系統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8956310" cy="367240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 bwMode="auto">
          <a:xfrm>
            <a:off x="2699792" y="4149080"/>
            <a:ext cx="2160240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60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" y="836712"/>
            <a:ext cx="9049006" cy="41764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80928"/>
            <a:ext cx="7528971" cy="37444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303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076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聯遞系統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8956310" cy="367240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 bwMode="auto">
          <a:xfrm>
            <a:off x="4716016" y="4077072"/>
            <a:ext cx="2160240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60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29076"/>
          <a:stretch/>
        </p:blipFill>
        <p:spPr>
          <a:xfrm>
            <a:off x="0" y="2636912"/>
            <a:ext cx="9133857" cy="16561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94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2803525" y="1216025"/>
            <a:ext cx="2881313" cy="1731963"/>
            <a:chOff x="5692847" y="1790492"/>
            <a:chExt cx="2879725" cy="1730881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847" y="1790492"/>
              <a:ext cx="2879725" cy="90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6919309" y="2680524"/>
              <a:ext cx="426802" cy="840849"/>
            </a:xfrm>
            <a:prstGeom prst="upDownArrow">
              <a:avLst>
                <a:gd name="adj1" fmla="val 50000"/>
                <a:gd name="adj2" fmla="val 40074"/>
              </a:avLst>
            </a:prstGeom>
            <a:solidFill>
              <a:srgbClr val="FFFF99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3482975" y="3000375"/>
            <a:ext cx="1468438" cy="2141538"/>
            <a:chOff x="3391595" y="2871634"/>
            <a:chExt cx="1468437" cy="2141542"/>
          </a:xfrm>
        </p:grpSpPr>
        <p:pic>
          <p:nvPicPr>
            <p:cNvPr id="10" name="Picture 7" descr="MCj0196132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595" y="2871634"/>
              <a:ext cx="1468437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410645" y="4494062"/>
              <a:ext cx="1439862" cy="519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CDS</a:t>
              </a: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258888" y="188913"/>
            <a:ext cx="65452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kumimoji="0" lang="en-US" altLang="zh-TW" sz="40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5076825" y="3463925"/>
            <a:ext cx="3694113" cy="744538"/>
            <a:chOff x="4909187" y="4813300"/>
            <a:chExt cx="3695361" cy="74453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813300"/>
              <a:ext cx="2592388" cy="74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 rot="16200000">
              <a:off x="5221309" y="4664691"/>
              <a:ext cx="431800" cy="1056045"/>
            </a:xfrm>
            <a:prstGeom prst="upDownArrow">
              <a:avLst>
                <a:gd name="adj1" fmla="val 50000"/>
                <a:gd name="adj2" fmla="val 48897"/>
              </a:avLst>
            </a:prstGeom>
            <a:solidFill>
              <a:srgbClr val="FFFF99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6" name="群組 40"/>
          <p:cNvGrpSpPr>
            <a:grpSpLocks/>
          </p:cNvGrpSpPr>
          <p:nvPr/>
        </p:nvGrpSpPr>
        <p:grpSpPr bwMode="auto">
          <a:xfrm>
            <a:off x="4919663" y="2224088"/>
            <a:ext cx="4068762" cy="973137"/>
            <a:chOff x="4820188" y="3120187"/>
            <a:chExt cx="4067997" cy="976037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 rot="3760864">
              <a:off x="5094093" y="3390825"/>
              <a:ext cx="431494" cy="979303"/>
            </a:xfrm>
            <a:prstGeom prst="upDownArrow">
              <a:avLst>
                <a:gd name="adj1" fmla="val 50000"/>
                <a:gd name="adj2" fmla="val 45368"/>
              </a:avLst>
            </a:prstGeom>
            <a:solidFill>
              <a:srgbClr val="FFFF99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998" y="3120187"/>
              <a:ext cx="3024187" cy="68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le 2"/>
          <p:cNvSpPr txBox="1">
            <a:spLocks/>
          </p:cNvSpPr>
          <p:nvPr/>
        </p:nvSpPr>
        <p:spPr bwMode="auto">
          <a:xfrm>
            <a:off x="468313" y="344488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kern="0" dirty="0" smtClean="0"/>
              <a:t>聯遞系統</a:t>
            </a:r>
            <a:endParaRPr lang="zh-HK" altLang="en-US" kern="0" dirty="0"/>
          </a:p>
        </p:txBody>
      </p:sp>
      <p:grpSp>
        <p:nvGrpSpPr>
          <p:cNvPr id="28" name="群組 27"/>
          <p:cNvGrpSpPr/>
          <p:nvPr/>
        </p:nvGrpSpPr>
        <p:grpSpPr>
          <a:xfrm>
            <a:off x="347663" y="2327275"/>
            <a:ext cx="3082925" cy="2960688"/>
            <a:chOff x="347663" y="2327275"/>
            <a:chExt cx="3082925" cy="2960688"/>
          </a:xfrm>
        </p:grpSpPr>
        <p:grpSp>
          <p:nvGrpSpPr>
            <p:cNvPr id="27" name="群組 26"/>
            <p:cNvGrpSpPr/>
            <p:nvPr/>
          </p:nvGrpSpPr>
          <p:grpSpPr>
            <a:xfrm>
              <a:off x="347663" y="2327275"/>
              <a:ext cx="3082925" cy="2960688"/>
              <a:chOff x="347663" y="2327275"/>
              <a:chExt cx="3082925" cy="2960688"/>
            </a:xfrm>
          </p:grpSpPr>
          <p:pic>
            <p:nvPicPr>
              <p:cNvPr id="4" name="Picture 6" descr="MCj0223648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63" y="2843213"/>
                <a:ext cx="2016125" cy="1579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5400000">
                <a:off x="2689226" y="3168650"/>
                <a:ext cx="431800" cy="1050925"/>
              </a:xfrm>
              <a:prstGeom prst="upDownArrow">
                <a:avLst>
                  <a:gd name="adj1" fmla="val 50000"/>
                  <a:gd name="adj2" fmla="val 48676"/>
                </a:avLst>
              </a:prstGeom>
              <a:solidFill>
                <a:srgbClr val="FFFF99"/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dist" eaLnBrk="1" hangingPunct="1">
                  <a:spcBef>
                    <a:spcPct val="50000"/>
                  </a:spcBef>
                  <a:defRPr/>
                </a:pPr>
                <a:endParaRPr lang="zh-HK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900113" y="2327275"/>
                <a:ext cx="855662" cy="400050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rgbClr val="99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dist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zh-TW" altLang="en-US" sz="2000" b="1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學校</a:t>
                </a:r>
              </a:p>
            </p:txBody>
          </p:sp>
          <p:sp>
            <p:nvSpPr>
              <p:cNvPr id="21" name="AutoShape 31"/>
              <p:cNvSpPr>
                <a:spLocks noChangeArrowheads="1"/>
              </p:cNvSpPr>
              <p:nvPr/>
            </p:nvSpPr>
            <p:spPr bwMode="auto">
              <a:xfrm>
                <a:off x="581025" y="4525963"/>
                <a:ext cx="1676400" cy="762000"/>
              </a:xfrm>
              <a:prstGeom prst="flowChartPunchedTap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HK" altLang="zh-HK" sz="1000" b="1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620713" y="4708525"/>
              <a:ext cx="1708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網上校管系统</a:t>
              </a:r>
            </a:p>
          </p:txBody>
        </p:sp>
      </p:grp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2379663" y="5753100"/>
            <a:ext cx="3808412" cy="523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便捷及安全的傳送途徑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5045075" y="4546600"/>
            <a:ext cx="3946525" cy="1030288"/>
            <a:chOff x="5045075" y="4546600"/>
            <a:chExt cx="3946525" cy="1030288"/>
          </a:xfrm>
        </p:grpSpPr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 rot="17875699">
              <a:off x="5357019" y="4234656"/>
              <a:ext cx="431800" cy="1055688"/>
            </a:xfrm>
            <a:prstGeom prst="upDownArrow">
              <a:avLst>
                <a:gd name="adj1" fmla="val 50000"/>
                <a:gd name="adj2" fmla="val 48897"/>
              </a:avLst>
            </a:prstGeom>
            <a:solidFill>
              <a:srgbClr val="FFFF99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26" name="圖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4776788"/>
              <a:ext cx="28860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62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甚麼是聯遞系統</a:t>
            </a:r>
            <a:r>
              <a:rPr lang="zh-CN" altLang="en-US" b="1" dirty="0" smtClean="0">
                <a:solidFill>
                  <a:srgbClr val="3333CC"/>
                </a:solidFill>
                <a:latin typeface="新細明體" panose="02020500000000000000" pitchFamily="18" charset="-120"/>
                <a:ea typeface="SimSun" panose="02010600030101010101" pitchFamily="2" charset="-122"/>
              </a:rPr>
              <a:t>?</a:t>
            </a:r>
            <a:endParaRPr lang="en-US" altLang="zh-TW" b="1" dirty="0" smtClean="0">
              <a:solidFill>
                <a:srgbClr val="3333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424862" cy="4498975"/>
          </a:xfrm>
        </p:spPr>
        <p:txBody>
          <a:bodyPr/>
          <a:lstStyle/>
          <a:p>
            <a:pPr eaLnBrk="1" hangingPunct="1">
              <a:lnSpc>
                <a:spcPts val="5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處理學校與教育局、考評局、在職家庭及學生資助事務處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學生資助處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及庫務署之間的訊息互換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lnSpc>
                <a:spcPts val="5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管理用於訊息加密及解密的</a:t>
            </a:r>
            <a:r>
              <a:rPr lang="zh-TW" altLang="en-US" dirty="0" smtClean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學校密碼匙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每當用戶成功地把系統版本升級後，系統會自動將版本資料傳送給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教育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局</a:t>
            </a:r>
          </a:p>
        </p:txBody>
      </p:sp>
    </p:spTree>
    <p:extLst>
      <p:ext uri="{BB962C8B-B14F-4D97-AF65-F5344CB8AC3E}">
        <p14:creationId xmlns:p14="http://schemas.microsoft.com/office/powerpoint/2010/main" val="3347012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51520" y="1092712"/>
            <a:ext cx="8747125" cy="485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1" hangingPunct="1">
              <a:lnSpc>
                <a:spcPts val="5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400" b="1">
                <a:solidFill>
                  <a:srgbClr val="660066"/>
                </a:solidFill>
                <a:latin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altLang="zh-TW" dirty="0">
                <a:effectLst/>
              </a:rPr>
              <a:t> </a:t>
            </a:r>
            <a:r>
              <a:rPr lang="zh-TW" altLang="en-US" dirty="0">
                <a:effectLst/>
              </a:rPr>
              <a:t>學校資料 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班別及科目資料調查、中學計劃科目資料</a:t>
            </a:r>
            <a:r>
              <a:rPr lang="en-US" altLang="zh-TW" dirty="0">
                <a:effectLst/>
              </a:rPr>
              <a:t>)</a:t>
            </a:r>
          </a:p>
          <a:p>
            <a:r>
              <a:rPr lang="en-US" altLang="zh-TW" dirty="0">
                <a:effectLst/>
              </a:rPr>
              <a:t> </a:t>
            </a:r>
            <a:r>
              <a:rPr lang="zh-TW" altLang="en-US" dirty="0">
                <a:effectLst/>
              </a:rPr>
              <a:t>學位分配資料 </a:t>
            </a:r>
            <a:r>
              <a:rPr lang="en-US" altLang="zh-TW" dirty="0">
                <a:effectLst/>
              </a:rPr>
              <a:t>(P1,</a:t>
            </a:r>
            <a:r>
              <a:rPr lang="zh-TW" altLang="en-US" dirty="0">
                <a:effectLst/>
              </a:rPr>
              <a:t> </a:t>
            </a:r>
            <a:r>
              <a:rPr lang="en-US" altLang="zh-TW" dirty="0">
                <a:effectLst/>
              </a:rPr>
              <a:t>S1 &amp; S4) </a:t>
            </a:r>
          </a:p>
          <a:p>
            <a:r>
              <a:rPr lang="zh-TW" altLang="en-US" dirty="0">
                <a:effectLst/>
              </a:rPr>
              <a:t>學生資料 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收生實況調查、實際在學人數點算、入學、離校及缺課資料、</a:t>
            </a:r>
            <a:r>
              <a:rPr lang="zh-TW" altLang="zh-TW" dirty="0">
                <a:effectLst/>
              </a:rPr>
              <a:t>新高中</a:t>
            </a:r>
            <a:r>
              <a:rPr lang="zh-TW" altLang="en-US" dirty="0">
                <a:effectLst/>
              </a:rPr>
              <a:t>科目組合資料</a:t>
            </a:r>
            <a:r>
              <a:rPr lang="en-US" altLang="zh-TW" dirty="0">
                <a:effectLst/>
              </a:rPr>
              <a:t>)</a:t>
            </a:r>
          </a:p>
          <a:p>
            <a:r>
              <a:rPr lang="zh-TW" altLang="en-US" dirty="0">
                <a:effectLst/>
                <a:sym typeface="Wingdings" pitchFamily="2" charset="2"/>
              </a:rPr>
              <a:t>在職家庭及學生資助事務處</a:t>
            </a:r>
            <a:r>
              <a:rPr lang="en-US" altLang="zh-TW" dirty="0">
                <a:effectLst/>
                <a:sym typeface="Wingdings" pitchFamily="2" charset="2"/>
              </a:rPr>
              <a:t>(</a:t>
            </a:r>
            <a:r>
              <a:rPr lang="zh-TW" altLang="en-US" dirty="0">
                <a:effectLst/>
                <a:sym typeface="Wingdings" pitchFamily="2" charset="2"/>
              </a:rPr>
              <a:t>學生資助處</a:t>
            </a:r>
            <a:r>
              <a:rPr lang="en-US" altLang="zh-TW" dirty="0">
                <a:effectLst/>
                <a:sym typeface="Wingdings" pitchFamily="2" charset="2"/>
              </a:rPr>
              <a:t>)</a:t>
            </a:r>
            <a:endParaRPr lang="zh-TW" altLang="en-US" dirty="0">
              <a:effectLst/>
              <a:sym typeface="Wingdings" pitchFamily="2" charset="2"/>
            </a:endParaRPr>
          </a:p>
          <a:p>
            <a:r>
              <a:rPr lang="zh-TW" altLang="en-US" dirty="0">
                <a:effectLst/>
              </a:rPr>
              <a:t>公開考試 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例如：香港中學文憑試</a:t>
            </a:r>
            <a:r>
              <a:rPr lang="en-US" altLang="zh-TW" dirty="0">
                <a:effectLst/>
              </a:rPr>
              <a:t>)</a:t>
            </a:r>
          </a:p>
          <a:p>
            <a:r>
              <a:rPr lang="en-US" altLang="zh-TW" dirty="0">
                <a:effectLst/>
              </a:rPr>
              <a:t> </a:t>
            </a:r>
            <a:r>
              <a:rPr lang="zh-TW" altLang="en-US" dirty="0">
                <a:effectLst/>
              </a:rPr>
              <a:t>應用學習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  <a:sym typeface="Wingdings" pitchFamily="2" charset="2"/>
              </a:rPr>
              <a:t> 財務報告</a:t>
            </a:r>
            <a:endParaRPr lang="en-US" altLang="zh-TW" dirty="0">
              <a:effectLst/>
            </a:endParaRP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1403350" y="692150"/>
            <a:ext cx="5545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zh-HK" sz="1800">
              <a:solidFill>
                <a:schemeClr val="tx1"/>
              </a:solidFill>
            </a:endParaRPr>
          </a:p>
        </p:txBody>
      </p:sp>
      <p:sp>
        <p:nvSpPr>
          <p:cNvPr id="11269" name="Text Box 20"/>
          <p:cNvSpPr txBox="1">
            <a:spLocks noChangeArrowheads="1"/>
          </p:cNvSpPr>
          <p:nvPr/>
        </p:nvSpPr>
        <p:spPr bwMode="auto">
          <a:xfrm>
            <a:off x="1691680" y="430540"/>
            <a:ext cx="8353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cs typeface="+mj-cs"/>
              </a:defRPr>
            </a:lvl1pPr>
            <a:lvl2pPr algn="l" eaLnBrk="0" hangingPunct="0">
              <a:spcBef>
                <a:spcPct val="0"/>
              </a:spcBef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eaLnBrk="0" hangingPunct="0">
              <a:spcBef>
                <a:spcPct val="0"/>
              </a:spcBef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eaLnBrk="0" hangingPunct="0">
              <a:spcBef>
                <a:spcPct val="0"/>
              </a:spcBef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eaLnBrk="0" hangingPunct="0">
              <a:spcBef>
                <a:spcPct val="0"/>
              </a:spcBef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zh-TW" altLang="en-US" dirty="0"/>
              <a:t>可經由聯遞系統傳送的資料</a:t>
            </a:r>
          </a:p>
        </p:txBody>
      </p:sp>
    </p:spTree>
    <p:extLst>
      <p:ext uri="{BB962C8B-B14F-4D97-AF65-F5344CB8AC3E}">
        <p14:creationId xmlns:p14="http://schemas.microsoft.com/office/powerpoint/2010/main" val="788417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1397000" y="476672"/>
            <a:ext cx="741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kumimoji="0"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網上校管系統相關模組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可透過聯遞系統將資料互換訊息寄發至教育局</a:t>
            </a:r>
            <a:r>
              <a:rPr kumimoji="0"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考評局</a:t>
            </a:r>
            <a:endParaRPr lang="zh-HK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Text Box 80"/>
          <p:cNvSpPr txBox="1">
            <a:spLocks noChangeArrowheads="1"/>
          </p:cNvSpPr>
          <p:nvPr/>
        </p:nvSpPr>
        <p:spPr bwMode="auto">
          <a:xfrm>
            <a:off x="683568" y="1700213"/>
            <a:ext cx="3240088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 smtClean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學校管理</a:t>
            </a:r>
            <a:endParaRPr kumimoji="0" lang="en-US" altLang="zh-TW" sz="2400" dirty="0" smtClean="0">
              <a:effectLst/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學生資料</a:t>
            </a:r>
            <a:endParaRPr kumimoji="0" lang="en-US" altLang="zh-TW" sz="2400" dirty="0">
              <a:effectLst/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學生</a:t>
            </a:r>
            <a:r>
              <a:rPr kumimoji="0" lang="zh-TW" altLang="en-US" sz="2400" dirty="0" smtClean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出席資料</a:t>
            </a:r>
            <a:endParaRPr kumimoji="0" lang="en-US" altLang="zh-TW" sz="2400" dirty="0">
              <a:effectLst/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香港學科測驗</a:t>
            </a:r>
            <a:endParaRPr kumimoji="0" lang="en-US" altLang="zh-TW" sz="2400" dirty="0">
              <a:effectLst/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 smtClean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學位分配</a:t>
            </a:r>
            <a:endParaRPr kumimoji="0" lang="en-US" altLang="zh-TW" sz="2400" dirty="0" smtClean="0">
              <a:effectLst/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dist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defRPr/>
            </a:pPr>
            <a:endParaRPr kumimoji="0"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dist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endParaRPr kumimoji="0" lang="zh-CN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dist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endParaRPr kumimoji="0"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221" name="矩形 5"/>
          <p:cNvSpPr>
            <a:spLocks noChangeArrowheads="1"/>
          </p:cNvSpPr>
          <p:nvPr/>
        </p:nvSpPr>
        <p:spPr bwMode="auto">
          <a:xfrm>
            <a:off x="4499992" y="1700213"/>
            <a:ext cx="431380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應用學習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 香港考評局程序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 財務管理及</a:t>
            </a:r>
            <a:r>
              <a:rPr lang="zh-TW" altLang="en-US" sz="24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策劃</a:t>
            </a:r>
            <a:endParaRPr lang="en-US" altLang="zh-TW" sz="2400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 algn="l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在職</a:t>
            </a:r>
            <a:r>
              <a:rPr kumimoji="0" lang="zh-TW" altLang="en-US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家庭及學生</a:t>
            </a:r>
            <a:r>
              <a:rPr kumimoji="0" lang="zh-TW" altLang="en-US" sz="24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資助事務</a:t>
            </a:r>
            <a:r>
              <a:rPr kumimoji="0" lang="zh-TW" altLang="en-US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處</a:t>
            </a:r>
            <a:r>
              <a:rPr kumimoji="0" lang="en-US" altLang="zh-TW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kumimoji="0" lang="zh-TW" altLang="en-US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學生資助處</a:t>
            </a:r>
            <a:r>
              <a:rPr kumimoji="0" lang="en-US" altLang="zh-TW" sz="24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kumimoji="0" lang="zh-TW" altLang="en-US" sz="2400" dirty="0">
              <a:solidFill>
                <a:schemeClr val="tx1"/>
              </a:solidFill>
              <a:effectLst/>
              <a:latin typeface="新細明體" panose="02020500000000000000" pitchFamily="18" charset="-120"/>
              <a:cs typeface="Times New Roman" panose="02020603050405020304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zh-TW" altLang="en-US" sz="24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 申請</a:t>
            </a:r>
            <a:r>
              <a:rPr kumimoji="0" lang="zh-TW" altLang="en-US" sz="24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cs typeface="Times New Roman" panose="02020603050405020304" pitchFamily="18" charset="0"/>
                <a:sym typeface="Wingdings" pitchFamily="2" charset="2"/>
              </a:rPr>
              <a:t>大專院校</a:t>
            </a:r>
            <a:endParaRPr kumimoji="0" lang="en-US" altLang="zh-TW" sz="2400" dirty="0">
              <a:solidFill>
                <a:schemeClr val="tx1"/>
              </a:solidFill>
              <a:effectLst/>
              <a:latin typeface="新細明體" panose="02020500000000000000" pitchFamily="18" charset="-12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4894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40506" y="314003"/>
            <a:ext cx="8243888" cy="865188"/>
          </a:xfrm>
        </p:spPr>
        <p:txBody>
          <a:bodyPr anchor="t" anchorCtr="1"/>
          <a:lstStyle/>
          <a:p>
            <a:pPr eaLnBrk="1" hangingPunct="1"/>
            <a:r>
              <a:rPr lang="zh-TW" altLang="en-US" sz="4000" b="1" dirty="0" smtClean="0">
                <a:solidFill>
                  <a:srgbClr val="3333CC"/>
                </a:solidFill>
                <a:ea typeface="新細明體" panose="02020500000000000000" pitchFamily="18" charset="-120"/>
              </a:rPr>
              <a:t>聯遞系統</a:t>
            </a:r>
            <a:r>
              <a:rPr lang="zh-TW" altLang="en-US" sz="4000" b="1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功能概覽</a:t>
            </a:r>
            <a:r>
              <a:rPr lang="zh-CN" altLang="en-US" dirty="0" smtClean="0">
                <a:solidFill>
                  <a:schemeClr val="accent1"/>
                </a:solidFill>
                <a:ea typeface="SimSun" panose="02010600030101010101" pitchFamily="2" charset="-122"/>
              </a:rPr>
              <a:t> </a:t>
            </a:r>
            <a:endParaRPr lang="zh-TW" altLang="en-US" dirty="0" smtClean="0">
              <a:solidFill>
                <a:schemeClr val="accent1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403648" y="1552575"/>
            <a:ext cx="7342187" cy="4854575"/>
            <a:chOff x="684213" y="1541463"/>
            <a:chExt cx="7342187" cy="4854575"/>
          </a:xfrm>
        </p:grpSpPr>
        <p:sp>
          <p:nvSpPr>
            <p:cNvPr id="199683" name="Text Box 3">
              <a:hlinkClick r:id="rId3" action="ppaction://hlinkpres?slideindex=1&amp;slidetitle=Outing Message"/>
            </p:cNvPr>
            <p:cNvSpPr txBox="1">
              <a:spLocks noChangeArrowheads="1"/>
            </p:cNvSpPr>
            <p:nvPr/>
          </p:nvSpPr>
          <p:spPr bwMode="auto">
            <a:xfrm>
              <a:off x="2068513" y="2071688"/>
              <a:ext cx="1208087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寄發訊息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dist" eaLnBrk="1" hangingPunct="1">
                <a:spcBef>
                  <a:spcPct val="50000"/>
                </a:spcBef>
                <a:defRPr/>
              </a:pPr>
              <a:endParaRPr lang="en-US" altLang="zh-TW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84" name="Text Box 4">
              <a:hlinkClick r:id="rId4" action="ppaction://hlinkpres?slideindex=1&amp;slidetitle="/>
            </p:cNvPr>
            <p:cNvSpPr txBox="1">
              <a:spLocks noChangeArrowheads="1"/>
            </p:cNvSpPr>
            <p:nvPr/>
          </p:nvSpPr>
          <p:spPr bwMode="auto">
            <a:xfrm>
              <a:off x="2051050" y="2532063"/>
              <a:ext cx="1279525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接收訊息</a:t>
              </a:r>
              <a:r>
                <a:rPr lang="zh-CN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endParaRPr lang="zh-TW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85" name="Text Box 5">
              <a:hlinkClick r:id="rId5" action="ppaction://hlinkpres?slideindex=1&amp;slidetitle=Transmission"/>
            </p:cNvPr>
            <p:cNvSpPr txBox="1">
              <a:spLocks noChangeArrowheads="1"/>
            </p:cNvSpPr>
            <p:nvPr/>
          </p:nvSpPr>
          <p:spPr bwMode="auto">
            <a:xfrm>
              <a:off x="2411413" y="2997200"/>
              <a:ext cx="695325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傳</a:t>
              </a: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送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686" name="Text Box 6">
              <a:hlinkClick r:id="rId6" action="ppaction://hlinkpres?slideindex=1&amp;slidetitle=Import/Export Message"/>
            </p:cNvPr>
            <p:cNvSpPr txBox="1">
              <a:spLocks noChangeArrowheads="1"/>
            </p:cNvSpPr>
            <p:nvPr/>
          </p:nvSpPr>
          <p:spPr bwMode="auto">
            <a:xfrm>
              <a:off x="1560513" y="3478213"/>
              <a:ext cx="1787525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匯出</a:t>
              </a:r>
              <a:r>
                <a:rPr lang="en-US" altLang="zh-TW" sz="20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/</a:t>
              </a:r>
              <a:r>
                <a:rPr lang="zh-TW" altLang="en-US" sz="20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匯入</a:t>
              </a: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訊息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687" name="Text Box 7">
              <a:hlinkClick r:id="rId7" action="ppaction://hlinkpres?slideindex=1&amp;slidetitle=Archived Message"/>
            </p:cNvPr>
            <p:cNvSpPr txBox="1">
              <a:spLocks noChangeArrowheads="1"/>
            </p:cNvSpPr>
            <p:nvPr/>
          </p:nvSpPr>
          <p:spPr bwMode="auto">
            <a:xfrm>
              <a:off x="1884363" y="3979863"/>
              <a:ext cx="1463675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已庫存訊息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688" name="Text Box 8">
              <a:hlinkClick r:id="rId8" action="ppaction://hlinkpres?slideindex=1&amp;slidetitle="/>
            </p:cNvPr>
            <p:cNvSpPr txBox="1">
              <a:spLocks noChangeArrowheads="1"/>
            </p:cNvSpPr>
            <p:nvPr/>
          </p:nvSpPr>
          <p:spPr bwMode="auto">
            <a:xfrm>
              <a:off x="2581275" y="5908675"/>
              <a:ext cx="695325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報告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endParaRPr>
            </a:p>
          </p:txBody>
        </p:sp>
        <p:sp>
          <p:nvSpPr>
            <p:cNvPr id="199689" name="Text Box 9">
              <a:hlinkClick r:id="rId9" action="ppaction://hlinkpres?slideindex=1&amp;slidetitle="/>
            </p:cNvPr>
            <p:cNvSpPr txBox="1">
              <a:spLocks noChangeArrowheads="1"/>
            </p:cNvSpPr>
            <p:nvPr/>
          </p:nvSpPr>
          <p:spPr bwMode="auto">
            <a:xfrm>
              <a:off x="1627188" y="4508500"/>
              <a:ext cx="1720850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聯遞系統紀錄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690" name="Text Box 10">
              <a:hlinkClick r:id="rId10" action="ppaction://hlinkpres?slideindex=1&amp;slidetitle=School Key Management"/>
            </p:cNvPr>
            <p:cNvSpPr txBox="1">
              <a:spLocks noChangeArrowheads="1"/>
            </p:cNvSpPr>
            <p:nvPr/>
          </p:nvSpPr>
          <p:spPr bwMode="auto">
            <a:xfrm>
              <a:off x="1443038" y="5013325"/>
              <a:ext cx="1976437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學校密碼匙管理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691" name="Text Box 11">
              <a:hlinkClick r:id="rId11" action="ppaction://hlinkpres?slideindex=1&amp;slidetitle="/>
            </p:cNvPr>
            <p:cNvSpPr txBox="1">
              <a:spLocks noChangeArrowheads="1"/>
            </p:cNvSpPr>
            <p:nvPr/>
          </p:nvSpPr>
          <p:spPr bwMode="auto">
            <a:xfrm>
              <a:off x="684213" y="5487988"/>
              <a:ext cx="2746375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TW" altLang="en-US" sz="20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傳送網上校管系統版本</a:t>
              </a:r>
              <a:endParaRPr lang="zh-CN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692" name="Line 12"/>
            <p:cNvSpPr>
              <a:spLocks noChangeShapeType="1"/>
            </p:cNvSpPr>
            <p:nvPr/>
          </p:nvSpPr>
          <p:spPr bwMode="auto">
            <a:xfrm>
              <a:off x="3327400" y="228917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>
              <a:off x="3327400" y="277177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4" name="Line 14"/>
            <p:cNvSpPr>
              <a:spLocks noChangeShapeType="1"/>
            </p:cNvSpPr>
            <p:nvPr/>
          </p:nvSpPr>
          <p:spPr bwMode="auto">
            <a:xfrm>
              <a:off x="3327400" y="320357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5" name="Line 15"/>
            <p:cNvSpPr>
              <a:spLocks noChangeShapeType="1"/>
            </p:cNvSpPr>
            <p:nvPr/>
          </p:nvSpPr>
          <p:spPr bwMode="auto">
            <a:xfrm flipV="1">
              <a:off x="3327400" y="373697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6" name="Line 16"/>
            <p:cNvSpPr>
              <a:spLocks noChangeShapeType="1"/>
            </p:cNvSpPr>
            <p:nvPr/>
          </p:nvSpPr>
          <p:spPr bwMode="auto">
            <a:xfrm>
              <a:off x="3327400" y="4211638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7" name="Line 17"/>
            <p:cNvSpPr>
              <a:spLocks noChangeShapeType="1"/>
            </p:cNvSpPr>
            <p:nvPr/>
          </p:nvSpPr>
          <p:spPr bwMode="auto">
            <a:xfrm>
              <a:off x="3327400" y="6189663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8" name="Line 18"/>
            <p:cNvSpPr>
              <a:spLocks noChangeShapeType="1"/>
            </p:cNvSpPr>
            <p:nvPr/>
          </p:nvSpPr>
          <p:spPr bwMode="auto">
            <a:xfrm>
              <a:off x="3327400" y="472757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9" name="Line 19"/>
            <p:cNvSpPr>
              <a:spLocks noChangeShapeType="1"/>
            </p:cNvSpPr>
            <p:nvPr/>
          </p:nvSpPr>
          <p:spPr bwMode="auto">
            <a:xfrm>
              <a:off x="3367088" y="5230813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700" name="Line 20"/>
            <p:cNvSpPr>
              <a:spLocks noChangeShapeType="1"/>
            </p:cNvSpPr>
            <p:nvPr/>
          </p:nvSpPr>
          <p:spPr bwMode="auto">
            <a:xfrm>
              <a:off x="3367088" y="567055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701" name="Rectangle 21">
              <a:hlinkClick r:id="rId3" action="ppaction://hlinkpres?slideindex=1&amp;slidetitle=Outing Message"/>
            </p:cNvPr>
            <p:cNvSpPr>
              <a:spLocks noChangeArrowheads="1"/>
            </p:cNvSpPr>
            <p:nvPr/>
          </p:nvSpPr>
          <p:spPr bwMode="auto">
            <a:xfrm>
              <a:off x="4160838" y="2044700"/>
              <a:ext cx="10223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編修訊息</a:t>
              </a:r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02" name="Rectangle 22">
              <a:hlinkClick r:id="rId12" action="ppaction://hlinkpres?slideindex=2&amp;slidetitle=Outing Message"/>
            </p:cNvPr>
            <p:cNvSpPr>
              <a:spLocks noChangeArrowheads="1"/>
            </p:cNvSpPr>
            <p:nvPr/>
          </p:nvSpPr>
          <p:spPr bwMode="auto">
            <a:xfrm>
              <a:off x="5387975" y="2044700"/>
              <a:ext cx="1217613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處理訊息</a:t>
              </a:r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03" name="Rectangle 23">
              <a:hlinkClick r:id="rId4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4140200" y="2532063"/>
              <a:ext cx="10223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接收訊息</a:t>
              </a:r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04" name="Rectangle 24">
              <a:hlinkClick r:id="rId5" action="ppaction://hlinkpres?slideindex=1&amp;slidetitle=Transmission"/>
            </p:cNvPr>
            <p:cNvSpPr>
              <a:spLocks noChangeArrowheads="1"/>
            </p:cNvSpPr>
            <p:nvPr/>
          </p:nvSpPr>
          <p:spPr bwMode="auto">
            <a:xfrm>
              <a:off x="5394325" y="3033713"/>
              <a:ext cx="1557338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設定時間輸送</a:t>
              </a:r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05" name="Rectangle 25">
              <a:hlinkClick r:id="rId13" action="ppaction://hlinkpres?slideindex=2&amp;slidetitle=Transmission"/>
            </p:cNvPr>
            <p:cNvSpPr>
              <a:spLocks noChangeArrowheads="1"/>
            </p:cNvSpPr>
            <p:nvPr/>
          </p:nvSpPr>
          <p:spPr bwMode="auto">
            <a:xfrm>
              <a:off x="4122738" y="3035300"/>
              <a:ext cx="107950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即時</a:t>
              </a: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傳</a:t>
              </a: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送</a:t>
              </a:r>
              <a:r>
                <a:rPr lang="zh-CN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endParaRPr lang="zh-TW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706" name="Rectangle 26">
              <a:hlinkClick r:id="rId6" action="ppaction://hlinkpres?slideindex=1&amp;slidetitle=Import/Export Message"/>
            </p:cNvPr>
            <p:cNvSpPr>
              <a:spLocks noChangeArrowheads="1"/>
            </p:cNvSpPr>
            <p:nvPr/>
          </p:nvSpPr>
          <p:spPr bwMode="auto">
            <a:xfrm>
              <a:off x="5389563" y="3535363"/>
              <a:ext cx="1060450" cy="3397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匯入訊息</a:t>
              </a: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endPara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707" name="Rectangle 27">
              <a:hlinkClick r:id="rId14" action="ppaction://hlinkpres?slideindex=2&amp;slidetitle=Import/Export Message"/>
            </p:cNvPr>
            <p:cNvSpPr>
              <a:spLocks noChangeArrowheads="1"/>
            </p:cNvSpPr>
            <p:nvPr/>
          </p:nvSpPr>
          <p:spPr bwMode="auto">
            <a:xfrm>
              <a:off x="4132263" y="3552825"/>
              <a:ext cx="1003300" cy="3397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匯出訊息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08" name="Rectangle 28">
              <a:hlinkClick r:id="rId7" action="ppaction://hlinkpres?slideindex=1&amp;slidetitle=Archived Message"/>
            </p:cNvPr>
            <p:cNvSpPr>
              <a:spLocks noChangeArrowheads="1"/>
            </p:cNvSpPr>
            <p:nvPr/>
          </p:nvSpPr>
          <p:spPr bwMode="auto">
            <a:xfrm>
              <a:off x="6108700" y="4025900"/>
              <a:ext cx="16319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已庫存接收訊息</a:t>
              </a:r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09" name="Rectangle 29">
              <a:hlinkClick r:id="rId15" action="ppaction://hlinkpres?slideindex=2&amp;slidetitle=Archived Message"/>
            </p:cNvPr>
            <p:cNvSpPr>
              <a:spLocks noChangeArrowheads="1"/>
            </p:cNvSpPr>
            <p:nvPr/>
          </p:nvSpPr>
          <p:spPr bwMode="auto">
            <a:xfrm>
              <a:off x="4102100" y="4043363"/>
              <a:ext cx="1765300" cy="3397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已庫存寄發訊息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10" name="Rectangle 30">
              <a:hlinkClick r:id="rId8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4089400" y="6030913"/>
              <a:ext cx="14287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聯遞系統報告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11" name="Rectangle 31">
              <a:hlinkClick r:id="rId9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4089400" y="4530725"/>
              <a:ext cx="14287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聯遞系統紀錄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12" name="Rectangle 32">
              <a:hlinkClick r:id="rId10" action="ppaction://hlinkpres?slideindex=1&amp;slidetitle=School Key Management"/>
            </p:cNvPr>
            <p:cNvSpPr>
              <a:spLocks noChangeArrowheads="1"/>
            </p:cNvSpPr>
            <p:nvPr/>
          </p:nvSpPr>
          <p:spPr bwMode="auto">
            <a:xfrm>
              <a:off x="4073525" y="5081588"/>
              <a:ext cx="1619250" cy="3397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更改學校密碼匙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13" name="Rectangle 33">
              <a:hlinkClick r:id="rId16" action="ppaction://hlinkpres?slideindex=2&amp;slidetitle=School Key Management"/>
            </p:cNvPr>
            <p:cNvSpPr>
              <a:spLocks noChangeArrowheads="1"/>
            </p:cNvSpPr>
            <p:nvPr/>
          </p:nvSpPr>
          <p:spPr bwMode="auto">
            <a:xfrm>
              <a:off x="5830888" y="5072063"/>
              <a:ext cx="20383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學校密碼匙更改紀錄</a:t>
              </a: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14" name="Rectangle 34">
              <a:hlinkClick r:id="rId11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4075113" y="5530850"/>
              <a:ext cx="2292350" cy="3397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傳送網上校管系統版本</a:t>
              </a: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 </a:t>
              </a:r>
              <a:endPara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15" name="Rectangle 35">
              <a:hlinkClick r:id="rId12" action="ppaction://hlinkpres?slideindex=2&amp;slidetitle=Outing Message"/>
            </p:cNvPr>
            <p:cNvSpPr>
              <a:spLocks noChangeArrowheads="1"/>
            </p:cNvSpPr>
            <p:nvPr/>
          </p:nvSpPr>
          <p:spPr bwMode="auto">
            <a:xfrm>
              <a:off x="6800850" y="2041525"/>
              <a:ext cx="12255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上載資料</a:t>
              </a:r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endParaRPr>
            </a:p>
          </p:txBody>
        </p:sp>
        <p:sp>
          <p:nvSpPr>
            <p:cNvPr id="199716" name="Text Box 36">
              <a:hlinkClick r:id="rId3" action="ppaction://hlinkpres?slideindex=1&amp;slidetitle=Outing Message"/>
            </p:cNvPr>
            <p:cNvSpPr txBox="1">
              <a:spLocks noChangeArrowheads="1"/>
            </p:cNvSpPr>
            <p:nvPr/>
          </p:nvSpPr>
          <p:spPr bwMode="auto">
            <a:xfrm>
              <a:off x="2168525" y="1587500"/>
              <a:ext cx="890588" cy="67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spcBef>
                  <a:spcPct val="50000"/>
                </a:spcBef>
                <a:defRPr/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註冊</a:t>
              </a:r>
            </a:p>
            <a:p>
              <a:pPr algn="dist" eaLnBrk="1" hangingPunct="1">
                <a:spcBef>
                  <a:spcPct val="50000"/>
                </a:spcBef>
                <a:defRPr/>
              </a:pPr>
              <a:endParaRPr lang="en-US" altLang="zh-TW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717" name="Line 37"/>
            <p:cNvSpPr>
              <a:spLocks noChangeShapeType="1"/>
            </p:cNvSpPr>
            <p:nvPr/>
          </p:nvSpPr>
          <p:spPr bwMode="auto">
            <a:xfrm>
              <a:off x="3348038" y="180657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718" name="Rectangle 38">
              <a:hlinkClick r:id="rId3" action="ppaction://hlinkpres?slideindex=1&amp;slidetitle=Outing Message"/>
            </p:cNvPr>
            <p:cNvSpPr>
              <a:spLocks noChangeArrowheads="1"/>
            </p:cNvSpPr>
            <p:nvPr/>
          </p:nvSpPr>
          <p:spPr bwMode="auto">
            <a:xfrm>
              <a:off x="4160838" y="1541463"/>
              <a:ext cx="1022350" cy="36512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HK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系</a:t>
              </a:r>
              <a:r>
                <a:rPr lang="zh-CN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</a:rPr>
                <a:t>統註冊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142" y="1487487"/>
            <a:ext cx="2019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24745"/>
            <a:ext cx="5784609" cy="54006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06" y="392575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1542884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555776" y="5517232"/>
            <a:ext cx="1018681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4101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A. </a:t>
            </a:r>
            <a:r>
              <a:rPr lang="zh-HK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預備工作</a:t>
            </a:r>
            <a:endParaRPr lang="zh-HK" altLang="en-US" dirty="0"/>
          </a:p>
        </p:txBody>
      </p:sp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1511300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HK" altLang="en-US" sz="14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296001" y="1903708"/>
            <a:ext cx="3384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zh-TW" sz="2400" dirty="0" smtClean="0">
                <a:solidFill>
                  <a:srgbClr val="FF6600"/>
                </a:solidFill>
                <a:sym typeface="Wingdings" pitchFamily="2" charset="2"/>
              </a:rPr>
              <a:t></a:t>
            </a:r>
            <a:r>
              <a:rPr lang="zh-TW" altLang="en-US" sz="2400" dirty="0">
                <a:solidFill>
                  <a:srgbClr val="333399"/>
                </a:solidFill>
              </a:rPr>
              <a:t>系統註冊</a:t>
            </a:r>
            <a:endParaRPr lang="en-US" altLang="zh-TW" sz="2400" dirty="0">
              <a:solidFill>
                <a:srgbClr val="333399"/>
              </a:solidFill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068837" y="2831336"/>
            <a:ext cx="431958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zh-TW" altLang="en-US" sz="2400" dirty="0">
                <a:sym typeface="Wingdings" pitchFamily="2" charset="2"/>
              </a:rPr>
              <a:t>於各模組預備需要輸出的資料</a:t>
            </a:r>
          </a:p>
          <a:p>
            <a:pPr algn="l">
              <a:defRPr/>
            </a:pPr>
            <a:r>
              <a:rPr lang="zh-TW" altLang="en-US" sz="2400" dirty="0">
                <a:sym typeface="Wingdings" pitchFamily="2" charset="2"/>
              </a:rPr>
              <a:t>確定預備好的資料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3960654" y="2348880"/>
            <a:ext cx="23025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TW" sz="2400" dirty="0" smtClean="0">
                <a:solidFill>
                  <a:srgbClr val="FF6600"/>
                </a:solidFill>
                <a:sym typeface="Wingdings" pitchFamily="2" charset="2"/>
              </a:rPr>
              <a:t></a:t>
            </a:r>
            <a:r>
              <a:rPr lang="zh-TW" altLang="en-US" sz="2400" dirty="0">
                <a:solidFill>
                  <a:srgbClr val="333399"/>
                </a:solidFill>
                <a:sym typeface="Wingdings" pitchFamily="2" charset="2"/>
              </a:rPr>
              <a:t>資料互換訊息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1328465" y="4855990"/>
            <a:ext cx="29527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70000"/>
              </a:lnSpc>
              <a:defRPr/>
            </a:pPr>
            <a:r>
              <a:rPr lang="en-US" altLang="zh-TW" sz="2400" dirty="0">
                <a:sym typeface="Wingdings" pitchFamily="2" charset="2"/>
              </a:rPr>
              <a:t> </a:t>
            </a:r>
            <a:r>
              <a:rPr lang="zh-TW" altLang="en-US" sz="2400" dirty="0">
                <a:sym typeface="Wingdings" pitchFamily="2" charset="2"/>
              </a:rPr>
              <a:t>仍然有效的密碼匙</a:t>
            </a:r>
          </a:p>
          <a:p>
            <a:pPr algn="l">
              <a:lnSpc>
                <a:spcPct val="70000"/>
              </a:lnSpc>
              <a:defRPr/>
            </a:pPr>
            <a:r>
              <a:rPr lang="zh-TW" altLang="en-US" sz="2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sym typeface="Wingdings" pitchFamily="2" charset="2"/>
              </a:rPr>
              <a:t>有效</a:t>
            </a:r>
            <a:r>
              <a:rPr lang="zh-TW" altLang="zh-TW" sz="2800" b="1" dirty="0">
                <a:solidFill>
                  <a:srgbClr val="FF0000"/>
                </a:solidFill>
                <a:sym typeface="Wingdings" pitchFamily="2" charset="2"/>
              </a:rPr>
              <a:t>期</a:t>
            </a:r>
            <a:r>
              <a:rPr lang="zh-TW" altLang="en-US" sz="2800" b="1" dirty="0">
                <a:solidFill>
                  <a:srgbClr val="FF0000"/>
                </a:solidFill>
                <a:sym typeface="Wingdings" pitchFamily="2" charset="2"/>
              </a:rPr>
              <a:t>為一年）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1331640" y="4254767"/>
            <a:ext cx="32400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zh-TW" sz="2400" dirty="0" smtClean="0">
                <a:solidFill>
                  <a:srgbClr val="FF6600"/>
                </a:solidFill>
                <a:sym typeface="Wingdings" pitchFamily="2" charset="2"/>
              </a:rPr>
              <a:t></a:t>
            </a:r>
            <a:r>
              <a:rPr lang="zh-TW" altLang="en-US" sz="2400" dirty="0">
                <a:solidFill>
                  <a:srgbClr val="333399"/>
                </a:solidFill>
                <a:sym typeface="Wingdings" pitchFamily="2" charset="2"/>
              </a:rPr>
              <a:t>學校密碼</a:t>
            </a:r>
            <a:r>
              <a:rPr lang="zh-TW" altLang="en-US" sz="2400" dirty="0" smtClean="0">
                <a:solidFill>
                  <a:srgbClr val="333399"/>
                </a:solidFill>
                <a:sym typeface="Wingdings" pitchFamily="2" charset="2"/>
              </a:rPr>
              <a:t>匙</a:t>
            </a:r>
            <a:endParaRPr lang="zh-TW" altLang="en-US" sz="2400" dirty="0">
              <a:solidFill>
                <a:srgbClr val="333399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162800" cy="762000"/>
          </a:xfrm>
        </p:spPr>
        <p:txBody>
          <a:bodyPr/>
          <a:lstStyle/>
          <a:p>
            <a:r>
              <a:rPr lang="zh-TW" altLang="en-US" dirty="0" smtClean="0"/>
              <a:t>編修訊息</a:t>
            </a:r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1.</a:t>
            </a:r>
            <a:r>
              <a:rPr kumimoji="0" lang="zh-TW" altLang="en-US" kern="0" smtClean="0">
                <a:solidFill>
                  <a:srgbClr val="FF0000"/>
                </a:solidFill>
                <a:effectLst/>
              </a:rPr>
              <a:t> 系統註冊</a:t>
            </a:r>
            <a:endParaRPr kumimoji="0" lang="zh-HK" altLang="en-US" kern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2127026"/>
            <a:ext cx="9148758" cy="38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1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72072"/>
            <a:ext cx="7162800" cy="762000"/>
          </a:xfrm>
        </p:spPr>
        <p:txBody>
          <a:bodyPr/>
          <a:lstStyle/>
          <a:p>
            <a:r>
              <a:rPr lang="zh-TW" altLang="en-US" dirty="0" smtClean="0"/>
              <a:t>接收訊息</a:t>
            </a:r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1.</a:t>
            </a:r>
            <a:r>
              <a:rPr kumimoji="0" lang="zh-TW" altLang="en-US" kern="0" smtClean="0">
                <a:solidFill>
                  <a:srgbClr val="FF0000"/>
                </a:solidFill>
                <a:effectLst/>
              </a:rPr>
              <a:t> 系統註冊</a:t>
            </a:r>
            <a:endParaRPr kumimoji="0" lang="zh-HK" altLang="en-US" kern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8880"/>
            <a:ext cx="9191622" cy="35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7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  <a:effectLst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effectLst/>
              </a:rPr>
              <a:t> 系統註冊</a:t>
            </a:r>
            <a:endParaRPr lang="zh-HK" alt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086725" cy="5391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  <a:effectLst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effectLst/>
              </a:rPr>
              <a:t> 系統註冊</a:t>
            </a:r>
            <a:endParaRPr lang="zh-HK" alt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3453"/>
            <a:ext cx="8067673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796136" y="3068960"/>
            <a:ext cx="1152128" cy="68407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372200" y="306896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48064" y="616530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58843" y="3155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1.</a:t>
            </a:r>
            <a:r>
              <a:rPr kumimoji="0" lang="zh-TW" altLang="en-US" kern="0" dirty="0" smtClean="0">
                <a:solidFill>
                  <a:srgbClr val="FF0000"/>
                </a:solidFill>
                <a:effectLst/>
              </a:rPr>
              <a:t> 系統註冊</a:t>
            </a:r>
            <a:endParaRPr kumimoji="0" lang="zh-HK" altLang="en-US" kern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4" y="1885968"/>
            <a:ext cx="7829886" cy="23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70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8741"/>
            <a:ext cx="8281919" cy="4676541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  <a:effectLst/>
              </a:rPr>
              <a:t>2. </a:t>
            </a:r>
            <a:r>
              <a:rPr lang="zh-TW" altLang="en-US" b="1" dirty="0" smtClean="0">
                <a:solidFill>
                  <a:srgbClr val="FF0000"/>
                </a:solidFill>
                <a:effectLst/>
              </a:rPr>
              <a:t>資料互換訊息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716" y="1124744"/>
            <a:ext cx="3695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116632"/>
            <a:ext cx="7162800" cy="7620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  <a:effectLst/>
              </a:rPr>
              <a:t>3. </a:t>
            </a:r>
            <a:r>
              <a:rPr lang="zh-TW" altLang="en-US" b="1" dirty="0" smtClean="0">
                <a:solidFill>
                  <a:srgbClr val="FF0000"/>
                </a:solidFill>
                <a:effectLst/>
              </a:rPr>
              <a:t>學校密碼匙管理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53474" cy="48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1" y="1412776"/>
            <a:ext cx="8316030" cy="489654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4" y="29051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zh-TW" b="1" kern="0" dirty="0" smtClean="0">
                <a:solidFill>
                  <a:srgbClr val="FF0000"/>
                </a:solidFill>
                <a:effectLst/>
              </a:rPr>
              <a:t>3. </a:t>
            </a:r>
            <a:r>
              <a:rPr kumimoji="0" lang="zh-TW" altLang="en-US" b="1" kern="0" dirty="0" smtClean="0">
                <a:solidFill>
                  <a:srgbClr val="FF0000"/>
                </a:solidFill>
                <a:effectLst/>
              </a:rPr>
              <a:t>學校密碼匙管理</a:t>
            </a:r>
          </a:p>
        </p:txBody>
      </p:sp>
    </p:spTree>
    <p:extLst>
      <p:ext uri="{BB962C8B-B14F-4D97-AF65-F5344CB8AC3E}">
        <p14:creationId xmlns:p14="http://schemas.microsoft.com/office/powerpoint/2010/main" val="180320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7" y="2170974"/>
            <a:ext cx="7600049" cy="2771197"/>
          </a:xfrm>
          <a:prstGeom prst="rect">
            <a:avLst/>
          </a:prstGeom>
        </p:spPr>
      </p:pic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1476375" y="4724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2537" y="122237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1.</a:t>
            </a:r>
            <a:r>
              <a:rPr kumimoji="0" lang="zh-TW" altLang="en-US" kern="0" dirty="0" smtClean="0">
                <a:solidFill>
                  <a:srgbClr val="FF0000"/>
                </a:solidFill>
                <a:effectLst/>
              </a:rPr>
              <a:t> 寄發訊息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16200000" flipV="1">
            <a:off x="2289175" y="4903788"/>
            <a:ext cx="792163" cy="433387"/>
          </a:xfrm>
          <a:custGeom>
            <a:avLst/>
            <a:gdLst>
              <a:gd name="G0" fmla="+- 15859 0 0"/>
              <a:gd name="G1" fmla="+- 4747 0 0"/>
              <a:gd name="G2" fmla="+- 21600 0 4747"/>
              <a:gd name="G3" fmla="+- 10800 0 4747"/>
              <a:gd name="G4" fmla="+- 21600 0 15859"/>
              <a:gd name="G5" fmla="*/ G4 G3 10800"/>
              <a:gd name="G6" fmla="+- 21600 0 G5"/>
              <a:gd name="T0" fmla="*/ 15859 w 21600"/>
              <a:gd name="T1" fmla="*/ 0 h 21600"/>
              <a:gd name="T2" fmla="*/ 0 w 21600"/>
              <a:gd name="T3" fmla="*/ 10800 h 21600"/>
              <a:gd name="T4" fmla="*/ 15859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59" y="0"/>
                </a:moveTo>
                <a:lnTo>
                  <a:pt x="15859" y="4747"/>
                </a:lnTo>
                <a:lnTo>
                  <a:pt x="3375" y="4747"/>
                </a:lnTo>
                <a:lnTo>
                  <a:pt x="3375" y="16853"/>
                </a:lnTo>
                <a:lnTo>
                  <a:pt x="15859" y="16853"/>
                </a:lnTo>
                <a:lnTo>
                  <a:pt x="1585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47"/>
                </a:moveTo>
                <a:lnTo>
                  <a:pt x="1350" y="16853"/>
                </a:lnTo>
                <a:lnTo>
                  <a:pt x="2700" y="16853"/>
                </a:lnTo>
                <a:lnTo>
                  <a:pt x="2700" y="4747"/>
                </a:lnTo>
                <a:close/>
              </a:path>
              <a:path w="21600" h="21600">
                <a:moveTo>
                  <a:pt x="0" y="4747"/>
                </a:moveTo>
                <a:lnTo>
                  <a:pt x="0" y="16853"/>
                </a:lnTo>
                <a:lnTo>
                  <a:pt x="675" y="16853"/>
                </a:lnTo>
                <a:lnTo>
                  <a:pt x="675" y="4747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5400000">
            <a:off x="6951663" y="5175250"/>
            <a:ext cx="900112" cy="433388"/>
          </a:xfrm>
          <a:custGeom>
            <a:avLst/>
            <a:gdLst>
              <a:gd name="G0" fmla="+- 15859 0 0"/>
              <a:gd name="G1" fmla="+- 4747 0 0"/>
              <a:gd name="G2" fmla="+- 21600 0 4747"/>
              <a:gd name="G3" fmla="+- 10800 0 4747"/>
              <a:gd name="G4" fmla="+- 21600 0 15859"/>
              <a:gd name="G5" fmla="*/ G4 G3 10800"/>
              <a:gd name="G6" fmla="+- 21600 0 G5"/>
              <a:gd name="T0" fmla="*/ 15859 w 21600"/>
              <a:gd name="T1" fmla="*/ 0 h 21600"/>
              <a:gd name="T2" fmla="*/ 0 w 21600"/>
              <a:gd name="T3" fmla="*/ 10800 h 21600"/>
              <a:gd name="T4" fmla="*/ 15859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59" y="0"/>
                </a:moveTo>
                <a:lnTo>
                  <a:pt x="15859" y="4747"/>
                </a:lnTo>
                <a:lnTo>
                  <a:pt x="3375" y="4747"/>
                </a:lnTo>
                <a:lnTo>
                  <a:pt x="3375" y="16853"/>
                </a:lnTo>
                <a:lnTo>
                  <a:pt x="15859" y="16853"/>
                </a:lnTo>
                <a:lnTo>
                  <a:pt x="1585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47"/>
                </a:moveTo>
                <a:lnTo>
                  <a:pt x="1350" y="16853"/>
                </a:lnTo>
                <a:lnTo>
                  <a:pt x="2700" y="16853"/>
                </a:lnTo>
                <a:lnTo>
                  <a:pt x="2700" y="4747"/>
                </a:lnTo>
                <a:close/>
              </a:path>
              <a:path w="21600" h="21600">
                <a:moveTo>
                  <a:pt x="0" y="4747"/>
                </a:moveTo>
                <a:lnTo>
                  <a:pt x="0" y="16853"/>
                </a:lnTo>
                <a:lnTo>
                  <a:pt x="675" y="16853"/>
                </a:lnTo>
                <a:lnTo>
                  <a:pt x="675" y="4747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203950" y="5867400"/>
            <a:ext cx="2373313" cy="461963"/>
          </a:xfrm>
          <a:prstGeom prst="rect">
            <a:avLst/>
          </a:prstGeom>
          <a:noFill/>
          <a:ln w="25400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kumimoji="0" lang="zh-TW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  <a:sym typeface="Wingdings" pitchFamily="2" charset="2"/>
              </a:rPr>
              <a:t>傳送到教育局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49313" y="5630863"/>
            <a:ext cx="3673475" cy="831850"/>
          </a:xfrm>
          <a:prstGeom prst="rect">
            <a:avLst/>
          </a:prstGeom>
          <a:noFill/>
          <a:ln w="25400" algn="ctr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0" lang="zh-TW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在各模組的資料互換預備及確定資料檔案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 rot="19509905">
            <a:off x="4044950" y="2047875"/>
            <a:ext cx="1166813" cy="539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626100" y="1195388"/>
            <a:ext cx="3311525" cy="831850"/>
          </a:xfrm>
          <a:prstGeom prst="rect">
            <a:avLst/>
          </a:prstGeom>
          <a:noFill/>
          <a:ln w="25400" algn="ctr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0" lang="zh-TW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在聯遞</a:t>
            </a:r>
            <a:r>
              <a:rPr kumimoji="0" lang="zh-TW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系統 </a:t>
            </a:r>
            <a:r>
              <a:rPr kumimoji="0" lang="en-US" altLang="zh-TW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&gt; </a:t>
            </a:r>
            <a:r>
              <a:rPr kumimoji="0" lang="zh-TW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寄</a:t>
            </a:r>
            <a:r>
              <a:rPr kumimoji="0" lang="zh-TW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pitchFamily="18" charset="-120"/>
              </a:rPr>
              <a:t>發訊息將訊息加密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707315" y="178231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kumimoji="0" lang="en-US" altLang="zh-TW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B.</a:t>
            </a:r>
            <a:r>
              <a:rPr kumimoji="0" lang="zh-TW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 </a:t>
            </a:r>
            <a:r>
              <a:rPr kumimoji="0" lang="zh-HK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使用系統</a:t>
            </a:r>
            <a:endParaRPr kumimoji="0" lang="zh-HK" altLang="en-US" kern="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41" y="2579399"/>
            <a:ext cx="4006303" cy="220099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77631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1" grpId="0" animBg="1" autoUpdateAnimBg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076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聯遞系統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8956310" cy="367240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 bwMode="auto">
          <a:xfrm>
            <a:off x="683568" y="2748442"/>
            <a:ext cx="2160240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568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1115616" y="2276872"/>
            <a:ext cx="7772400" cy="1500187"/>
          </a:xfrm>
        </p:spPr>
        <p:txBody>
          <a:bodyPr/>
          <a:lstStyle/>
          <a:p>
            <a:r>
              <a:rPr lang="zh-TW" altLang="en-US" sz="4000" dirty="0" smtClean="0"/>
              <a:t>例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 </a:t>
            </a:r>
            <a:r>
              <a:rPr lang="zh-TW" altLang="zh-HK" sz="4000" dirty="0" smtClean="0"/>
              <a:t>為</a:t>
            </a:r>
            <a:r>
              <a:rPr lang="zh-TW" altLang="zh-HK" sz="4000" dirty="0"/>
              <a:t>一位學生辦理離校手續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584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211638" y="2430463"/>
            <a:ext cx="457200" cy="574675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1789113" y="4159250"/>
            <a:ext cx="5303837" cy="72072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預備 </a:t>
            </a:r>
            <a:r>
              <a:rPr lang="en-US" altLang="zh-TW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[</a:t>
            </a:r>
            <a:r>
              <a:rPr lang="zh-TW" altLang="en-US" sz="2800" b="1" dirty="0">
                <a:solidFill>
                  <a:schemeClr val="tx1"/>
                </a:solidFill>
                <a:effectLst/>
              </a:rPr>
              <a:t>表格 </a:t>
            </a:r>
            <a:r>
              <a:rPr lang="en-US" altLang="zh-TW" sz="2800" b="1" dirty="0">
                <a:solidFill>
                  <a:schemeClr val="tx1"/>
                </a:solidFill>
                <a:effectLst/>
              </a:rPr>
              <a:t>A - </a:t>
            </a:r>
            <a:r>
              <a:rPr lang="zh-TW" altLang="en-US" sz="2800" b="1" dirty="0">
                <a:solidFill>
                  <a:schemeClr val="tx1"/>
                </a:solidFill>
                <a:effectLst/>
              </a:rPr>
              <a:t>學生離校</a:t>
            </a:r>
            <a:r>
              <a:rPr lang="en-US" altLang="zh-TW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]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4211638" y="3613150"/>
            <a:ext cx="457200" cy="576263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4235450" y="4868863"/>
            <a:ext cx="457200" cy="576262"/>
          </a:xfrm>
          <a:prstGeom prst="downArrow">
            <a:avLst>
              <a:gd name="adj1" fmla="val 50000"/>
              <a:gd name="adj2" fmla="val 35417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1789113" y="5373688"/>
            <a:ext cx="5303837" cy="719137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預覽及確定 </a:t>
            </a:r>
            <a:r>
              <a:rPr lang="en-US" altLang="zh-TW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[</a:t>
            </a:r>
            <a:r>
              <a:rPr lang="zh-TW" altLang="en-US" sz="2800" b="1" dirty="0">
                <a:solidFill>
                  <a:schemeClr val="tx1"/>
                </a:solidFill>
                <a:effectLst/>
              </a:rPr>
              <a:t>表格 </a:t>
            </a:r>
            <a:r>
              <a:rPr lang="en-US" altLang="zh-TW" sz="2800" b="1" dirty="0">
                <a:solidFill>
                  <a:schemeClr val="tx1"/>
                </a:solidFill>
                <a:effectLst/>
              </a:rPr>
              <a:t>A - </a:t>
            </a:r>
            <a:r>
              <a:rPr lang="zh-TW" altLang="en-US" sz="2800" b="1" dirty="0">
                <a:solidFill>
                  <a:schemeClr val="tx1"/>
                </a:solidFill>
                <a:effectLst/>
              </a:rPr>
              <a:t>學生離校</a:t>
            </a:r>
            <a:r>
              <a:rPr lang="en-US" altLang="zh-TW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]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89113" y="1758950"/>
            <a:ext cx="5303837" cy="72072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設定學生的在學狀況為「離校」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789113" y="2944813"/>
            <a:ext cx="5303837" cy="72072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學生資料 </a:t>
            </a:r>
            <a:r>
              <a:rPr lang="en-US" altLang="zh-TW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&gt; </a:t>
            </a:r>
            <a:r>
              <a:rPr lang="zh-TW" altLang="en-US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資料互換</a:t>
            </a:r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rgbClr val="6666FF"/>
                </a:solidFill>
                <a:ea typeface="新細明體" panose="02020500000000000000" pitchFamily="18" charset="-120"/>
              </a:rPr>
              <a:t>預備 </a:t>
            </a:r>
            <a:r>
              <a:rPr lang="en-US" altLang="zh-TW" sz="2800" b="1" dirty="0" smtClean="0">
                <a:solidFill>
                  <a:srgbClr val="6666FF"/>
                </a:solidFill>
                <a:ea typeface="新細明體" panose="02020500000000000000" pitchFamily="18" charset="-120"/>
              </a:rPr>
              <a:t>[</a:t>
            </a:r>
            <a:r>
              <a:rPr lang="zh-TW" altLang="en-US" sz="2800" b="1" smtClean="0">
                <a:solidFill>
                  <a:srgbClr val="6666FF"/>
                </a:solidFill>
                <a:ea typeface="新細明體" panose="02020500000000000000" pitchFamily="18" charset="-120"/>
              </a:rPr>
              <a:t>表格 </a:t>
            </a:r>
            <a:r>
              <a:rPr lang="en-US" altLang="zh-TW" sz="2800" b="1" dirty="0" smtClean="0">
                <a:solidFill>
                  <a:srgbClr val="6666FF"/>
                </a:solidFill>
                <a:ea typeface="新細明體" panose="02020500000000000000" pitchFamily="18" charset="-120"/>
              </a:rPr>
              <a:t>A - </a:t>
            </a:r>
            <a:r>
              <a:rPr lang="zh-TW" altLang="en-US" sz="2800" b="1" smtClean="0">
                <a:solidFill>
                  <a:srgbClr val="6666FF"/>
                </a:solidFill>
                <a:ea typeface="新細明體" panose="02020500000000000000" pitchFamily="18" charset="-120"/>
              </a:rPr>
              <a:t>學生離校</a:t>
            </a:r>
            <a:r>
              <a:rPr lang="en-US" altLang="zh-TW" sz="2800" b="1" dirty="0" smtClean="0">
                <a:solidFill>
                  <a:srgbClr val="6666FF"/>
                </a:solidFill>
                <a:ea typeface="新細明體" panose="02020500000000000000" pitchFamily="18" charset="-12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37900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89" y="1449934"/>
            <a:ext cx="8624884" cy="48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預備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2328863" y="3141663"/>
            <a:ext cx="3960812" cy="392112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2800" b="1">
              <a:solidFill>
                <a:schemeClr val="tx1"/>
              </a:solidFill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2266950" y="5741988"/>
            <a:ext cx="657225" cy="446087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53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預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覽</a:t>
            </a: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300567"/>
            <a:ext cx="8080757" cy="44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45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75656" y="-636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預覽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051720" y="2780928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375756" y="3576183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417015" y="3136773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627784" y="3310385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605" t="4540" r="-1605" b="-1135"/>
          <a:stretch/>
        </p:blipFill>
        <p:spPr>
          <a:xfrm>
            <a:off x="453936" y="729949"/>
            <a:ext cx="8676456" cy="61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2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確定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" y="1518221"/>
            <a:ext cx="7907250" cy="43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9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傳送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" y="1516308"/>
            <a:ext cx="9000999" cy="40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傳送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651500" y="2060575"/>
            <a:ext cx="2808288" cy="71913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檢視訊息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6851650" y="27813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651500" y="3357563"/>
            <a:ext cx="2808288" cy="71913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按 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加密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6875463" y="40767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5508625" y="4652963"/>
            <a:ext cx="3240088" cy="7207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輸入學校密碼匙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" y="1124744"/>
            <a:ext cx="4752974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傳送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30" y="1412776"/>
            <a:ext cx="574551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傳送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148263" y="5062538"/>
            <a:ext cx="2736850" cy="1196975"/>
          </a:xfrm>
          <a:prstGeom prst="star16">
            <a:avLst>
              <a:gd name="adj" fmla="val 36667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>
                <a:solidFill>
                  <a:srgbClr val="FF33CC"/>
                </a:solidFill>
              </a:rPr>
              <a:t>即時傳送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7304"/>
            <a:ext cx="7107575" cy="27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52735"/>
            <a:ext cx="3917679" cy="55017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052736"/>
            <a:ext cx="38712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2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>
                <a:solidFill>
                  <a:srgbClr val="6666FF"/>
                </a:solidFill>
                <a:effectLst/>
              </a:rPr>
              <a:t>傳送 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[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表格 </a:t>
            </a:r>
            <a:r>
              <a:rPr kumimoji="0" lang="en-US" altLang="zh-TW" kern="0" dirty="0">
                <a:solidFill>
                  <a:srgbClr val="6666FF"/>
                </a:solidFill>
                <a:effectLst/>
              </a:rPr>
              <a:t>A - </a:t>
            </a:r>
            <a:r>
              <a:rPr kumimoji="0" lang="zh-TW" altLang="en-US" kern="0" dirty="0">
                <a:solidFill>
                  <a:srgbClr val="6666FF"/>
                </a:solidFill>
                <a:effectLst/>
              </a:rPr>
              <a:t>學生離校</a:t>
            </a:r>
            <a:r>
              <a:rPr kumimoji="0" lang="en-US" altLang="zh-TW" kern="0" dirty="0" smtClean="0">
                <a:solidFill>
                  <a:srgbClr val="6666FF"/>
                </a:solidFill>
                <a:effectLst/>
              </a:rPr>
              <a:t>]</a:t>
            </a:r>
            <a:endParaRPr kumimoji="0" lang="en-US" altLang="zh-TW" kern="0" dirty="0">
              <a:solidFill>
                <a:srgbClr val="6666FF"/>
              </a:solidFill>
              <a:effectLst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3850" y="5287963"/>
            <a:ext cx="1439863" cy="71913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可輸出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16200000">
            <a:off x="1966913" y="5313362"/>
            <a:ext cx="457200" cy="720725"/>
          </a:xfrm>
          <a:prstGeom prst="downArrow">
            <a:avLst>
              <a:gd name="adj1" fmla="val 50000"/>
              <a:gd name="adj2" fmla="val 39410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627313" y="5287963"/>
            <a:ext cx="1439862" cy="71913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處理中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6200000">
            <a:off x="4287838" y="5297487"/>
            <a:ext cx="457200" cy="752475"/>
          </a:xfrm>
          <a:prstGeom prst="downArrow">
            <a:avLst>
              <a:gd name="adj1" fmla="val 50000"/>
              <a:gd name="adj2" fmla="val 41146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965700" y="5300663"/>
            <a:ext cx="1439863" cy="7207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已輸出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6200000">
            <a:off x="6630988" y="5297487"/>
            <a:ext cx="457200" cy="752475"/>
          </a:xfrm>
          <a:prstGeom prst="downArrow">
            <a:avLst>
              <a:gd name="adj1" fmla="val 50000"/>
              <a:gd name="adj2" fmla="val 41146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7308850" y="5300663"/>
            <a:ext cx="1439863" cy="7207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已接收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1488927"/>
            <a:ext cx="8277813" cy="30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1. </a:t>
            </a:r>
            <a:r>
              <a:rPr kumimoji="0" lang="zh-TW" altLang="en-US" kern="0" dirty="0" smtClean="0">
                <a:solidFill>
                  <a:srgbClr val="FF0000"/>
                </a:solidFill>
                <a:effectLst/>
              </a:rPr>
              <a:t>寄發訊息 </a:t>
            </a:r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&gt;</a:t>
            </a:r>
            <a:r>
              <a:rPr kumimoji="0" lang="zh-TW" altLang="en-US" kern="0" dirty="0" smtClean="0">
                <a:solidFill>
                  <a:srgbClr val="FF0000"/>
                </a:solidFill>
                <a:effectLst/>
              </a:rPr>
              <a:t> 搜尋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76" y="1196752"/>
            <a:ext cx="867975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2123728" y="5085184"/>
            <a:ext cx="57606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790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8" y="4146168"/>
            <a:ext cx="8605912" cy="2379176"/>
          </a:xfrm>
          <a:prstGeom prst="rect">
            <a:avLst/>
          </a:prstGeom>
        </p:spPr>
      </p:pic>
      <p:pic>
        <p:nvPicPr>
          <p:cNvPr id="82946" name="Picture 2" descr="C:\Users\NOVEMC~1\AppData\Local\Temp\x10sctmp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8" y="1916832"/>
            <a:ext cx="8681120" cy="22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1. </a:t>
            </a:r>
            <a:r>
              <a:rPr kumimoji="0" lang="zh-TW" altLang="en-US" kern="0" dirty="0" smtClean="0">
                <a:solidFill>
                  <a:srgbClr val="FF0000"/>
                </a:solidFill>
                <a:effectLst/>
              </a:rPr>
              <a:t>寄發訊息 </a:t>
            </a:r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&gt;</a:t>
            </a:r>
            <a:r>
              <a:rPr kumimoji="0" lang="zh-TW" altLang="en-US" kern="0" dirty="0" smtClean="0">
                <a:solidFill>
                  <a:srgbClr val="FF0000"/>
                </a:solidFill>
                <a:effectLst/>
              </a:rPr>
              <a:t> 搜尋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48568" y="134076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dirty="0" smtClean="0"/>
              <a:t>輸入所需搜尋的資料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例：</a:t>
            </a:r>
            <a:r>
              <a:rPr lang="en-US" altLang="zh-TW" sz="2800" dirty="0" smtClean="0"/>
              <a:t>Form A)</a:t>
            </a:r>
            <a:endParaRPr lang="zh-HK" altLang="en-US" sz="2800" dirty="0"/>
          </a:p>
        </p:txBody>
      </p:sp>
      <p:sp>
        <p:nvSpPr>
          <p:cNvPr id="7" name="矩形 6"/>
          <p:cNvSpPr/>
          <p:nvPr/>
        </p:nvSpPr>
        <p:spPr bwMode="auto">
          <a:xfrm>
            <a:off x="2339752" y="2830180"/>
            <a:ext cx="1728192" cy="3107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51128" y="3767832"/>
            <a:ext cx="792480" cy="3092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143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39750" y="4221163"/>
            <a:ext cx="2160588" cy="1374775"/>
            <a:chOff x="539750" y="4221163"/>
            <a:chExt cx="2160588" cy="1374775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636713" y="5084763"/>
              <a:ext cx="1063625" cy="431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8" name="群組 17"/>
            <p:cNvGrpSpPr>
              <a:grpSpLocks/>
            </p:cNvGrpSpPr>
            <p:nvPr/>
          </p:nvGrpSpPr>
          <p:grpSpPr bwMode="auto">
            <a:xfrm>
              <a:off x="539750" y="4221163"/>
              <a:ext cx="2016125" cy="1374775"/>
              <a:chOff x="539750" y="4221163"/>
              <a:chExt cx="2016125" cy="1375196"/>
            </a:xfrm>
          </p:grpSpPr>
          <p:pic>
            <p:nvPicPr>
              <p:cNvPr id="16397" name="Picture 6" descr="lo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15" y="5085184"/>
                <a:ext cx="720725" cy="51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539750" y="4221163"/>
                <a:ext cx="2016125" cy="4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0" lang="zh-TW" altLang="en-US" sz="2400" dirty="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已加密訊息</a:t>
                </a: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6084888" y="4221163"/>
            <a:ext cx="2374900" cy="1412875"/>
            <a:chOff x="6084888" y="4221163"/>
            <a:chExt cx="2374900" cy="1412875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6300788" y="5084763"/>
              <a:ext cx="1152525" cy="431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dist" eaLnBrk="1" hangingPunct="1">
                <a:spcBef>
                  <a:spcPct val="50000"/>
                </a:spcBef>
                <a:defRPr/>
              </a:pPr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21" name="群組 20"/>
            <p:cNvGrpSpPr>
              <a:grpSpLocks/>
            </p:cNvGrpSpPr>
            <p:nvPr/>
          </p:nvGrpSpPr>
          <p:grpSpPr bwMode="auto">
            <a:xfrm>
              <a:off x="6084888" y="4221163"/>
              <a:ext cx="2374900" cy="1412875"/>
              <a:chOff x="6084888" y="4221163"/>
              <a:chExt cx="2374900" cy="1412874"/>
            </a:xfrm>
          </p:grpSpPr>
          <p:pic>
            <p:nvPicPr>
              <p:cNvPr id="16395" name="Picture 9" descr="unloc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708" y="4984749"/>
                <a:ext cx="647700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6084888" y="4221163"/>
                <a:ext cx="2374900" cy="461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0" lang="zh-TW" altLang="en-US" sz="2400" dirty="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已解密訊息</a:t>
                </a:r>
              </a:p>
            </p:txBody>
          </p:sp>
        </p:grp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66888" y="1158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kern="0" dirty="0" smtClean="0">
                <a:solidFill>
                  <a:srgbClr val="FF0000"/>
                </a:solidFill>
                <a:effectLst/>
              </a:rPr>
              <a:t>2.</a:t>
            </a:r>
            <a:r>
              <a:rPr kumimoji="0" lang="zh-TW" altLang="en-US" kern="0" dirty="0" smtClean="0">
                <a:solidFill>
                  <a:srgbClr val="FF0000"/>
                </a:solidFill>
                <a:effectLst/>
              </a:rPr>
              <a:t> 接收訊息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41168"/>
            <a:ext cx="8732843" cy="2545174"/>
          </a:xfrm>
          <a:prstGeom prst="rect">
            <a:avLst/>
          </a:prstGeom>
        </p:spPr>
      </p:pic>
      <p:pic>
        <p:nvPicPr>
          <p:cNvPr id="14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750" y="3851929"/>
            <a:ext cx="3446462" cy="289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6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562850" cy="2905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 smtClean="0">
                <a:solidFill>
                  <a:srgbClr val="FF0000"/>
                </a:solidFill>
              </a:rPr>
              <a:t>3.</a:t>
            </a:r>
            <a:r>
              <a:rPr kumimoji="0" lang="zh-TW" altLang="en-US" dirty="0" smtClean="0">
                <a:solidFill>
                  <a:srgbClr val="FF0000"/>
                </a:solidFill>
              </a:rPr>
              <a:t>傳送</a:t>
            </a:r>
            <a:endParaRPr lang="zh-HK" altLang="en-US" dirty="0"/>
          </a:p>
        </p:txBody>
      </p:sp>
      <p:pic>
        <p:nvPicPr>
          <p:cNvPr id="26628" name="Picture 4" descr="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11625"/>
            <a:ext cx="40322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1188" y="6200775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fontAlgn="t" hangingPunct="0">
              <a:defRPr/>
            </a:pPr>
            <a:r>
              <a:rPr kumimoji="0" lang="zh-TW" altLang="en-US" sz="2000"/>
              <a:t>按“</a:t>
            </a:r>
            <a:r>
              <a:rPr kumimoji="0" lang="zh-TW" altLang="en-US" sz="2000">
                <a:solidFill>
                  <a:srgbClr val="FF3300"/>
                </a:solidFill>
              </a:rPr>
              <a:t>開始</a:t>
            </a:r>
            <a:r>
              <a:rPr kumimoji="0" lang="zh-TW" altLang="en-US" sz="2000"/>
              <a:t>”即時接收和傳送訊息</a:t>
            </a:r>
          </a:p>
        </p:txBody>
      </p:sp>
      <p:pic>
        <p:nvPicPr>
          <p:cNvPr id="26630" name="Picture 6" descr="i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1525"/>
            <a:ext cx="2232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859338" y="4976813"/>
            <a:ext cx="149542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836690143 h 21600"/>
              <a:gd name="T4" fmla="*/ 2147483647 w 21600"/>
              <a:gd name="T5" fmla="*/ 1673380570 h 21600"/>
              <a:gd name="T6" fmla="*/ 2147483647 w 21600"/>
              <a:gd name="T7" fmla="*/ 8366901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/>
          </a:p>
        </p:txBody>
      </p:sp>
      <p:sp>
        <p:nvSpPr>
          <p:cNvPr id="20489" name="Oval 20"/>
          <p:cNvSpPr>
            <a:spLocks noChangeArrowheads="1"/>
          </p:cNvSpPr>
          <p:nvPr/>
        </p:nvSpPr>
        <p:spPr bwMode="auto">
          <a:xfrm>
            <a:off x="1547664" y="1484784"/>
            <a:ext cx="1150937" cy="45537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HK" altLang="en-US"/>
          </a:p>
        </p:txBody>
      </p:sp>
      <p:sp>
        <p:nvSpPr>
          <p:cNvPr id="20490" name="Oval 21"/>
          <p:cNvSpPr>
            <a:spLocks noChangeArrowheads="1"/>
          </p:cNvSpPr>
          <p:nvPr/>
        </p:nvSpPr>
        <p:spPr bwMode="auto">
          <a:xfrm>
            <a:off x="395288" y="4652963"/>
            <a:ext cx="1296987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HK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38768"/>
            <a:ext cx="8784975" cy="29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 smtClean="0">
                <a:solidFill>
                  <a:srgbClr val="FF0000"/>
                </a:solidFill>
              </a:rPr>
              <a:t>4.</a:t>
            </a:r>
            <a:r>
              <a:rPr kumimoji="0" lang="zh-TW" altLang="en-US" dirty="0" smtClean="0">
                <a:solidFill>
                  <a:srgbClr val="FF0000"/>
                </a:solidFill>
              </a:rPr>
              <a:t>匯出訊息</a:t>
            </a:r>
            <a:endParaRPr lang="zh-HK" altLang="en-US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250825" y="5229225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kumimoji="0" lang="zh-TW" altLang="en-US" sz="2000"/>
              <a:t>選擇訊息匯出</a:t>
            </a:r>
          </a:p>
          <a:p>
            <a:pPr>
              <a:defRPr/>
            </a:pPr>
            <a:r>
              <a:rPr kumimoji="0" lang="zh-TW" altLang="en-US" sz="2000"/>
              <a:t>然後按“</a:t>
            </a:r>
            <a:r>
              <a:rPr kumimoji="0" lang="zh-TW" altLang="en-US" sz="2000">
                <a:solidFill>
                  <a:srgbClr val="FF3300"/>
                </a:solidFill>
              </a:rPr>
              <a:t>匯出</a:t>
            </a:r>
            <a:r>
              <a:rPr kumimoji="0" lang="zh-TW" altLang="en-US" sz="2000"/>
              <a:t>”</a:t>
            </a:r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611188" y="4724400"/>
            <a:ext cx="1366837" cy="3540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779268068 h 21600"/>
              <a:gd name="T4" fmla="*/ 2147483647 w 21600"/>
              <a:gd name="T5" fmla="*/ 1558531579 h 21600"/>
              <a:gd name="T6" fmla="*/ 2147483647 w 21600"/>
              <a:gd name="T7" fmla="*/ 7792680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/>
          </a:p>
        </p:txBody>
      </p:sp>
      <p:pic>
        <p:nvPicPr>
          <p:cNvPr id="27654" name="Picture 10" descr="ex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627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12"/>
          <p:cNvSpPr>
            <a:spLocks noChangeArrowheads="1"/>
          </p:cNvSpPr>
          <p:nvPr/>
        </p:nvSpPr>
        <p:spPr bwMode="auto">
          <a:xfrm>
            <a:off x="6588125" y="5300663"/>
            <a:ext cx="1511300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836690143 h 21600"/>
              <a:gd name="T4" fmla="*/ 2147483647 w 21600"/>
              <a:gd name="T5" fmla="*/ 1673380570 h 21600"/>
              <a:gd name="T6" fmla="*/ 2147483647 w 21600"/>
              <a:gd name="T7" fmla="*/ 8366901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/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6443663" y="4221163"/>
            <a:ext cx="2087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kumimoji="0" lang="zh-TW" altLang="en-US" sz="2000" dirty="0"/>
              <a:t>儲存成</a:t>
            </a:r>
            <a:r>
              <a:rPr kumimoji="0" lang="en-US" altLang="zh-TW" sz="2000" dirty="0"/>
              <a:t>.zip </a:t>
            </a:r>
            <a:r>
              <a:rPr kumimoji="0" lang="zh-TW" altLang="en-US" sz="2000" dirty="0"/>
              <a:t>檔案</a:t>
            </a:r>
          </a:p>
          <a:p>
            <a:pPr>
              <a:defRPr/>
            </a:pPr>
            <a:r>
              <a:rPr kumimoji="0" lang="zh-TW" altLang="en-US" sz="2000" dirty="0"/>
              <a:t>然後交與</a:t>
            </a:r>
            <a:r>
              <a:rPr lang="zh-TW" altLang="en-US" sz="2000" dirty="0">
                <a:sym typeface="Wingdings" pitchFamily="2" charset="2"/>
              </a:rPr>
              <a:t>教育局</a:t>
            </a:r>
          </a:p>
        </p:txBody>
      </p:sp>
      <p:sp>
        <p:nvSpPr>
          <p:cNvPr id="21516" name="Oval 18"/>
          <p:cNvSpPr>
            <a:spLocks noChangeArrowheads="1"/>
          </p:cNvSpPr>
          <p:nvPr/>
        </p:nvSpPr>
        <p:spPr bwMode="auto">
          <a:xfrm>
            <a:off x="611560" y="3212286"/>
            <a:ext cx="360412" cy="1830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HK" altLang="en-US"/>
          </a:p>
        </p:txBody>
      </p:sp>
      <p:sp>
        <p:nvSpPr>
          <p:cNvPr id="21517" name="Oval 19"/>
          <p:cNvSpPr>
            <a:spLocks noChangeArrowheads="1"/>
          </p:cNvSpPr>
          <p:nvPr/>
        </p:nvSpPr>
        <p:spPr bwMode="auto">
          <a:xfrm>
            <a:off x="323453" y="3645718"/>
            <a:ext cx="792163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HK" altLang="en-US"/>
          </a:p>
        </p:txBody>
      </p:sp>
      <p:pic>
        <p:nvPicPr>
          <p:cNvPr id="58372" name="Picture 4" descr="C:\Users\NOVEMC~1\AppData\Local\Temp\x10sctmp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80" y="3926999"/>
            <a:ext cx="4217133" cy="25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47775"/>
            <a:ext cx="9048750" cy="2253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5. </a:t>
            </a:r>
            <a:r>
              <a:rPr lang="zh-TW" altLang="en-US" dirty="0" smtClean="0">
                <a:solidFill>
                  <a:srgbClr val="FF0000"/>
                </a:solidFill>
              </a:rPr>
              <a:t>匯入訊息</a:t>
            </a:r>
            <a:endParaRPr lang="zh-HK" altLang="en-US" dirty="0"/>
          </a:p>
        </p:txBody>
      </p:sp>
      <p:pic>
        <p:nvPicPr>
          <p:cNvPr id="28677" name="Picture 8" descr="im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10080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39750" y="4652963"/>
            <a:ext cx="3887788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2251 h 21600"/>
              <a:gd name="T4" fmla="*/ 2147483647 w 21600"/>
              <a:gd name="T5" fmla="*/ 2147483647 h 21600"/>
              <a:gd name="T6" fmla="*/ 2147483647 w 21600"/>
              <a:gd name="T7" fmla="*/ 172480225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1545380" y="3018665"/>
            <a:ext cx="3171084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kumimoji="0" lang="en-US" altLang="zh-TW" dirty="0"/>
          </a:p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sym typeface="Wingdings" pitchFamily="2" charset="2"/>
              </a:rPr>
              <a:t>透過</a:t>
            </a:r>
            <a:r>
              <a:rPr kumimoji="0" lang="zh-TW" altLang="en-US" sz="2000" dirty="0">
                <a:solidFill>
                  <a:schemeClr val="tx1"/>
                </a:solidFill>
              </a:rPr>
              <a:t>“匯入”功能把</a:t>
            </a:r>
            <a:r>
              <a:rPr kumimoji="0" lang="en-US" altLang="zh-TW" sz="2000" dirty="0">
                <a:solidFill>
                  <a:schemeClr val="tx1"/>
                </a:solidFill>
              </a:rPr>
              <a:t>zip </a:t>
            </a:r>
            <a:r>
              <a:rPr kumimoji="0" lang="zh-TW" altLang="en-US" sz="2000" dirty="0">
                <a:solidFill>
                  <a:schemeClr val="tx1"/>
                </a:solidFill>
              </a:rPr>
              <a:t>檔案匯入成為接收訊息</a:t>
            </a:r>
          </a:p>
          <a:p>
            <a:pPr>
              <a:defRPr/>
            </a:pPr>
            <a:endParaRPr kumimoji="0" lang="en-US" altLang="zh-TW" sz="2000" dirty="0"/>
          </a:p>
        </p:txBody>
      </p:sp>
      <p:pic>
        <p:nvPicPr>
          <p:cNvPr id="28680" name="Picture 11" descr="i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2388"/>
            <a:ext cx="381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23"/>
          <p:cNvSpPr>
            <a:spLocks noChangeArrowheads="1"/>
          </p:cNvSpPr>
          <p:nvPr/>
        </p:nvSpPr>
        <p:spPr bwMode="auto">
          <a:xfrm>
            <a:off x="179512" y="2779998"/>
            <a:ext cx="1008062" cy="4333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HK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 smtClean="0">
                <a:solidFill>
                  <a:srgbClr val="FF0000"/>
                </a:solidFill>
              </a:rPr>
              <a:t>6.</a:t>
            </a:r>
            <a:r>
              <a:rPr kumimoji="0" lang="zh-TW" altLang="en-US" dirty="0" smtClean="0">
                <a:solidFill>
                  <a:srgbClr val="FF0000"/>
                </a:solidFill>
              </a:rPr>
              <a:t>傳送網上校管版本</a:t>
            </a:r>
            <a:endParaRPr lang="zh-HK" altLang="en-US" dirty="0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555826" y="3530765"/>
            <a:ext cx="475252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 eaLnBrk="0" fontAlgn="t" hangingPunct="0">
              <a:defRPr/>
            </a:pPr>
            <a:r>
              <a:rPr kumimoji="0" lang="zh-TW" altLang="en-US" sz="2000" dirty="0"/>
              <a:t>按“</a:t>
            </a:r>
            <a:r>
              <a:rPr kumimoji="0" lang="zh-TW" altLang="en-US" sz="2000" dirty="0">
                <a:solidFill>
                  <a:srgbClr val="FF3300"/>
                </a:solidFill>
              </a:rPr>
              <a:t>開始</a:t>
            </a:r>
            <a:r>
              <a:rPr kumimoji="0" lang="zh-TW" altLang="en-US" sz="2000" dirty="0"/>
              <a:t>”預備</a:t>
            </a:r>
            <a:r>
              <a:rPr kumimoji="0" lang="zh-TW" altLang="en-US" sz="2000" dirty="0" smtClean="0"/>
              <a:t>版本資料</a:t>
            </a:r>
            <a:r>
              <a:rPr kumimoji="0" lang="zh-TW" altLang="en-US" sz="2000" dirty="0"/>
              <a:t>訊息</a:t>
            </a:r>
          </a:p>
        </p:txBody>
      </p:sp>
      <p:sp>
        <p:nvSpPr>
          <p:cNvPr id="23557" name="AutoShape 10"/>
          <p:cNvSpPr>
            <a:spLocks noChangeArrowheads="1"/>
          </p:cNvSpPr>
          <p:nvPr/>
        </p:nvSpPr>
        <p:spPr bwMode="auto">
          <a:xfrm rot="5400000">
            <a:off x="3632743" y="3870966"/>
            <a:ext cx="289622" cy="554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836690143 h 21600"/>
              <a:gd name="T4" fmla="*/ 2147483647 w 21600"/>
              <a:gd name="T5" fmla="*/ 1673380570 h 21600"/>
              <a:gd name="T6" fmla="*/ 2147483647 w 21600"/>
              <a:gd name="T7" fmla="*/ 8366901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83787"/>
            <a:ext cx="8518923" cy="2096139"/>
          </a:xfrm>
          <a:prstGeom prst="rect">
            <a:avLst/>
          </a:prstGeom>
        </p:spPr>
      </p:pic>
      <p:sp>
        <p:nvSpPr>
          <p:cNvPr id="23560" name="Oval 15"/>
          <p:cNvSpPr>
            <a:spLocks noChangeArrowheads="1"/>
          </p:cNvSpPr>
          <p:nvPr/>
        </p:nvSpPr>
        <p:spPr bwMode="auto">
          <a:xfrm>
            <a:off x="395536" y="2874865"/>
            <a:ext cx="1008062" cy="4333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4" y="4293096"/>
            <a:ext cx="8229994" cy="1478827"/>
          </a:xfrm>
          <a:prstGeom prst="rect">
            <a:avLst/>
          </a:prstGeom>
        </p:spPr>
      </p:pic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4291013" y="4509120"/>
            <a:ext cx="345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zh-TW" altLang="en-US" sz="2000" dirty="0">
                <a:sym typeface="Wingdings" pitchFamily="2" charset="2"/>
              </a:rPr>
              <a:t>以密碼匙</a:t>
            </a:r>
            <a:r>
              <a:rPr kumimoji="0" lang="zh-TW" altLang="en-US" sz="2000" dirty="0"/>
              <a:t>加密</a:t>
            </a:r>
            <a:r>
              <a:rPr lang="zh-TW" altLang="en-US" sz="2000" dirty="0">
                <a:sym typeface="Wingdings" pitchFamily="2" charset="2"/>
              </a:rPr>
              <a:t>傳送到教育局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C.</a:t>
            </a:r>
            <a:r>
              <a:rPr lang="zh-TW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 通知</a:t>
            </a:r>
            <a:endParaRPr lang="zh-HK" altLang="en-US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84784"/>
            <a:ext cx="7998470" cy="45354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solidFill>
                  <a:srgbClr val="3333CC"/>
                </a:solidFill>
              </a:rPr>
              <a:t>符合特定條件才會顯示</a:t>
            </a:r>
          </a:p>
          <a:p>
            <a:pPr eaLnBrk="1" hangingPunct="1"/>
            <a:r>
              <a:rPr lang="zh-TW" altLang="en-US" sz="3600" dirty="0" smtClean="0">
                <a:solidFill>
                  <a:srgbClr val="3333CC"/>
                </a:solidFill>
              </a:rPr>
              <a:t>當屬於</a:t>
            </a:r>
            <a:r>
              <a:rPr lang="zh-TW" altLang="en-US" sz="3600" b="1" dirty="0" smtClean="0">
                <a:solidFill>
                  <a:srgbClr val="FF3300"/>
                </a:solidFill>
              </a:rPr>
              <a:t>網上校管系統管理員</a:t>
            </a:r>
            <a:r>
              <a:rPr lang="zh-TW" altLang="en-US" sz="3600" dirty="0" smtClean="0">
                <a:solidFill>
                  <a:srgbClr val="3333CC"/>
                </a:solidFill>
              </a:rPr>
              <a:t>及</a:t>
            </a:r>
            <a:r>
              <a:rPr lang="zh-TW" altLang="en-US" sz="3600" b="1" dirty="0" smtClean="0">
                <a:solidFill>
                  <a:srgbClr val="FF3300"/>
                </a:solidFill>
              </a:rPr>
              <a:t>校長</a:t>
            </a:r>
            <a:r>
              <a:rPr lang="zh-TW" altLang="en-US" sz="3600" dirty="0" smtClean="0">
                <a:solidFill>
                  <a:srgbClr val="3333CC"/>
                </a:solidFill>
              </a:rPr>
              <a:t> 組別的用戶登入系統時，系統才會顯示通知。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solidFill>
                  <a:srgbClr val="3333CC"/>
                </a:solidFill>
              </a:rPr>
              <a:t>通知可分為兩類：</a:t>
            </a:r>
            <a:endParaRPr lang="en-US" altLang="zh-TW" sz="3600" dirty="0" smtClean="0">
              <a:solidFill>
                <a:srgbClr val="3333CC"/>
              </a:solidFill>
            </a:endParaRP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zh-TW" sz="3400" dirty="0" smtClean="0">
                <a:solidFill>
                  <a:srgbClr val="3333CC"/>
                </a:solidFill>
              </a:rPr>
              <a:t>1)</a:t>
            </a:r>
            <a:r>
              <a:rPr lang="zh-TW" altLang="en-US" sz="3400" dirty="0" smtClean="0">
                <a:solidFill>
                  <a:srgbClr val="3333CC"/>
                </a:solidFill>
              </a:rPr>
              <a:t> 可選擇不顯示通知</a:t>
            </a:r>
            <a:endParaRPr lang="en-US" altLang="zh-TW" sz="3400" dirty="0" smtClean="0">
              <a:solidFill>
                <a:srgbClr val="3333CC"/>
              </a:solidFill>
            </a:endParaRP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zh-TW" sz="3400" dirty="0" smtClean="0">
                <a:solidFill>
                  <a:srgbClr val="3333CC"/>
                </a:solidFill>
              </a:rPr>
              <a:t>2)</a:t>
            </a:r>
            <a:r>
              <a:rPr lang="zh-TW" altLang="en-US" sz="3400" dirty="0" smtClean="0">
                <a:solidFill>
                  <a:srgbClr val="3333CC"/>
                </a:solidFill>
              </a:rPr>
              <a:t> 無法選擇不顯示通知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" y="1902506"/>
            <a:ext cx="8430103" cy="318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C.</a:t>
            </a:r>
            <a:r>
              <a:rPr lang="zh-TW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 通知</a:t>
            </a:r>
            <a:endParaRPr lang="zh-HK" altLang="en-US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4644008" y="3755782"/>
            <a:ext cx="720080" cy="84999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60032" y="3231907"/>
            <a:ext cx="1079500" cy="523875"/>
          </a:xfrm>
          <a:prstGeom prst="rect">
            <a:avLst/>
          </a:prstGeom>
          <a:solidFill>
            <a:srgbClr val="F9FCD0"/>
          </a:solidFill>
          <a:ln w="254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通知</a:t>
            </a:r>
            <a:endParaRPr lang="en-US" altLang="zh-TW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076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聯遞系統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8956310" cy="367240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 bwMode="auto">
          <a:xfrm>
            <a:off x="2699792" y="2708920"/>
            <a:ext cx="2160240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091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8" y="1643063"/>
            <a:ext cx="8820149" cy="31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700338" y="5018088"/>
            <a:ext cx="5256212" cy="5238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>
                <a:solidFill>
                  <a:schemeClr val="tx1"/>
                </a:solidFill>
                <a:latin typeface="Verdana" panose="020B0604030504040204" pitchFamily="34" charset="0"/>
              </a:rPr>
              <a:t>按</a:t>
            </a:r>
            <a:r>
              <a:rPr lang="en-US" altLang="zh-TW" sz="2800" dirty="0">
                <a:solidFill>
                  <a:schemeClr val="tx1"/>
                </a:solidFill>
                <a:latin typeface="Verdana" panose="020B0604030504040204" pitchFamily="34" charset="0"/>
              </a:rPr>
              <a:t>【</a:t>
            </a:r>
            <a:r>
              <a:rPr lang="zh-TW" altLang="en-US" sz="2800">
                <a:solidFill>
                  <a:schemeClr val="tx1"/>
                </a:solidFill>
                <a:latin typeface="Verdana" panose="020B0604030504040204" pitchFamily="34" charset="0"/>
              </a:rPr>
              <a:t>確定</a:t>
            </a:r>
            <a:r>
              <a:rPr lang="en-US" altLang="zh-TW" sz="2800" dirty="0">
                <a:solidFill>
                  <a:schemeClr val="tx1"/>
                </a:solidFill>
                <a:latin typeface="Verdana" panose="020B0604030504040204" pitchFamily="34" charset="0"/>
              </a:rPr>
              <a:t>】</a:t>
            </a:r>
            <a:r>
              <a:rPr lang="zh-TW" altLang="en-US" sz="2800">
                <a:solidFill>
                  <a:schemeClr val="tx1"/>
                </a:solidFill>
                <a:latin typeface="Verdana" panose="020B0604030504040204" pitchFamily="34" charset="0"/>
              </a:rPr>
              <a:t>後，系統即返回主頁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79388" y="2997200"/>
            <a:ext cx="720725" cy="5048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1800">
              <a:solidFill>
                <a:srgbClr val="FF6600"/>
              </a:solidFill>
              <a:latin typeface="Verdana" panose="020B0604030504040204" pitchFamily="34" charset="0"/>
            </a:endParaRPr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 flipH="1" flipV="1">
            <a:off x="900113" y="3284538"/>
            <a:ext cx="3743325" cy="17287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dist" eaLnBrk="1" hangingPunct="1">
              <a:spcBef>
                <a:spcPct val="50000"/>
              </a:spcBef>
              <a:defRPr/>
            </a:pPr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4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D.</a:t>
            </a:r>
            <a:r>
              <a:rPr lang="zh-TW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 系統提示</a:t>
            </a:r>
            <a:endParaRPr lang="zh-HK" altLang="en-US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新細明體"/>
              <a:ea typeface="新細明體"/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-756592" y="3645024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字方塊 6"/>
          <p:cNvSpPr txBox="1"/>
          <p:nvPr/>
        </p:nvSpPr>
        <p:spPr>
          <a:xfrm>
            <a:off x="1811700" y="2907991"/>
            <a:ext cx="23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400" dirty="0" smtClean="0">
                <a:solidFill>
                  <a:schemeClr val="tx1"/>
                </a:solidFill>
              </a:rPr>
              <a:t>有可輸出訊息。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pic>
        <p:nvPicPr>
          <p:cNvPr id="85004" name="Picture 12" descr="C:\Users\NOVEMC~1\AppData\Local\Temp\x10sctmp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8" y="2782431"/>
            <a:ext cx="1031520" cy="5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C:\Users\NOVEMC~1\AppData\Local\Temp\x10sctmp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77" y="3582395"/>
            <a:ext cx="851941" cy="5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12876" y="358989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有未讀取訊息。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932040" y="2907991"/>
            <a:ext cx="280831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TW" altLang="en-US" sz="3600" dirty="0" smtClean="0"/>
              <a:t>提示圖示只顯示予擁有相關權限之用戶。</a:t>
            </a:r>
            <a:endParaRPr lang="zh-HK" altLang="en-US" sz="36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52840" y="1547398"/>
            <a:ext cx="4834856" cy="936313"/>
            <a:chOff x="1249312" y="1700807"/>
            <a:chExt cx="4834856" cy="93631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/>
            <a:srcRect t="8142" r="2638"/>
            <a:stretch/>
          </p:blipFill>
          <p:spPr>
            <a:xfrm>
              <a:off x="1249312" y="1700807"/>
              <a:ext cx="4834856" cy="936313"/>
            </a:xfrm>
            <a:prstGeom prst="rect">
              <a:avLst/>
            </a:prstGeom>
          </p:spPr>
        </p:pic>
        <p:grpSp>
          <p:nvGrpSpPr>
            <p:cNvPr id="13" name="群組 12"/>
            <p:cNvGrpSpPr/>
            <p:nvPr/>
          </p:nvGrpSpPr>
          <p:grpSpPr>
            <a:xfrm>
              <a:off x="3558156" y="1782716"/>
              <a:ext cx="941836" cy="647136"/>
              <a:chOff x="6372200" y="1700807"/>
              <a:chExt cx="504056" cy="514223"/>
            </a:xfrm>
          </p:grpSpPr>
          <p:cxnSp>
            <p:nvCxnSpPr>
              <p:cNvPr id="11" name="直線接點 10"/>
              <p:cNvCxnSpPr/>
              <p:nvPr/>
            </p:nvCxnSpPr>
            <p:spPr bwMode="auto">
              <a:xfrm>
                <a:off x="6372200" y="1700807"/>
                <a:ext cx="504056" cy="50405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線接點 15"/>
              <p:cNvCxnSpPr/>
              <p:nvPr/>
            </p:nvCxnSpPr>
            <p:spPr bwMode="auto">
              <a:xfrm flipV="1">
                <a:off x="6372200" y="1710973"/>
                <a:ext cx="504056" cy="50405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16" y="4261087"/>
            <a:ext cx="995814" cy="559631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811700" y="4350276"/>
            <a:ext cx="247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有訊息輸送失敗。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501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E.</a:t>
            </a:r>
            <a:r>
              <a:rPr lang="zh-TW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 </a:t>
            </a:r>
            <a:r>
              <a:rPr lang="zh-HK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後期</a:t>
            </a:r>
            <a:r>
              <a:rPr lang="zh-HK" altLang="en-US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工作</a:t>
            </a:r>
            <a:endParaRPr lang="zh-HK" altLang="en-US" dirty="0"/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159000" cy="554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HK" altLang="en-US" sz="14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新細明體"/>
              <a:ea typeface="新細明體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71600" y="1268760"/>
            <a:ext cx="6696075" cy="5230813"/>
            <a:chOff x="468313" y="1412875"/>
            <a:chExt cx="6696075" cy="5230813"/>
          </a:xfrm>
        </p:grpSpPr>
        <p:sp>
          <p:nvSpPr>
            <p:cNvPr id="27653" name="Rectangle 7"/>
            <p:cNvSpPr>
              <a:spLocks noChangeArrowheads="1"/>
            </p:cNvSpPr>
            <p:nvPr/>
          </p:nvSpPr>
          <p:spPr bwMode="auto">
            <a:xfrm>
              <a:off x="468313" y="1412875"/>
              <a:ext cx="3598862" cy="525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0" lang="en-US" altLang="zh-TW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1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.</a:t>
              </a:r>
              <a:r>
                <a:rPr kumimoji="0" lang="zh-TW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 查核</a:t>
              </a:r>
              <a:r>
                <a:rPr kumimoji="0" lang="zh-TW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訊息的狀況</a:t>
              </a:r>
            </a:p>
          </p:txBody>
        </p:sp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900113" y="2060575"/>
              <a:ext cx="439261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kumimoji="0" lang="zh-TW" altLang="en-US" sz="2000" dirty="0">
                  <a:solidFill>
                    <a:schemeClr val="tx2"/>
                  </a:solidFill>
                </a:rPr>
                <a:t>可輸出</a:t>
              </a:r>
              <a:r>
                <a:rPr kumimoji="0" lang="zh-TW" altLang="en-US" sz="2000" dirty="0">
                  <a:solidFill>
                    <a:srgbClr val="FF0000"/>
                  </a:solidFill>
                </a:rPr>
                <a:t>                    已輸出</a:t>
              </a:r>
              <a:r>
                <a:rPr kumimoji="0" lang="en-US" altLang="zh-TW" sz="2000" dirty="0">
                  <a:solidFill>
                    <a:srgbClr val="FF0000"/>
                  </a:solidFill>
                </a:rPr>
                <a:t>/</a:t>
              </a:r>
              <a:r>
                <a:rPr kumimoji="0" lang="zh-TW" altLang="en-US" sz="2000" dirty="0">
                  <a:solidFill>
                    <a:srgbClr val="FF0000"/>
                  </a:solidFill>
                </a:rPr>
                <a:t>已接收 </a:t>
              </a:r>
            </a:p>
            <a:p>
              <a:pPr>
                <a:defRPr/>
              </a:pPr>
              <a:endParaRPr kumimoji="0" lang="zh-TW" altLang="en-US" sz="200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kumimoji="0" lang="zh-TW" altLang="en-US" sz="2000" dirty="0">
                  <a:solidFill>
                    <a:schemeClr val="tx2"/>
                  </a:solidFill>
                </a:rPr>
                <a:t>已加密</a:t>
              </a:r>
              <a:r>
                <a:rPr kumimoji="0" lang="zh-TW" altLang="en-US" sz="2000" dirty="0">
                  <a:solidFill>
                    <a:srgbClr val="FF0000"/>
                  </a:solidFill>
                </a:rPr>
                <a:t>                    已解密</a:t>
              </a:r>
              <a:r>
                <a:rPr kumimoji="0" lang="en-US" altLang="zh-TW" sz="2000" dirty="0">
                  <a:solidFill>
                    <a:srgbClr val="FF0000"/>
                  </a:solidFill>
                </a:rPr>
                <a:t>/</a:t>
              </a:r>
              <a:r>
                <a:rPr kumimoji="0" lang="zh-TW" altLang="en-US" sz="2000" dirty="0">
                  <a:solidFill>
                    <a:srgbClr val="FF0000"/>
                  </a:solidFill>
                </a:rPr>
                <a:t>已滙入</a:t>
              </a:r>
              <a:r>
                <a:rPr kumimoji="0" lang="zh-TW" altLang="en-US" sz="2000" dirty="0"/>
                <a:t> </a:t>
              </a:r>
            </a:p>
          </p:txBody>
        </p:sp>
        <p:sp>
          <p:nvSpPr>
            <p:cNvPr id="27655" name="Rectangle 12"/>
            <p:cNvSpPr>
              <a:spLocks noChangeArrowheads="1"/>
            </p:cNvSpPr>
            <p:nvPr/>
          </p:nvSpPr>
          <p:spPr bwMode="auto">
            <a:xfrm>
              <a:off x="2051050" y="2060575"/>
              <a:ext cx="1296988" cy="40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kumimoji="0" lang="zh-TW" altLang="en-US" sz="2000" dirty="0">
                  <a:solidFill>
                    <a:srgbClr val="3366CC"/>
                  </a:solidFill>
                </a:rPr>
                <a:t>寄發訊息</a:t>
              </a:r>
            </a:p>
          </p:txBody>
        </p:sp>
        <p:sp>
          <p:nvSpPr>
            <p:cNvPr id="27656" name="Rectangle 13"/>
            <p:cNvSpPr>
              <a:spLocks noChangeArrowheads="1"/>
            </p:cNvSpPr>
            <p:nvPr/>
          </p:nvSpPr>
          <p:spPr bwMode="auto">
            <a:xfrm>
              <a:off x="2051050" y="2997200"/>
              <a:ext cx="1368425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kumimoji="0" lang="zh-TW" altLang="en-US" sz="2000" dirty="0">
                  <a:solidFill>
                    <a:srgbClr val="0066CC"/>
                  </a:solidFill>
                </a:rPr>
                <a:t>接收訊息</a:t>
              </a:r>
            </a:p>
          </p:txBody>
        </p:sp>
        <p:sp>
          <p:nvSpPr>
            <p:cNvPr id="27658" name="Rectangle 15"/>
            <p:cNvSpPr>
              <a:spLocks noChangeArrowheads="1"/>
            </p:cNvSpPr>
            <p:nvPr/>
          </p:nvSpPr>
          <p:spPr bwMode="auto">
            <a:xfrm>
              <a:off x="468313" y="3375057"/>
              <a:ext cx="3383607" cy="53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0" lang="en-US" altLang="zh-TW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2. </a:t>
              </a:r>
              <a:r>
                <a:rPr kumimoji="0" lang="zh-TW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列印有關報告</a:t>
              </a:r>
            </a:p>
          </p:txBody>
        </p:sp>
        <p:sp>
          <p:nvSpPr>
            <p:cNvPr id="27660" name="Rectangle 18"/>
            <p:cNvSpPr>
              <a:spLocks noChangeArrowheads="1"/>
            </p:cNvSpPr>
            <p:nvPr/>
          </p:nvSpPr>
          <p:spPr bwMode="auto">
            <a:xfrm>
              <a:off x="900113" y="3933825"/>
              <a:ext cx="6264275" cy="270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>
                <a:defRPr/>
              </a:pPr>
              <a:r>
                <a:rPr lang="en-US" altLang="zh-TW" sz="2000" dirty="0">
                  <a:solidFill>
                    <a:schemeClr val="tx1"/>
                  </a:solidFill>
                  <a:sym typeface="Wingdings 2" pitchFamily="18" charset="2"/>
                </a:rPr>
                <a:t> </a:t>
              </a:r>
              <a:r>
                <a:rPr lang="zh-TW" altLang="en-US" sz="2000" dirty="0">
                  <a:solidFill>
                    <a:schemeClr val="tx1"/>
                  </a:solidFill>
                  <a:sym typeface="Wingdings" pitchFamily="2" charset="2"/>
                </a:rPr>
                <a:t>每日收到的接收訊息清單 </a:t>
              </a:r>
              <a:r>
                <a:rPr lang="en-US" altLang="zh-TW" sz="2000" dirty="0">
                  <a:solidFill>
                    <a:schemeClr val="tx1"/>
                  </a:solidFill>
                  <a:sym typeface="Wingdings" pitchFamily="2" charset="2"/>
                </a:rPr>
                <a:t>/ </a:t>
              </a:r>
              <a:r>
                <a:rPr lang="zh-TW" altLang="en-US" sz="2000" dirty="0">
                  <a:solidFill>
                    <a:schemeClr val="tx1"/>
                  </a:solidFill>
                  <a:sym typeface="Wingdings" pitchFamily="2" charset="2"/>
                </a:rPr>
                <a:t>接收訊息撮要 </a:t>
              </a:r>
              <a:endParaRPr lang="zh-TW" altLang="en-US" sz="2000" dirty="0">
                <a:solidFill>
                  <a:schemeClr val="tx1"/>
                </a:solidFill>
              </a:endParaRPr>
            </a:p>
            <a:p>
              <a:pPr algn="l">
                <a:defRPr/>
              </a:pP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 </a:t>
              </a:r>
              <a:r>
                <a:rPr lang="zh-TW" altLang="en-US" sz="2000" dirty="0">
                  <a:solidFill>
                    <a:schemeClr val="tx1"/>
                  </a:solidFill>
                  <a:sym typeface="Wingdings" pitchFamily="2" charset="2"/>
                </a:rPr>
                <a:t>每日製作的寄發訊息清單 </a:t>
              </a:r>
              <a:r>
                <a:rPr lang="en-US" altLang="zh-TW" sz="2000" dirty="0">
                  <a:solidFill>
                    <a:schemeClr val="tx1"/>
                  </a:solidFill>
                  <a:sym typeface="Wingdings" pitchFamily="2" charset="2"/>
                </a:rPr>
                <a:t>/</a:t>
              </a:r>
              <a:r>
                <a:rPr lang="zh-TW" altLang="en-US" sz="2000" dirty="0">
                  <a:solidFill>
                    <a:schemeClr val="tx1"/>
                  </a:solidFill>
                  <a:sym typeface="Wingdings" pitchFamily="2" charset="2"/>
                </a:rPr>
                <a:t>寄發訊息撮要 </a:t>
              </a:r>
            </a:p>
            <a:p>
              <a:pPr algn="l">
                <a:defRPr/>
              </a:pP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 </a:t>
              </a:r>
              <a:r>
                <a:rPr lang="zh-TW" altLang="en-US" sz="2000" dirty="0" smtClean="0">
                  <a:solidFill>
                    <a:schemeClr val="tx1"/>
                  </a:solidFill>
                  <a:sym typeface="Wingdings 2" pitchFamily="18" charset="2"/>
                </a:rPr>
                <a:t>已匯出</a:t>
              </a: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訊息撮要 </a:t>
              </a:r>
              <a:r>
                <a:rPr lang="en-US" altLang="zh-TW" sz="2000" dirty="0">
                  <a:solidFill>
                    <a:schemeClr val="tx1"/>
                  </a:solidFill>
                  <a:sym typeface="Wingdings 2" pitchFamily="18" charset="2"/>
                </a:rPr>
                <a:t>/ </a:t>
              </a:r>
              <a:r>
                <a:rPr lang="zh-TW" altLang="en-US" sz="2000" dirty="0" smtClean="0">
                  <a:solidFill>
                    <a:schemeClr val="tx1"/>
                  </a:solidFill>
                  <a:sym typeface="Wingdings 2" pitchFamily="18" charset="2"/>
                </a:rPr>
                <a:t>已匯入</a:t>
              </a: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訊息撮要 </a:t>
              </a:r>
            </a:p>
            <a:p>
              <a:pPr algn="l">
                <a:defRPr/>
              </a:pP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 密碼匙更改紀錄清單 </a:t>
              </a:r>
            </a:p>
            <a:p>
              <a:pPr algn="l">
                <a:defRPr/>
              </a:pP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 寄發訊息處理清單 </a:t>
              </a:r>
            </a:p>
            <a:p>
              <a:pPr algn="l">
                <a:defRPr/>
              </a:pP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 </a:t>
              </a:r>
              <a:r>
                <a:rPr lang="zh-TW" altLang="en-US" sz="2000" dirty="0" smtClean="0">
                  <a:solidFill>
                    <a:schemeClr val="tx1"/>
                  </a:solidFill>
                  <a:sym typeface="Wingdings 2" pitchFamily="18" charset="2"/>
                </a:rPr>
                <a:t>已上</a:t>
              </a:r>
              <a:r>
                <a:rPr lang="zh-TW" altLang="en-US" sz="2000" dirty="0">
                  <a:solidFill>
                    <a:schemeClr val="tx1"/>
                  </a:solidFill>
                  <a:sym typeface="Wingdings 2" pitchFamily="18" charset="2"/>
                </a:rPr>
                <a:t>載訊息撮要 </a:t>
              </a:r>
              <a:endParaRPr lang="en-US" sz="2000" dirty="0">
                <a:solidFill>
                  <a:schemeClr val="tx1"/>
                </a:solidFill>
                <a:sym typeface="Wingdings 2" pitchFamily="18" charset="2"/>
              </a:endParaRPr>
            </a:p>
          </p:txBody>
        </p:sp>
        <p:sp>
          <p:nvSpPr>
            <p:cNvPr id="4" name="Notched Right Arrow 3"/>
            <p:cNvSpPr/>
            <p:nvPr/>
          </p:nvSpPr>
          <p:spPr bwMode="auto">
            <a:xfrm>
              <a:off x="2081475" y="2568882"/>
              <a:ext cx="1266563" cy="428317"/>
            </a:xfrm>
            <a:prstGeom prst="notch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8313" y="1412875"/>
            <a:ext cx="30241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聯遞</a:t>
            </a:r>
            <a:r>
              <a:rPr kumimoji="0"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系統紀錄</a:t>
            </a:r>
            <a:endParaRPr kumimoji="0"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60848"/>
            <a:ext cx="8220073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F.</a:t>
            </a:r>
            <a:r>
              <a:rPr lang="zh-TW" altLang="en-US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 常見</a:t>
            </a:r>
            <a:r>
              <a:rPr lang="zh-TW" altLang="en-US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問題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944" y="1731591"/>
            <a:ext cx="9144000" cy="509557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zh-TW" altLang="en-US" dirty="0">
                <a:solidFill>
                  <a:srgbClr val="0000FF"/>
                </a:solidFill>
              </a:rPr>
              <a:t>如果寄發的訊息狀況是「輸送失敗」，用戶</a:t>
            </a:r>
            <a:r>
              <a:rPr lang="zh-TW" altLang="en-US" dirty="0" smtClean="0">
                <a:solidFill>
                  <a:srgbClr val="0000FF"/>
                </a:solidFill>
              </a:rPr>
              <a:t>應</a:t>
            </a:r>
            <a:r>
              <a:rPr lang="zh-TW" altLang="en-US" dirty="0">
                <a:solidFill>
                  <a:srgbClr val="0000FF"/>
                </a:solidFill>
              </a:rPr>
              <a:t>：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檢查網絡設定及連線是否正常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檢查</a:t>
            </a:r>
            <a:r>
              <a:rPr lang="zh-TW" altLang="en-US" b="1" dirty="0" smtClean="0">
                <a:solidFill>
                  <a:schemeClr val="tx1"/>
                </a:solidFill>
              </a:rPr>
              <a:t>聯遞系統的延伸網址</a:t>
            </a:r>
            <a:r>
              <a:rPr lang="zh-TW" altLang="en-US" dirty="0" smtClean="0">
                <a:solidFill>
                  <a:schemeClr val="tx1"/>
                </a:solidFill>
              </a:rPr>
              <a:t>是否正確</a:t>
            </a:r>
          </a:p>
          <a:p>
            <a:pPr eaLnBrk="1" hangingPunct="1">
              <a:defRPr/>
            </a:pPr>
            <a:endParaRPr lang="en-US" altLang="zh-TW" dirty="0" smtClean="0"/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298468" y="4653136"/>
            <a:ext cx="856895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>
              <a:defRPr/>
            </a:pP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如果</a:t>
            </a:r>
            <a:r>
              <a:rPr lang="zh-TW" altLang="en-US" sz="3200" b="1" dirty="0">
                <a:solidFill>
                  <a:srgbClr val="0000FF"/>
                </a:solidFill>
                <a:sym typeface="Wingdings" pitchFamily="2" charset="2"/>
              </a:rPr>
              <a:t>學校密碼匙已失效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，用戶應向教育局提交新的學校密碼匙。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92896"/>
            <a:ext cx="8785225" cy="41767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4400" dirty="0" smtClean="0">
                <a:solidFill>
                  <a:srgbClr val="6666FF"/>
                </a:solidFill>
              </a:rPr>
              <a:t>聯遞系統</a:t>
            </a:r>
            <a:r>
              <a:rPr lang="en-US" altLang="zh-TW" sz="4400" dirty="0" smtClean="0">
                <a:solidFill>
                  <a:srgbClr val="6666FF"/>
                </a:solidFill>
              </a:rPr>
              <a:t>(CDS)</a:t>
            </a:r>
            <a:r>
              <a:rPr lang="zh-TW" altLang="en-US" sz="4400" dirty="0" smtClean="0">
                <a:solidFill>
                  <a:srgbClr val="6666FF"/>
                </a:solidFill>
              </a:rPr>
              <a:t>求助台</a:t>
            </a:r>
          </a:p>
          <a:p>
            <a:pPr algn="ctr" eaLnBrk="1" hangingPunct="1">
              <a:buFontTx/>
              <a:buNone/>
            </a:pPr>
            <a:r>
              <a:rPr lang="en-US" altLang="zh-TW" sz="4400" dirty="0" smtClean="0">
                <a:solidFill>
                  <a:srgbClr val="6666FF"/>
                </a:solidFill>
              </a:rPr>
              <a:t>3464</a:t>
            </a:r>
            <a:r>
              <a:rPr lang="zh-TW" altLang="en-US" sz="4400" dirty="0" smtClean="0">
                <a:solidFill>
                  <a:srgbClr val="6666FF"/>
                </a:solidFill>
              </a:rPr>
              <a:t> </a:t>
            </a:r>
            <a:r>
              <a:rPr lang="en-US" altLang="zh-TW" sz="4400" dirty="0" smtClean="0">
                <a:solidFill>
                  <a:srgbClr val="6666FF"/>
                </a:solidFill>
              </a:rPr>
              <a:t>0550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22313" y="2860202"/>
            <a:ext cx="7772400" cy="1362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zh-TW" altLang="en-US" sz="6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endParaRPr lang="zh-TW" altLang="en-GB" sz="6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1002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5"/>
            <a:ext cx="9163781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13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076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聯遞系統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8956310" cy="367240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 bwMode="auto">
          <a:xfrm>
            <a:off x="4716016" y="2708920"/>
            <a:ext cx="2160240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630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1911"/>
          <a:stretch/>
        </p:blipFill>
        <p:spPr>
          <a:xfrm>
            <a:off x="2051720" y="-16538"/>
            <a:ext cx="4936840" cy="65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9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076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 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 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聯遞系統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8956310" cy="367240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 bwMode="auto">
          <a:xfrm>
            <a:off x="683568" y="4149080"/>
            <a:ext cx="2160240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46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ebSAM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11208</TotalTime>
  <Words>1138</Words>
  <Application>Microsoft Office PowerPoint</Application>
  <PresentationFormat>如螢幕大小 (4:3)</PresentationFormat>
  <Paragraphs>190</Paragraphs>
  <Slides>56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56</vt:i4>
      </vt:variant>
    </vt:vector>
  </HeadingPairs>
  <TitlesOfParts>
    <vt:vector size="72" baseType="lpstr">
      <vt:lpstr>Gungsuh</vt:lpstr>
      <vt:lpstr>SimSun</vt:lpstr>
      <vt:lpstr>微軟正黑體</vt:lpstr>
      <vt:lpstr>新細明體</vt:lpstr>
      <vt:lpstr>標楷體</vt:lpstr>
      <vt:lpstr>Arial</vt:lpstr>
      <vt:lpstr>Arial Black</vt:lpstr>
      <vt:lpstr>Cooper Black</vt:lpstr>
      <vt:lpstr>Monotype Corsiva</vt:lpstr>
      <vt:lpstr>Tahoma</vt:lpstr>
      <vt:lpstr>Times New Roman</vt:lpstr>
      <vt:lpstr>Trebuchet MS</vt:lpstr>
      <vt:lpstr>Verdana</vt:lpstr>
      <vt:lpstr>Wingdings</vt:lpstr>
      <vt:lpstr>Wingdings 2</vt:lpstr>
      <vt:lpstr>佈景主題1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甚麼是聯遞系統?</vt:lpstr>
      <vt:lpstr>PowerPoint 簡報</vt:lpstr>
      <vt:lpstr>PowerPoint 簡報</vt:lpstr>
      <vt:lpstr>聯遞系統功能概覽 </vt:lpstr>
      <vt:lpstr>A. 預備工作</vt:lpstr>
      <vt:lpstr>編修訊息</vt:lpstr>
      <vt:lpstr>接收訊息</vt:lpstr>
      <vt:lpstr>1. 系統註冊</vt:lpstr>
      <vt:lpstr>1. 系統註冊</vt:lpstr>
      <vt:lpstr>PowerPoint 簡報</vt:lpstr>
      <vt:lpstr>2. 資料互換訊息</vt:lpstr>
      <vt:lpstr>3. 學校密碼匙管理</vt:lpstr>
      <vt:lpstr>PowerPoint 簡報</vt:lpstr>
      <vt:lpstr>PowerPoint 簡報</vt:lpstr>
      <vt:lpstr>PowerPoint 簡報</vt:lpstr>
      <vt:lpstr>預備 [表格 A - 學生離校]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3.傳送</vt:lpstr>
      <vt:lpstr>4.匯出訊息</vt:lpstr>
      <vt:lpstr>5. 匯入訊息</vt:lpstr>
      <vt:lpstr>6.傳送網上校管版本</vt:lpstr>
      <vt:lpstr>C. 通知</vt:lpstr>
      <vt:lpstr>C. 通知</vt:lpstr>
      <vt:lpstr>PowerPoint 簡報</vt:lpstr>
      <vt:lpstr>D. 系統提示</vt:lpstr>
      <vt:lpstr>E. 後期工作</vt:lpstr>
      <vt:lpstr>PowerPoint 簡報</vt:lpstr>
      <vt:lpstr>F. 常見問題</vt:lpstr>
      <vt:lpstr>PowerPoint 簡報</vt:lpstr>
      <vt:lpstr>PowerPoint 簡報</vt:lpstr>
    </vt:vector>
  </TitlesOfParts>
  <Company>David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Winifred</dc:creator>
  <cp:lastModifiedBy>EDB</cp:lastModifiedBy>
  <cp:revision>1010</cp:revision>
  <cp:lastPrinted>2021-07-28T11:11:53Z</cp:lastPrinted>
  <dcterms:created xsi:type="dcterms:W3CDTF">2002-11-12T03:02:44Z</dcterms:created>
  <dcterms:modified xsi:type="dcterms:W3CDTF">2023-01-06T07:10:37Z</dcterms:modified>
</cp:coreProperties>
</file>