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7" r:id="rId3"/>
    <p:sldId id="295" r:id="rId4"/>
    <p:sldId id="296" r:id="rId5"/>
    <p:sldId id="298" r:id="rId6"/>
    <p:sldId id="299" r:id="rId7"/>
    <p:sldId id="300" r:id="rId8"/>
    <p:sldId id="301" r:id="rId9"/>
    <p:sldId id="302" r:id="rId10"/>
    <p:sldId id="294" r:id="rId11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5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8D"/>
    <a:srgbClr val="99CCFF"/>
    <a:srgbClr val="FF66FF"/>
    <a:srgbClr val="D7F7FD"/>
    <a:srgbClr val="D7FCFD"/>
    <a:srgbClr val="CCECFF"/>
    <a:srgbClr val="D5FFFF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7" autoAdjust="0"/>
    <p:restoredTop sz="95539" autoAdjust="0"/>
  </p:normalViewPr>
  <p:slideViewPr>
    <p:cSldViewPr snapToGrid="0">
      <p:cViewPr varScale="1">
        <p:scale>
          <a:sx n="106" d="100"/>
          <a:sy n="106" d="100"/>
        </p:scale>
        <p:origin x="1014" y="102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38"/>
    </p:cViewPr>
  </p:sorterViewPr>
  <p:notesViewPr>
    <p:cSldViewPr snapToGrid="0">
      <p:cViewPr varScale="1">
        <p:scale>
          <a:sx n="72" d="100"/>
          <a:sy n="72" d="100"/>
        </p:scale>
        <p:origin x="-2334" y="-90"/>
      </p:cViewPr>
      <p:guideLst>
        <p:guide orient="horz" pos="3127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6A5DEAA-696E-4A8B-B2B2-CF068E858449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42303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2" y="4716464"/>
            <a:ext cx="4985393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346CEAE-F447-4323-8534-00D3DFDBC216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834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701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4556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865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4800"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974725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600">
                <a:solidFill>
                  <a:srgbClr val="004A48"/>
                </a:solidFill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</a:ln>
          <a:effectLst/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368" name="Rectangle 1032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369" name="Rectangle 1033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5373" name="Object 1037"/>
          <p:cNvGraphicFramePr>
            <a:graphicFrameLocks noChangeAspect="1"/>
          </p:cNvGraphicFramePr>
          <p:nvPr/>
        </p:nvGraphicFramePr>
        <p:xfrm>
          <a:off x="6443663" y="404813"/>
          <a:ext cx="23336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6" r:id="rId3" imgW="2333625" imgH="1238250" progId="">
                  <p:embed/>
                </p:oleObj>
              </mc:Choice>
              <mc:Fallback>
                <p:oleObj r:id="rId3" imgW="2333625" imgH="1238250" progId="">
                  <p:embed/>
                  <p:pic>
                    <p:nvPicPr>
                      <p:cNvPr id="0" name="Picture 10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04813"/>
                        <a:ext cx="233362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28688" y="1341438"/>
            <a:ext cx="7758112" cy="4740275"/>
          </a:xfrm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341438"/>
            <a:ext cx="7758112" cy="4740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</p:txBody>
      </p:sp>
      <p:pic>
        <p:nvPicPr>
          <p:cNvPr id="14345" name="Picture 1033" descr="SAMS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</p:spPr>
      </p:pic>
      <p:sp>
        <p:nvSpPr>
          <p:cNvPr id="14346" name="Rectangle 1034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7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8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9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4350" name="Picture 1038" descr="wo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</p:spPr>
      </p:pic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folHlink">
                  <a:alpha val="30000"/>
                </a:schemeClr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Systems and Information Management Section                                                                                  Slide </a:t>
            </a:r>
            <a:fld id="{31E2B235-92EF-45A9-A86E-39DDFF18DA9B}" type="slidenum"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‹#›</a:t>
            </a:fld>
            <a:endParaRPr kumimoji="1" lang="en-US" altLang="zh-TW" sz="1400" b="0" dirty="0">
              <a:solidFill>
                <a:srgbClr val="0099FF"/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800">
          <a:solidFill>
            <a:srgbClr val="66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400">
          <a:solidFill>
            <a:srgbClr val="9900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rgbClr val="6600C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63700" y="1977390"/>
            <a:ext cx="6413500" cy="1143000"/>
          </a:xfrm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defRPr/>
            </a:pPr>
            <a:r>
              <a:rPr lang="zh-TW" alt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標楷體" panose="03000509000000000000" charset="-120"/>
                <a:ea typeface="標楷體" panose="03000509000000000000" charset="-120"/>
                <a:cs typeface="標楷體" panose="03000509000000000000" charset="-120"/>
              </a:rPr>
              <a:t>香港學科測驗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1031" y="3810000"/>
            <a:ext cx="6776169" cy="974725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  <a:latin typeface="Arial Black" panose="020B0A04020102020204" pitchFamily="34" charset="0"/>
              </a:rPr>
              <a:t>HKAT</a:t>
            </a:r>
            <a:endParaRPr lang="en-GB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22313" y="2860202"/>
            <a:ext cx="7772400" cy="13620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 </a:t>
            </a: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完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</a:t>
            </a:r>
            <a:endParaRPr lang="zh-TW" altLang="en-GB" sz="5000" kern="0" dirty="0">
              <a:latin typeface="標楷體" panose="03000509000000000000" charset="-120"/>
              <a:ea typeface="標楷體" panose="03000509000000000000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0A87-D40B-BC45-97F7-22217A42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04" y="2962476"/>
            <a:ext cx="7162800" cy="762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編修中一入學前香港學科測驗成績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767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0A12C-E184-3240-B3E1-D94F4EB5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接收參數檔案（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Testinfo.xls</a:t>
            </a:r>
            <a:r>
              <a:rPr lang="zh-TW" altLang="en-US" dirty="0"/>
              <a:t>）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9C5DA2-9E65-0A48-93C1-50A07FD1FA7A}"/>
              </a:ext>
            </a:extLst>
          </p:cNvPr>
          <p:cNvSpPr txBox="1">
            <a:spLocks/>
          </p:cNvSpPr>
          <p:nvPr/>
        </p:nvSpPr>
        <p:spPr bwMode="auto">
          <a:xfrm>
            <a:off x="2140633" y="105772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聯遞系統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&gt;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接收訊息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F2B70-885D-8F44-8B9D-85D296AA3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7" y="2024000"/>
            <a:ext cx="8225549" cy="40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7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617BA9-0E06-E944-8713-D1CBF8FB80B7}"/>
              </a:ext>
            </a:extLst>
          </p:cNvPr>
          <p:cNvSpPr txBox="1">
            <a:spLocks/>
          </p:cNvSpPr>
          <p:nvPr/>
        </p:nvSpPr>
        <p:spPr bwMode="auto">
          <a:xfrm>
            <a:off x="1766888" y="984614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使用學校密碼匙解密訊息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15C924-4AE6-5347-AD2E-C0D4EAAD9EE0}"/>
              </a:ext>
            </a:extLst>
          </p:cNvPr>
          <p:cNvSpPr/>
          <p:nvPr/>
        </p:nvSpPr>
        <p:spPr bwMode="auto">
          <a:xfrm>
            <a:off x="3568616" y="5758134"/>
            <a:ext cx="1452622" cy="45546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39F9CC-BBE1-9949-8993-64FFB184D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888" y="222614"/>
            <a:ext cx="7162800" cy="762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接收參數檔案（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Testinfo.xls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1D0A19-BA0A-094F-B74F-9D7317941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1754448"/>
            <a:ext cx="4277372" cy="459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7FC8D-3E72-3E42-BFD5-7CAB22E0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865" y="4391917"/>
            <a:ext cx="4089185" cy="21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3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9F75F-164F-0C40-81D0-42C33DEF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匯入參數檔案（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Testinfo.xls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6C283-12F5-484C-B885-CA4455844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4" y="2063436"/>
            <a:ext cx="1824458" cy="256740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1B15FC-47F1-EA4D-8B3E-D392EBAA9843}"/>
              </a:ext>
            </a:extLst>
          </p:cNvPr>
          <p:cNvSpPr/>
          <p:nvPr/>
        </p:nvSpPr>
        <p:spPr bwMode="auto">
          <a:xfrm>
            <a:off x="131299" y="2085565"/>
            <a:ext cx="1824458" cy="22473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170332-7844-D044-9090-70BD1F0A5ECA}"/>
              </a:ext>
            </a:extLst>
          </p:cNvPr>
          <p:cNvSpPr/>
          <p:nvPr/>
        </p:nvSpPr>
        <p:spPr bwMode="auto">
          <a:xfrm>
            <a:off x="157674" y="4320728"/>
            <a:ext cx="1824458" cy="29395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B9AF4-449A-6E41-9A82-9EFE5ABB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4" b="1773"/>
          <a:stretch/>
        </p:blipFill>
        <p:spPr>
          <a:xfrm>
            <a:off x="2137277" y="1987967"/>
            <a:ext cx="6713317" cy="154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78742E1-A654-BA4B-A08F-912001605E69}"/>
              </a:ext>
            </a:extLst>
          </p:cNvPr>
          <p:cNvSpPr/>
          <p:nvPr/>
        </p:nvSpPr>
        <p:spPr bwMode="auto">
          <a:xfrm>
            <a:off x="2662178" y="3151064"/>
            <a:ext cx="254642" cy="38490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55E94-B4D8-8B42-AC0F-6FACD155B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277" y="3616059"/>
            <a:ext cx="6713317" cy="11161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BE3A38-157B-3343-9061-8A88FC543323}"/>
              </a:ext>
            </a:extLst>
          </p:cNvPr>
          <p:cNvSpPr/>
          <p:nvPr/>
        </p:nvSpPr>
        <p:spPr bwMode="auto">
          <a:xfrm>
            <a:off x="2172002" y="3633591"/>
            <a:ext cx="663796" cy="32906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A2937A-C9D3-3941-9F4E-30A80AB3CB37}"/>
              </a:ext>
            </a:extLst>
          </p:cNvPr>
          <p:cNvSpPr txBox="1">
            <a:spLocks/>
          </p:cNvSpPr>
          <p:nvPr/>
        </p:nvSpPr>
        <p:spPr bwMode="auto">
          <a:xfrm>
            <a:off x="1180980" y="1143730"/>
            <a:ext cx="7963020" cy="6763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香港學科測驗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&gt;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資料互換 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匯入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4BB8E8-8CD8-EF40-9BC4-422F939A9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b="12194"/>
          <a:stretch/>
        </p:blipFill>
        <p:spPr>
          <a:xfrm>
            <a:off x="1562218" y="5548797"/>
            <a:ext cx="5683534" cy="101966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35BA5D5-0CBD-3243-8C38-383D31174EBC}"/>
              </a:ext>
            </a:extLst>
          </p:cNvPr>
          <p:cNvSpPr/>
          <p:nvPr/>
        </p:nvSpPr>
        <p:spPr bwMode="auto">
          <a:xfrm>
            <a:off x="961654" y="5506190"/>
            <a:ext cx="2899629" cy="65829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1">
                    <a:lumMod val="65000"/>
                  </a:schemeClr>
                </a:gs>
                <a:gs pos="8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</a:ln>
          <a:effectLst>
            <a:outerShdw blurRad="342900" dist="38100" dir="2700000" sx="105000" sy="105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0CD310B8-EEC5-2B41-8F6D-35B641D1392A}"/>
              </a:ext>
            </a:extLst>
          </p:cNvPr>
          <p:cNvSpPr/>
          <p:nvPr/>
        </p:nvSpPr>
        <p:spPr bwMode="auto">
          <a:xfrm>
            <a:off x="4187578" y="4873533"/>
            <a:ext cx="974912" cy="502448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0234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FCC9-0B53-5B42-822F-52516286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C8E2D99-E9E5-5848-808F-A020401F6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512213"/>
            <a:ext cx="5243143" cy="4740275"/>
          </a:xfr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7AA2BA-C3AB-704A-A0C5-94AFCD4A0421}"/>
              </a:ext>
            </a:extLst>
          </p:cNvPr>
          <p:cNvSpPr/>
          <p:nvPr/>
        </p:nvSpPr>
        <p:spPr bwMode="auto">
          <a:xfrm>
            <a:off x="187462" y="3613936"/>
            <a:ext cx="1909482" cy="536828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C40182-A1B8-DA4C-9D46-034FB50080F7}"/>
              </a:ext>
            </a:extLst>
          </p:cNvPr>
          <p:cNvSpPr/>
          <p:nvPr/>
        </p:nvSpPr>
        <p:spPr bwMode="auto">
          <a:xfrm>
            <a:off x="4588697" y="2827957"/>
            <a:ext cx="605117" cy="20170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rPr>
              <a:t>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536EE54-889B-4A4D-B30C-6ECEDACF547D}"/>
              </a:ext>
            </a:extLst>
          </p:cNvPr>
          <p:cNvSpPr/>
          <p:nvPr/>
        </p:nvSpPr>
        <p:spPr bwMode="auto">
          <a:xfrm>
            <a:off x="2376509" y="2577353"/>
            <a:ext cx="245668" cy="192742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2CB7F9F-066E-0F49-B839-C5A978A948DA}"/>
              </a:ext>
            </a:extLst>
          </p:cNvPr>
          <p:cNvSpPr/>
          <p:nvPr/>
        </p:nvSpPr>
        <p:spPr bwMode="auto">
          <a:xfrm>
            <a:off x="2351834" y="3665565"/>
            <a:ext cx="778293" cy="32599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AE3853-5065-224C-833C-38B0507CA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>
          <a:xfrm>
            <a:off x="2739146" y="5052427"/>
            <a:ext cx="6002784" cy="151034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4053FB3-8B7B-9649-A486-E9DFB2DF9B5F}"/>
              </a:ext>
            </a:extLst>
          </p:cNvPr>
          <p:cNvSpPr txBox="1">
            <a:spLocks/>
          </p:cNvSpPr>
          <p:nvPr/>
        </p:nvSpPr>
        <p:spPr bwMode="auto">
          <a:xfrm>
            <a:off x="5869368" y="1091195"/>
            <a:ext cx="88977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香港學科測驗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1BC701-01BD-A84F-86CC-BB8C3B7CFBD1}"/>
              </a:ext>
            </a:extLst>
          </p:cNvPr>
          <p:cNvSpPr txBox="1">
            <a:spLocks/>
          </p:cNvSpPr>
          <p:nvPr/>
        </p:nvSpPr>
        <p:spPr bwMode="auto">
          <a:xfrm>
            <a:off x="6707618" y="1933553"/>
            <a:ext cx="317802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3A67E66-562F-6946-BBB8-3E2766B7EDEC}"/>
              </a:ext>
            </a:extLst>
          </p:cNvPr>
          <p:cNvSpPr txBox="1">
            <a:spLocks/>
          </p:cNvSpPr>
          <p:nvPr/>
        </p:nvSpPr>
        <p:spPr bwMode="auto">
          <a:xfrm>
            <a:off x="5469309" y="2784545"/>
            <a:ext cx="4642464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積分輸入方法編修</a:t>
            </a:r>
            <a:r>
              <a:rPr lang="en-US" altLang="zh-TW" sz="3200" kern="0" dirty="0"/>
              <a:t> </a:t>
            </a:r>
            <a:endParaRPr lang="en-US" sz="3200" kern="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077DB98-5CC9-D344-B04C-1D5AE345B2EC}"/>
              </a:ext>
            </a:extLst>
          </p:cNvPr>
          <p:cNvSpPr/>
          <p:nvPr/>
        </p:nvSpPr>
        <p:spPr bwMode="auto">
          <a:xfrm>
            <a:off x="5193814" y="5714994"/>
            <a:ext cx="251263" cy="524439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085ECF-C72F-614E-9402-C8A41FCA385E}"/>
              </a:ext>
            </a:extLst>
          </p:cNvPr>
          <p:cNvSpPr/>
          <p:nvPr/>
        </p:nvSpPr>
        <p:spPr bwMode="auto">
          <a:xfrm>
            <a:off x="2739146" y="6185645"/>
            <a:ext cx="693539" cy="335389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EC664B4-42C8-EB48-9B39-7E60938468DD}"/>
              </a:ext>
            </a:extLst>
          </p:cNvPr>
          <p:cNvSpPr txBox="1">
            <a:spLocks/>
          </p:cNvSpPr>
          <p:nvPr/>
        </p:nvSpPr>
        <p:spPr bwMode="auto">
          <a:xfrm>
            <a:off x="6628619" y="4580960"/>
            <a:ext cx="270734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儲存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E00092-527E-4447-94C1-F6BE9532AF19}"/>
              </a:ext>
            </a:extLst>
          </p:cNvPr>
          <p:cNvSpPr txBox="1">
            <a:spLocks/>
          </p:cNvSpPr>
          <p:nvPr/>
        </p:nvSpPr>
        <p:spPr bwMode="auto">
          <a:xfrm>
            <a:off x="5469309" y="3724050"/>
            <a:ext cx="3674691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5DB007EA-E456-BF4B-B79A-3B05B6E743FD}"/>
              </a:ext>
            </a:extLst>
          </p:cNvPr>
          <p:cNvSpPr/>
          <p:nvPr/>
        </p:nvSpPr>
        <p:spPr bwMode="auto">
          <a:xfrm>
            <a:off x="6891618" y="182315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B8DAC27B-BADB-CE43-899E-3C7E9D051297}"/>
              </a:ext>
            </a:extLst>
          </p:cNvPr>
          <p:cNvSpPr/>
          <p:nvPr/>
        </p:nvSpPr>
        <p:spPr bwMode="auto">
          <a:xfrm>
            <a:off x="6891618" y="264940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0A0EE644-ADF9-474C-B413-2D22FFD3D3D9}"/>
              </a:ext>
            </a:extLst>
          </p:cNvPr>
          <p:cNvSpPr/>
          <p:nvPr/>
        </p:nvSpPr>
        <p:spPr bwMode="auto">
          <a:xfrm>
            <a:off x="6891618" y="3547006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CBEF3916-6896-494A-9FC0-EAE74940C3A5}"/>
              </a:ext>
            </a:extLst>
          </p:cNvPr>
          <p:cNvSpPr/>
          <p:nvPr/>
        </p:nvSpPr>
        <p:spPr bwMode="auto">
          <a:xfrm>
            <a:off x="6891618" y="4453128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964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C5DA-68F0-124D-8B09-E858CF3C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積分編修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DA51D-B626-7A4E-9057-38492EA6A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00" y="1532965"/>
            <a:ext cx="6666544" cy="4145336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05BFBF-113F-0F44-90C9-9BF812BCB733}"/>
              </a:ext>
            </a:extLst>
          </p:cNvPr>
          <p:cNvSpPr/>
          <p:nvPr/>
        </p:nvSpPr>
        <p:spPr bwMode="auto">
          <a:xfrm>
            <a:off x="1105700" y="3840161"/>
            <a:ext cx="1933336" cy="27442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655A8D-7757-1C42-8D77-B93898C43374}"/>
              </a:ext>
            </a:extLst>
          </p:cNvPr>
          <p:cNvSpPr/>
          <p:nvPr/>
        </p:nvSpPr>
        <p:spPr bwMode="auto">
          <a:xfrm>
            <a:off x="6562164" y="1916772"/>
            <a:ext cx="1210078" cy="1923389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A21BB0C-65B9-AB40-9189-862953CD0036}"/>
              </a:ext>
            </a:extLst>
          </p:cNvPr>
          <p:cNvSpPr/>
          <p:nvPr/>
        </p:nvSpPr>
        <p:spPr bwMode="auto">
          <a:xfrm>
            <a:off x="3246665" y="3767985"/>
            <a:ext cx="868135" cy="38032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7CA5B58-F899-0F4A-B62E-A7A347E05AFD}"/>
              </a:ext>
            </a:extLst>
          </p:cNvPr>
          <p:cNvSpPr txBox="1">
            <a:spLocks/>
          </p:cNvSpPr>
          <p:nvPr/>
        </p:nvSpPr>
        <p:spPr bwMode="auto">
          <a:xfrm>
            <a:off x="3468351" y="3888167"/>
            <a:ext cx="4950342" cy="21739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28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設定各項搜尋條件，篩選學生，編修</a:t>
            </a:r>
            <a:r>
              <a:rPr lang="zh-TW" altLang="en-US" sz="28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</a:t>
            </a:r>
            <a:endParaRPr lang="en-HK" altLang="zh-TW" sz="28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28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如學校未為中一新生分班，可於「班別」選擇「全部」</a:t>
            </a:r>
            <a:endParaRPr lang="en-US" sz="28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806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92E1-2005-9444-B516-FD1E9A9F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820" y="249500"/>
            <a:ext cx="7162800" cy="762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積分編修：輸入每項分數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397EFF-8865-4F4A-B460-736DE5E1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145" y="1472053"/>
            <a:ext cx="7758474" cy="270678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9A8347-F765-EF41-B70B-6CD7434003D7}"/>
              </a:ext>
            </a:extLst>
          </p:cNvPr>
          <p:cNvSpPr/>
          <p:nvPr/>
        </p:nvSpPr>
        <p:spPr bwMode="auto">
          <a:xfrm>
            <a:off x="4138210" y="2892251"/>
            <a:ext cx="4298266" cy="853322"/>
          </a:xfrm>
          <a:prstGeom prst="roundRect">
            <a:avLst/>
          </a:prstGeom>
          <a:noFill/>
          <a:ln w="85725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8D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8D3FC3-1231-6F49-8E2B-E9ECFF94A53F}"/>
              </a:ext>
            </a:extLst>
          </p:cNvPr>
          <p:cNvSpPr/>
          <p:nvPr/>
        </p:nvSpPr>
        <p:spPr bwMode="auto">
          <a:xfrm>
            <a:off x="2717304" y="2892251"/>
            <a:ext cx="792378" cy="853322"/>
          </a:xfrm>
          <a:prstGeom prst="roundRect">
            <a:avLst/>
          </a:prstGeom>
          <a:noFill/>
          <a:ln w="82550">
            <a:solidFill>
              <a:schemeClr val="accent5">
                <a:lumMod val="50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154858-DD0C-804C-9B5D-4A61AF7C477B}"/>
              </a:ext>
            </a:extLst>
          </p:cNvPr>
          <p:cNvCxnSpPr>
            <a:cxnSpLocks/>
          </p:cNvCxnSpPr>
          <p:nvPr/>
        </p:nvCxnSpPr>
        <p:spPr bwMode="auto">
          <a:xfrm>
            <a:off x="6414247" y="3745573"/>
            <a:ext cx="0" cy="530592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88FF54D-1D17-EE46-BBF7-E13261342835}"/>
              </a:ext>
            </a:extLst>
          </p:cNvPr>
          <p:cNvSpPr txBox="1">
            <a:spLocks/>
          </p:cNvSpPr>
          <p:nvPr/>
        </p:nvSpPr>
        <p:spPr bwMode="auto">
          <a:xfrm>
            <a:off x="4834806" y="4022496"/>
            <a:ext cx="3926359" cy="6791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</a:pPr>
            <a:r>
              <a:rPr lang="zh-TW" altLang="en-US" sz="32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用戶輸入各項目分數</a:t>
            </a:r>
            <a:endParaRPr lang="en-US" sz="32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09F723-9CA4-DD49-BE0D-3228D822169D}"/>
              </a:ext>
            </a:extLst>
          </p:cNvPr>
          <p:cNvCxnSpPr>
            <a:cxnSpLocks/>
          </p:cNvCxnSpPr>
          <p:nvPr/>
        </p:nvCxnSpPr>
        <p:spPr bwMode="auto">
          <a:xfrm>
            <a:off x="3113493" y="3745573"/>
            <a:ext cx="0" cy="530592"/>
          </a:xfrm>
          <a:prstGeom prst="line">
            <a:avLst/>
          </a:prstGeom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04E9620C-0B04-104F-8CB2-E22AFE0E36B8}"/>
              </a:ext>
            </a:extLst>
          </p:cNvPr>
          <p:cNvSpPr txBox="1">
            <a:spLocks/>
          </p:cNvSpPr>
          <p:nvPr/>
        </p:nvSpPr>
        <p:spPr bwMode="auto">
          <a:xfrm>
            <a:off x="766696" y="4246371"/>
            <a:ext cx="3684493" cy="14507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</a:pPr>
            <a:r>
              <a:rPr lang="zh-TW" altLang="en-US" sz="3200" kern="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系統會根據</a:t>
            </a:r>
            <a:r>
              <a:rPr lang="zh-TW" altLang="en-US" sz="32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用戶輸入項目分數，</a:t>
            </a:r>
            <a:r>
              <a:rPr lang="zh-TW" altLang="en-US" sz="3200" kern="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自動計算總分</a:t>
            </a:r>
            <a:endParaRPr lang="en-US" sz="3200" kern="0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64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5493-2601-3646-ADB7-7F894642F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積分編修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AC9D71-4CD9-294C-BD9D-51ACEBD6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22" y="2291778"/>
            <a:ext cx="6013074" cy="119706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1B7619-16FD-6547-B455-24BC4E214FCA}"/>
              </a:ext>
            </a:extLst>
          </p:cNvPr>
          <p:cNvSpPr txBox="1">
            <a:spLocks/>
          </p:cNvSpPr>
          <p:nvPr/>
        </p:nvSpPr>
        <p:spPr bwMode="auto">
          <a:xfrm>
            <a:off x="469099" y="1450722"/>
            <a:ext cx="8460589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開始積分編修後，用戶如果改變積分編修的方法，會導致失去已經輸入的分數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1D1CCB-514F-3446-80E7-7A3B3B54C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28" y="3670483"/>
            <a:ext cx="6013074" cy="1486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31C687-E7A1-6B43-A8CA-4E71648E0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27819" r="2496" b="8937"/>
          <a:stretch/>
        </p:blipFill>
        <p:spPr>
          <a:xfrm>
            <a:off x="2292369" y="5480747"/>
            <a:ext cx="4814048" cy="108141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88BE72-CA85-9341-B005-DD748651296C}"/>
              </a:ext>
            </a:extLst>
          </p:cNvPr>
          <p:cNvCxnSpPr>
            <a:cxnSpLocks/>
          </p:cNvCxnSpPr>
          <p:nvPr/>
        </p:nvCxnSpPr>
        <p:spPr bwMode="auto">
          <a:xfrm>
            <a:off x="3953435" y="2985247"/>
            <a:ext cx="1317811" cy="0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6008E7-BECD-2A4D-9A73-EFCAD0962965}"/>
              </a:ext>
            </a:extLst>
          </p:cNvPr>
          <p:cNvCxnSpPr>
            <a:cxnSpLocks/>
          </p:cNvCxnSpPr>
          <p:nvPr/>
        </p:nvCxnSpPr>
        <p:spPr bwMode="auto">
          <a:xfrm>
            <a:off x="3957918" y="4858863"/>
            <a:ext cx="1317811" cy="0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</p:cxnSp>
      <p:sp>
        <p:nvSpPr>
          <p:cNvPr id="25" name="Down Arrow 24">
            <a:extLst>
              <a:ext uri="{FF2B5EF4-FFF2-40B4-BE49-F238E27FC236}">
                <a16:creationId xmlns:a16="http://schemas.microsoft.com/office/drawing/2014/main" id="{1781B8E1-B15E-FB4A-983D-FED64CFD1AF1}"/>
              </a:ext>
            </a:extLst>
          </p:cNvPr>
          <p:cNvSpPr/>
          <p:nvPr/>
        </p:nvSpPr>
        <p:spPr bwMode="auto">
          <a:xfrm>
            <a:off x="4275381" y="3425903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697049FA-78E2-C447-A119-679E86D5737D}"/>
              </a:ext>
            </a:extLst>
          </p:cNvPr>
          <p:cNvSpPr/>
          <p:nvPr/>
        </p:nvSpPr>
        <p:spPr bwMode="auto">
          <a:xfrm>
            <a:off x="4275381" y="4992006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9944720"/>
      </p:ext>
    </p:extLst>
  </p:cSld>
  <p:clrMapOvr>
    <a:masterClrMapping/>
  </p:clrMapOvr>
</p:sld>
</file>

<file path=ppt/theme/theme1.xml><?xml version="1.0" encoding="utf-8"?>
<a:theme xmlns:a="http://schemas.openxmlformats.org/drawingml/2006/main" name="CodeManagement_2006">
  <a:themeElements>
    <a:clrScheme name="CodeManagement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odeManagement_20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0000"/>
          </a:solidFill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lang="zh-TW" alt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CodeManagement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157</Words>
  <Application>Microsoft Office PowerPoint</Application>
  <PresentationFormat>如螢幕大小 (4:3)</PresentationFormat>
  <Paragraphs>28</Paragraphs>
  <Slides>10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10</vt:i4>
      </vt:variant>
    </vt:vector>
  </HeadingPairs>
  <TitlesOfParts>
    <vt:vector size="20" baseType="lpstr">
      <vt:lpstr>新細明體</vt:lpstr>
      <vt:lpstr>標楷體</vt:lpstr>
      <vt:lpstr>Arial</vt:lpstr>
      <vt:lpstr>Arial Black</vt:lpstr>
      <vt:lpstr>Cooper Black</vt:lpstr>
      <vt:lpstr>Tahoma</vt:lpstr>
      <vt:lpstr>Times New Roman</vt:lpstr>
      <vt:lpstr>Trebuchet MS</vt:lpstr>
      <vt:lpstr>Wingdings</vt:lpstr>
      <vt:lpstr>CodeManagement_2006</vt:lpstr>
      <vt:lpstr>香港學科測驗</vt:lpstr>
      <vt:lpstr>編修中一入學前香港學科測驗成績</vt:lpstr>
      <vt:lpstr>接收參數檔案（Testinfo.xls）</vt:lpstr>
      <vt:lpstr>接收參數檔案（Testinfo.xls）</vt:lpstr>
      <vt:lpstr>匯入參數檔案（Testinfo.xls）</vt:lpstr>
      <vt:lpstr>選擇積分編修方法</vt:lpstr>
      <vt:lpstr>積分編修</vt:lpstr>
      <vt:lpstr>積分編修：輸入每項分數</vt:lpstr>
      <vt:lpstr>積分編修</vt:lpstr>
      <vt:lpstr>PowerPoint 簡報</vt:lpstr>
    </vt:vector>
  </TitlesOfParts>
  <Company>emb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香港學科測驗</dc:title>
  <dc:creator>YIP, Hiu-ling</dc:creator>
  <cp:lastModifiedBy>LAW, Yuen-sum Jenny</cp:lastModifiedBy>
  <cp:revision>209</cp:revision>
  <cp:lastPrinted>2020-03-27T01:29:41Z</cp:lastPrinted>
  <dcterms:created xsi:type="dcterms:W3CDTF">2007-01-30T02:15:00Z</dcterms:created>
  <dcterms:modified xsi:type="dcterms:W3CDTF">2022-01-20T06:45:10Z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</Properties>
</file>