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26" r:id="rId2"/>
    <p:sldId id="297" r:id="rId3"/>
    <p:sldId id="311" r:id="rId4"/>
    <p:sldId id="295" r:id="rId5"/>
    <p:sldId id="296" r:id="rId6"/>
    <p:sldId id="298" r:id="rId7"/>
    <p:sldId id="304" r:id="rId8"/>
    <p:sldId id="305" r:id="rId9"/>
    <p:sldId id="299" r:id="rId10"/>
    <p:sldId id="307" r:id="rId11"/>
    <p:sldId id="308" r:id="rId12"/>
    <p:sldId id="306" r:id="rId13"/>
    <p:sldId id="313" r:id="rId14"/>
    <p:sldId id="309" r:id="rId15"/>
    <p:sldId id="300" r:id="rId16"/>
    <p:sldId id="301" r:id="rId17"/>
    <p:sldId id="314" r:id="rId18"/>
    <p:sldId id="312" r:id="rId19"/>
    <p:sldId id="315" r:id="rId20"/>
    <p:sldId id="316" r:id="rId21"/>
    <p:sldId id="317" r:id="rId22"/>
    <p:sldId id="318" r:id="rId23"/>
    <p:sldId id="320" r:id="rId24"/>
    <p:sldId id="319" r:id="rId25"/>
    <p:sldId id="321" r:id="rId26"/>
    <p:sldId id="322" r:id="rId27"/>
    <p:sldId id="323" r:id="rId28"/>
    <p:sldId id="324" r:id="rId29"/>
    <p:sldId id="325" r:id="rId30"/>
    <p:sldId id="327" r:id="rId31"/>
    <p:sldId id="328" r:id="rId32"/>
  </p:sldIdLst>
  <p:sldSz cx="9144000" cy="6858000" type="screen4x3"/>
  <p:notesSz cx="6797675" cy="9926638"/>
  <p:defaultTextStyle>
    <a:defPPr>
      <a:defRPr lang="zh-TW"/>
    </a:defPPr>
    <a:lvl1pPr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bg1"/>
      </a:buClr>
      <a:buSzPct val="100000"/>
      <a:buFont typeface="Wingdings" panose="05000000000000000000" pitchFamily="2" charset="2"/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FF"/>
        </a:solidFill>
        <a:latin typeface="Trebuchet MS" panose="020B0603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5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8D"/>
    <a:srgbClr val="0000FF"/>
    <a:srgbClr val="99CCFF"/>
    <a:srgbClr val="FF66FF"/>
    <a:srgbClr val="D7F7FD"/>
    <a:srgbClr val="D7FCFD"/>
    <a:srgbClr val="CCECFF"/>
    <a:srgbClr val="D5FFFF"/>
    <a:srgbClr val="CC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5539" autoAdjust="0"/>
  </p:normalViewPr>
  <p:slideViewPr>
    <p:cSldViewPr snapToGrid="0">
      <p:cViewPr varScale="1">
        <p:scale>
          <a:sx n="110" d="100"/>
          <a:sy n="110" d="100"/>
        </p:scale>
        <p:origin x="1488" y="84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38"/>
    </p:cViewPr>
  </p:sorterViewPr>
  <p:notesViewPr>
    <p:cSldViewPr snapToGrid="0">
      <p:cViewPr varScale="1">
        <p:scale>
          <a:sx n="72" d="100"/>
          <a:sy n="72" d="100"/>
        </p:scale>
        <p:origin x="-2334" y="-90"/>
      </p:cViewPr>
      <p:guideLst>
        <p:guide orient="horz" pos="3127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957" cy="4968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719" y="0"/>
            <a:ext cx="2944957" cy="4968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832"/>
            <a:ext cx="2944957" cy="4968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719" y="9429832"/>
            <a:ext cx="2944957" cy="4968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56A5DEAA-696E-4A8B-B2B2-CF068E858449}" type="slidenum">
              <a:rPr lang="en-US" altLang="zh-TW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42303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957" cy="4968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719" y="0"/>
            <a:ext cx="2944957" cy="4968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143" y="4715711"/>
            <a:ext cx="4985393" cy="446651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t" anchorCtr="0" compatLnSpc="1"/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832"/>
            <a:ext cx="2944957" cy="4968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endParaRPr lang="en-US" altLang="zh-TW" dirty="0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719" y="9429832"/>
            <a:ext cx="2944957" cy="4968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2136" tIns="46067" rIns="92136" bIns="46067" numCol="1" anchor="b" anchorCtr="0" compatLnSpc="1"/>
          <a:lstStyle>
            <a:lvl1pPr algn="r">
              <a:spcBef>
                <a:spcPct val="0"/>
              </a:spcBef>
              <a:buClrTx/>
              <a:buSzTx/>
              <a:buFontTx/>
              <a:buNone/>
              <a:defRPr kumimoji="1" sz="1200" b="0">
                <a:solidFill>
                  <a:schemeClr val="tx1"/>
                </a:solidFill>
                <a:latin typeface="Tahoma" panose="020B0604030504040204" pitchFamily="34" charset="0"/>
              </a:defRPr>
            </a:lvl1pPr>
          </a:lstStyle>
          <a:p>
            <a:fld id="{5346CEAE-F447-4323-8534-00D3DFDBC216}" type="slidenum">
              <a:rPr lang="en-US" altLang="zh-TW"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83447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82214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50624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14556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5908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6CEAE-F447-4323-8534-00D3DFDBC216}" type="slidenum">
              <a:rPr lang="en-US" altLang="zh-TW" smtClean="0"/>
              <a:t>19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2935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133600" y="2438400"/>
            <a:ext cx="5943600" cy="1143000"/>
          </a:xfrm>
        </p:spPr>
        <p:txBody>
          <a:bodyPr/>
          <a:lstStyle>
            <a:lvl1pPr algn="r">
              <a:defRPr sz="4800"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1536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10000"/>
            <a:ext cx="5943600" cy="974725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600">
                <a:solidFill>
                  <a:srgbClr val="004A48"/>
                </a:solidFill>
                <a:latin typeface="Cooper Black" pitchFamily="18" charset="0"/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15367" name="Line 1031"/>
          <p:cNvSpPr>
            <a:spLocks noChangeShapeType="1"/>
          </p:cNvSpPr>
          <p:nvPr/>
        </p:nvSpPr>
        <p:spPr bwMode="gray">
          <a:xfrm>
            <a:off x="1143000" y="3200400"/>
            <a:ext cx="0" cy="167640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</a:ln>
          <a:effectLst/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5368" name="Rectangle 1032"/>
          <p:cNvSpPr>
            <a:spLocks noChangeArrowheads="1"/>
          </p:cNvSpPr>
          <p:nvPr/>
        </p:nvSpPr>
        <p:spPr bwMode="gray">
          <a:xfrm>
            <a:off x="914400" y="3702050"/>
            <a:ext cx="7197725" cy="31750"/>
          </a:xfrm>
          <a:prstGeom prst="rect">
            <a:avLst/>
          </a:prstGeom>
          <a:gradFill rotWithShape="0">
            <a:gsLst>
              <a:gs pos="0">
                <a:srgbClr val="00ECAE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5369" name="Rectangle 1033"/>
          <p:cNvSpPr>
            <a:spLocks noChangeArrowheads="1"/>
          </p:cNvSpPr>
          <p:nvPr/>
        </p:nvSpPr>
        <p:spPr bwMode="gray">
          <a:xfrm>
            <a:off x="0" y="0"/>
            <a:ext cx="9144000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15373" name="Object 1037"/>
          <p:cNvGraphicFramePr>
            <a:graphicFrameLocks noChangeAspect="1"/>
          </p:cNvGraphicFramePr>
          <p:nvPr/>
        </p:nvGraphicFramePr>
        <p:xfrm>
          <a:off x="6443663" y="404813"/>
          <a:ext cx="233362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4" r:id="rId3" imgW="2333625" imgH="1238250" progId="">
                  <p:embed/>
                </p:oleObj>
              </mc:Choice>
              <mc:Fallback>
                <p:oleObj r:id="rId3" imgW="2333625" imgH="1238250" progId="">
                  <p:embed/>
                  <p:pic>
                    <p:nvPicPr>
                      <p:cNvPr id="0" name="Picture 10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404813"/>
                        <a:ext cx="2333625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29438" y="254000"/>
            <a:ext cx="2000250" cy="58277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28688" y="254000"/>
            <a:ext cx="5848350" cy="58277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928688" y="1341438"/>
            <a:ext cx="7758112" cy="4740275"/>
          </a:xfrm>
        </p:spPr>
        <p:txBody>
          <a:bodyPr/>
          <a:lstStyle/>
          <a:p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8688" y="1341438"/>
            <a:ext cx="3802062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341438"/>
            <a:ext cx="3803650" cy="4740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39" name="Rectangle 1027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1766888" y="254000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1341438"/>
            <a:ext cx="7758112" cy="4740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</p:txBody>
      </p:sp>
      <p:pic>
        <p:nvPicPr>
          <p:cNvPr id="14345" name="Picture 1033" descr="SAMS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77800"/>
            <a:ext cx="1371600" cy="798513"/>
          </a:xfrm>
          <a:prstGeom prst="rect">
            <a:avLst/>
          </a:prstGeom>
          <a:noFill/>
        </p:spPr>
      </p:pic>
      <p:sp>
        <p:nvSpPr>
          <p:cNvPr id="14346" name="Rectangle 1034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7" name="Rectangle 1035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rgbClr val="3F8DA5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8" name="Rectangle 1036"/>
          <p:cNvSpPr>
            <a:spLocks noChangeArrowheads="1"/>
          </p:cNvSpPr>
          <p:nvPr/>
        </p:nvSpPr>
        <p:spPr bwMode="gray">
          <a:xfrm>
            <a:off x="3519488" y="1092200"/>
            <a:ext cx="3959225" cy="31750"/>
          </a:xfrm>
          <a:prstGeom prst="rect">
            <a:avLst/>
          </a:prstGeom>
          <a:gradFill rotWithShape="0">
            <a:gsLst>
              <a:gs pos="0">
                <a:srgbClr val="3F8DA5"/>
              </a:gs>
              <a:gs pos="100000">
                <a:srgbClr val="9BCAD9"/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14349" name="Rectangle 1037"/>
          <p:cNvSpPr>
            <a:spLocks noChangeArrowheads="1"/>
          </p:cNvSpPr>
          <p:nvPr/>
        </p:nvSpPr>
        <p:spPr bwMode="gray">
          <a:xfrm>
            <a:off x="5572125" y="1187450"/>
            <a:ext cx="2519363" cy="31750"/>
          </a:xfrm>
          <a:prstGeom prst="rect">
            <a:avLst/>
          </a:prstGeom>
          <a:solidFill>
            <a:srgbClr val="A1CDDB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kumimoji="1" lang="en-GB" sz="2400" b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pic>
        <p:nvPicPr>
          <p:cNvPr id="14350" name="Picture 1038" descr="wo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140200"/>
            <a:ext cx="738188" cy="2667000"/>
          </a:xfrm>
          <a:prstGeom prst="rect">
            <a:avLst/>
          </a:prstGeom>
          <a:noFill/>
        </p:spPr>
      </p:pic>
      <p:sp>
        <p:nvSpPr>
          <p:cNvPr id="14351" name="Text Box 1039"/>
          <p:cNvSpPr txBox="1">
            <a:spLocks noChangeArrowheads="1"/>
          </p:cNvSpPr>
          <p:nvPr/>
        </p:nvSpPr>
        <p:spPr bwMode="auto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chemeClr val="folHlink">
                  <a:alpha val="30000"/>
                </a:schemeClr>
              </a:gs>
              <a:gs pos="100000">
                <a:srgbClr val="FFFFFF">
                  <a:alpha val="50000"/>
                </a:srgbClr>
              </a:gs>
            </a:gsLst>
            <a:lin ang="0" scaled="1"/>
          </a:gra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1" lang="en-US" altLang="zh-TW" sz="1400" b="0" dirty="0">
                <a:solidFill>
                  <a:srgbClr val="0099FF"/>
                </a:solidFill>
                <a:latin typeface="Tahoma" panose="020B0604030504040204" pitchFamily="34" charset="0"/>
              </a:rPr>
              <a:t>Systems and Information Management Section                                                                                  Slide </a:t>
            </a:r>
            <a:fld id="{31E2B235-92EF-45A9-A86E-39DDFF18DA9B}" type="slidenum">
              <a:rPr kumimoji="1" lang="en-US" altLang="zh-TW" sz="1400" b="0" dirty="0">
                <a:solidFill>
                  <a:srgbClr val="0099FF"/>
                </a:solidFill>
                <a:latin typeface="Tahoma" panose="020B0604030504040204" pitchFamily="34" charset="0"/>
              </a:rPr>
              <a:t>‹#›</a:t>
            </a:fld>
            <a:endParaRPr kumimoji="1" lang="en-US" altLang="zh-TW" sz="1400" b="0" dirty="0">
              <a:solidFill>
                <a:srgbClr val="0099FF"/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rebuchet MS" panose="020B0603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800">
          <a:solidFill>
            <a:srgbClr val="66006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C0099"/>
        </a:buClr>
        <a:buSzPct val="55000"/>
        <a:buFont typeface="Wingdings" panose="05000000000000000000" pitchFamily="2" charset="2"/>
        <a:buChar char="n"/>
        <a:defRPr sz="2400">
          <a:solidFill>
            <a:srgbClr val="9900CC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rgbClr val="6600CC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>
          <a:solidFill>
            <a:srgbClr val="3333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Tahoma" panose="020B0604030504040204" pitchFamily="34" charset="0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cdr.websams.edb.gov.hk/%e6%a8%a1%e7%b5%84%e8%b3%87%e6%96%99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49091" y="2833848"/>
            <a:ext cx="7399283" cy="1902372"/>
          </a:xfrm>
        </p:spPr>
        <p:txBody>
          <a:bodyPr/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HK" altLang="zh-TW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線</a:t>
            </a:r>
            <a:r>
              <a:rPr lang="zh-HK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上培訓課程系列</a:t>
            </a:r>
            <a: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香港學科測驗</a:t>
            </a:r>
            <a:endParaRPr lang="zh-HK" altLang="en-US" sz="44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58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400594"/>
            <a:ext cx="7162800" cy="615406"/>
          </a:xfrm>
        </p:spPr>
        <p:txBody>
          <a:bodyPr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選擇積分編修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方法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–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輸入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每項的分數</a:t>
            </a:r>
            <a:endParaRPr lang="zh-HK" altLang="en-US" sz="32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436" y="1229329"/>
            <a:ext cx="4981435" cy="1374189"/>
          </a:xfrm>
          <a:prstGeom prst="rect">
            <a:avLst/>
          </a:prstGeom>
        </p:spPr>
      </p:pic>
      <p:sp>
        <p:nvSpPr>
          <p:cNvPr id="6" name="向下箭號 5"/>
          <p:cNvSpPr/>
          <p:nvPr/>
        </p:nvSpPr>
        <p:spPr bwMode="auto">
          <a:xfrm>
            <a:off x="4232364" y="2599132"/>
            <a:ext cx="452845" cy="435429"/>
          </a:xfrm>
          <a:prstGeom prst="downArrow">
            <a:avLst/>
          </a:prstGeom>
          <a:solidFill>
            <a:srgbClr val="FF0000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4A21BB0C-65B9-AB40-9189-862953CD0036}"/>
              </a:ext>
            </a:extLst>
          </p:cNvPr>
          <p:cNvSpPr/>
          <p:nvPr/>
        </p:nvSpPr>
        <p:spPr bwMode="auto">
          <a:xfrm>
            <a:off x="3930085" y="1907253"/>
            <a:ext cx="1207972" cy="177728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185622" y="3117669"/>
            <a:ext cx="8670995" cy="3340643"/>
            <a:chOff x="185622" y="3117669"/>
            <a:chExt cx="8670995" cy="3340643"/>
          </a:xfrm>
        </p:grpSpPr>
        <p:grpSp>
          <p:nvGrpSpPr>
            <p:cNvPr id="18" name="群組 17"/>
            <p:cNvGrpSpPr/>
            <p:nvPr/>
          </p:nvGrpSpPr>
          <p:grpSpPr>
            <a:xfrm>
              <a:off x="185622" y="3117669"/>
              <a:ext cx="8670995" cy="3340643"/>
              <a:chOff x="185622" y="3117669"/>
              <a:chExt cx="8670995" cy="3340643"/>
            </a:xfrm>
          </p:grpSpPr>
          <p:pic>
            <p:nvPicPr>
              <p:cNvPr id="9" name="圖片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64482" y="3117669"/>
                <a:ext cx="5788607" cy="3340643"/>
              </a:xfrm>
              <a:prstGeom prst="rect">
                <a:avLst/>
              </a:prstGeom>
            </p:spPr>
          </p:pic>
          <p:sp>
            <p:nvSpPr>
              <p:cNvPr id="8" name="Rounded Rectangle 14">
                <a:extLst>
                  <a:ext uri="{FF2B5EF4-FFF2-40B4-BE49-F238E27FC236}">
                    <a16:creationId xmlns:a16="http://schemas.microsoft.com/office/drawing/2014/main" id="{4A21BB0C-65B9-AB40-9189-862953CD0036}"/>
                  </a:ext>
                </a:extLst>
              </p:cNvPr>
              <p:cNvSpPr/>
              <p:nvPr/>
            </p:nvSpPr>
            <p:spPr bwMode="auto">
              <a:xfrm>
                <a:off x="4181334" y="4441370"/>
                <a:ext cx="3171755" cy="1715589"/>
              </a:xfrm>
              <a:prstGeom prst="round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Trebuchet MS" panose="020B0603020202020204" pitchFamily="34" charset="0"/>
                  <a:ea typeface="新細明體" panose="02020500000000000000" pitchFamily="18" charset="-120"/>
                </a:endParaRPr>
              </a:p>
            </p:txBody>
          </p:sp>
          <p:cxnSp>
            <p:nvCxnSpPr>
              <p:cNvPr id="11" name="直線接點 10"/>
              <p:cNvCxnSpPr>
                <a:stCxn id="8" idx="3"/>
              </p:cNvCxnSpPr>
              <p:nvPr/>
            </p:nvCxnSpPr>
            <p:spPr bwMode="auto">
              <a:xfrm>
                <a:off x="7353089" y="5299165"/>
                <a:ext cx="266911" cy="4355"/>
              </a:xfrm>
              <a:prstGeom prst="lin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</p:cxnSp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B88FF54D-1D17-EE46-BBF7-E1326134283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20000" y="4898612"/>
                <a:ext cx="1236617" cy="6791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anchor="b" anchorCtr="0" compatLnSpc="1"/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9pPr>
              </a:lstStyle>
              <a:p>
                <a:pPr>
                  <a:buClrTx/>
                  <a:buSzTx/>
                </a:pPr>
                <a:r>
                  <a:rPr lang="en-US" altLang="zh-TW" sz="1600" kern="0" dirty="0" smtClean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1.</a:t>
                </a:r>
                <a:r>
                  <a:rPr lang="zh-TW" altLang="en-US" sz="1600" kern="0" dirty="0" smtClean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用戶</a:t>
                </a:r>
                <a:r>
                  <a:rPr lang="zh-TW" altLang="en-US" sz="1600" kern="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輸入各項目分數</a:t>
                </a:r>
                <a:endParaRPr lang="en-US" sz="1600" kern="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4" name="Rounded Rectangle 14">
                <a:extLst>
                  <a:ext uri="{FF2B5EF4-FFF2-40B4-BE49-F238E27FC236}">
                    <a16:creationId xmlns:a16="http://schemas.microsoft.com/office/drawing/2014/main" id="{4A21BB0C-65B9-AB40-9189-862953CD0036}"/>
                  </a:ext>
                </a:extLst>
              </p:cNvPr>
              <p:cNvSpPr/>
              <p:nvPr/>
            </p:nvSpPr>
            <p:spPr bwMode="auto">
              <a:xfrm>
                <a:off x="2998149" y="4441369"/>
                <a:ext cx="624617" cy="1715589"/>
              </a:xfrm>
              <a:prstGeom prst="roundRect">
                <a:avLst/>
              </a:prstGeom>
              <a:noFill/>
              <a:ln w="41275">
                <a:solidFill>
                  <a:srgbClr val="0000FF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Trebuchet MS" panose="020B0603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04E9620C-0B04-104F-8CB2-E22AFE0E36B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5622" y="4573802"/>
                <a:ext cx="1370646" cy="14507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anchor="b" anchorCtr="0" compatLnSpc="1"/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9pPr>
              </a:lstStyle>
              <a:p>
                <a:pPr>
                  <a:buClrTx/>
                  <a:buSzTx/>
                </a:pPr>
                <a:r>
                  <a:rPr lang="en-US" altLang="zh-TW" sz="1600" kern="0" dirty="0" smtClean="0">
                    <a:solidFill>
                      <a:schemeClr val="accent5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2.</a:t>
                </a:r>
                <a:r>
                  <a:rPr lang="zh-TW" altLang="en-US" sz="1600" kern="0" dirty="0" smtClean="0">
                    <a:solidFill>
                      <a:schemeClr val="accent5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系統</a:t>
                </a:r>
                <a:r>
                  <a:rPr lang="zh-TW" altLang="en-US" sz="1600" kern="0" dirty="0">
                    <a:solidFill>
                      <a:schemeClr val="accent5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會根據</a:t>
                </a:r>
                <a:r>
                  <a:rPr lang="zh-TW" altLang="en-US" sz="1600" kern="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用戶輸入項目分數，</a:t>
                </a:r>
                <a:r>
                  <a:rPr lang="zh-TW" altLang="en-US" sz="1600" kern="0" dirty="0">
                    <a:solidFill>
                      <a:schemeClr val="accent5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自動計算總分</a:t>
                </a:r>
                <a:endParaRPr lang="en-US" sz="1600" kern="0" dirty="0">
                  <a:solidFill>
                    <a:schemeClr val="accent5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cxnSp>
          <p:nvCxnSpPr>
            <p:cNvPr id="16" name="直線接點 15"/>
            <p:cNvCxnSpPr/>
            <p:nvPr/>
          </p:nvCxnSpPr>
          <p:spPr bwMode="auto">
            <a:xfrm>
              <a:off x="1556268" y="5299162"/>
              <a:ext cx="1388449" cy="0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</a:ln>
          </p:spPr>
        </p:cxnSp>
      </p:grpSp>
    </p:spTree>
    <p:extLst>
      <p:ext uri="{BB962C8B-B14F-4D97-AF65-F5344CB8AC3E}">
        <p14:creationId xmlns:p14="http://schemas.microsoft.com/office/powerpoint/2010/main" val="118926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選擇積分編修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方法 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–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輸入全卷的總分</a:t>
            </a:r>
            <a:endParaRPr lang="zh-HK" altLang="en-US" sz="3200" dirty="0"/>
          </a:p>
        </p:txBody>
      </p:sp>
      <p:sp>
        <p:nvSpPr>
          <p:cNvPr id="6" name="向下箭號 5"/>
          <p:cNvSpPr/>
          <p:nvPr/>
        </p:nvSpPr>
        <p:spPr bwMode="auto">
          <a:xfrm>
            <a:off x="4458786" y="2655434"/>
            <a:ext cx="452845" cy="435429"/>
          </a:xfrm>
          <a:prstGeom prst="downArrow">
            <a:avLst/>
          </a:prstGeom>
          <a:solidFill>
            <a:srgbClr val="FF0000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715179" y="3136771"/>
            <a:ext cx="5984966" cy="3432833"/>
            <a:chOff x="1715179" y="3136771"/>
            <a:chExt cx="5984966" cy="3432833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5179" y="3136771"/>
              <a:ext cx="5984966" cy="3432833"/>
            </a:xfrm>
            <a:prstGeom prst="rect">
              <a:avLst/>
            </a:prstGeom>
          </p:spPr>
        </p:pic>
        <p:sp>
          <p:nvSpPr>
            <p:cNvPr id="11" name="Rounded Rectangle 14">
              <a:extLst>
                <a:ext uri="{FF2B5EF4-FFF2-40B4-BE49-F238E27FC236}">
                  <a16:creationId xmlns:a16="http://schemas.microsoft.com/office/drawing/2014/main" id="{4A21BB0C-65B9-AB40-9189-862953CD0036}"/>
                </a:ext>
              </a:extLst>
            </p:cNvPr>
            <p:cNvSpPr/>
            <p:nvPr/>
          </p:nvSpPr>
          <p:spPr bwMode="auto">
            <a:xfrm>
              <a:off x="5564777" y="4519749"/>
              <a:ext cx="583474" cy="1680754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015" y="1187693"/>
            <a:ext cx="5035186" cy="1359500"/>
          </a:xfrm>
          <a:prstGeom prst="rect">
            <a:avLst/>
          </a:prstGeom>
        </p:spPr>
      </p:pic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4A21BB0C-65B9-AB40-9189-862953CD0036}"/>
              </a:ext>
            </a:extLst>
          </p:cNvPr>
          <p:cNvSpPr/>
          <p:nvPr/>
        </p:nvSpPr>
        <p:spPr bwMode="auto">
          <a:xfrm>
            <a:off x="4084320" y="2068846"/>
            <a:ext cx="1375954" cy="204091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3119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FCC9-0B53-5B42-822F-52516286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選擇積分編修方法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053FB3-8B7B-9649-A486-E9DFB2DF9B5F}"/>
              </a:ext>
            </a:extLst>
          </p:cNvPr>
          <p:cNvSpPr txBox="1">
            <a:spLocks/>
          </p:cNvSpPr>
          <p:nvPr/>
        </p:nvSpPr>
        <p:spPr bwMode="auto">
          <a:xfrm>
            <a:off x="5869368" y="1091195"/>
            <a:ext cx="889776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香港學科測驗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1BC701-01BD-A84F-86CC-BB8C3B7CFBD1}"/>
              </a:ext>
            </a:extLst>
          </p:cNvPr>
          <p:cNvSpPr txBox="1">
            <a:spLocks/>
          </p:cNvSpPr>
          <p:nvPr/>
        </p:nvSpPr>
        <p:spPr bwMode="auto">
          <a:xfrm>
            <a:off x="6707618" y="1933553"/>
            <a:ext cx="317802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3A67E66-562F-6946-BBB8-3E2766B7EDEC}"/>
              </a:ext>
            </a:extLst>
          </p:cNvPr>
          <p:cNvSpPr txBox="1">
            <a:spLocks/>
          </p:cNvSpPr>
          <p:nvPr/>
        </p:nvSpPr>
        <p:spPr bwMode="auto">
          <a:xfrm>
            <a:off x="5469309" y="2784545"/>
            <a:ext cx="4642464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積分輸入方法編修</a:t>
            </a:r>
            <a:r>
              <a:rPr lang="en-US" altLang="zh-TW" sz="3200" kern="0" dirty="0"/>
              <a:t> </a:t>
            </a:r>
            <a:endParaRPr lang="en-US" sz="3200" kern="0" dirty="0"/>
          </a:p>
        </p:txBody>
      </p:sp>
      <p:grpSp>
        <p:nvGrpSpPr>
          <p:cNvPr id="4" name="群組 3"/>
          <p:cNvGrpSpPr/>
          <p:nvPr/>
        </p:nvGrpSpPr>
        <p:grpSpPr>
          <a:xfrm>
            <a:off x="199698" y="2649404"/>
            <a:ext cx="5245379" cy="1313676"/>
            <a:chOff x="199698" y="2649404"/>
            <a:chExt cx="5245379" cy="131367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1AE3853-5065-224C-833C-38B0507CA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16"/>
            <a:stretch/>
          </p:blipFill>
          <p:spPr>
            <a:xfrm>
              <a:off x="223929" y="2649404"/>
              <a:ext cx="5221148" cy="1313676"/>
            </a:xfrm>
            <a:prstGeom prst="rect">
              <a:avLst/>
            </a:prstGeom>
          </p:spPr>
        </p:pic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48085ECF-C72F-614E-9402-C8A41FCA385E}"/>
                </a:ext>
              </a:extLst>
            </p:cNvPr>
            <p:cNvSpPr/>
            <p:nvPr/>
          </p:nvSpPr>
          <p:spPr bwMode="auto">
            <a:xfrm>
              <a:off x="199698" y="3625600"/>
              <a:ext cx="625926" cy="337480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DEC664B4-42C8-EB48-9B39-7E60938468DD}"/>
              </a:ext>
            </a:extLst>
          </p:cNvPr>
          <p:cNvSpPr txBox="1">
            <a:spLocks/>
          </p:cNvSpPr>
          <p:nvPr/>
        </p:nvSpPr>
        <p:spPr bwMode="auto">
          <a:xfrm>
            <a:off x="6628619" y="4580960"/>
            <a:ext cx="270734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儲存</a:t>
            </a:r>
            <a:endParaRPr lang="en-US" sz="32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EE00092-527E-4447-94C1-F6BE9532AF19}"/>
              </a:ext>
            </a:extLst>
          </p:cNvPr>
          <p:cNvSpPr txBox="1">
            <a:spLocks/>
          </p:cNvSpPr>
          <p:nvPr/>
        </p:nvSpPr>
        <p:spPr bwMode="auto">
          <a:xfrm>
            <a:off x="5469309" y="3724050"/>
            <a:ext cx="3674691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選擇積分編修方法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5DB007EA-E456-BF4B-B79A-3B05B6E743FD}"/>
              </a:ext>
            </a:extLst>
          </p:cNvPr>
          <p:cNvSpPr/>
          <p:nvPr/>
        </p:nvSpPr>
        <p:spPr bwMode="auto">
          <a:xfrm>
            <a:off x="6891618" y="1823154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B8DAC27B-BADB-CE43-899E-3C7E9D051297}"/>
              </a:ext>
            </a:extLst>
          </p:cNvPr>
          <p:cNvSpPr/>
          <p:nvPr/>
        </p:nvSpPr>
        <p:spPr bwMode="auto">
          <a:xfrm>
            <a:off x="6891618" y="2649404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0A0EE644-ADF9-474C-B413-2D22FFD3D3D9}"/>
              </a:ext>
            </a:extLst>
          </p:cNvPr>
          <p:cNvSpPr/>
          <p:nvPr/>
        </p:nvSpPr>
        <p:spPr bwMode="auto">
          <a:xfrm>
            <a:off x="6891618" y="3547006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CBEF3916-6896-494A-9FC0-EAE74940C3A5}"/>
              </a:ext>
            </a:extLst>
          </p:cNvPr>
          <p:cNvSpPr/>
          <p:nvPr/>
        </p:nvSpPr>
        <p:spPr bwMode="auto">
          <a:xfrm>
            <a:off x="6891618" y="4453128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172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 bwMode="auto">
          <a:xfrm>
            <a:off x="1828800" y="4958693"/>
            <a:ext cx="5503817" cy="1605022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轉換編修方法注意事項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4470" y="1079488"/>
            <a:ext cx="8555218" cy="4740275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儲存</a:t>
            </a:r>
            <a:r>
              <a:rPr lang="zh-HK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積分編修方法</a:t>
            </a:r>
            <a:r>
              <a:rPr lang="zh-HK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後，用戶可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開始</a:t>
            </a:r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輸入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分數</a:t>
            </a:r>
            <a:endParaRPr lang="en-US" altLang="zh-TW" dirty="0" smtClean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開始輸入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分數後，如果更改</a:t>
            </a:r>
            <a:r>
              <a:rPr lang="zh-HK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</a:t>
            </a:r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積分編修方法</a:t>
            </a:r>
            <a:r>
              <a:rPr lang="zh-HK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」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，</a:t>
            </a:r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會導致已輸入的分數被刪除</a:t>
            </a:r>
            <a:endParaRPr lang="zh-HK" altLang="en-US" dirty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255952" y="2550009"/>
            <a:ext cx="8593315" cy="2024637"/>
            <a:chOff x="255952" y="2550009"/>
            <a:chExt cx="8593315" cy="2024637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7611" y="3126141"/>
              <a:ext cx="3442065" cy="1367647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53517" y="3088745"/>
              <a:ext cx="4095750" cy="1485900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 bwMode="auto">
            <a:xfrm>
              <a:off x="853440" y="2969624"/>
              <a:ext cx="7995827" cy="1605022"/>
            </a:xfrm>
            <a:prstGeom prst="rect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zh-HK" altLang="en-US" sz="2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255952" y="2550009"/>
              <a:ext cx="5108528" cy="568393"/>
              <a:chOff x="255952" y="2550009"/>
              <a:chExt cx="5108528" cy="568393"/>
            </a:xfrm>
          </p:grpSpPr>
          <p:sp>
            <p:nvSpPr>
              <p:cNvPr id="16" name="流程圖: 打孔紙帶 15"/>
              <p:cNvSpPr/>
              <p:nvPr/>
            </p:nvSpPr>
            <p:spPr bwMode="auto">
              <a:xfrm>
                <a:off x="255952" y="2550009"/>
                <a:ext cx="5108528" cy="568393"/>
              </a:xfrm>
              <a:prstGeom prst="flowChartPunchedTape">
                <a:avLst/>
              </a:prstGeom>
              <a:solidFill>
                <a:srgbClr val="00008D"/>
              </a:solidFill>
              <a:ln w="25400">
                <a:noFill/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kumimoji="0" lang="zh-HK" altLang="en-US" sz="2000" b="1" i="0" u="none" strike="noStrike" cap="none" normalizeH="0" baseline="0" smtClean="0">
                  <a:ln>
                    <a:noFill/>
                  </a:ln>
                  <a:solidFill>
                    <a:srgbClr val="0000FF"/>
                  </a:solidFill>
                  <a:effectLst/>
                  <a:latin typeface="Trebuchet MS" panose="020B0603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9" name="文字方塊 8"/>
              <p:cNvSpPr txBox="1"/>
              <p:nvPr/>
            </p:nvSpPr>
            <p:spPr>
              <a:xfrm>
                <a:off x="496388" y="2625648"/>
                <a:ext cx="45458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>
                    <a:solidFill>
                      <a:srgbClr val="FFFF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由「輸入每項的分數</a:t>
                </a:r>
                <a:r>
                  <a:rPr lang="zh-TW" altLang="en-US" sz="1800" dirty="0" smtClean="0">
                    <a:solidFill>
                      <a:srgbClr val="FFFF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」轉為</a:t>
                </a:r>
                <a:r>
                  <a:rPr lang="zh-TW" altLang="en-US" sz="1800" dirty="0">
                    <a:solidFill>
                      <a:srgbClr val="FFFF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「</a:t>
                </a:r>
                <a:r>
                  <a:rPr lang="zh-TW" altLang="en-US" sz="1800" dirty="0" smtClean="0">
                    <a:solidFill>
                      <a:srgbClr val="FFFF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輸入全卷總分」</a:t>
                </a:r>
                <a:endParaRPr lang="zh-HK" altLang="en-US" sz="1800" dirty="0">
                  <a:solidFill>
                    <a:srgbClr val="FFFF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19" name="流程圖: 打孔紙帶 18"/>
          <p:cNvSpPr/>
          <p:nvPr/>
        </p:nvSpPr>
        <p:spPr bwMode="auto">
          <a:xfrm>
            <a:off x="255952" y="4620838"/>
            <a:ext cx="5047568" cy="568393"/>
          </a:xfrm>
          <a:prstGeom prst="flowChartPunchedTape">
            <a:avLst/>
          </a:prstGeom>
          <a:solidFill>
            <a:srgbClr val="00008D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96388" y="4720368"/>
            <a:ext cx="4650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</a:t>
            </a:r>
            <a:r>
              <a:rPr lang="zh-TW" altLang="en-US" sz="1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1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輸入全卷總</a:t>
            </a:r>
            <a:r>
              <a:rPr lang="zh-TW" altLang="en-US" sz="1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分」轉為「</a:t>
            </a:r>
            <a:r>
              <a:rPr lang="zh-TW" altLang="en-US" sz="18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輸入每項的分數</a:t>
            </a:r>
            <a:r>
              <a:rPr lang="zh-TW" altLang="en-US" sz="1800" dirty="0" smtClean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HK" altLang="en-US" sz="1800" dirty="0">
              <a:solidFill>
                <a:srgbClr val="FFFF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216" y="5174422"/>
            <a:ext cx="3667125" cy="1352550"/>
          </a:xfrm>
          <a:prstGeom prst="rect">
            <a:avLst/>
          </a:prstGeom>
        </p:spPr>
      </p:pic>
      <p:sp>
        <p:nvSpPr>
          <p:cNvPr id="23" name="Down Arrow 24">
            <a:extLst>
              <a:ext uri="{FF2B5EF4-FFF2-40B4-BE49-F238E27FC236}">
                <a16:creationId xmlns:a16="http://schemas.microsoft.com/office/drawing/2014/main" id="{1781B8E1-B15E-FB4A-983D-FED64CFD1AF1}"/>
              </a:ext>
            </a:extLst>
          </p:cNvPr>
          <p:cNvSpPr/>
          <p:nvPr/>
        </p:nvSpPr>
        <p:spPr bwMode="auto">
          <a:xfrm rot="16200000">
            <a:off x="4481049" y="3502371"/>
            <a:ext cx="261096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46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408" y="3703592"/>
            <a:ext cx="5642075" cy="28104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積分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紀錄表</a:t>
            </a:r>
            <a:endParaRPr lang="zh-HK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23" y="1391609"/>
            <a:ext cx="4545738" cy="392007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EE00092-527E-4447-94C1-F6BE9532AF19}"/>
              </a:ext>
            </a:extLst>
          </p:cNvPr>
          <p:cNvSpPr txBox="1">
            <a:spLocks/>
          </p:cNvSpPr>
          <p:nvPr/>
        </p:nvSpPr>
        <p:spPr bwMode="auto">
          <a:xfrm>
            <a:off x="4935039" y="1463040"/>
            <a:ext cx="3927565" cy="161979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</a:pPr>
            <a:r>
              <a:rPr lang="zh-TW" altLang="en-US" sz="32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如有需要，用戶可以列印積分紀錄表，進行紙本登分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722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C5DA-68F0-124D-8B09-E858CF3CC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積分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編修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數據輸入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7CA5B58-F899-0F4A-B62E-A7A347E05AFD}"/>
              </a:ext>
            </a:extLst>
          </p:cNvPr>
          <p:cNvSpPr txBox="1">
            <a:spLocks/>
          </p:cNvSpPr>
          <p:nvPr/>
        </p:nvSpPr>
        <p:spPr bwMode="auto">
          <a:xfrm>
            <a:off x="271060" y="4696107"/>
            <a:ext cx="4609699" cy="13908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 marL="457200" indent="-457200">
              <a:buClrTx/>
              <a:buSzTx/>
              <a:buFont typeface="Arial" panose="020B0604020202020204" pitchFamily="34" charset="0"/>
              <a:buChar char="•"/>
            </a:pPr>
            <a:endParaRPr lang="en-US" altLang="zh-TW" sz="2800" kern="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ClrTx/>
              <a:buSzTx/>
              <a:buFont typeface="Arial" panose="020B0604020202020204" pitchFamily="34" charset="0"/>
              <a:buChar char="•"/>
            </a:pPr>
            <a:endParaRPr lang="en-US" altLang="zh-TW" sz="28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28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zh-TW" altLang="en-US" sz="28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系統中直接輸入分數</a:t>
            </a:r>
            <a:endParaRPr lang="en-HK" altLang="zh-TW" sz="28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ClrTx/>
              <a:buSzTx/>
              <a:buFont typeface="Arial" panose="020B0604020202020204" pitchFamily="34" charset="0"/>
              <a:buChar char="•"/>
            </a:pPr>
            <a:r>
              <a:rPr lang="zh-TW" altLang="en-US" sz="28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設定各項搜尋條件，篩選學生，編修</a:t>
            </a:r>
            <a:r>
              <a:rPr lang="zh-TW" altLang="en-US" sz="28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積分</a:t>
            </a:r>
            <a:endParaRPr lang="en-US" altLang="zh-TW" sz="28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110140" y="1313643"/>
            <a:ext cx="8721139" cy="4939410"/>
            <a:chOff x="110140" y="1313643"/>
            <a:chExt cx="8721139" cy="4939410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140" y="1333362"/>
              <a:ext cx="4552510" cy="3177678"/>
            </a:xfrm>
            <a:prstGeom prst="rect">
              <a:avLst/>
            </a:prstGeom>
          </p:spPr>
        </p:pic>
        <p:grpSp>
          <p:nvGrpSpPr>
            <p:cNvPr id="20" name="群組 19"/>
            <p:cNvGrpSpPr/>
            <p:nvPr/>
          </p:nvGrpSpPr>
          <p:grpSpPr>
            <a:xfrm>
              <a:off x="2960914" y="1313643"/>
              <a:ext cx="5870365" cy="4939410"/>
              <a:chOff x="2960914" y="1313643"/>
              <a:chExt cx="5870365" cy="4939410"/>
            </a:xfrm>
          </p:grpSpPr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F305BFBF-113F-0F44-90C9-9BF812BCB733}"/>
                  </a:ext>
                </a:extLst>
              </p:cNvPr>
              <p:cNvSpPr/>
              <p:nvPr/>
            </p:nvSpPr>
            <p:spPr bwMode="auto">
              <a:xfrm>
                <a:off x="2960914" y="2708607"/>
                <a:ext cx="627019" cy="238640"/>
              </a:xfrm>
              <a:prstGeom prst="round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Trebuchet MS" panose="020B0603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4A21BB0C-65B9-AB40-9189-862953CD0036}"/>
                  </a:ext>
                </a:extLst>
              </p:cNvPr>
              <p:cNvSpPr/>
              <p:nvPr/>
            </p:nvSpPr>
            <p:spPr bwMode="auto">
              <a:xfrm>
                <a:off x="2960914" y="2387350"/>
                <a:ext cx="627019" cy="204549"/>
              </a:xfrm>
              <a:prstGeom prst="round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Trebuchet MS" panose="020B0603020202020204" pitchFamily="34" charset="0"/>
                  <a:ea typeface="新細明體" panose="02020500000000000000" pitchFamily="18" charset="-120"/>
                </a:endParaRPr>
              </a:p>
            </p:txBody>
          </p:sp>
          <p:cxnSp>
            <p:nvCxnSpPr>
              <p:cNvPr id="12" name="直線單箭頭接點 11"/>
              <p:cNvCxnSpPr/>
              <p:nvPr/>
            </p:nvCxnSpPr>
            <p:spPr bwMode="auto">
              <a:xfrm>
                <a:off x="3587933" y="2534194"/>
                <a:ext cx="1463038" cy="0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0971" y="1313643"/>
                <a:ext cx="3691805" cy="2302193"/>
              </a:xfrm>
              <a:prstGeom prst="rect">
                <a:avLst/>
              </a:prstGeom>
            </p:spPr>
          </p:pic>
          <p:cxnSp>
            <p:nvCxnSpPr>
              <p:cNvPr id="18" name="直線單箭頭接點 17"/>
              <p:cNvCxnSpPr/>
              <p:nvPr/>
            </p:nvCxnSpPr>
            <p:spPr bwMode="auto">
              <a:xfrm>
                <a:off x="3587933" y="2889543"/>
                <a:ext cx="1510936" cy="1171303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8869" y="4080563"/>
                <a:ext cx="3732410" cy="2172490"/>
              </a:xfrm>
              <a:prstGeom prst="rect">
                <a:avLst/>
              </a:prstGeom>
            </p:spPr>
          </p:pic>
        </p:grpSp>
      </p:grpSp>
      <p:sp>
        <p:nvSpPr>
          <p:cNvPr id="22" name="左大括弧 21"/>
          <p:cNvSpPr/>
          <p:nvPr/>
        </p:nvSpPr>
        <p:spPr bwMode="auto">
          <a:xfrm>
            <a:off x="2684022" y="1794179"/>
            <a:ext cx="165463" cy="1341120"/>
          </a:xfrm>
          <a:prstGeom prst="leftBrace">
            <a:avLst/>
          </a:prstGeom>
          <a:noFill/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1915886" y="3222171"/>
            <a:ext cx="656707" cy="3048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265514" y="2289569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1</a:t>
            </a:r>
            <a:endParaRPr lang="zh-HK" altLang="en-US" dirty="0">
              <a:solidFill>
                <a:srgbClr val="FF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2572593" y="3346705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2</a:t>
            </a:r>
            <a:endParaRPr lang="zh-HK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06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 bwMode="auto">
          <a:xfrm>
            <a:off x="1968138" y="4384572"/>
            <a:ext cx="7080068" cy="214685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1968138" y="1515292"/>
            <a:ext cx="7080068" cy="2582118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8" name="流程圖: 打孔紙帶 37"/>
          <p:cNvSpPr/>
          <p:nvPr/>
        </p:nvSpPr>
        <p:spPr bwMode="auto">
          <a:xfrm>
            <a:off x="220112" y="4166211"/>
            <a:ext cx="2672162" cy="603890"/>
          </a:xfrm>
          <a:prstGeom prst="flowChartPunchedTape">
            <a:avLst/>
          </a:prstGeom>
          <a:solidFill>
            <a:srgbClr val="00008D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" name="流程圖: 打孔紙帶 9"/>
          <p:cNvSpPr/>
          <p:nvPr/>
        </p:nvSpPr>
        <p:spPr bwMode="auto">
          <a:xfrm>
            <a:off x="220112" y="1349731"/>
            <a:ext cx="2672162" cy="603890"/>
          </a:xfrm>
          <a:prstGeom prst="flowChartPunchedTape">
            <a:avLst/>
          </a:prstGeom>
          <a:solidFill>
            <a:srgbClr val="00008D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B792E1-2005-9444-B516-FD1E9A9F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820" y="249500"/>
            <a:ext cx="7162800" cy="762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積分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編修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數據輸入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2037807" y="1780930"/>
            <a:ext cx="7106193" cy="2316479"/>
            <a:chOff x="185622" y="3127550"/>
            <a:chExt cx="9179759" cy="3340643"/>
          </a:xfrm>
        </p:grpSpPr>
        <p:grpSp>
          <p:nvGrpSpPr>
            <p:cNvPr id="24" name="群組 23"/>
            <p:cNvGrpSpPr/>
            <p:nvPr/>
          </p:nvGrpSpPr>
          <p:grpSpPr>
            <a:xfrm>
              <a:off x="185622" y="3127550"/>
              <a:ext cx="9179759" cy="3340643"/>
              <a:chOff x="185622" y="3127550"/>
              <a:chExt cx="9179759" cy="3340643"/>
            </a:xfrm>
          </p:grpSpPr>
          <p:pic>
            <p:nvPicPr>
              <p:cNvPr id="26" name="圖片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49615" y="3127550"/>
                <a:ext cx="5788607" cy="3340643"/>
              </a:xfrm>
              <a:prstGeom prst="rect">
                <a:avLst/>
              </a:prstGeom>
            </p:spPr>
          </p:pic>
          <p:sp>
            <p:nvSpPr>
              <p:cNvPr id="27" name="Rounded Rectangle 14">
                <a:extLst>
                  <a:ext uri="{FF2B5EF4-FFF2-40B4-BE49-F238E27FC236}">
                    <a16:creationId xmlns:a16="http://schemas.microsoft.com/office/drawing/2014/main" id="{4A21BB0C-65B9-AB40-9189-862953CD0036}"/>
                  </a:ext>
                </a:extLst>
              </p:cNvPr>
              <p:cNvSpPr/>
              <p:nvPr/>
            </p:nvSpPr>
            <p:spPr bwMode="auto">
              <a:xfrm>
                <a:off x="4181334" y="4441370"/>
                <a:ext cx="3171755" cy="1715589"/>
              </a:xfrm>
              <a:prstGeom prst="round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Trebuchet MS" panose="020B0603020202020204" pitchFamily="34" charset="0"/>
                  <a:ea typeface="新細明體" panose="02020500000000000000" pitchFamily="18" charset="-120"/>
                </a:endParaRPr>
              </a:p>
            </p:txBody>
          </p:sp>
          <p:cxnSp>
            <p:nvCxnSpPr>
              <p:cNvPr id="28" name="直線接點 27"/>
              <p:cNvCxnSpPr>
                <a:stCxn id="27" idx="3"/>
              </p:cNvCxnSpPr>
              <p:nvPr/>
            </p:nvCxnSpPr>
            <p:spPr bwMode="auto">
              <a:xfrm>
                <a:off x="7353089" y="5299165"/>
                <a:ext cx="266911" cy="4355"/>
              </a:xfrm>
              <a:prstGeom prst="lin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</p:cxnSp>
          <p:sp>
            <p:nvSpPr>
              <p:cNvPr id="29" name="Title 1">
                <a:extLst>
                  <a:ext uri="{FF2B5EF4-FFF2-40B4-BE49-F238E27FC236}">
                    <a16:creationId xmlns:a16="http://schemas.microsoft.com/office/drawing/2014/main" id="{B88FF54D-1D17-EE46-BBF7-E1326134283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619999" y="4898612"/>
                <a:ext cx="1745382" cy="6791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anchor="b" anchorCtr="0" compatLnSpc="1"/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9pPr>
              </a:lstStyle>
              <a:p>
                <a:pPr>
                  <a:buClrTx/>
                  <a:buSzTx/>
                </a:pPr>
                <a:r>
                  <a:rPr lang="en-US" altLang="zh-TW" sz="1600" kern="0" dirty="0" smtClean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1.</a:t>
                </a:r>
                <a:r>
                  <a:rPr lang="zh-TW" altLang="en-US" sz="1600" kern="0" dirty="0" smtClean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用戶</a:t>
                </a:r>
                <a:r>
                  <a:rPr lang="zh-TW" altLang="en-US" sz="1600" kern="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輸入各項目分數</a:t>
                </a:r>
                <a:endParaRPr lang="en-US" sz="1600" kern="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30" name="Rounded Rectangle 14">
                <a:extLst>
                  <a:ext uri="{FF2B5EF4-FFF2-40B4-BE49-F238E27FC236}">
                    <a16:creationId xmlns:a16="http://schemas.microsoft.com/office/drawing/2014/main" id="{4A21BB0C-65B9-AB40-9189-862953CD0036}"/>
                  </a:ext>
                </a:extLst>
              </p:cNvPr>
              <p:cNvSpPr/>
              <p:nvPr/>
            </p:nvSpPr>
            <p:spPr bwMode="auto">
              <a:xfrm>
                <a:off x="2998149" y="4441369"/>
                <a:ext cx="624617" cy="1715589"/>
              </a:xfrm>
              <a:prstGeom prst="roundRect">
                <a:avLst/>
              </a:prstGeom>
              <a:noFill/>
              <a:ln w="41275">
                <a:solidFill>
                  <a:srgbClr val="0000FF"/>
                </a:solidFill>
              </a:ln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Trebuchet MS" panose="020B0603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31" name="Title 1">
                <a:extLst>
                  <a:ext uri="{FF2B5EF4-FFF2-40B4-BE49-F238E27FC236}">
                    <a16:creationId xmlns:a16="http://schemas.microsoft.com/office/drawing/2014/main" id="{04E9620C-0B04-104F-8CB2-E22AFE0E36B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5622" y="4573802"/>
                <a:ext cx="1370646" cy="145072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anchor="b" anchorCtr="0" compatLnSpc="1"/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36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rebuchet MS" panose="020B0603020202020204" pitchFamily="34" charset="0"/>
                  </a:defRPr>
                </a:lvl9pPr>
              </a:lstStyle>
              <a:p>
                <a:pPr>
                  <a:buClrTx/>
                  <a:buSzTx/>
                </a:pPr>
                <a:r>
                  <a:rPr lang="en-US" altLang="zh-TW" sz="1600" kern="0" dirty="0" smtClean="0">
                    <a:solidFill>
                      <a:schemeClr val="accent5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2.</a:t>
                </a:r>
                <a:r>
                  <a:rPr lang="zh-TW" altLang="en-US" sz="1600" kern="0" dirty="0" smtClean="0">
                    <a:solidFill>
                      <a:schemeClr val="accent5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系統</a:t>
                </a:r>
                <a:r>
                  <a:rPr lang="zh-TW" altLang="en-US" sz="1600" kern="0" dirty="0">
                    <a:solidFill>
                      <a:schemeClr val="accent5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會根據</a:t>
                </a:r>
                <a:r>
                  <a:rPr lang="zh-TW" altLang="en-US" sz="1600" kern="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用戶輸入項目分數，</a:t>
                </a:r>
                <a:r>
                  <a:rPr lang="zh-TW" altLang="en-US" sz="1600" kern="0" dirty="0">
                    <a:solidFill>
                      <a:schemeClr val="accent5">
                        <a:lumMod val="50000"/>
                      </a:schemeClr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自動計算總分</a:t>
                </a:r>
                <a:endParaRPr lang="en-US" sz="1600" kern="0" dirty="0">
                  <a:solidFill>
                    <a:schemeClr val="accent5">
                      <a:lumMod val="50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cxnSp>
          <p:nvCxnSpPr>
            <p:cNvPr id="25" name="直線接點 24"/>
            <p:cNvCxnSpPr/>
            <p:nvPr/>
          </p:nvCxnSpPr>
          <p:spPr bwMode="auto">
            <a:xfrm>
              <a:off x="1556268" y="5299162"/>
              <a:ext cx="1388449" cy="0"/>
            </a:xfrm>
            <a:prstGeom prst="line">
              <a:avLst/>
            </a:prstGeom>
            <a:noFill/>
            <a:ln w="38100" cmpd="sng">
              <a:solidFill>
                <a:srgbClr val="0000FF"/>
              </a:solidFill>
            </a:ln>
          </p:spPr>
        </p:cxnSp>
      </p:grpSp>
      <p:sp>
        <p:nvSpPr>
          <p:cNvPr id="32" name="文字方塊 31"/>
          <p:cNvSpPr txBox="1"/>
          <p:nvPr/>
        </p:nvSpPr>
        <p:spPr>
          <a:xfrm>
            <a:off x="651944" y="1421755"/>
            <a:ext cx="2446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輸入</a:t>
            </a:r>
            <a:r>
              <a:rPr lang="zh-TW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每項的</a:t>
            </a:r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分數</a:t>
            </a:r>
            <a:endParaRPr lang="zh-HK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797922" y="4256529"/>
            <a:ext cx="215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輸入全卷總分</a:t>
            </a:r>
            <a:endParaRPr lang="zh-HK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3093695" y="4456586"/>
            <a:ext cx="3412588" cy="2005176"/>
            <a:chOff x="2725102" y="4529304"/>
            <a:chExt cx="4059962" cy="2275724"/>
          </a:xfrm>
        </p:grpSpPr>
        <p:pic>
          <p:nvPicPr>
            <p:cNvPr id="36" name="圖片 35"/>
            <p:cNvPicPr>
              <a:picLocks noChangeAspect="1"/>
            </p:cNvPicPr>
            <p:nvPr/>
          </p:nvPicPr>
          <p:blipFill rotWithShape="1">
            <a:blip r:embed="rId3"/>
            <a:srcRect b="2275"/>
            <a:stretch/>
          </p:blipFill>
          <p:spPr>
            <a:xfrm>
              <a:off x="2725102" y="4529304"/>
              <a:ext cx="4059962" cy="2275724"/>
            </a:xfrm>
            <a:prstGeom prst="rect">
              <a:avLst/>
            </a:prstGeom>
          </p:spPr>
        </p:pic>
        <p:sp>
          <p:nvSpPr>
            <p:cNvPr id="37" name="Rounded Rectangle 14">
              <a:extLst>
                <a:ext uri="{FF2B5EF4-FFF2-40B4-BE49-F238E27FC236}">
                  <a16:creationId xmlns:a16="http://schemas.microsoft.com/office/drawing/2014/main" id="{4A21BB0C-65B9-AB40-9189-862953CD0036}"/>
                </a:ext>
              </a:extLst>
            </p:cNvPr>
            <p:cNvSpPr/>
            <p:nvPr/>
          </p:nvSpPr>
          <p:spPr bwMode="auto">
            <a:xfrm>
              <a:off x="5319732" y="5402548"/>
              <a:ext cx="348343" cy="1263892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 bwMode="auto">
          <a:xfrm>
            <a:off x="269967" y="3074126"/>
            <a:ext cx="8316684" cy="3457304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9634" y="1254034"/>
            <a:ext cx="8347166" cy="4827680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匯出 </a:t>
            </a:r>
            <a:r>
              <a:rPr lang="en-US" altLang="zh-TW" b="1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匯入功能</a:t>
            </a:r>
            <a:r>
              <a:rPr lang="en-US" altLang="zh-TW" b="1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lvl="1"/>
            <a:r>
              <a:rPr lang="zh-TW" altLang="en-US" sz="2800" b="1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用戶</a:t>
            </a:r>
            <a:r>
              <a:rPr lang="zh-TW" altLang="en-US" sz="2800" b="1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可以匯出</a:t>
            </a:r>
            <a:r>
              <a:rPr lang="zh-TW" altLang="en-US" sz="2800" b="1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試算表，輸入分數，然後把試算表匯入系統</a:t>
            </a:r>
            <a:endParaRPr lang="en-US" altLang="zh-TW" sz="2800" b="1" dirty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HK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377830" y="3207647"/>
            <a:ext cx="8103611" cy="3190261"/>
            <a:chOff x="317211" y="2386898"/>
            <a:chExt cx="8103611" cy="319026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7211" y="2744630"/>
              <a:ext cx="3169921" cy="2539727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511" y="2386898"/>
              <a:ext cx="3215068" cy="3190261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35022" y="3261659"/>
              <a:ext cx="685800" cy="109537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3B792E1-2005-9444-B516-FD1E9A9F6223}"/>
              </a:ext>
            </a:extLst>
          </p:cNvPr>
          <p:cNvSpPr txBox="1">
            <a:spLocks/>
          </p:cNvSpPr>
          <p:nvPr/>
        </p:nvSpPr>
        <p:spPr bwMode="auto">
          <a:xfrm>
            <a:off x="1683152" y="205957"/>
            <a:ext cx="503986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積分編修 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匯出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匯入</a:t>
            </a:r>
            <a:endParaRPr lang="en-US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流程圖: 打孔紙帶 10"/>
          <p:cNvSpPr/>
          <p:nvPr/>
        </p:nvSpPr>
        <p:spPr bwMode="auto">
          <a:xfrm>
            <a:off x="78378" y="2765441"/>
            <a:ext cx="1691965" cy="483744"/>
          </a:xfrm>
          <a:prstGeom prst="flowChartPunchedTape">
            <a:avLst/>
          </a:prstGeom>
          <a:solidFill>
            <a:srgbClr val="00008D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46837" y="2792939"/>
            <a:ext cx="100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匯出</a:t>
            </a:r>
            <a:endParaRPr lang="zh-HK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Down Arrow 24">
            <a:extLst>
              <a:ext uri="{FF2B5EF4-FFF2-40B4-BE49-F238E27FC236}">
                <a16:creationId xmlns:a16="http://schemas.microsoft.com/office/drawing/2014/main" id="{1781B8E1-B15E-FB4A-983D-FED64CFD1AF1}"/>
              </a:ext>
            </a:extLst>
          </p:cNvPr>
          <p:cNvSpPr/>
          <p:nvPr/>
        </p:nvSpPr>
        <p:spPr bwMode="auto">
          <a:xfrm rot="16200000">
            <a:off x="3668930" y="4421705"/>
            <a:ext cx="408056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7" name="Down Arrow 24">
            <a:extLst>
              <a:ext uri="{FF2B5EF4-FFF2-40B4-BE49-F238E27FC236}">
                <a16:creationId xmlns:a16="http://schemas.microsoft.com/office/drawing/2014/main" id="{1781B8E1-B15E-FB4A-983D-FED64CFD1AF1}"/>
              </a:ext>
            </a:extLst>
          </p:cNvPr>
          <p:cNvSpPr/>
          <p:nvPr/>
        </p:nvSpPr>
        <p:spPr bwMode="auto">
          <a:xfrm rot="16200000">
            <a:off x="7321703" y="4453052"/>
            <a:ext cx="408056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579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群組 31"/>
          <p:cNvGrpSpPr/>
          <p:nvPr/>
        </p:nvGrpSpPr>
        <p:grpSpPr>
          <a:xfrm>
            <a:off x="149267" y="1407183"/>
            <a:ext cx="8472219" cy="4532062"/>
            <a:chOff x="149267" y="1407183"/>
            <a:chExt cx="8472219" cy="4532062"/>
          </a:xfrm>
        </p:grpSpPr>
        <p:sp>
          <p:nvSpPr>
            <p:cNvPr id="31" name="矩形 30"/>
            <p:cNvSpPr/>
            <p:nvPr/>
          </p:nvSpPr>
          <p:spPr bwMode="auto">
            <a:xfrm>
              <a:off x="609600" y="1717208"/>
              <a:ext cx="8011886" cy="4222037"/>
            </a:xfrm>
            <a:prstGeom prst="rect">
              <a:avLst/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zh-HK" altLang="en-US" sz="2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5" name="流程圖: 打孔紙帶 14"/>
            <p:cNvSpPr/>
            <p:nvPr/>
          </p:nvSpPr>
          <p:spPr bwMode="auto">
            <a:xfrm>
              <a:off x="149267" y="1407183"/>
              <a:ext cx="1691965" cy="483744"/>
            </a:xfrm>
            <a:prstGeom prst="flowChartPunchedTape">
              <a:avLst/>
            </a:prstGeom>
            <a:solidFill>
              <a:srgbClr val="00008D"/>
            </a:solidFill>
            <a:ln w="25400">
              <a:noFill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zh-HK" altLang="en-US" sz="2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16" name="文字方塊 15"/>
          <p:cNvSpPr txBox="1"/>
          <p:nvPr/>
        </p:nvSpPr>
        <p:spPr>
          <a:xfrm>
            <a:off x="609600" y="1449000"/>
            <a:ext cx="88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匯</a:t>
            </a:r>
            <a:r>
              <a:rPr lang="zh-TW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入</a:t>
            </a:r>
            <a:endParaRPr lang="zh-HK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3B792E1-2005-9444-B516-FD1E9A9F6223}"/>
              </a:ext>
            </a:extLst>
          </p:cNvPr>
          <p:cNvSpPr txBox="1">
            <a:spLocks/>
          </p:cNvSpPr>
          <p:nvPr/>
        </p:nvSpPr>
        <p:spPr bwMode="auto">
          <a:xfrm>
            <a:off x="1683152" y="205957"/>
            <a:ext cx="503986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積分編修 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匯出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匯入</a:t>
            </a:r>
            <a:endParaRPr lang="en-US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1114697" y="2117318"/>
            <a:ext cx="6845319" cy="3747153"/>
            <a:chOff x="914400" y="2174971"/>
            <a:chExt cx="6845319" cy="3747153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400" y="2174971"/>
              <a:ext cx="6845319" cy="2155398"/>
            </a:xfrm>
            <a:prstGeom prst="rect">
              <a:avLst/>
            </a:prstGeom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78926" y="3934702"/>
              <a:ext cx="3962781" cy="1677397"/>
            </a:xfrm>
            <a:prstGeom prst="rect">
              <a:avLst/>
            </a:prstGeom>
          </p:spPr>
        </p:pic>
        <p:sp>
          <p:nvSpPr>
            <p:cNvPr id="25" name="Rounded Rectangle 14">
              <a:extLst>
                <a:ext uri="{FF2B5EF4-FFF2-40B4-BE49-F238E27FC236}">
                  <a16:creationId xmlns:a16="http://schemas.microsoft.com/office/drawing/2014/main" id="{4A21BB0C-65B9-AB40-9189-862953CD0036}"/>
                </a:ext>
              </a:extLst>
            </p:cNvPr>
            <p:cNvSpPr/>
            <p:nvPr/>
          </p:nvSpPr>
          <p:spPr bwMode="auto">
            <a:xfrm>
              <a:off x="4337059" y="2570592"/>
              <a:ext cx="1115784" cy="382163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id="{4A21BB0C-65B9-AB40-9189-862953CD0036}"/>
                </a:ext>
              </a:extLst>
            </p:cNvPr>
            <p:cNvSpPr/>
            <p:nvPr/>
          </p:nvSpPr>
          <p:spPr bwMode="auto">
            <a:xfrm>
              <a:off x="6052456" y="5312316"/>
              <a:ext cx="670561" cy="285019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7" name="Rounded Rectangle 14">
              <a:extLst>
                <a:ext uri="{FF2B5EF4-FFF2-40B4-BE49-F238E27FC236}">
                  <a16:creationId xmlns:a16="http://schemas.microsoft.com/office/drawing/2014/main" id="{4A21BB0C-65B9-AB40-9189-862953CD0036}"/>
                </a:ext>
              </a:extLst>
            </p:cNvPr>
            <p:cNvSpPr/>
            <p:nvPr/>
          </p:nvSpPr>
          <p:spPr bwMode="auto">
            <a:xfrm>
              <a:off x="2782388" y="2876936"/>
              <a:ext cx="822961" cy="368932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3936274" y="2574965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K" dirty="0" smtClean="0">
                  <a:solidFill>
                    <a:srgbClr val="FF0000"/>
                  </a:solidFill>
                </a:rPr>
                <a:t>1</a:t>
              </a:r>
              <a:endParaRPr lang="zh-HK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5782490" y="5522014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K" dirty="0" smtClean="0">
                  <a:solidFill>
                    <a:srgbClr val="FF0000"/>
                  </a:solidFill>
                </a:rPr>
                <a:t>2</a:t>
              </a:r>
              <a:endParaRPr lang="zh-HK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3667439" y="2973491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K" dirty="0" smtClean="0">
                  <a:solidFill>
                    <a:srgbClr val="FF0000"/>
                  </a:solidFill>
                </a:rPr>
                <a:t>3</a:t>
              </a:r>
              <a:endParaRPr lang="zh-HK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0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3B792E1-2005-9444-B516-FD1E9A9F6223}"/>
              </a:ext>
            </a:extLst>
          </p:cNvPr>
          <p:cNvSpPr txBox="1">
            <a:spLocks/>
          </p:cNvSpPr>
          <p:nvPr/>
        </p:nvSpPr>
        <p:spPr bwMode="auto">
          <a:xfrm>
            <a:off x="1683152" y="205957"/>
            <a:ext cx="503986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積分編修 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匯出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匯入</a:t>
            </a:r>
            <a:endParaRPr lang="en-US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202940" y="1152799"/>
            <a:ext cx="8446081" cy="5374464"/>
            <a:chOff x="202940" y="1152799"/>
            <a:chExt cx="8446081" cy="5374464"/>
          </a:xfrm>
        </p:grpSpPr>
        <p:grpSp>
          <p:nvGrpSpPr>
            <p:cNvPr id="53" name="群組 52"/>
            <p:cNvGrpSpPr/>
            <p:nvPr/>
          </p:nvGrpSpPr>
          <p:grpSpPr>
            <a:xfrm>
              <a:off x="202940" y="1152799"/>
              <a:ext cx="8446081" cy="5374464"/>
              <a:chOff x="211650" y="1196342"/>
              <a:chExt cx="8446081" cy="5374464"/>
            </a:xfrm>
          </p:grpSpPr>
          <p:grpSp>
            <p:nvGrpSpPr>
              <p:cNvPr id="22" name="群組 21"/>
              <p:cNvGrpSpPr/>
              <p:nvPr/>
            </p:nvGrpSpPr>
            <p:grpSpPr>
              <a:xfrm>
                <a:off x="211650" y="1196342"/>
                <a:ext cx="8446081" cy="5324023"/>
                <a:chOff x="211650" y="1196342"/>
                <a:chExt cx="8446081" cy="5324023"/>
              </a:xfrm>
            </p:grpSpPr>
            <p:sp>
              <p:nvSpPr>
                <p:cNvPr id="31" name="矩形 30"/>
                <p:cNvSpPr/>
                <p:nvPr/>
              </p:nvSpPr>
              <p:spPr bwMode="auto">
                <a:xfrm>
                  <a:off x="645845" y="1322248"/>
                  <a:ext cx="8011886" cy="5198117"/>
                </a:xfrm>
                <a:prstGeom prst="rect">
                  <a:avLst/>
                </a:prstGeom>
                <a:noFill/>
                <a:ln w="28575">
                  <a:solidFill>
                    <a:schemeClr val="bg1">
                      <a:lumMod val="85000"/>
                    </a:schemeClr>
                  </a:solidFill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anose="05000000000000000000" pitchFamily="2" charset="2"/>
                    <a:buNone/>
                  </a:pPr>
                  <a:endParaRPr kumimoji="0" lang="zh-HK" altLang="en-US" sz="2000" b="1" i="0" u="none" strike="noStrike" cap="none" normalizeH="0" baseline="0" smtClean="0">
                    <a:ln>
                      <a:noFill/>
                    </a:ln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15" name="流程圖: 打孔紙帶 14"/>
                <p:cNvSpPr/>
                <p:nvPr/>
              </p:nvSpPr>
              <p:spPr bwMode="auto">
                <a:xfrm>
                  <a:off x="211650" y="1196342"/>
                  <a:ext cx="1691965" cy="574201"/>
                </a:xfrm>
                <a:prstGeom prst="flowChartPunchedTape">
                  <a:avLst/>
                </a:prstGeom>
                <a:solidFill>
                  <a:srgbClr val="00008D"/>
                </a:solidFill>
                <a:ln w="25400">
                  <a:noFill/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anose="05000000000000000000" pitchFamily="2" charset="2"/>
                    <a:buNone/>
                  </a:pPr>
                  <a:endParaRPr kumimoji="0" lang="zh-HK" altLang="en-US" sz="2000" b="1" i="0" u="none" strike="noStrike" cap="none" normalizeH="0" baseline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rebuchet MS" panose="020B0603020202020204" pitchFamily="34" charset="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16" name="文字方塊 15"/>
                <p:cNvSpPr txBox="1"/>
                <p:nvPr/>
              </p:nvSpPr>
              <p:spPr>
                <a:xfrm>
                  <a:off x="679801" y="1275636"/>
                  <a:ext cx="886393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TW" altLang="en-US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匯</a:t>
                  </a:r>
                  <a:r>
                    <a:rPr lang="zh-TW" altLang="en-US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標楷體" panose="03000509000000000000" pitchFamily="65" charset="-120"/>
                      <a:ea typeface="標楷體" panose="03000509000000000000" pitchFamily="65" charset="-120"/>
                    </a:rPr>
                    <a:t>入</a:t>
                  </a:r>
                  <a:endParaRPr lang="zh-HK" altLang="en-US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</a:endParaRPr>
                </a:p>
              </p:txBody>
            </p:sp>
          </p:grpSp>
          <p:sp>
            <p:nvSpPr>
              <p:cNvPr id="18" name="文字方塊 17"/>
              <p:cNvSpPr txBox="1"/>
              <p:nvPr/>
            </p:nvSpPr>
            <p:spPr>
              <a:xfrm>
                <a:off x="5165847" y="1751977"/>
                <a:ext cx="32546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再次匯入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某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批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學生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的成績</a:t>
                </a:r>
                <a:endParaRPr lang="zh-HK" altLang="en-US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" name="文字方塊 1"/>
              <p:cNvSpPr txBox="1"/>
              <p:nvPr/>
            </p:nvSpPr>
            <p:spPr>
              <a:xfrm>
                <a:off x="1122998" y="1722926"/>
                <a:ext cx="32624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首次匯入某</a:t>
                </a:r>
                <a:r>
                  <a:rPr lang="en-US" altLang="zh-TW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批</a:t>
                </a:r>
                <a:r>
                  <a:rPr lang="en-US" altLang="zh-TW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)</a:t>
                </a:r>
                <a:r>
                  <a:rPr lang="zh-TW" altLang="en-US" dirty="0" smtClean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學生的成績</a:t>
                </a:r>
                <a:endParaRPr lang="zh-HK" altLang="en-US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grpSp>
            <p:nvGrpSpPr>
              <p:cNvPr id="11" name="群組 10"/>
              <p:cNvGrpSpPr/>
              <p:nvPr/>
            </p:nvGrpSpPr>
            <p:grpSpPr>
              <a:xfrm>
                <a:off x="966380" y="2265014"/>
                <a:ext cx="3649216" cy="1474638"/>
                <a:chOff x="966380" y="2265014"/>
                <a:chExt cx="3649216" cy="1474638"/>
              </a:xfrm>
            </p:grpSpPr>
            <p:pic>
              <p:nvPicPr>
                <p:cNvPr id="3" name="圖片 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6019" b="14587"/>
                <a:stretch/>
              </p:blipFill>
              <p:spPr>
                <a:xfrm>
                  <a:off x="966380" y="2265014"/>
                  <a:ext cx="3649216" cy="1189441"/>
                </a:xfrm>
                <a:prstGeom prst="rect">
                  <a:avLst/>
                </a:prstGeom>
              </p:spPr>
            </p:pic>
            <p:sp>
              <p:nvSpPr>
                <p:cNvPr id="20" name="Rounded Rectangle 14">
                  <a:extLst>
                    <a:ext uri="{FF2B5EF4-FFF2-40B4-BE49-F238E27FC236}">
                      <a16:creationId xmlns:a16="http://schemas.microsoft.com/office/drawing/2014/main" id="{4A21BB0C-65B9-AB40-9189-862953CD0036}"/>
                    </a:ext>
                  </a:extLst>
                </p:cNvPr>
                <p:cNvSpPr/>
                <p:nvPr/>
              </p:nvSpPr>
              <p:spPr bwMode="auto">
                <a:xfrm>
                  <a:off x="2377440" y="2995501"/>
                  <a:ext cx="557813" cy="292411"/>
                </a:xfrm>
                <a:prstGeom prst="roundRect">
                  <a:avLst/>
                </a:prstGeom>
                <a:noFill/>
                <a:ln w="41275">
                  <a:solidFill>
                    <a:srgbClr val="FF0000"/>
                  </a:solidFill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anose="05000000000000000000" pitchFamily="2" charset="2"/>
                    <a:buNone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rebuchet MS" panose="020B0603020202020204" pitchFamily="34" charset="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21" name="文字方塊 20"/>
                <p:cNvSpPr txBox="1"/>
                <p:nvPr/>
              </p:nvSpPr>
              <p:spPr>
                <a:xfrm>
                  <a:off x="2555186" y="3339542"/>
                  <a:ext cx="47160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4a</a:t>
                  </a:r>
                  <a:endParaRPr lang="zh-HK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3" name="群組 12"/>
              <p:cNvGrpSpPr/>
              <p:nvPr/>
            </p:nvGrpSpPr>
            <p:grpSpPr>
              <a:xfrm>
                <a:off x="3607722" y="4357703"/>
                <a:ext cx="2283824" cy="632681"/>
                <a:chOff x="3607722" y="4357703"/>
                <a:chExt cx="2283824" cy="632681"/>
              </a:xfrm>
            </p:grpSpPr>
            <p:pic>
              <p:nvPicPr>
                <p:cNvPr id="5" name="圖片 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07722" y="4357703"/>
                  <a:ext cx="2283824" cy="63268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31750"/>
                </a:effectLst>
              </p:spPr>
            </p:pic>
            <p:sp>
              <p:nvSpPr>
                <p:cNvPr id="35" name="文字方塊 34"/>
                <p:cNvSpPr txBox="1"/>
                <p:nvPr/>
              </p:nvSpPr>
              <p:spPr>
                <a:xfrm>
                  <a:off x="5473092" y="4422956"/>
                  <a:ext cx="33534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5</a:t>
                  </a:r>
                  <a:endParaRPr lang="zh-HK" alt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8" name="Rounded Rectangle 14">
                  <a:extLst>
                    <a:ext uri="{FF2B5EF4-FFF2-40B4-BE49-F238E27FC236}">
                      <a16:creationId xmlns:a16="http://schemas.microsoft.com/office/drawing/2014/main" id="{4A21BB0C-65B9-AB40-9189-862953CD0036}"/>
                    </a:ext>
                  </a:extLst>
                </p:cNvPr>
                <p:cNvSpPr/>
                <p:nvPr/>
              </p:nvSpPr>
              <p:spPr bwMode="auto">
                <a:xfrm>
                  <a:off x="5054291" y="4645038"/>
                  <a:ext cx="454791" cy="339793"/>
                </a:xfrm>
                <a:prstGeom prst="roundRect">
                  <a:avLst/>
                </a:prstGeom>
                <a:noFill/>
                <a:ln w="41275">
                  <a:solidFill>
                    <a:srgbClr val="FF0000"/>
                  </a:solidFill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anose="05000000000000000000" pitchFamily="2" charset="2"/>
                    <a:buNone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rebuchet MS" panose="020B0603020202020204" pitchFamily="34" charset="0"/>
                    <a:ea typeface="新細明體" panose="02020500000000000000" pitchFamily="18" charset="-120"/>
                  </a:endParaRPr>
                </a:p>
              </p:txBody>
            </p:sp>
          </p:grpSp>
          <p:grpSp>
            <p:nvGrpSpPr>
              <p:cNvPr id="14" name="群組 13"/>
              <p:cNvGrpSpPr/>
              <p:nvPr/>
            </p:nvGrpSpPr>
            <p:grpSpPr>
              <a:xfrm>
                <a:off x="2460035" y="5447898"/>
                <a:ext cx="3763171" cy="1122908"/>
                <a:chOff x="2460035" y="5447898"/>
                <a:chExt cx="3763171" cy="1122908"/>
              </a:xfrm>
            </p:grpSpPr>
            <p:pic>
              <p:nvPicPr>
                <p:cNvPr id="6" name="圖片 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95383" y="5447898"/>
                  <a:ext cx="3427823" cy="1122908"/>
                </a:xfrm>
                <a:prstGeom prst="rect">
                  <a:avLst/>
                </a:prstGeom>
              </p:spPr>
            </p:pic>
            <p:sp>
              <p:nvSpPr>
                <p:cNvPr id="37" name="Rounded Rectangle 14">
                  <a:extLst>
                    <a:ext uri="{FF2B5EF4-FFF2-40B4-BE49-F238E27FC236}">
                      <a16:creationId xmlns:a16="http://schemas.microsoft.com/office/drawing/2014/main" id="{4A21BB0C-65B9-AB40-9189-862953CD0036}"/>
                    </a:ext>
                  </a:extLst>
                </p:cNvPr>
                <p:cNvSpPr/>
                <p:nvPr/>
              </p:nvSpPr>
              <p:spPr bwMode="auto">
                <a:xfrm>
                  <a:off x="2754214" y="5579642"/>
                  <a:ext cx="1129513" cy="186715"/>
                </a:xfrm>
                <a:prstGeom prst="roundRect">
                  <a:avLst/>
                </a:prstGeom>
                <a:noFill/>
                <a:ln w="41275">
                  <a:solidFill>
                    <a:srgbClr val="FF0000"/>
                  </a:solidFill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anose="05000000000000000000" pitchFamily="2" charset="2"/>
                    <a:buNone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rebuchet MS" panose="020B0603020202020204" pitchFamily="34" charset="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39" name="文字方塊 38"/>
                <p:cNvSpPr txBox="1"/>
                <p:nvPr/>
              </p:nvSpPr>
              <p:spPr>
                <a:xfrm>
                  <a:off x="2460035" y="5447898"/>
                  <a:ext cx="33534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6</a:t>
                  </a:r>
                  <a:endParaRPr lang="zh-HK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grpSp>
            <p:nvGrpSpPr>
              <p:cNvPr id="12" name="群組 11"/>
              <p:cNvGrpSpPr/>
              <p:nvPr/>
            </p:nvGrpSpPr>
            <p:grpSpPr>
              <a:xfrm>
                <a:off x="4833715" y="2009592"/>
                <a:ext cx="3521316" cy="2094735"/>
                <a:chOff x="4833715" y="2009592"/>
                <a:chExt cx="3521316" cy="2094735"/>
              </a:xfrm>
            </p:grpSpPr>
            <p:pic>
              <p:nvPicPr>
                <p:cNvPr id="8" name="圖片 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281687" y="2105862"/>
                  <a:ext cx="3073344" cy="1975721"/>
                </a:xfrm>
                <a:prstGeom prst="rect">
                  <a:avLst/>
                </a:prstGeom>
              </p:spPr>
            </p:pic>
            <p:sp>
              <p:nvSpPr>
                <p:cNvPr id="41" name="Rounded Rectangle 14">
                  <a:extLst>
                    <a:ext uri="{FF2B5EF4-FFF2-40B4-BE49-F238E27FC236}">
                      <a16:creationId xmlns:a16="http://schemas.microsoft.com/office/drawing/2014/main" id="{4A21BB0C-65B9-AB40-9189-862953CD0036}"/>
                    </a:ext>
                  </a:extLst>
                </p:cNvPr>
                <p:cNvSpPr/>
                <p:nvPr/>
              </p:nvSpPr>
              <p:spPr bwMode="auto">
                <a:xfrm>
                  <a:off x="5216190" y="3852218"/>
                  <a:ext cx="465910" cy="252109"/>
                </a:xfrm>
                <a:prstGeom prst="roundRect">
                  <a:avLst/>
                </a:prstGeom>
                <a:noFill/>
                <a:ln w="41275">
                  <a:solidFill>
                    <a:srgbClr val="FF0000"/>
                  </a:solidFill>
                </a:ln>
              </p:spPr>
              <p:txBody>
                <a:bodyPr vert="horz" wrap="square" lIns="91440" tIns="45720" rIns="91440" bIns="45720" numCol="1" rtlCol="0" anchor="t" anchorCtr="0" compatLnSpc="1"/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bg1"/>
                    </a:buClr>
                    <a:buSzPct val="100000"/>
                    <a:buFont typeface="Wingdings" panose="05000000000000000000" pitchFamily="2" charset="2"/>
                    <a:buNone/>
                  </a:pPr>
                  <a:endParaRPr kumimoji="0" lang="en-US" sz="2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rebuchet MS" panose="020B0603020202020204" pitchFamily="34" charset="0"/>
                    <a:ea typeface="新細明體" panose="02020500000000000000" pitchFamily="18" charset="-120"/>
                  </a:endParaRPr>
                </a:p>
              </p:txBody>
            </p:sp>
            <p:sp>
              <p:nvSpPr>
                <p:cNvPr id="42" name="文字方塊 41"/>
                <p:cNvSpPr txBox="1"/>
                <p:nvPr/>
              </p:nvSpPr>
              <p:spPr>
                <a:xfrm>
                  <a:off x="7282854" y="2009592"/>
                  <a:ext cx="48442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4b</a:t>
                  </a:r>
                  <a:endParaRPr lang="zh-HK" alt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3" name="文字方塊 42"/>
                <p:cNvSpPr txBox="1"/>
                <p:nvPr/>
              </p:nvSpPr>
              <p:spPr>
                <a:xfrm>
                  <a:off x="4833715" y="3441749"/>
                  <a:ext cx="48442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dirty="0" smtClean="0">
                      <a:solidFill>
                        <a:srgbClr val="FF0000"/>
                      </a:solidFill>
                    </a:rPr>
                    <a:t>4b</a:t>
                  </a:r>
                  <a:endParaRPr lang="zh-HK" alt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51" name="Down Arrow 24">
                <a:extLst>
                  <a:ext uri="{FF2B5EF4-FFF2-40B4-BE49-F238E27FC236}">
                    <a16:creationId xmlns:a16="http://schemas.microsoft.com/office/drawing/2014/main" id="{1781B8E1-B15E-FB4A-983D-FED64CFD1AF1}"/>
                  </a:ext>
                </a:extLst>
              </p:cNvPr>
              <p:cNvSpPr/>
              <p:nvPr/>
            </p:nvSpPr>
            <p:spPr bwMode="auto">
              <a:xfrm>
                <a:off x="4447760" y="3988799"/>
                <a:ext cx="408056" cy="322292"/>
              </a:xfrm>
              <a:prstGeom prst="downArrow">
                <a:avLst/>
              </a:prstGeom>
              <a:solidFill>
                <a:schemeClr val="accent2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Trebuchet MS" panose="020B0603020202020204" pitchFamily="34" charset="0"/>
                  <a:ea typeface="新細明體" panose="02020500000000000000" pitchFamily="18" charset="-120"/>
                </a:endParaRPr>
              </a:p>
            </p:txBody>
          </p:sp>
          <p:sp>
            <p:nvSpPr>
              <p:cNvPr id="52" name="Down Arrow 24">
                <a:extLst>
                  <a:ext uri="{FF2B5EF4-FFF2-40B4-BE49-F238E27FC236}">
                    <a16:creationId xmlns:a16="http://schemas.microsoft.com/office/drawing/2014/main" id="{1781B8E1-B15E-FB4A-983D-FED64CFD1AF1}"/>
                  </a:ext>
                </a:extLst>
              </p:cNvPr>
              <p:cNvSpPr/>
              <p:nvPr/>
            </p:nvSpPr>
            <p:spPr bwMode="auto">
              <a:xfrm>
                <a:off x="4469077" y="5104888"/>
                <a:ext cx="408056" cy="322292"/>
              </a:xfrm>
              <a:prstGeom prst="downArrow">
                <a:avLst/>
              </a:prstGeom>
              <a:solidFill>
                <a:schemeClr val="accent2"/>
              </a:solidFill>
              <a:ln w="254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/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bg1"/>
                  </a:buClr>
                  <a:buSzPct val="100000"/>
                  <a:buFont typeface="Wingdings" panose="05000000000000000000" pitchFamily="2" charset="2"/>
                  <a:buNone/>
                </a:pPr>
                <a:endParaRPr kumimoji="0" lang="en-US" sz="20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Trebuchet MS" panose="020B0603020202020204" pitchFamily="34" charset="0"/>
                  <a:ea typeface="新細明體" panose="02020500000000000000" pitchFamily="18" charset="-120"/>
                </a:endParaRPr>
              </a:p>
            </p:txBody>
          </p:sp>
        </p:grpSp>
        <p:sp>
          <p:nvSpPr>
            <p:cNvPr id="54" name="Rounded Rectangle 14">
              <a:extLst>
                <a:ext uri="{FF2B5EF4-FFF2-40B4-BE49-F238E27FC236}">
                  <a16:creationId xmlns:a16="http://schemas.microsoft.com/office/drawing/2014/main" id="{4A21BB0C-65B9-AB40-9189-862953CD0036}"/>
                </a:ext>
              </a:extLst>
            </p:cNvPr>
            <p:cNvSpPr/>
            <p:nvPr/>
          </p:nvSpPr>
          <p:spPr bwMode="auto">
            <a:xfrm>
              <a:off x="7480667" y="2462429"/>
              <a:ext cx="816694" cy="1335888"/>
            </a:xfrm>
            <a:prstGeom prst="roundRect">
              <a:avLst/>
            </a:prstGeom>
            <a:noFill/>
            <a:ln w="41275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34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0A87-D40B-BC45-97F7-22217A42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304" y="2962476"/>
            <a:ext cx="7162800" cy="762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編修中一入學前香港學科測驗成績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767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219" y="4101599"/>
            <a:ext cx="6634163" cy="233041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219" y="1374773"/>
            <a:ext cx="6634163" cy="2368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3B792E1-2005-9444-B516-FD1E9A9F6223}"/>
              </a:ext>
            </a:extLst>
          </p:cNvPr>
          <p:cNvSpPr txBox="1">
            <a:spLocks/>
          </p:cNvSpPr>
          <p:nvPr/>
        </p:nvSpPr>
        <p:spPr bwMode="auto">
          <a:xfrm>
            <a:off x="1683152" y="205957"/>
            <a:ext cx="503986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檔案匯入狀態</a:t>
            </a:r>
            <a:endParaRPr lang="en-US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4A21BB0C-65B9-AB40-9189-862953CD0036}"/>
              </a:ext>
            </a:extLst>
          </p:cNvPr>
          <p:cNvSpPr/>
          <p:nvPr/>
        </p:nvSpPr>
        <p:spPr bwMode="auto">
          <a:xfrm>
            <a:off x="1253219" y="1671798"/>
            <a:ext cx="1315810" cy="292411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8" name="Rounded Rectangle 14">
            <a:extLst>
              <a:ext uri="{FF2B5EF4-FFF2-40B4-BE49-F238E27FC236}">
                <a16:creationId xmlns:a16="http://schemas.microsoft.com/office/drawing/2014/main" id="{4A21BB0C-65B9-AB40-9189-862953CD0036}"/>
              </a:ext>
            </a:extLst>
          </p:cNvPr>
          <p:cNvSpPr/>
          <p:nvPr/>
        </p:nvSpPr>
        <p:spPr bwMode="auto">
          <a:xfrm>
            <a:off x="1253219" y="4406290"/>
            <a:ext cx="1220015" cy="292411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8810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86" y="2336181"/>
            <a:ext cx="8186515" cy="30597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9C5DA2-9E65-0A48-93C1-50A07FD1FA7A}"/>
              </a:ext>
            </a:extLst>
          </p:cNvPr>
          <p:cNvSpPr txBox="1">
            <a:spLocks/>
          </p:cNvSpPr>
          <p:nvPr/>
        </p:nvSpPr>
        <p:spPr bwMode="auto">
          <a:xfrm>
            <a:off x="1051843" y="1327438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供用戶查閱各班別的積分輸入狀況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圓角矩形 6"/>
          <p:cNvSpPr/>
          <p:nvPr/>
        </p:nvSpPr>
        <p:spPr bwMode="auto">
          <a:xfrm>
            <a:off x="2438400" y="3239589"/>
            <a:ext cx="879566" cy="22642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8" name="圓角矩形 7"/>
          <p:cNvSpPr/>
          <p:nvPr/>
        </p:nvSpPr>
        <p:spPr bwMode="auto">
          <a:xfrm>
            <a:off x="2438400" y="4559770"/>
            <a:ext cx="879566" cy="22642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B792E1-2005-9444-B516-FD1E9A9F6223}"/>
              </a:ext>
            </a:extLst>
          </p:cNvPr>
          <p:cNvSpPr txBox="1">
            <a:spLocks/>
          </p:cNvSpPr>
          <p:nvPr/>
        </p:nvSpPr>
        <p:spPr bwMode="auto">
          <a:xfrm>
            <a:off x="1683152" y="205957"/>
            <a:ext cx="503986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積分輸入狀況</a:t>
            </a:r>
            <a:endParaRPr lang="en-US" altLang="zh-HK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8389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0A87-D40B-BC45-97F7-22217A42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536" y="2962476"/>
            <a:ext cx="3535681" cy="76200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為中一新生編班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51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圖: 打孔紙帶 4"/>
          <p:cNvSpPr/>
          <p:nvPr/>
        </p:nvSpPr>
        <p:spPr bwMode="auto">
          <a:xfrm>
            <a:off x="3177062" y="4885507"/>
            <a:ext cx="2829064" cy="1272608"/>
          </a:xfrm>
          <a:prstGeom prst="flowChartPunchedTape">
            <a:avLst/>
          </a:prstGeom>
          <a:solidFill>
            <a:srgbClr val="00008D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" name="流程圖: 打孔紙帶 3"/>
          <p:cNvSpPr/>
          <p:nvPr/>
        </p:nvSpPr>
        <p:spPr bwMode="auto">
          <a:xfrm>
            <a:off x="3177062" y="3636576"/>
            <a:ext cx="2829064" cy="1248931"/>
          </a:xfrm>
          <a:prstGeom prst="flowChartPunchedTape">
            <a:avLst/>
          </a:prstGeom>
          <a:solidFill>
            <a:srgbClr val="00008D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zh-HK" altLang="en-US" sz="20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為中一新生編班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6389" y="1341438"/>
            <a:ext cx="8190411" cy="4740275"/>
          </a:xfrm>
        </p:spPr>
        <p:txBody>
          <a:bodyPr/>
          <a:lstStyle/>
          <a:p>
            <a:r>
              <a:rPr lang="zh-TW" altLang="en-US" sz="3200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輸入</a:t>
            </a:r>
            <a:r>
              <a:rPr lang="zh-TW" altLang="en-US" sz="3200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中一入學前學科</a:t>
            </a:r>
            <a:r>
              <a:rPr lang="zh-TW" altLang="en-US" sz="3200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測驗的成績後，用戶</a:t>
            </a:r>
            <a:r>
              <a:rPr lang="zh-TW" altLang="en-US" sz="3200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能夠根據中一新生在中一甲測驗的中英數成績，為中一新生編班。 用戶可</a:t>
            </a:r>
            <a:r>
              <a:rPr lang="zh-TW" altLang="en-US" sz="3200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選擇</a:t>
            </a:r>
            <a:r>
              <a:rPr lang="zh-TW" altLang="en-US" sz="3200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以下兩種方法來為未有班別的學生編班</a:t>
            </a:r>
            <a:r>
              <a:rPr lang="zh-TW" altLang="en-US" sz="3200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3200" dirty="0" smtClean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200" dirty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手動編班</a:t>
            </a:r>
            <a:endParaRPr lang="en-US" altLang="zh-TW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endParaRPr lang="en-US" altLang="zh-TW" sz="3200" dirty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algn="ctr">
              <a:buNone/>
            </a:pP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自動</a:t>
            </a: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編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/>
          </a:p>
          <a:p>
            <a:endParaRPr lang="en-US" altLang="zh-HK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173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為中一新生編班</a:t>
            </a:r>
            <a:endParaRPr lang="zh-HK" altLang="en-US" dirty="0"/>
          </a:p>
        </p:txBody>
      </p:sp>
      <p:grpSp>
        <p:nvGrpSpPr>
          <p:cNvPr id="14" name="群組 13"/>
          <p:cNvGrpSpPr/>
          <p:nvPr/>
        </p:nvGrpSpPr>
        <p:grpSpPr>
          <a:xfrm>
            <a:off x="1271451" y="1814647"/>
            <a:ext cx="6961551" cy="4423241"/>
            <a:chOff x="1271451" y="1814647"/>
            <a:chExt cx="6961551" cy="442324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1451" y="1814647"/>
              <a:ext cx="6961551" cy="3906204"/>
            </a:xfrm>
            <a:prstGeom prst="rect">
              <a:avLst/>
            </a:prstGeom>
          </p:spPr>
        </p:pic>
        <p:cxnSp>
          <p:nvCxnSpPr>
            <p:cNvPr id="10" name="直線單箭頭接點 9"/>
            <p:cNvCxnSpPr/>
            <p:nvPr/>
          </p:nvCxnSpPr>
          <p:spPr bwMode="auto">
            <a:xfrm>
              <a:off x="3681073" y="3997234"/>
              <a:ext cx="542584" cy="14282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3561805" y="5468447"/>
              <a:ext cx="42410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如剔選此項，已獲編班的學生</a:t>
              </a:r>
              <a:endParaRPr lang="en-US" altLang="zh-TW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在這次的編班流程中將不受影響</a:t>
              </a:r>
              <a:endParaRPr lang="zh-HK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321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手動編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zh-HK" altLang="en-US" dirty="0">
              <a:solidFill>
                <a:srgbClr val="00008D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47" y="1468620"/>
            <a:ext cx="7574050" cy="448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30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自動編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zh-HK" altLang="en-US" dirty="0">
              <a:solidFill>
                <a:srgbClr val="00008D"/>
              </a:solidFill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714104" y="1854491"/>
            <a:ext cx="7411912" cy="3975535"/>
            <a:chOff x="714104" y="1854491"/>
            <a:chExt cx="7411912" cy="397553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104" y="1854491"/>
              <a:ext cx="7411912" cy="3945418"/>
            </a:xfrm>
            <a:prstGeom prst="rect">
              <a:avLst/>
            </a:prstGeom>
          </p:spPr>
        </p:pic>
        <p:cxnSp>
          <p:nvCxnSpPr>
            <p:cNvPr id="8" name="直線單箭頭接點 7"/>
            <p:cNvCxnSpPr/>
            <p:nvPr/>
          </p:nvCxnSpPr>
          <p:spPr bwMode="auto">
            <a:xfrm flipH="1" flipV="1">
              <a:off x="3143795" y="3178629"/>
              <a:ext cx="687976" cy="400594"/>
            </a:xfrm>
            <a:prstGeom prst="straightConnector1">
              <a:avLst/>
            </a:prstGeom>
            <a:noFill/>
            <a:ln>
              <a:solidFill>
                <a:schemeClr val="tx1"/>
              </a:solidFill>
              <a:tailEnd type="triangle"/>
            </a:ln>
          </p:spPr>
        </p:cxnSp>
        <p:sp>
          <p:nvSpPr>
            <p:cNvPr id="11" name="矩形 10"/>
            <p:cNvSpPr/>
            <p:nvPr/>
          </p:nvSpPr>
          <p:spPr bwMode="auto">
            <a:xfrm>
              <a:off x="2394857" y="3039291"/>
              <a:ext cx="748938" cy="33963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zh-HK" altLang="en-US" sz="2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2394857" y="3648891"/>
              <a:ext cx="1436914" cy="26996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zh-HK" altLang="en-US" sz="2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2425338" y="4563726"/>
              <a:ext cx="5700678" cy="948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zh-HK" altLang="en-US" sz="2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2425338" y="5560422"/>
              <a:ext cx="422365" cy="2394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zh-HK" altLang="en-US" sz="2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089990" y="2839236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1</a:t>
              </a:r>
              <a:endParaRPr lang="zh-HK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2081283" y="3578981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2</a:t>
              </a:r>
              <a:endParaRPr lang="zh-HK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2089990" y="4519506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3</a:t>
              </a:r>
              <a:endParaRPr lang="zh-HK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2089990" y="5429916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4</a:t>
              </a:r>
              <a:endParaRPr lang="zh-HK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413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自動編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班 </a:t>
            </a:r>
            <a:endParaRPr lang="zh-HK" altLang="en-US" dirty="0">
              <a:solidFill>
                <a:srgbClr val="00008D"/>
              </a:solidFill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522515" y="1623604"/>
            <a:ext cx="7850772" cy="4179026"/>
            <a:chOff x="522515" y="1623604"/>
            <a:chExt cx="7850772" cy="417902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515" y="1623604"/>
              <a:ext cx="7850772" cy="417902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 bwMode="auto">
            <a:xfrm>
              <a:off x="3399875" y="2700092"/>
              <a:ext cx="632194" cy="28694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Font typeface="Wingdings" panose="05000000000000000000" pitchFamily="2" charset="2"/>
                <a:buNone/>
              </a:pPr>
              <a:endParaRPr kumimoji="0" lang="zh-HK" altLang="en-US" sz="2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234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自動編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班 </a:t>
            </a:r>
            <a:endParaRPr lang="zh-HK" altLang="en-US" dirty="0">
              <a:solidFill>
                <a:srgbClr val="00008D"/>
              </a:solidFill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644025" y="1508760"/>
            <a:ext cx="3597050" cy="1905775"/>
            <a:chOff x="644025" y="1508760"/>
            <a:chExt cx="3597050" cy="190577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4025" y="1559923"/>
              <a:ext cx="3597050" cy="1854612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1340168" y="1508760"/>
              <a:ext cx="8534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dirty="0" smtClean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900" dirty="0" smtClean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平均編配</a:t>
              </a:r>
              <a:r>
                <a:rPr lang="en-US" altLang="zh-TW" sz="900" dirty="0" smtClean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HK" altLang="en-US" sz="9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614023" y="3958458"/>
            <a:ext cx="3618545" cy="1898619"/>
            <a:chOff x="644025" y="3958458"/>
            <a:chExt cx="3618545" cy="1898619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025" y="3958458"/>
              <a:ext cx="3618545" cy="1898619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1174705" y="3958458"/>
              <a:ext cx="8534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dirty="0" smtClean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9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順序</a:t>
              </a:r>
              <a:r>
                <a:rPr lang="en-US" altLang="zh-TW" sz="900" dirty="0" smtClean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HK" altLang="en-US" sz="9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4793250" y="3832770"/>
            <a:ext cx="3769723" cy="2603272"/>
            <a:chOff x="4793250" y="3832770"/>
            <a:chExt cx="3769723" cy="2603272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3250" y="3832770"/>
              <a:ext cx="3769723" cy="2603272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5339579" y="3871782"/>
              <a:ext cx="85344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dirty="0" smtClean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9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分段平均</a:t>
              </a:r>
              <a:r>
                <a:rPr lang="en-US" altLang="zh-TW" sz="900" dirty="0" smtClean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HK" altLang="en-US" sz="9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570480" y="1460632"/>
            <a:ext cx="7948950" cy="4927282"/>
            <a:chOff x="570480" y="1460632"/>
            <a:chExt cx="7948950" cy="4927282"/>
          </a:xfrm>
        </p:grpSpPr>
        <p:grpSp>
          <p:nvGrpSpPr>
            <p:cNvPr id="15" name="群組 14"/>
            <p:cNvGrpSpPr/>
            <p:nvPr/>
          </p:nvGrpSpPr>
          <p:grpSpPr>
            <a:xfrm>
              <a:off x="4781004" y="1478307"/>
              <a:ext cx="3505199" cy="1888100"/>
              <a:chOff x="4781004" y="1478307"/>
              <a:chExt cx="3505199" cy="1888100"/>
            </a:xfrm>
          </p:grpSpPr>
          <p:pic>
            <p:nvPicPr>
              <p:cNvPr id="6" name="圖片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1004" y="1482363"/>
                <a:ext cx="3505199" cy="1884044"/>
              </a:xfrm>
              <a:prstGeom prst="rect">
                <a:avLst/>
              </a:prstGeom>
            </p:spPr>
          </p:pic>
          <p:sp>
            <p:nvSpPr>
              <p:cNvPr id="11" name="文字方塊 10"/>
              <p:cNvSpPr txBox="1"/>
              <p:nvPr/>
            </p:nvSpPr>
            <p:spPr>
              <a:xfrm>
                <a:off x="5228545" y="1478307"/>
                <a:ext cx="8534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9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翹曲平均</a:t>
                </a:r>
                <a:r>
                  <a:rPr lang="en-US" altLang="zh-TW" sz="9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lang="zh-HK" altLang="en-US" sz="9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8" name="群組 17"/>
            <p:cNvGrpSpPr/>
            <p:nvPr/>
          </p:nvGrpSpPr>
          <p:grpSpPr>
            <a:xfrm>
              <a:off x="600482" y="1460632"/>
              <a:ext cx="3597050" cy="1905775"/>
              <a:chOff x="644025" y="1508760"/>
              <a:chExt cx="3597050" cy="1905775"/>
            </a:xfrm>
          </p:grpSpPr>
          <p:pic>
            <p:nvPicPr>
              <p:cNvPr id="19" name="圖片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4025" y="1559923"/>
                <a:ext cx="3597050" cy="1854612"/>
              </a:xfrm>
              <a:prstGeom prst="rect">
                <a:avLst/>
              </a:prstGeom>
            </p:spPr>
          </p:pic>
          <p:sp>
            <p:nvSpPr>
              <p:cNvPr id="20" name="文字方塊 19"/>
              <p:cNvSpPr txBox="1"/>
              <p:nvPr/>
            </p:nvSpPr>
            <p:spPr>
              <a:xfrm>
                <a:off x="1340168" y="1508760"/>
                <a:ext cx="8534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9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平均編配</a:t>
                </a:r>
                <a:r>
                  <a:rPr lang="en-US" altLang="zh-TW" sz="9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lang="zh-HK" altLang="en-US" sz="9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1" name="群組 20"/>
            <p:cNvGrpSpPr/>
            <p:nvPr/>
          </p:nvGrpSpPr>
          <p:grpSpPr>
            <a:xfrm>
              <a:off x="570480" y="3910330"/>
              <a:ext cx="3618545" cy="1898619"/>
              <a:chOff x="644025" y="3958458"/>
              <a:chExt cx="3618545" cy="1898619"/>
            </a:xfrm>
          </p:grpSpPr>
          <p:pic>
            <p:nvPicPr>
              <p:cNvPr id="22" name="圖片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4025" y="3958458"/>
                <a:ext cx="3618545" cy="1898619"/>
              </a:xfrm>
              <a:prstGeom prst="rect">
                <a:avLst/>
              </a:prstGeom>
            </p:spPr>
          </p:pic>
          <p:sp>
            <p:nvSpPr>
              <p:cNvPr id="23" name="文字方塊 22"/>
              <p:cNvSpPr txBox="1"/>
              <p:nvPr/>
            </p:nvSpPr>
            <p:spPr>
              <a:xfrm>
                <a:off x="1174705" y="3958458"/>
                <a:ext cx="8534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9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順序</a:t>
                </a:r>
                <a:r>
                  <a:rPr lang="en-US" altLang="zh-TW" sz="9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lang="zh-HK" altLang="en-US" sz="9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24" name="群組 23"/>
            <p:cNvGrpSpPr/>
            <p:nvPr/>
          </p:nvGrpSpPr>
          <p:grpSpPr>
            <a:xfrm>
              <a:off x="4749707" y="3784642"/>
              <a:ext cx="3769723" cy="2603272"/>
              <a:chOff x="4793250" y="3832770"/>
              <a:chExt cx="3769723" cy="2603272"/>
            </a:xfrm>
          </p:grpSpPr>
          <p:pic>
            <p:nvPicPr>
              <p:cNvPr id="25" name="圖片 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3250" y="3832770"/>
                <a:ext cx="3769723" cy="2603272"/>
              </a:xfrm>
              <a:prstGeom prst="rect">
                <a:avLst/>
              </a:prstGeom>
            </p:spPr>
          </p:pic>
          <p:sp>
            <p:nvSpPr>
              <p:cNvPr id="26" name="文字方塊 25"/>
              <p:cNvSpPr txBox="1"/>
              <p:nvPr/>
            </p:nvSpPr>
            <p:spPr>
              <a:xfrm>
                <a:off x="5339579" y="3871782"/>
                <a:ext cx="8534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9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lang="zh-TW" altLang="en-US" sz="900" dirty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分段平均</a:t>
                </a:r>
                <a:r>
                  <a:rPr lang="en-US" altLang="zh-TW" sz="900" dirty="0" smtClean="0">
                    <a:solidFill>
                      <a:schemeClr val="bg1">
                        <a:lumMod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lang="zh-HK" altLang="en-US" sz="900" dirty="0">
                  <a:solidFill>
                    <a:schemeClr val="bg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9118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使用網上學校行政及管理系統 </a:t>
            </a:r>
            <a:r>
              <a:rPr lang="en-US" altLang="zh-TW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網上校管</a:t>
            </a:r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系 統 </a:t>
            </a:r>
            <a:r>
              <a:rPr lang="en-US" altLang="zh-TW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的學校，可經由聯遞系統取得中</a:t>
            </a:r>
            <a:r>
              <a:rPr lang="zh-TW" altLang="en-US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入學 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前香學科測驗的常模表</a:t>
            </a:r>
            <a:endParaRPr lang="en-US" altLang="zh-TW" dirty="0" smtClean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學校可以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利用資料分析</a:t>
            </a:r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學生在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中文、英文和數學三科能力的強弱，從而訂定適切的學習支 </a:t>
            </a:r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援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計劃</a:t>
            </a:r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，並可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與之前學年學生在三科的表現</a:t>
            </a:r>
            <a:r>
              <a:rPr lang="zh-TW" altLang="en-US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作</a:t>
            </a:r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比較</a:t>
            </a:r>
            <a:endParaRPr lang="en-US" altLang="zh-TW" dirty="0" smtClean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隔年匯入</a:t>
            </a:r>
            <a:endParaRPr lang="zh-HK" altLang="en-US" dirty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常模表 </a:t>
            </a:r>
            <a:r>
              <a:rPr lang="en-US" altLang="zh-TW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(Norm Table)</a:t>
            </a:r>
            <a:endParaRPr lang="zh-HK" altLang="en-US" dirty="0">
              <a:solidFill>
                <a:srgbClr val="0000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8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預備工作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96389" y="1341438"/>
            <a:ext cx="8190411" cy="4740275"/>
          </a:xfrm>
        </p:spPr>
        <p:txBody>
          <a:bodyPr/>
          <a:lstStyle/>
          <a:p>
            <a:r>
              <a:rPr lang="zh-TW" altLang="en-US" sz="3200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學校管理模組</a:t>
            </a:r>
            <a:endParaRPr lang="en-US" altLang="zh-TW" sz="3200" dirty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HK" sz="3200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HK" sz="3200" dirty="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r>
              <a:rPr lang="zh-HK" altLang="en-US" sz="3200" dirty="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建立學年</a:t>
            </a:r>
            <a:endParaRPr lang="en-US" altLang="zh-HK" sz="3200" dirty="0">
              <a:solidFill>
                <a:srgbClr val="00008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- </a:t>
            </a:r>
            <a:r>
              <a:rPr lang="zh-TW" altLang="en-US" sz="3200" dirty="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sz="3200" dirty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級別和學校授課制</a:t>
            </a:r>
            <a:r>
              <a:rPr lang="zh-TW" altLang="en-US" sz="3200" dirty="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</a:t>
            </a:r>
            <a:endParaRPr lang="en-US" altLang="zh-TW" sz="3200" dirty="0" smtClean="0">
              <a:solidFill>
                <a:srgbClr val="00008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sz="3200" dirty="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r>
              <a:rPr lang="zh-TW" altLang="en-US" sz="3200" dirty="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</a:t>
            </a:r>
            <a:r>
              <a:rPr lang="zh-TW" altLang="en-US" sz="320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320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班別資料</a:t>
            </a:r>
            <a:endParaRPr lang="en-US" altLang="zh-TW" sz="3200" dirty="0" smtClean="0">
              <a:solidFill>
                <a:srgbClr val="00008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學生資料模組</a:t>
            </a:r>
            <a:endParaRPr lang="en-US" altLang="zh-TW" sz="3200" dirty="0" smtClean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200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sz="3200" dirty="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r>
              <a:rPr lang="zh-TW" altLang="en-US" sz="3200" dirty="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建立中一新入學學生紀錄</a:t>
            </a:r>
            <a:endParaRPr lang="en-US" altLang="zh-TW" sz="3200" dirty="0" smtClean="0">
              <a:solidFill>
                <a:srgbClr val="00008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系統保安模組</a:t>
            </a:r>
            <a:endParaRPr lang="en-US" altLang="zh-TW" sz="3200" dirty="0" smtClean="0">
              <a:solidFill>
                <a:srgbClr val="0000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200" dirty="0">
                <a:solidFill>
                  <a:srgbClr val="0000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en-US" altLang="zh-TW" sz="3200" dirty="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 smtClean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存取</a:t>
            </a:r>
            <a:r>
              <a:rPr lang="zh-TW" altLang="en-US" sz="3200" dirty="0">
                <a:solidFill>
                  <a:srgbClr val="00008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權限</a:t>
            </a:r>
            <a:endParaRPr lang="en-US" altLang="zh-TW" sz="3200" dirty="0" smtClean="0">
              <a:solidFill>
                <a:srgbClr val="00008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/>
          </a:p>
          <a:p>
            <a:endParaRPr lang="en-US" altLang="zh-HK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93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</a:t>
            </a:r>
            <a:endParaRPr lang="en-US" altLang="zh-TW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1551010" y="392578"/>
            <a:ext cx="7424351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網上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系統資料庫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- 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模組參考資料</a:t>
            </a:r>
            <a:endParaRPr lang="zh-HK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78659" y="1314244"/>
            <a:ext cx="92859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74650" indent="-3746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主頁</a:t>
            </a:r>
            <a:r>
              <a:rPr lang="en-US" altLang="zh-TW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&gt;</a:t>
            </a:r>
            <a:r>
              <a:rPr lang="zh-TW" altLang="en-US" sz="2000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模組資料</a:t>
            </a:r>
            <a:r>
              <a:rPr lang="en-US" altLang="zh-TW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&gt;</a:t>
            </a:r>
            <a:r>
              <a:rPr lang="zh-TW" altLang="en-US" sz="2000" dirty="0" smtClean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/>
              </a:rPr>
              <a:t>香港學科測驗</a:t>
            </a:r>
            <a:endParaRPr lang="en-US" altLang="zh-TW" sz="2000" dirty="0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15" y="1714357"/>
            <a:ext cx="7947248" cy="4973653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2685131" y="3358431"/>
            <a:ext cx="1249560" cy="4561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884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   </a:t>
            </a:r>
            <a:endParaRPr lang="en-US" altLang="zh-TW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1548793" y="396503"/>
            <a:ext cx="7370764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網上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系統資料庫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- 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模組參考資料</a:t>
            </a:r>
            <a:endParaRPr lang="zh-HK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34" y="1921164"/>
            <a:ext cx="8357426" cy="30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0A12C-E184-3240-B3E1-D94F4EB52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接收參數檔案（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Testinfo.xls</a:t>
            </a:r>
            <a:r>
              <a:rPr lang="zh-TW" altLang="en-US" dirty="0"/>
              <a:t>）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9C5DA2-9E65-0A48-93C1-50A07FD1FA7A}"/>
              </a:ext>
            </a:extLst>
          </p:cNvPr>
          <p:cNvSpPr txBox="1">
            <a:spLocks/>
          </p:cNvSpPr>
          <p:nvPr/>
        </p:nvSpPr>
        <p:spPr bwMode="auto">
          <a:xfrm>
            <a:off x="2140633" y="1057720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聯遞系統</a:t>
            </a:r>
            <a:r>
              <a:rPr lang="en-US" altLang="zh-TW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&gt;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接收訊息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F2B70-885D-8F44-8B9D-85D296AA3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7" y="2024000"/>
            <a:ext cx="8225549" cy="40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7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617BA9-0E06-E944-8713-D1CBF8FB80B7}"/>
              </a:ext>
            </a:extLst>
          </p:cNvPr>
          <p:cNvSpPr txBox="1">
            <a:spLocks/>
          </p:cNvSpPr>
          <p:nvPr/>
        </p:nvSpPr>
        <p:spPr bwMode="auto">
          <a:xfrm>
            <a:off x="1766888" y="984614"/>
            <a:ext cx="716280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使用學校密碼匙解密訊息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15C924-4AE6-5347-AD2E-C0D4EAAD9EE0}"/>
              </a:ext>
            </a:extLst>
          </p:cNvPr>
          <p:cNvSpPr/>
          <p:nvPr/>
        </p:nvSpPr>
        <p:spPr bwMode="auto">
          <a:xfrm>
            <a:off x="3568616" y="5758134"/>
            <a:ext cx="1452622" cy="455464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39F9CC-BBE1-9949-8993-64FFB184D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888" y="222614"/>
            <a:ext cx="7162800" cy="762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接收參數檔案（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Testinfo.xls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1D0A19-BA0A-094F-B74F-9D73179414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8" y="1754448"/>
            <a:ext cx="4277372" cy="4599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17FC8D-3E72-3E42-BFD5-7CAB22E0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865" y="4391917"/>
            <a:ext cx="4089185" cy="212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3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9F75F-164F-0C40-81D0-42C33DEF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匯入參數檔案（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Testinfo.xls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6C283-12F5-484C-B885-CA4455844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74" y="2063436"/>
            <a:ext cx="1824458" cy="256740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1B15FC-47F1-EA4D-8B3E-D392EBAA9843}"/>
              </a:ext>
            </a:extLst>
          </p:cNvPr>
          <p:cNvSpPr/>
          <p:nvPr/>
        </p:nvSpPr>
        <p:spPr bwMode="auto">
          <a:xfrm>
            <a:off x="131299" y="2085565"/>
            <a:ext cx="1824458" cy="224738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A170332-7844-D044-9090-70BD1F0A5ECA}"/>
              </a:ext>
            </a:extLst>
          </p:cNvPr>
          <p:cNvSpPr/>
          <p:nvPr/>
        </p:nvSpPr>
        <p:spPr bwMode="auto">
          <a:xfrm>
            <a:off x="157674" y="4320728"/>
            <a:ext cx="1824458" cy="29395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1B9AF4-449A-6E41-9A82-9EFE5ABB1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84" b="1773"/>
          <a:stretch/>
        </p:blipFill>
        <p:spPr>
          <a:xfrm>
            <a:off x="2137277" y="1987967"/>
            <a:ext cx="6713317" cy="15480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78742E1-A654-BA4B-A08F-912001605E69}"/>
              </a:ext>
            </a:extLst>
          </p:cNvPr>
          <p:cNvSpPr/>
          <p:nvPr/>
        </p:nvSpPr>
        <p:spPr bwMode="auto">
          <a:xfrm>
            <a:off x="2662178" y="3151064"/>
            <a:ext cx="254642" cy="384903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955E94-B4D8-8B42-AC0F-6FACD155B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277" y="3616059"/>
            <a:ext cx="6713317" cy="11161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BE3A38-157B-3343-9061-8A88FC543323}"/>
              </a:ext>
            </a:extLst>
          </p:cNvPr>
          <p:cNvSpPr/>
          <p:nvPr/>
        </p:nvSpPr>
        <p:spPr bwMode="auto">
          <a:xfrm>
            <a:off x="2172002" y="3633591"/>
            <a:ext cx="663796" cy="329069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6A2937A-C9D3-3941-9F4E-30A80AB3CB37}"/>
              </a:ext>
            </a:extLst>
          </p:cNvPr>
          <p:cNvSpPr txBox="1">
            <a:spLocks/>
          </p:cNvSpPr>
          <p:nvPr/>
        </p:nvSpPr>
        <p:spPr bwMode="auto">
          <a:xfrm>
            <a:off x="1180980" y="1143730"/>
            <a:ext cx="7963020" cy="6763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altLang="zh-TW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香港學科測驗</a:t>
            </a:r>
            <a:r>
              <a:rPr lang="en-US" altLang="zh-TW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&gt;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資料互換 </a:t>
            </a:r>
            <a:r>
              <a:rPr lang="en-US" altLang="zh-TW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&gt; </a:t>
            </a: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匯入</a:t>
            </a:r>
            <a:r>
              <a:rPr lang="en-US" altLang="zh-TW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4BB8E8-8CD8-EF40-9BC4-422F939A98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7" b="12194"/>
          <a:stretch/>
        </p:blipFill>
        <p:spPr>
          <a:xfrm>
            <a:off x="1562218" y="5548797"/>
            <a:ext cx="5683534" cy="101966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35BA5D5-0CBD-3243-8C38-383D31174EBC}"/>
              </a:ext>
            </a:extLst>
          </p:cNvPr>
          <p:cNvSpPr/>
          <p:nvPr/>
        </p:nvSpPr>
        <p:spPr bwMode="auto">
          <a:xfrm>
            <a:off x="961654" y="5506190"/>
            <a:ext cx="2899629" cy="658298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254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bg1">
                    <a:lumMod val="65000"/>
                  </a:schemeClr>
                </a:gs>
                <a:gs pos="8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1"/>
            </a:gradFill>
          </a:ln>
          <a:effectLst>
            <a:outerShdw blurRad="342900" dist="38100" dir="2700000" sx="105000" sy="105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0CD310B8-EEC5-2B41-8F6D-35B641D1392A}"/>
              </a:ext>
            </a:extLst>
          </p:cNvPr>
          <p:cNvSpPr/>
          <p:nvPr/>
        </p:nvSpPr>
        <p:spPr bwMode="auto">
          <a:xfrm>
            <a:off x="4187578" y="4873533"/>
            <a:ext cx="974912" cy="502448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023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FCC9-0B53-5B42-822F-52516286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選擇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積分編修方法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C8E2D99-E9E5-5848-808F-A020401F6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66" y="1472195"/>
            <a:ext cx="5243143" cy="4740275"/>
          </a:xfr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E7AA2BA-C3AB-704A-A0C5-94AFCD4A0421}"/>
              </a:ext>
            </a:extLst>
          </p:cNvPr>
          <p:cNvSpPr/>
          <p:nvPr/>
        </p:nvSpPr>
        <p:spPr bwMode="auto">
          <a:xfrm>
            <a:off x="187462" y="3613936"/>
            <a:ext cx="1909482" cy="536828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053FB3-8B7B-9649-A486-E9DFB2DF9B5F}"/>
              </a:ext>
            </a:extLst>
          </p:cNvPr>
          <p:cNvSpPr txBox="1">
            <a:spLocks/>
          </p:cNvSpPr>
          <p:nvPr/>
        </p:nvSpPr>
        <p:spPr bwMode="auto">
          <a:xfrm>
            <a:off x="5869368" y="1091195"/>
            <a:ext cx="889776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香港學科測驗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1BC701-01BD-A84F-86CC-BB8C3B7CFBD1}"/>
              </a:ext>
            </a:extLst>
          </p:cNvPr>
          <p:cNvSpPr txBox="1">
            <a:spLocks/>
          </p:cNvSpPr>
          <p:nvPr/>
        </p:nvSpPr>
        <p:spPr bwMode="auto">
          <a:xfrm>
            <a:off x="6707618" y="1933553"/>
            <a:ext cx="317802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endParaRPr lang="en-US" sz="3200" kern="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3A67E66-562F-6946-BBB8-3E2766B7EDEC}"/>
              </a:ext>
            </a:extLst>
          </p:cNvPr>
          <p:cNvSpPr txBox="1">
            <a:spLocks/>
          </p:cNvSpPr>
          <p:nvPr/>
        </p:nvSpPr>
        <p:spPr bwMode="auto">
          <a:xfrm>
            <a:off x="5469309" y="2784545"/>
            <a:ext cx="4642464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積分輸入方法編修</a:t>
            </a:r>
            <a:r>
              <a:rPr lang="en-US" altLang="zh-TW" sz="3200" kern="0" dirty="0"/>
              <a:t> </a:t>
            </a:r>
            <a:endParaRPr lang="en-US" sz="3200" kern="0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EC664B4-42C8-EB48-9B39-7E60938468DD}"/>
              </a:ext>
            </a:extLst>
          </p:cNvPr>
          <p:cNvSpPr txBox="1">
            <a:spLocks/>
          </p:cNvSpPr>
          <p:nvPr/>
        </p:nvSpPr>
        <p:spPr bwMode="auto">
          <a:xfrm>
            <a:off x="6628619" y="4580960"/>
            <a:ext cx="270734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儲存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EE00092-527E-4447-94C1-F6BE9532AF19}"/>
              </a:ext>
            </a:extLst>
          </p:cNvPr>
          <p:cNvSpPr txBox="1">
            <a:spLocks/>
          </p:cNvSpPr>
          <p:nvPr/>
        </p:nvSpPr>
        <p:spPr bwMode="auto">
          <a:xfrm>
            <a:off x="5469309" y="3724050"/>
            <a:ext cx="3674691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選擇積分編修方法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5DB007EA-E456-BF4B-B79A-3B05B6E743FD}"/>
              </a:ext>
            </a:extLst>
          </p:cNvPr>
          <p:cNvSpPr/>
          <p:nvPr/>
        </p:nvSpPr>
        <p:spPr bwMode="auto">
          <a:xfrm>
            <a:off x="6891618" y="1823154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B8DAC27B-BADB-CE43-899E-3C7E9D051297}"/>
              </a:ext>
            </a:extLst>
          </p:cNvPr>
          <p:cNvSpPr/>
          <p:nvPr/>
        </p:nvSpPr>
        <p:spPr bwMode="auto">
          <a:xfrm>
            <a:off x="6891618" y="2649404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0A0EE644-ADF9-474C-B413-2D22FFD3D3D9}"/>
              </a:ext>
            </a:extLst>
          </p:cNvPr>
          <p:cNvSpPr/>
          <p:nvPr/>
        </p:nvSpPr>
        <p:spPr bwMode="auto">
          <a:xfrm>
            <a:off x="6891618" y="3547006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CBEF3916-6896-494A-9FC0-EAE74940C3A5}"/>
              </a:ext>
            </a:extLst>
          </p:cNvPr>
          <p:cNvSpPr/>
          <p:nvPr/>
        </p:nvSpPr>
        <p:spPr bwMode="auto">
          <a:xfrm>
            <a:off x="6891618" y="4453128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14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FCC9-0B53-5B42-822F-52516286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選擇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積分編修方法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C8E2D99-E9E5-5848-808F-A020401F6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44" y="1512213"/>
            <a:ext cx="5243143" cy="4740275"/>
          </a:xfr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FC40182-A1B8-DA4C-9D46-034FB50080F7}"/>
              </a:ext>
            </a:extLst>
          </p:cNvPr>
          <p:cNvSpPr/>
          <p:nvPr/>
        </p:nvSpPr>
        <p:spPr bwMode="auto">
          <a:xfrm>
            <a:off x="4588697" y="2827957"/>
            <a:ext cx="605117" cy="201706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rPr>
              <a:t>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536EE54-889B-4A4D-B30C-6ECEDACF547D}"/>
              </a:ext>
            </a:extLst>
          </p:cNvPr>
          <p:cNvSpPr/>
          <p:nvPr/>
        </p:nvSpPr>
        <p:spPr bwMode="auto">
          <a:xfrm>
            <a:off x="2376509" y="2577353"/>
            <a:ext cx="245668" cy="192742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053FB3-8B7B-9649-A486-E9DFB2DF9B5F}"/>
              </a:ext>
            </a:extLst>
          </p:cNvPr>
          <p:cNvSpPr txBox="1">
            <a:spLocks/>
          </p:cNvSpPr>
          <p:nvPr/>
        </p:nvSpPr>
        <p:spPr bwMode="auto">
          <a:xfrm>
            <a:off x="5869368" y="1091195"/>
            <a:ext cx="889776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香港學科測驗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1BC701-01BD-A84F-86CC-BB8C3B7CFBD1}"/>
              </a:ext>
            </a:extLst>
          </p:cNvPr>
          <p:cNvSpPr txBox="1">
            <a:spLocks/>
          </p:cNvSpPr>
          <p:nvPr/>
        </p:nvSpPr>
        <p:spPr bwMode="auto">
          <a:xfrm>
            <a:off x="6707618" y="1933553"/>
            <a:ext cx="317802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3A67E66-562F-6946-BBB8-3E2766B7EDEC}"/>
              </a:ext>
            </a:extLst>
          </p:cNvPr>
          <p:cNvSpPr txBox="1">
            <a:spLocks/>
          </p:cNvSpPr>
          <p:nvPr/>
        </p:nvSpPr>
        <p:spPr bwMode="auto">
          <a:xfrm>
            <a:off x="5469309" y="2784545"/>
            <a:ext cx="4642464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積分輸入方法編修</a:t>
            </a:r>
            <a:r>
              <a:rPr lang="en-US" altLang="zh-TW" sz="3200" kern="0" dirty="0">
                <a:solidFill>
                  <a:srgbClr val="FF0000"/>
                </a:solidFill>
              </a:rPr>
              <a:t> </a:t>
            </a:r>
            <a:endParaRPr lang="en-US" sz="3200" kern="0" dirty="0">
              <a:solidFill>
                <a:srgbClr val="FF0000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EC664B4-42C8-EB48-9B39-7E60938468DD}"/>
              </a:ext>
            </a:extLst>
          </p:cNvPr>
          <p:cNvSpPr txBox="1">
            <a:spLocks/>
          </p:cNvSpPr>
          <p:nvPr/>
        </p:nvSpPr>
        <p:spPr bwMode="auto">
          <a:xfrm>
            <a:off x="6628619" y="4580960"/>
            <a:ext cx="270734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儲存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EE00092-527E-4447-94C1-F6BE9532AF19}"/>
              </a:ext>
            </a:extLst>
          </p:cNvPr>
          <p:cNvSpPr txBox="1">
            <a:spLocks/>
          </p:cNvSpPr>
          <p:nvPr/>
        </p:nvSpPr>
        <p:spPr bwMode="auto">
          <a:xfrm>
            <a:off x="5469309" y="3724050"/>
            <a:ext cx="3674691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選擇積分編修方法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5DB007EA-E456-BF4B-B79A-3B05B6E743FD}"/>
              </a:ext>
            </a:extLst>
          </p:cNvPr>
          <p:cNvSpPr/>
          <p:nvPr/>
        </p:nvSpPr>
        <p:spPr bwMode="auto">
          <a:xfrm>
            <a:off x="6891618" y="1823154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B8DAC27B-BADB-CE43-899E-3C7E9D051297}"/>
              </a:ext>
            </a:extLst>
          </p:cNvPr>
          <p:cNvSpPr/>
          <p:nvPr/>
        </p:nvSpPr>
        <p:spPr bwMode="auto">
          <a:xfrm>
            <a:off x="6891618" y="2649404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0A0EE644-ADF9-474C-B413-2D22FFD3D3D9}"/>
              </a:ext>
            </a:extLst>
          </p:cNvPr>
          <p:cNvSpPr/>
          <p:nvPr/>
        </p:nvSpPr>
        <p:spPr bwMode="auto">
          <a:xfrm>
            <a:off x="6891618" y="3547006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CBEF3916-6896-494A-9FC0-EAE74940C3A5}"/>
              </a:ext>
            </a:extLst>
          </p:cNvPr>
          <p:cNvSpPr/>
          <p:nvPr/>
        </p:nvSpPr>
        <p:spPr bwMode="auto">
          <a:xfrm>
            <a:off x="6891618" y="4453128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FFC40182-A1B8-DA4C-9D46-034FB50080F7}"/>
              </a:ext>
            </a:extLst>
          </p:cNvPr>
          <p:cNvSpPr/>
          <p:nvPr/>
        </p:nvSpPr>
        <p:spPr bwMode="auto">
          <a:xfrm>
            <a:off x="2334933" y="3691892"/>
            <a:ext cx="783564" cy="286685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r>
              <a:rPr kumimoji="0" lang="zh-TW" altLang="en-US" sz="20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rebuchet MS" panose="020B0603020202020204" pitchFamily="34" charset="0"/>
                <a:ea typeface="新細明體" panose="02020500000000000000" pitchFamily="18" charset="-120"/>
              </a:rPr>
              <a:t> 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26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FCC9-0B53-5B42-822F-52516286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選擇積分編修方法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053FB3-8B7B-9649-A486-E9DFB2DF9B5F}"/>
              </a:ext>
            </a:extLst>
          </p:cNvPr>
          <p:cNvSpPr txBox="1">
            <a:spLocks/>
          </p:cNvSpPr>
          <p:nvPr/>
        </p:nvSpPr>
        <p:spPr bwMode="auto">
          <a:xfrm>
            <a:off x="5869368" y="1091195"/>
            <a:ext cx="8897765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香港學科測驗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1BC701-01BD-A84F-86CC-BB8C3B7CFBD1}"/>
              </a:ext>
            </a:extLst>
          </p:cNvPr>
          <p:cNvSpPr txBox="1">
            <a:spLocks/>
          </p:cNvSpPr>
          <p:nvPr/>
        </p:nvSpPr>
        <p:spPr bwMode="auto">
          <a:xfrm>
            <a:off x="6707618" y="1933553"/>
            <a:ext cx="317802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3A67E66-562F-6946-BBB8-3E2766B7EDEC}"/>
              </a:ext>
            </a:extLst>
          </p:cNvPr>
          <p:cNvSpPr txBox="1">
            <a:spLocks/>
          </p:cNvSpPr>
          <p:nvPr/>
        </p:nvSpPr>
        <p:spPr bwMode="auto">
          <a:xfrm>
            <a:off x="5469309" y="2784545"/>
            <a:ext cx="4642464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積分輸入方法編修</a:t>
            </a:r>
            <a:r>
              <a:rPr lang="en-US" altLang="zh-TW" sz="3200" kern="0" dirty="0">
                <a:solidFill>
                  <a:srgbClr val="FF0000"/>
                </a:solidFill>
              </a:rPr>
              <a:t> </a:t>
            </a:r>
            <a:endParaRPr lang="en-US" sz="3200" kern="0" dirty="0">
              <a:solidFill>
                <a:srgbClr val="FF0000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DEC664B4-42C8-EB48-9B39-7E60938468DD}"/>
              </a:ext>
            </a:extLst>
          </p:cNvPr>
          <p:cNvSpPr txBox="1">
            <a:spLocks/>
          </p:cNvSpPr>
          <p:nvPr/>
        </p:nvSpPr>
        <p:spPr bwMode="auto">
          <a:xfrm>
            <a:off x="6628619" y="4580960"/>
            <a:ext cx="2707340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儲存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EE00092-527E-4447-94C1-F6BE9532AF19}"/>
              </a:ext>
            </a:extLst>
          </p:cNvPr>
          <p:cNvSpPr txBox="1">
            <a:spLocks/>
          </p:cNvSpPr>
          <p:nvPr/>
        </p:nvSpPr>
        <p:spPr bwMode="auto">
          <a:xfrm>
            <a:off x="5469309" y="3724050"/>
            <a:ext cx="3674691" cy="762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anose="020B0603020202020204" pitchFamily="34" charset="0"/>
              </a:defRPr>
            </a:lvl9pPr>
          </a:lstStyle>
          <a:p>
            <a:pPr>
              <a:buClrTx/>
              <a:buSzTx/>
              <a:buFontTx/>
            </a:pPr>
            <a:r>
              <a:rPr lang="zh-TW" altLang="en-US" sz="3200" kern="0" dirty="0">
                <a:latin typeface="標楷體" panose="03000509000000000000" pitchFamily="65" charset="-120"/>
                <a:ea typeface="標楷體" panose="03000509000000000000" pitchFamily="65" charset="-120"/>
              </a:rPr>
              <a:t>選擇積分編修方法</a:t>
            </a:r>
            <a:endParaRPr lang="en-US" sz="3200" kern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5DB007EA-E456-BF4B-B79A-3B05B6E743FD}"/>
              </a:ext>
            </a:extLst>
          </p:cNvPr>
          <p:cNvSpPr/>
          <p:nvPr/>
        </p:nvSpPr>
        <p:spPr bwMode="auto">
          <a:xfrm>
            <a:off x="6891618" y="1823154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1" name="Down Arrow 40">
            <a:extLst>
              <a:ext uri="{FF2B5EF4-FFF2-40B4-BE49-F238E27FC236}">
                <a16:creationId xmlns:a16="http://schemas.microsoft.com/office/drawing/2014/main" id="{B8DAC27B-BADB-CE43-899E-3C7E9D051297}"/>
              </a:ext>
            </a:extLst>
          </p:cNvPr>
          <p:cNvSpPr/>
          <p:nvPr/>
        </p:nvSpPr>
        <p:spPr bwMode="auto">
          <a:xfrm>
            <a:off x="6891618" y="2649404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2" name="Down Arrow 41">
            <a:extLst>
              <a:ext uri="{FF2B5EF4-FFF2-40B4-BE49-F238E27FC236}">
                <a16:creationId xmlns:a16="http://schemas.microsoft.com/office/drawing/2014/main" id="{0A0EE644-ADF9-474C-B413-2D22FFD3D3D9}"/>
              </a:ext>
            </a:extLst>
          </p:cNvPr>
          <p:cNvSpPr/>
          <p:nvPr/>
        </p:nvSpPr>
        <p:spPr bwMode="auto">
          <a:xfrm>
            <a:off x="6891618" y="3547006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3" name="Down Arrow 42">
            <a:extLst>
              <a:ext uri="{FF2B5EF4-FFF2-40B4-BE49-F238E27FC236}">
                <a16:creationId xmlns:a16="http://schemas.microsoft.com/office/drawing/2014/main" id="{CBEF3916-6896-494A-9FC0-EAE74940C3A5}"/>
              </a:ext>
            </a:extLst>
          </p:cNvPr>
          <p:cNvSpPr/>
          <p:nvPr/>
        </p:nvSpPr>
        <p:spPr bwMode="auto">
          <a:xfrm>
            <a:off x="6891618" y="4453128"/>
            <a:ext cx="614078" cy="354089"/>
          </a:xfrm>
          <a:prstGeom prst="downArrow">
            <a:avLst/>
          </a:prstGeom>
          <a:solidFill>
            <a:schemeClr val="accent2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None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Trebuchet MS" panose="020B060302020202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53" y="2526906"/>
            <a:ext cx="4981435" cy="137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deManagement_2006">
  <a:themeElements>
    <a:clrScheme name="CodeManagement_2006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odeManagement_2006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>
          <a:solidFill>
            <a:srgbClr val="FF0000"/>
          </a:solidFill>
        </a:ln>
      </a:spPr>
      <a:bodyPr vert="horz" wrap="square" lIns="91440" tIns="45720" rIns="91440" bIns="45720" numCol="1" rtlCol="0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bg1"/>
          </a:buClr>
          <a:buSzPct val="100000"/>
          <a:buFont typeface="Wingdings" panose="05000000000000000000" pitchFamily="2" charset="2"/>
          <a:buNone/>
          <a:defRPr kumimoji="0" lang="zh-TW" altLang="en-US" sz="20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rebuchet MS" panose="020B0603020202020204" pitchFamily="34" charset="0"/>
            <a:ea typeface="新細明體" panose="02020500000000000000" pitchFamily="18" charset="-120"/>
          </a:defRPr>
        </a:defPPr>
      </a:lstStyle>
    </a:lnDef>
  </a:objectDefaults>
  <a:extraClrSchemeLst>
    <a:extraClrScheme>
      <a:clrScheme name="CodeManagement_2006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deManagement_2006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deManagement_2006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5284</TotalTime>
  <Words>701</Words>
  <Application>Microsoft Office PowerPoint</Application>
  <PresentationFormat>如螢幕大小 (4:3)</PresentationFormat>
  <Paragraphs>126</Paragraphs>
  <Slides>31</Slides>
  <Notes>5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31</vt:i4>
      </vt:variant>
    </vt:vector>
  </HeadingPairs>
  <TitlesOfParts>
    <vt:vector size="41" baseType="lpstr">
      <vt:lpstr>微軟正黑體</vt:lpstr>
      <vt:lpstr>新細明體</vt:lpstr>
      <vt:lpstr>標楷體</vt:lpstr>
      <vt:lpstr>Arial</vt:lpstr>
      <vt:lpstr>Cooper Black</vt:lpstr>
      <vt:lpstr>Tahoma</vt:lpstr>
      <vt:lpstr>Times New Roman</vt:lpstr>
      <vt:lpstr>Trebuchet MS</vt:lpstr>
      <vt:lpstr>Wingdings</vt:lpstr>
      <vt:lpstr>CodeManagement_2006</vt:lpstr>
      <vt:lpstr>線上培訓課程系列 香港學科測驗</vt:lpstr>
      <vt:lpstr>編修中一入學前香港學科測驗成績</vt:lpstr>
      <vt:lpstr>預備工作</vt:lpstr>
      <vt:lpstr>接收參數檔案（Testinfo.xls）</vt:lpstr>
      <vt:lpstr>接收參數檔案（Testinfo.xls）</vt:lpstr>
      <vt:lpstr>匯入參數檔案（Testinfo.xls）</vt:lpstr>
      <vt:lpstr>選擇積分編修方法</vt:lpstr>
      <vt:lpstr>選擇積分編修方法</vt:lpstr>
      <vt:lpstr>選擇積分編修方法</vt:lpstr>
      <vt:lpstr>選擇積分編修方法 – 輸入每項的分數</vt:lpstr>
      <vt:lpstr>選擇積分編修方法 –輸入全卷的總分</vt:lpstr>
      <vt:lpstr>選擇積分編修方法</vt:lpstr>
      <vt:lpstr>轉換編修方法注意事項</vt:lpstr>
      <vt:lpstr>積分紀錄表</vt:lpstr>
      <vt:lpstr>積分編修 &gt; 數據輸入</vt:lpstr>
      <vt:lpstr>積分編修 &gt; 數據輸入</vt:lpstr>
      <vt:lpstr>PowerPoint 簡報</vt:lpstr>
      <vt:lpstr>PowerPoint 簡報</vt:lpstr>
      <vt:lpstr>PowerPoint 簡報</vt:lpstr>
      <vt:lpstr>PowerPoint 簡報</vt:lpstr>
      <vt:lpstr>PowerPoint 簡報</vt:lpstr>
      <vt:lpstr>為中一新生編班</vt:lpstr>
      <vt:lpstr>為中一新生編班</vt:lpstr>
      <vt:lpstr>為中一新生編班</vt:lpstr>
      <vt:lpstr>手動編班</vt:lpstr>
      <vt:lpstr>自動編班</vt:lpstr>
      <vt:lpstr>自動編班 </vt:lpstr>
      <vt:lpstr>自動編班 </vt:lpstr>
      <vt:lpstr>常模表 (Norm Table)</vt:lpstr>
      <vt:lpstr>PowerPoint 簡報</vt:lpstr>
      <vt:lpstr>PowerPoint 簡報</vt:lpstr>
    </vt:vector>
  </TitlesOfParts>
  <Company>emb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HKAT</dc:title>
  <dc:creator>YIP, Hiu-ling</dc:creator>
  <cp:lastModifiedBy>SO, Pui-shan Kennis</cp:lastModifiedBy>
  <cp:revision>275</cp:revision>
  <cp:lastPrinted>2021-08-10T08:59:17Z</cp:lastPrinted>
  <dcterms:created xsi:type="dcterms:W3CDTF">2007-01-30T02:15:00Z</dcterms:created>
  <dcterms:modified xsi:type="dcterms:W3CDTF">2021-08-11T07:58:39Z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1033-10.2.0.7516</vt:lpwstr>
  </property>
</Properties>
</file>