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258" r:id="rId4"/>
    <p:sldId id="274" r:id="rId5"/>
    <p:sldId id="330" r:id="rId6"/>
    <p:sldId id="331" r:id="rId7"/>
    <p:sldId id="327" r:id="rId8"/>
    <p:sldId id="328" r:id="rId9"/>
    <p:sldId id="329" r:id="rId10"/>
    <p:sldId id="284" r:id="rId11"/>
    <p:sldId id="257" r:id="rId12"/>
    <p:sldId id="269" r:id="rId13"/>
    <p:sldId id="273" r:id="rId14"/>
    <p:sldId id="324" r:id="rId15"/>
    <p:sldId id="326" r:id="rId16"/>
    <p:sldId id="277" r:id="rId17"/>
    <p:sldId id="294" r:id="rId18"/>
  </p:sldIdLst>
  <p:sldSz cx="9144000" cy="6858000" type="screen4x3"/>
  <p:notesSz cx="6858000" cy="99790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5509" autoAdjust="0"/>
  </p:normalViewPr>
  <p:slideViewPr>
    <p:cSldViewPr snapToGrid="0">
      <p:cViewPr varScale="1">
        <p:scale>
          <a:sx n="68" d="100"/>
          <a:sy n="68" d="100"/>
        </p:scale>
        <p:origin x="15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4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6A5DEAA-696E-4A8B-B2B2-CF068E85844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748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7713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40596"/>
            <a:ext cx="5029635" cy="449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346CEAE-F447-4323-8534-00D3DFDBC216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585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841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814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33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62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915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942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7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9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811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762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788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代碼管理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  <a:latin typeface="Arial Black" pitchFamily="34" charset="0"/>
                <a:ea typeface="新細明體" pitchFamily="18" charset="-120"/>
              </a:rPr>
              <a:t>Code Management</a:t>
            </a:r>
            <a:endParaRPr lang="en-GB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代碼表</a:t>
            </a:r>
            <a:endParaRPr lang="en-GB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7" y="1862340"/>
            <a:ext cx="8743950" cy="4067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 bwMode="auto">
          <a:xfrm>
            <a:off x="4000500" y="2981326"/>
            <a:ext cx="3200400" cy="294819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3" name="直線圖說文字 1 2"/>
          <p:cNvSpPr/>
          <p:nvPr/>
        </p:nvSpPr>
        <p:spPr bwMode="auto">
          <a:xfrm>
            <a:off x="5324477" y="2085975"/>
            <a:ext cx="1533524" cy="390525"/>
          </a:xfrm>
          <a:prstGeom prst="borderCallout1">
            <a:avLst>
              <a:gd name="adj1" fmla="val 107807"/>
              <a:gd name="adj2" fmla="val 21818"/>
              <a:gd name="adj3" fmla="val 225480"/>
              <a:gd name="adj4" fmla="val -16999"/>
            </a:avLst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選取代碼表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0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zh-TW" altLang="en-GB">
                <a:latin typeface="標楷體" pitchFamily="65" charset="-120"/>
                <a:ea typeface="標楷體" pitchFamily="65" charset="-120"/>
              </a:rPr>
              <a:t>更新代碼表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719847" y="1671638"/>
            <a:ext cx="7384341" cy="341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445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kumimoji="0"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可將</a:t>
            </a: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代碼設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爲</a:t>
            </a:r>
            <a:r>
              <a:rPr kumimoji="0"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啟動</a:t>
            </a: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kumimoji="0" lang="zh-TW" altLang="en-US" sz="28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不啟動</a:t>
            </a:r>
            <a:endParaRPr kumimoji="0" lang="en-US" altLang="zh-TW" sz="28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endParaRPr kumimoji="0" lang="en-US" altLang="zh-TW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kumimoji="0"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更新</a:t>
            </a:r>
            <a:r>
              <a:rPr kumimoji="0" lang="zh-TW" altLang="en-US" sz="28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學校類別</a:t>
            </a: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代碼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表：</a:t>
            </a:r>
            <a:endParaRPr kumimoji="0" lang="en-US" altLang="zh-TW" sz="28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tabLst>
                <a:tab pos="361950" algn="l"/>
              </a:tabLst>
            </a:pPr>
            <a:r>
              <a:rPr kumimoji="0" lang="en-US" altLang="zh-TW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0" lang="zh-TW" altLang="en-US" sz="25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只有</a:t>
            </a:r>
            <a:r>
              <a:rPr kumimoji="0" lang="zh-TW" altLang="en-US" sz="25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系統管理員或擁有權限的用戶才</a:t>
            </a:r>
            <a:r>
              <a:rPr kumimoji="0" lang="zh-TW" altLang="en-US" sz="25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可使用</a:t>
            </a:r>
            <a:r>
              <a:rPr kumimoji="0" lang="zh-TW" altLang="en-US" sz="25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增新及更新</a:t>
            </a:r>
            <a:r>
              <a:rPr kumimoji="0" lang="zh-TW" altLang="en-US" sz="25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功能</a:t>
            </a:r>
            <a:endParaRPr kumimoji="0" lang="en-US" altLang="zh-TW" sz="25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tabLst>
                <a:tab pos="361950" algn="l"/>
              </a:tabLst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新增代碼後，只能更</a:t>
            </a:r>
            <a:r>
              <a:rPr kumimoji="0"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改啟</a:t>
            </a:r>
            <a:r>
              <a:rPr kumimoji="0"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動狀態，但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能刪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1" y="1762125"/>
            <a:ext cx="7772400" cy="219075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8508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10513"/>
              </p:ext>
            </p:extLst>
          </p:nvPr>
        </p:nvGraphicFramePr>
        <p:xfrm>
          <a:off x="754063" y="4117975"/>
          <a:ext cx="7710487" cy="1331913"/>
        </p:xfrm>
        <a:graphic>
          <a:graphicData uri="http://schemas.openxmlformats.org/drawingml/2006/table">
            <a:tbl>
              <a:tblPr/>
              <a:tblGrid>
                <a:gridCol w="210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kumimoji="0" lang="en-GB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編碼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增新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啟動 / 不啟動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教育局代碼表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5068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編修教育局代碼表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5075" name="Line 51"/>
          <p:cNvSpPr>
            <a:spLocks noChangeShapeType="1"/>
          </p:cNvSpPr>
          <p:nvPr/>
        </p:nvSpPr>
        <p:spPr bwMode="auto">
          <a:xfrm flipH="1">
            <a:off x="7232989" y="1637425"/>
            <a:ext cx="146050" cy="90149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5076" name="Rectangle 52"/>
          <p:cNvSpPr>
            <a:spLocks noChangeArrowheads="1"/>
          </p:cNvSpPr>
          <p:nvPr/>
        </p:nvSpPr>
        <p:spPr bwMode="auto">
          <a:xfrm>
            <a:off x="6915150" y="2538918"/>
            <a:ext cx="718703" cy="120593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85079" name="Text Box 55"/>
          <p:cNvSpPr txBox="1">
            <a:spLocks noChangeArrowheads="1"/>
          </p:cNvSpPr>
          <p:nvPr/>
        </p:nvSpPr>
        <p:spPr bwMode="auto">
          <a:xfrm>
            <a:off x="642938" y="5454650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註 </a:t>
            </a:r>
            <a:r>
              <a:rPr lang="en-US" altLang="zh-TW" sz="2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2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教育局可按需要設定某代碼為過期</a:t>
            </a:r>
            <a:r>
              <a:rPr lang="en-US" altLang="zh-TW" sz="2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GB" sz="2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5074" name="Text Box 50"/>
          <p:cNvSpPr txBox="1">
            <a:spLocks noChangeArrowheads="1"/>
          </p:cNvSpPr>
          <p:nvPr/>
        </p:nvSpPr>
        <p:spPr bwMode="auto">
          <a:xfrm>
            <a:off x="6261218" y="1231024"/>
            <a:ext cx="2509837" cy="406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</a:rPr>
              <a:t>A – 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;  I - 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不啟動</a:t>
            </a:r>
            <a:endParaRPr lang="zh-TW" altLang="en-GB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7653814" y="2040547"/>
            <a:ext cx="882207" cy="230128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4974336"/>
            <a:ext cx="7461649" cy="1793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75" grpId="0" animBg="1"/>
      <p:bldP spid="385076" grpId="0" animBg="1"/>
      <p:bldP spid="385079" grpId="0"/>
      <p:bldP spid="3850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7" y="1622224"/>
            <a:ext cx="8020484" cy="1744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編修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代碼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表</a:t>
            </a:r>
          </a:p>
        </p:txBody>
      </p:sp>
      <p:graphicFrame>
        <p:nvGraphicFramePr>
          <p:cNvPr id="390218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956983"/>
              </p:ext>
            </p:extLst>
          </p:nvPr>
        </p:nvGraphicFramePr>
        <p:xfrm>
          <a:off x="646258" y="3780385"/>
          <a:ext cx="7758113" cy="1353312"/>
        </p:xfrm>
        <a:graphic>
          <a:graphicData uri="http://schemas.openxmlformats.org/drawingml/2006/table">
            <a:tbl>
              <a:tblPr/>
              <a:tblGrid>
                <a:gridCol w="200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kumimoji="0" lang="en-GB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編碼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更新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啟動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/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不啟動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0215" name="Rectangle 71"/>
          <p:cNvSpPr>
            <a:spLocks noChangeArrowheads="1"/>
          </p:cNvSpPr>
          <p:nvPr/>
        </p:nvSpPr>
        <p:spPr bwMode="auto">
          <a:xfrm>
            <a:off x="7815639" y="1937994"/>
            <a:ext cx="747395" cy="243232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57300" y="2435611"/>
            <a:ext cx="5137871" cy="45069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2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4" y="1151683"/>
            <a:ext cx="8861910" cy="273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編修教育局</a:t>
            </a:r>
            <a:r>
              <a:rPr lang="en-GB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校代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碼</a:t>
            </a:r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表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8175" name="Rectangle 79"/>
          <p:cNvSpPr>
            <a:spLocks noChangeArrowheads="1"/>
          </p:cNvSpPr>
          <p:nvPr/>
        </p:nvSpPr>
        <p:spPr bwMode="auto">
          <a:xfrm>
            <a:off x="7865805" y="1882446"/>
            <a:ext cx="572791" cy="1628311"/>
          </a:xfrm>
          <a:prstGeom prst="rect">
            <a:avLst/>
          </a:prstGeom>
          <a:noFill/>
          <a:ln w="3810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88176" name="Rectangle 80"/>
          <p:cNvSpPr>
            <a:spLocks noChangeArrowheads="1"/>
          </p:cNvSpPr>
          <p:nvPr/>
        </p:nvSpPr>
        <p:spPr bwMode="auto">
          <a:xfrm>
            <a:off x="820227" y="1895198"/>
            <a:ext cx="5481637" cy="188118"/>
          </a:xfrm>
          <a:prstGeom prst="rect">
            <a:avLst/>
          </a:prstGeom>
          <a:noFill/>
          <a:ln w="3810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88177" name="Rectangle 81"/>
          <p:cNvSpPr>
            <a:spLocks noChangeArrowheads="1"/>
          </p:cNvSpPr>
          <p:nvPr/>
        </p:nvSpPr>
        <p:spPr bwMode="auto">
          <a:xfrm>
            <a:off x="102464" y="3673837"/>
            <a:ext cx="489207" cy="215084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7991476" y="1364272"/>
            <a:ext cx="972898" cy="230128"/>
          </a:xfrm>
          <a:prstGeom prst="rect">
            <a:avLst/>
          </a:prstGeom>
          <a:noFill/>
          <a:ln w="3810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820227" y="2907074"/>
            <a:ext cx="5481637" cy="603683"/>
          </a:xfrm>
          <a:prstGeom prst="rect">
            <a:avLst/>
          </a:prstGeom>
          <a:noFill/>
          <a:ln w="38100" algn="ctr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graphicFrame>
        <p:nvGraphicFramePr>
          <p:cNvPr id="11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13849"/>
              </p:ext>
            </p:extLst>
          </p:nvPr>
        </p:nvGraphicFramePr>
        <p:xfrm>
          <a:off x="251999" y="4179688"/>
          <a:ext cx="8712375" cy="1635125"/>
        </p:xfrm>
        <a:graphic>
          <a:graphicData uri="http://schemas.openxmlformats.org/drawingml/2006/table">
            <a:tbl>
              <a:tblPr/>
              <a:tblGrid>
                <a:gridCol w="174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kumimoji="0" lang="en-GB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編碼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更新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啟動 / 不啟動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教育局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學校代碼表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只</a:t>
                      </a: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限於學校代碼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只</a:t>
                      </a: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限於學校代碼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en-GB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科目代碼表除外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en-GB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75" grpId="0" animBg="1"/>
      <p:bldP spid="388176" grpId="0" animBg="1"/>
      <p:bldP spid="38817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編</a:t>
            </a:r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修教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育局</a:t>
            </a:r>
            <a:r>
              <a:rPr lang="en-GB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GB" dirty="0" smtClean="0">
                <a:latin typeface="標楷體" pitchFamily="65" charset="-120"/>
                <a:ea typeface="標楷體" pitchFamily="65" charset="-120"/>
              </a:rPr>
              <a:t>校代</a:t>
            </a:r>
            <a:r>
              <a:rPr lang="zh-TW" altLang="en-GB" dirty="0">
                <a:latin typeface="標楷體" pitchFamily="65" charset="-120"/>
                <a:ea typeface="標楷體" pitchFamily="65" charset="-120"/>
              </a:rPr>
              <a:t>碼表</a:t>
            </a:r>
            <a:endParaRPr lang="zh-TW" altLang="en-US" dirty="0"/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15022" y="1347788"/>
            <a:ext cx="7384341" cy="6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445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endParaRPr kumimoji="0" lang="zh-TW" altLang="en-US" sz="5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Tx/>
            </a:pPr>
            <a:r>
              <a:rPr kumimoji="0"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科目代碼表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用戶不可更新科目說明與簡稱</a:t>
            </a:r>
            <a:endParaRPr kumimoji="0"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87458" y="2183760"/>
            <a:ext cx="8756517" cy="2640153"/>
            <a:chOff x="187458" y="2021835"/>
            <a:chExt cx="8756517" cy="2640153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8" y="2021835"/>
              <a:ext cx="8756517" cy="72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8" y="2824895"/>
              <a:ext cx="8756517" cy="142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8" y="4328613"/>
              <a:ext cx="27622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80"/>
          <p:cNvSpPr>
            <a:spLocks noChangeArrowheads="1"/>
          </p:cNvSpPr>
          <p:nvPr/>
        </p:nvSpPr>
        <p:spPr bwMode="auto">
          <a:xfrm>
            <a:off x="187458" y="3914276"/>
            <a:ext cx="8756517" cy="500063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33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2" y="1977350"/>
            <a:ext cx="8782050" cy="4362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檢視及列印代碼表報告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56" y="1378580"/>
            <a:ext cx="7952508" cy="523220"/>
          </a:xfr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zh-TW" altLang="en-GB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用戶</a:t>
            </a:r>
            <a:r>
              <a:rPr lang="zh-TW" altLang="en-GB" b="1" kern="1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可列印不同</a:t>
            </a:r>
            <a:r>
              <a:rPr lang="zh-TW" altLang="en-GB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的代碼</a:t>
            </a:r>
            <a:r>
              <a:rPr lang="zh-TW" altLang="en-GB" b="1" kern="1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表報告</a:t>
            </a:r>
            <a:endParaRPr lang="zh-TW" altLang="en-GB" b="1" kern="1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4514994" y="2709358"/>
            <a:ext cx="3442231" cy="395288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6817782" y="2074327"/>
            <a:ext cx="2047875" cy="43497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/>
              <a:t>1  </a:t>
            </a:r>
            <a:r>
              <a:rPr lang="zh-TW" altLang="en-US" dirty="0"/>
              <a:t>選取代碼狀態</a:t>
            </a:r>
            <a:endParaRPr lang="zh-TW" altLang="en-GB" dirty="0"/>
          </a:p>
        </p:txBody>
      </p:sp>
      <p:sp>
        <p:nvSpPr>
          <p:cNvPr id="394248" name="Line 8"/>
          <p:cNvSpPr>
            <a:spLocks noChangeShapeType="1"/>
          </p:cNvSpPr>
          <p:nvPr/>
        </p:nvSpPr>
        <p:spPr bwMode="auto">
          <a:xfrm flipH="1">
            <a:off x="6308870" y="2404558"/>
            <a:ext cx="441325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4514995" y="5605752"/>
            <a:ext cx="1793875" cy="43497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  </a:t>
            </a:r>
            <a:r>
              <a:rPr lang="zh-TW" altLang="en-US"/>
              <a:t>選取代碼表</a:t>
            </a:r>
            <a:endParaRPr lang="zh-TW" altLang="en-GB"/>
          </a:p>
        </p:txBody>
      </p:sp>
      <p:sp>
        <p:nvSpPr>
          <p:cNvPr id="394250" name="Line 10"/>
          <p:cNvSpPr>
            <a:spLocks noChangeShapeType="1"/>
          </p:cNvSpPr>
          <p:nvPr/>
        </p:nvSpPr>
        <p:spPr bwMode="auto">
          <a:xfrm flipH="1" flipV="1">
            <a:off x="3997470" y="5594639"/>
            <a:ext cx="473075" cy="2270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6" grpId="0" animBg="1"/>
      <p:bldP spid="394247" grpId="0" animBg="1"/>
      <p:bldP spid="394248" grpId="0" animBg="1"/>
      <p:bldP spid="394249" grpId="0" animBg="1"/>
      <p:bldP spid="3942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22313" y="2860202"/>
            <a:ext cx="7772400" cy="1362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sz="5000" kern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000" kern="0" dirty="0" smtClean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5000" kern="0" dirty="0" smtClean="0">
                <a:latin typeface="標楷體" pitchFamily="65" charset="-120"/>
                <a:ea typeface="標楷體" pitchFamily="65" charset="-120"/>
              </a:rPr>
              <a:t>完 </a:t>
            </a:r>
            <a:r>
              <a:rPr lang="en-US" altLang="zh-TW" sz="5000" kern="0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GB" sz="50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8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碼功用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7752" y="1341437"/>
            <a:ext cx="7758112" cy="4740275"/>
          </a:xfrm>
        </p:spPr>
        <p:txBody>
          <a:bodyPr/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儲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存系統資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料</a:t>
            </a:r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科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目</a:t>
            </a: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2"/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080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 中國語文</a:t>
            </a:r>
            <a:endParaRPr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2"/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165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 英國語文</a:t>
            </a:r>
            <a:endParaRPr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1"/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學生活動職位 </a:t>
            </a: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2"/>
            <a:r>
              <a:rPr lang="zh-HK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主席</a:t>
            </a:r>
            <a:endParaRPr lang="en-US" altLang="zh-HK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2"/>
            <a:r>
              <a:rPr lang="zh-HK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n-cs"/>
              </a:rPr>
              <a:t>副主席 </a:t>
            </a:r>
            <a:endParaRPr lang="en-US" altLang="zh-HK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2"/>
            <a:endParaRPr lang="en-US" altLang="zh-HK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作為</a:t>
            </a:r>
            <a:r>
              <a:rPr lang="zh-TW" altLang="en-US" sz="2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收生實況調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查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數檔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案</a:t>
            </a:r>
            <a:endParaRPr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197" y="1997074"/>
            <a:ext cx="5057685" cy="2017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28" y="4160520"/>
            <a:ext cx="4030754" cy="24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表處理模式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1213503" y="1669920"/>
            <a:ext cx="1260475" cy="528638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hlink">
                  <a:alpha val="3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  <a:endParaRPr lang="zh-TW" altLang="en-GB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2743" name="Text Box 7"/>
          <p:cNvSpPr txBox="1">
            <a:spLocks noChangeArrowheads="1"/>
          </p:cNvSpPr>
          <p:nvPr/>
        </p:nvSpPr>
        <p:spPr bwMode="auto">
          <a:xfrm>
            <a:off x="3923366" y="1669920"/>
            <a:ext cx="1241425" cy="528638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chemeClr val="bg2"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endParaRPr lang="zh-TW" altLang="en-GB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>
            <a:off x="2604153" y="1919158"/>
            <a:ext cx="120491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5264803" y="1919158"/>
            <a:ext cx="12858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72747" name="Text Box 11"/>
          <p:cNvSpPr txBox="1">
            <a:spLocks noChangeArrowheads="1"/>
          </p:cNvSpPr>
          <p:nvPr/>
        </p:nvSpPr>
        <p:spPr bwMode="auto">
          <a:xfrm>
            <a:off x="6630053" y="1669920"/>
            <a:ext cx="1241425" cy="528638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chemeClr val="bg2"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匯出</a:t>
            </a:r>
            <a:endParaRPr lang="zh-TW" altLang="en-GB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2749" name="Text Box 13"/>
          <p:cNvSpPr txBox="1">
            <a:spLocks noChangeArrowheads="1"/>
          </p:cNvSpPr>
          <p:nvPr/>
        </p:nvSpPr>
        <p:spPr bwMode="auto">
          <a:xfrm>
            <a:off x="3948766" y="3465383"/>
            <a:ext cx="1241425" cy="528638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chemeClr val="bg2"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  <a:endParaRPr lang="zh-TW" altLang="en-GB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2750" name="Text Box 14"/>
          <p:cNvSpPr txBox="1">
            <a:spLocks noChangeArrowheads="1"/>
          </p:cNvSpPr>
          <p:nvPr/>
        </p:nvSpPr>
        <p:spPr bwMode="auto">
          <a:xfrm>
            <a:off x="1261128" y="3465383"/>
            <a:ext cx="902811" cy="52322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hlink">
                  <a:alpha val="3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zh-TW" altLang="en-GB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3948766" y="4376608"/>
            <a:ext cx="1241425" cy="528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8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編修</a:t>
            </a:r>
            <a:endParaRPr lang="zh-TW" altLang="en-GB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2753" name="Text Box 17"/>
          <p:cNvSpPr txBox="1">
            <a:spLocks noChangeArrowheads="1"/>
          </p:cNvSpPr>
          <p:nvPr/>
        </p:nvSpPr>
        <p:spPr bwMode="auto">
          <a:xfrm>
            <a:off x="3948766" y="5287833"/>
            <a:ext cx="1241425" cy="528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8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endParaRPr lang="zh-TW" altLang="en-GB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2754" name="Line 18"/>
          <p:cNvSpPr>
            <a:spLocks noChangeShapeType="1"/>
          </p:cNvSpPr>
          <p:nvPr/>
        </p:nvSpPr>
        <p:spPr bwMode="auto">
          <a:xfrm>
            <a:off x="1153178" y="2889120"/>
            <a:ext cx="6788150" cy="0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72755" name="Line 19"/>
          <p:cNvSpPr>
            <a:spLocks noChangeShapeType="1"/>
          </p:cNvSpPr>
          <p:nvPr/>
        </p:nvSpPr>
        <p:spPr bwMode="auto">
          <a:xfrm flipH="1">
            <a:off x="4593291" y="2241420"/>
            <a:ext cx="2660650" cy="11795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72756" name="Line 20"/>
          <p:cNvSpPr>
            <a:spLocks noChangeShapeType="1"/>
          </p:cNvSpPr>
          <p:nvPr/>
        </p:nvSpPr>
        <p:spPr bwMode="auto">
          <a:xfrm>
            <a:off x="2639078" y="3659058"/>
            <a:ext cx="1163638" cy="28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>
            <a:off x="2639078" y="3659058"/>
            <a:ext cx="1149350" cy="984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>
            <a:off x="2654953" y="3671758"/>
            <a:ext cx="1176338" cy="1884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031149" y="2884392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經聯遞系統傳送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3" grpId="0" animBg="1"/>
      <p:bldP spid="372745" grpId="0" animBg="1"/>
      <p:bldP spid="372746" grpId="0" animBg="1"/>
      <p:bldP spid="372747" grpId="0" animBg="1"/>
      <p:bldP spid="372749" grpId="0" animBg="1"/>
      <p:bldP spid="372752" grpId="0" animBg="1"/>
      <p:bldP spid="372753" grpId="0" animBg="1"/>
      <p:bldP spid="372755" grpId="0" animBg="1"/>
      <p:bldP spid="372756" grpId="0" animBg="1"/>
      <p:bldP spid="372757" grpId="0" animBg="1"/>
      <p:bldP spid="37275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表類別</a:t>
            </a:r>
            <a:endParaRPr lang="en-GB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13" y="1245644"/>
            <a:ext cx="7758112" cy="4740275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008080"/>
              </a:buClr>
              <a:buSzTx/>
            </a:pP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三類代碼表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SzTx/>
            </a:pPr>
            <a:r>
              <a:rPr lang="zh-CN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教育局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	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Tx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學校		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Tx/>
            </a:pPr>
            <a:r>
              <a:rPr lang="zh-CN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</a:t>
            </a:r>
            <a:r>
              <a:rPr lang="zh-CN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育局/學校</a:t>
            </a:r>
            <a:r>
              <a:rPr lang="zh-CN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3" y="3158327"/>
            <a:ext cx="7504525" cy="3490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 bwMode="auto">
          <a:xfrm>
            <a:off x="2680063" y="4085191"/>
            <a:ext cx="1362456" cy="255117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碼傳送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教育局編</a:t>
            </a:r>
            <a:r>
              <a:rPr lang="zh-CN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的代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碼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表，會透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過聯遞系統傳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送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相應代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碼會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自動更新 </a:t>
            </a:r>
          </a:p>
          <a:p>
            <a:endParaRPr lang="zh-HK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05825"/>
            <a:ext cx="7556177" cy="400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2284892" y="6079305"/>
            <a:ext cx="3951316" cy="3278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62620" y="2908663"/>
            <a:ext cx="147175" cy="139339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01854" y="6177504"/>
            <a:ext cx="103197" cy="131448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2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" y="2332337"/>
            <a:ext cx="3233280" cy="860737"/>
          </a:xfrm>
          <a:prstGeom prst="rect">
            <a:avLst/>
          </a:prstGeom>
        </p:spPr>
      </p:pic>
      <p:sp>
        <p:nvSpPr>
          <p:cNvPr id="6" name="Rectangle 4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代碼傳送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2112" y="1359726"/>
            <a:ext cx="7758112" cy="47402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修改報告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說明代碼的改變</a:t>
            </a:r>
            <a:endParaRPr lang="zh-HK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0" y="3202218"/>
            <a:ext cx="7297473" cy="26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75182" y="5538651"/>
            <a:ext cx="209006" cy="174172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4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代碼傳送</a:t>
            </a:r>
            <a:endParaRPr lang="zh-TW" altLang="en-GB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135"/>
            <a:ext cx="9144000" cy="2703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471056" y="1423298"/>
            <a:ext cx="8160326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008080"/>
              </a:buClr>
              <a:buSzTx/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可於聯遞系統模組</a:t>
            </a:r>
            <a:r>
              <a:rPr lang="zh-TW" altLang="en-US" sz="26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檢視訊息</a:t>
            </a:r>
            <a:endParaRPr lang="zh-TW" altLang="en-US" sz="2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609806" y="3962399"/>
            <a:ext cx="148045" cy="121921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164286" y="3962398"/>
            <a:ext cx="148045" cy="121921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51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代碼傳送</a:t>
            </a:r>
            <a:endParaRPr lang="zh-TW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1782" y="1121147"/>
            <a:ext cx="8409709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5125" indent="-3651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445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匯入代碼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kumimoji="0" lang="zh-TW" altLang="en-US" sz="23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代碼</a:t>
            </a:r>
            <a:r>
              <a:rPr kumimoji="0" lang="zh-TW" altLang="en-US" sz="23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kumimoji="0" lang="zh-TW" altLang="en-US" sz="23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</a:t>
            </a:r>
            <a:r>
              <a:rPr kumimoji="0" lang="zh-TW" altLang="en-US" sz="23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匯</a:t>
            </a:r>
            <a:r>
              <a:rPr kumimoji="0" lang="zh-TW" altLang="en-US" sz="23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入相應的代</a:t>
            </a:r>
            <a:r>
              <a:rPr kumimoji="0" lang="zh-TW" altLang="en-US" sz="23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碼</a:t>
            </a:r>
            <a:r>
              <a:rPr kumimoji="0" lang="zh-TW" altLang="en-US" sz="23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表內</a:t>
            </a:r>
            <a:endParaRPr kumimoji="0" lang="en-US" altLang="zh-TW" sz="23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kumimoji="0" lang="zh-TW" altLang="en-GB" sz="5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kumimoji="0"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檢視</a:t>
            </a:r>
            <a:r>
              <a:rPr kumimoji="0"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匯入結果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kumimoji="0" lang="zh-TW" altLang="en-GB" sz="23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檢視匯入</a:t>
            </a:r>
            <a:r>
              <a:rPr kumimoji="0" lang="zh-TW" altLang="en-GB" sz="23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記錄</a:t>
            </a:r>
            <a:endParaRPr kumimoji="0" lang="zh-TW" altLang="en-GB" sz="23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7" y="3473141"/>
            <a:ext cx="8259866" cy="2784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6078583" y="4865253"/>
            <a:ext cx="148045" cy="121921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81109" y="4865253"/>
            <a:ext cx="148045" cy="121921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1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資料互換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folHlink"/>
              </a:buClr>
            </a:pPr>
            <a:r>
              <a:rPr lang="zh-TW" altLang="en-US" sz="2600" b="1" kern="1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刪除已匯入代碼訊息</a:t>
            </a:r>
            <a:endParaRPr lang="zh-TW" altLang="en-GB" sz="2600" b="1" kern="1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folHlink"/>
              </a:buClr>
            </a:pPr>
            <a:r>
              <a:rPr lang="zh-TW" altLang="en-GB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如匯入失敗，請聯絡</a:t>
            </a:r>
            <a:r>
              <a:rPr lang="zh-TW" altLang="en-US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系統及資訊</a:t>
            </a:r>
            <a:r>
              <a:rPr lang="zh-TW" altLang="en-GB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管</a:t>
            </a:r>
            <a:r>
              <a:rPr lang="zh-TW" altLang="en-US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理</a:t>
            </a:r>
            <a:r>
              <a:rPr lang="zh-TW" altLang="en-GB" sz="2600" b="1" kern="1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組重發</a:t>
            </a:r>
          </a:p>
          <a:p>
            <a:endParaRPr lang="zh-HK" altLang="en-US" sz="2600" b="1" kern="1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9079" y="2292535"/>
            <a:ext cx="7585673" cy="4126193"/>
          </a:xfrm>
          <a:prstGeom prst="rect">
            <a:avLst/>
          </a:prstGeom>
        </p:spPr>
      </p:pic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943536" y="5710518"/>
            <a:ext cx="5137871" cy="537882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512526" y="2731653"/>
            <a:ext cx="200297" cy="150884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0870" y="5773783"/>
            <a:ext cx="152400" cy="145109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0870" y="6081713"/>
            <a:ext cx="152400" cy="100639"/>
          </a:xfrm>
          <a:prstGeom prst="rect">
            <a:avLst/>
          </a:prstGeom>
          <a:solidFill>
            <a:srgbClr val="99CC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5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</TotalTime>
  <Words>288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新細明體</vt:lpstr>
      <vt:lpstr>標楷體</vt:lpstr>
      <vt:lpstr>Arial</vt:lpstr>
      <vt:lpstr>Arial Black</vt:lpstr>
      <vt:lpstr>Cooper Black</vt:lpstr>
      <vt:lpstr>Tahoma</vt:lpstr>
      <vt:lpstr>Times New Roman</vt:lpstr>
      <vt:lpstr>Trebuchet MS</vt:lpstr>
      <vt:lpstr>Wingdings</vt:lpstr>
      <vt:lpstr>CodeManagement_2006</vt:lpstr>
      <vt:lpstr>代碼管理</vt:lpstr>
      <vt:lpstr>代碼功用</vt:lpstr>
      <vt:lpstr>代碼表處理模式</vt:lpstr>
      <vt:lpstr>代碼表類別</vt:lpstr>
      <vt:lpstr>代碼傳送</vt:lpstr>
      <vt:lpstr>代碼傳送</vt:lpstr>
      <vt:lpstr>代碼傳送</vt:lpstr>
      <vt:lpstr>代碼傳送</vt:lpstr>
      <vt:lpstr>資料互換</vt:lpstr>
      <vt:lpstr>代碼表</vt:lpstr>
      <vt:lpstr>更新代碼表</vt:lpstr>
      <vt:lpstr>編修教育局代碼表</vt:lpstr>
      <vt:lpstr>編修學校代碼表</vt:lpstr>
      <vt:lpstr>編修教育局/學校代碼表</vt:lpstr>
      <vt:lpstr>編修教育局/學校代碼表</vt:lpstr>
      <vt:lpstr>檢視及列印代碼表報告</vt:lpstr>
      <vt:lpstr>PowerPoint Presentation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Management</dc:title>
  <dc:creator>YIP, Hiu-ling</dc:creator>
  <cp:lastModifiedBy>SO, Pui-shan Kennis</cp:lastModifiedBy>
  <cp:revision>149</cp:revision>
  <cp:lastPrinted>2016-05-13T02:37:23Z</cp:lastPrinted>
  <dcterms:created xsi:type="dcterms:W3CDTF">2007-01-30T02:15:51Z</dcterms:created>
  <dcterms:modified xsi:type="dcterms:W3CDTF">2020-05-14T04:50:59Z</dcterms:modified>
</cp:coreProperties>
</file>