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53"/>
  </p:notesMasterIdLst>
  <p:handoutMasterIdLst>
    <p:handoutMasterId r:id="rId54"/>
  </p:handoutMasterIdLst>
  <p:sldIdLst>
    <p:sldId id="579" r:id="rId2"/>
    <p:sldId id="583" r:id="rId3"/>
    <p:sldId id="581" r:id="rId4"/>
    <p:sldId id="582" r:id="rId5"/>
    <p:sldId id="590" r:id="rId6"/>
    <p:sldId id="584" r:id="rId7"/>
    <p:sldId id="591" r:id="rId8"/>
    <p:sldId id="585" r:id="rId9"/>
    <p:sldId id="586" r:id="rId10"/>
    <p:sldId id="592" r:id="rId11"/>
    <p:sldId id="593" r:id="rId12"/>
    <p:sldId id="594" r:id="rId13"/>
    <p:sldId id="595" r:id="rId14"/>
    <p:sldId id="596" r:id="rId15"/>
    <p:sldId id="597" r:id="rId16"/>
    <p:sldId id="600" r:id="rId17"/>
    <p:sldId id="601" r:id="rId18"/>
    <p:sldId id="602" r:id="rId19"/>
    <p:sldId id="603" r:id="rId20"/>
    <p:sldId id="604" r:id="rId21"/>
    <p:sldId id="605" r:id="rId22"/>
    <p:sldId id="606" r:id="rId23"/>
    <p:sldId id="607" r:id="rId24"/>
    <p:sldId id="622" r:id="rId25"/>
    <p:sldId id="623" r:id="rId26"/>
    <p:sldId id="630" r:id="rId27"/>
    <p:sldId id="624" r:id="rId28"/>
    <p:sldId id="626" r:id="rId29"/>
    <p:sldId id="627" r:id="rId30"/>
    <p:sldId id="628" r:id="rId31"/>
    <p:sldId id="629" r:id="rId32"/>
    <p:sldId id="631" r:id="rId33"/>
    <p:sldId id="632" r:id="rId34"/>
    <p:sldId id="633" r:id="rId35"/>
    <p:sldId id="609" r:id="rId36"/>
    <p:sldId id="620" r:id="rId37"/>
    <p:sldId id="611" r:id="rId38"/>
    <p:sldId id="612" r:id="rId39"/>
    <p:sldId id="613" r:id="rId40"/>
    <p:sldId id="614" r:id="rId41"/>
    <p:sldId id="615" r:id="rId42"/>
    <p:sldId id="616" r:id="rId43"/>
    <p:sldId id="618" r:id="rId44"/>
    <p:sldId id="621" r:id="rId45"/>
    <p:sldId id="634" r:id="rId46"/>
    <p:sldId id="567" r:id="rId47"/>
    <p:sldId id="568" r:id="rId48"/>
    <p:sldId id="587" r:id="rId49"/>
    <p:sldId id="570" r:id="rId50"/>
    <p:sldId id="571" r:id="rId51"/>
    <p:sldId id="617" r:id="rId52"/>
  </p:sldIdLst>
  <p:sldSz cx="9144000" cy="6858000" type="screen4x3"/>
  <p:notesSz cx="6797675" cy="9928225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5270831-468F-44F7-B7AC-63871546DF97}">
          <p14:sldIdLst>
            <p14:sldId id="579"/>
            <p14:sldId id="583"/>
            <p14:sldId id="581"/>
            <p14:sldId id="582"/>
            <p14:sldId id="590"/>
            <p14:sldId id="584"/>
            <p14:sldId id="591"/>
            <p14:sldId id="585"/>
            <p14:sldId id="586"/>
            <p14:sldId id="592"/>
            <p14:sldId id="593"/>
            <p14:sldId id="594"/>
            <p14:sldId id="595"/>
            <p14:sldId id="596"/>
            <p14:sldId id="597"/>
            <p14:sldId id="600"/>
            <p14:sldId id="601"/>
            <p14:sldId id="602"/>
            <p14:sldId id="603"/>
            <p14:sldId id="604"/>
            <p14:sldId id="605"/>
            <p14:sldId id="606"/>
            <p14:sldId id="607"/>
            <p14:sldId id="622"/>
            <p14:sldId id="623"/>
            <p14:sldId id="630"/>
            <p14:sldId id="624"/>
            <p14:sldId id="626"/>
            <p14:sldId id="627"/>
            <p14:sldId id="628"/>
            <p14:sldId id="629"/>
            <p14:sldId id="631"/>
            <p14:sldId id="632"/>
            <p14:sldId id="633"/>
            <p14:sldId id="609"/>
            <p14:sldId id="620"/>
            <p14:sldId id="611"/>
            <p14:sldId id="612"/>
            <p14:sldId id="613"/>
            <p14:sldId id="614"/>
            <p14:sldId id="615"/>
            <p14:sldId id="616"/>
            <p14:sldId id="618"/>
            <p14:sldId id="621"/>
            <p14:sldId id="634"/>
            <p14:sldId id="567"/>
            <p14:sldId id="568"/>
            <p14:sldId id="587"/>
            <p14:sldId id="570"/>
            <p14:sldId id="571"/>
            <p14:sldId id="6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5" userDrawn="1">
          <p15:clr>
            <a:srgbClr val="A4A3A4"/>
          </p15:clr>
        </p15:guide>
        <p15:guide id="2" pos="2142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50021"/>
    <a:srgbClr val="66FFCC"/>
    <a:srgbClr val="CC0099"/>
    <a:srgbClr val="800080"/>
    <a:srgbClr val="3333FF"/>
    <a:srgbClr val="3333CC"/>
    <a:srgbClr val="008000"/>
    <a:srgbClr val="86868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3" d="100"/>
        <a:sy n="173" d="100"/>
      </p:scale>
      <p:origin x="0" y="-4428"/>
    </p:cViewPr>
  </p:sorterViewPr>
  <p:notesViewPr>
    <p:cSldViewPr snapToGrid="0">
      <p:cViewPr varScale="1">
        <p:scale>
          <a:sx n="81" d="100"/>
          <a:sy n="81" d="100"/>
        </p:scale>
        <p:origin x="3996" y="90"/>
      </p:cViewPr>
      <p:guideLst>
        <p:guide orient="horz" pos="3145"/>
        <p:guide pos="2142"/>
        <p:guide orient="horz"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8" y="7"/>
            <a:ext cx="2946401" cy="498008"/>
          </a:xfrm>
          <a:prstGeom prst="rect">
            <a:avLst/>
          </a:prstGeom>
        </p:spPr>
        <p:txBody>
          <a:bodyPr vert="horz" lIns="91011" tIns="45506" rIns="91011" bIns="45506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95" y="7"/>
            <a:ext cx="2946401" cy="498008"/>
          </a:xfrm>
          <a:prstGeom prst="rect">
            <a:avLst/>
          </a:prstGeom>
        </p:spPr>
        <p:txBody>
          <a:bodyPr vert="horz" lIns="91011" tIns="45506" rIns="91011" bIns="45506" rtlCol="0"/>
          <a:lstStyle>
            <a:lvl1pPr algn="r">
              <a:defRPr sz="1200"/>
            </a:lvl1pPr>
          </a:lstStyle>
          <a:p>
            <a:fld id="{746D552F-0C8D-42FA-8510-A9C02D7E7B71}" type="datetimeFigureOut">
              <a:rPr lang="zh-HK" altLang="en-US" smtClean="0"/>
              <a:t>10/8/2021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8" y="9430227"/>
            <a:ext cx="2946401" cy="498008"/>
          </a:xfrm>
          <a:prstGeom prst="rect">
            <a:avLst/>
          </a:prstGeom>
        </p:spPr>
        <p:txBody>
          <a:bodyPr vert="horz" lIns="91011" tIns="45506" rIns="91011" bIns="45506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95" y="9430227"/>
            <a:ext cx="2946401" cy="498008"/>
          </a:xfrm>
          <a:prstGeom prst="rect">
            <a:avLst/>
          </a:prstGeom>
        </p:spPr>
        <p:txBody>
          <a:bodyPr vert="horz" lIns="91011" tIns="45506" rIns="91011" bIns="45506" rtlCol="0" anchor="b"/>
          <a:lstStyle>
            <a:lvl1pPr algn="r">
              <a:defRPr sz="1200"/>
            </a:lvl1pPr>
          </a:lstStyle>
          <a:p>
            <a:fld id="{045BF482-E22F-4A38-B02F-040434CC3E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66290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1" y="10"/>
            <a:ext cx="2946401" cy="498475"/>
          </a:xfrm>
          <a:prstGeom prst="rect">
            <a:avLst/>
          </a:prstGeom>
        </p:spPr>
        <p:txBody>
          <a:bodyPr vert="horz" lIns="91011" tIns="45506" rIns="91011" bIns="45506" rtlCol="0"/>
          <a:lstStyle>
            <a:lvl1pPr algn="l">
              <a:defRPr sz="1200"/>
            </a:lvl1pPr>
          </a:lstStyle>
          <a:p>
            <a:endParaRPr lang="zh-HK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95" y="10"/>
            <a:ext cx="2946401" cy="498475"/>
          </a:xfrm>
          <a:prstGeom prst="rect">
            <a:avLst/>
          </a:prstGeom>
        </p:spPr>
        <p:txBody>
          <a:bodyPr vert="horz" lIns="91011" tIns="45506" rIns="91011" bIns="45506" rtlCol="0"/>
          <a:lstStyle>
            <a:lvl1pPr algn="r">
              <a:defRPr sz="1200"/>
            </a:lvl1pPr>
          </a:lstStyle>
          <a:p>
            <a:fld id="{C34C6C26-96EE-4A8A-8CB3-1C3126A330A7}" type="datetimeFigureOut">
              <a:rPr lang="zh-HK" altLang="en-US" smtClean="0"/>
              <a:t>10/8/2021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1" tIns="45506" rIns="91011" bIns="45506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5" y="4778377"/>
            <a:ext cx="5438776" cy="3908426"/>
          </a:xfrm>
          <a:prstGeom prst="rect">
            <a:avLst/>
          </a:prstGeom>
        </p:spPr>
        <p:txBody>
          <a:bodyPr vert="horz" lIns="91011" tIns="45506" rIns="91011" bIns="45506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1" y="9429764"/>
            <a:ext cx="2946401" cy="498475"/>
          </a:xfrm>
          <a:prstGeom prst="rect">
            <a:avLst/>
          </a:prstGeom>
        </p:spPr>
        <p:txBody>
          <a:bodyPr vert="horz" lIns="91011" tIns="45506" rIns="91011" bIns="45506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95" y="9429764"/>
            <a:ext cx="2946401" cy="498475"/>
          </a:xfrm>
          <a:prstGeom prst="rect">
            <a:avLst/>
          </a:prstGeom>
        </p:spPr>
        <p:txBody>
          <a:bodyPr vert="horz" lIns="91011" tIns="45506" rIns="91011" bIns="45506" rtlCol="0" anchor="b"/>
          <a:lstStyle>
            <a:lvl1pPr algn="r">
              <a:defRPr sz="1200"/>
            </a:lvl1pPr>
          </a:lstStyle>
          <a:p>
            <a:fld id="{5982F3EF-EB92-41A3-A227-1AA9F692BF7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453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133600" y="2438400"/>
            <a:ext cx="5943600" cy="1143000"/>
          </a:xfrm>
        </p:spPr>
        <p:txBody>
          <a:bodyPr/>
          <a:lstStyle>
            <a:lvl1pPr algn="r">
              <a:defRPr sz="4800">
                <a:latin typeface="Cooper Black" pitchFamily="18" charset="0"/>
              </a:defRPr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10000"/>
            <a:ext cx="5943600" cy="974725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15367" name="Line 1031"/>
          <p:cNvSpPr>
            <a:spLocks noChangeShapeType="1"/>
          </p:cNvSpPr>
          <p:nvPr/>
        </p:nvSpPr>
        <p:spPr bwMode="gray">
          <a:xfrm>
            <a:off x="1143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</a:ln>
          <a:effectLst/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5368" name="Rectangle 1032"/>
          <p:cNvSpPr>
            <a:spLocks noChangeArrowheads="1"/>
          </p:cNvSpPr>
          <p:nvPr/>
        </p:nvSpPr>
        <p:spPr bwMode="gray">
          <a:xfrm>
            <a:off x="914400" y="3702050"/>
            <a:ext cx="7197725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5369" name="Rectangle 1033"/>
          <p:cNvSpPr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15373" name="Object 1037"/>
          <p:cNvGraphicFramePr>
            <a:graphicFrameLocks noChangeAspect="1"/>
          </p:cNvGraphicFramePr>
          <p:nvPr/>
        </p:nvGraphicFramePr>
        <p:xfrm>
          <a:off x="6443663" y="404813"/>
          <a:ext cx="233362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7" r:id="rId3" imgW="2333625" imgH="1238250" progId="">
                  <p:embed/>
                </p:oleObj>
              </mc:Choice>
              <mc:Fallback>
                <p:oleObj r:id="rId3" imgW="2333625" imgH="1238250" progId="">
                  <p:embed/>
                  <p:pic>
                    <p:nvPicPr>
                      <p:cNvPr id="15373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04813"/>
                        <a:ext cx="2333625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1908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6546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29438" y="254000"/>
            <a:ext cx="2000250" cy="58277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28688" y="254000"/>
            <a:ext cx="5848350" cy="58277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9125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28688" y="1341438"/>
            <a:ext cx="3802062" cy="47402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3150" y="1341438"/>
            <a:ext cx="3803650" cy="47402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09370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28688" y="1341438"/>
            <a:ext cx="7758112" cy="4740275"/>
          </a:xfrm>
        </p:spPr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767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073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7295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8688" y="1341438"/>
            <a:ext cx="3802062" cy="474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3150" y="1341438"/>
            <a:ext cx="3803650" cy="474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3593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7155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992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52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9129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057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39" name="Rectangle 1027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1766888" y="254000"/>
            <a:ext cx="71628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1341438"/>
            <a:ext cx="7758112" cy="4740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pic>
        <p:nvPicPr>
          <p:cNvPr id="14345" name="Picture 1033" descr="SAMS_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77800"/>
            <a:ext cx="1371600" cy="798513"/>
          </a:xfrm>
          <a:prstGeom prst="rect">
            <a:avLst/>
          </a:prstGeom>
          <a:noFill/>
        </p:spPr>
      </p:pic>
      <p:sp>
        <p:nvSpPr>
          <p:cNvPr id="14346" name="Rectangle 1034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7" name="Rectangle 1035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8" name="Rectangle 1036"/>
          <p:cNvSpPr>
            <a:spLocks noChangeArrowheads="1"/>
          </p:cNvSpPr>
          <p:nvPr/>
        </p:nvSpPr>
        <p:spPr bwMode="gray">
          <a:xfrm>
            <a:off x="3519488" y="1092200"/>
            <a:ext cx="3959225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9" name="Rectangle 1037"/>
          <p:cNvSpPr>
            <a:spLocks noChangeArrowheads="1"/>
          </p:cNvSpPr>
          <p:nvPr/>
        </p:nvSpPr>
        <p:spPr bwMode="gray">
          <a:xfrm>
            <a:off x="5572125" y="1187450"/>
            <a:ext cx="2519363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14350" name="Picture 1038" descr="word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140200"/>
            <a:ext cx="738188" cy="2667000"/>
          </a:xfrm>
          <a:prstGeom prst="rect">
            <a:avLst/>
          </a:prstGeom>
          <a:noFill/>
        </p:spPr>
      </p:pic>
      <p:sp>
        <p:nvSpPr>
          <p:cNvPr id="14351" name="Text Box 1039"/>
          <p:cNvSpPr txBox="1"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400" b="0" dirty="0" smtClean="0">
                <a:solidFill>
                  <a:srgbClr val="0099FF"/>
                </a:solidFill>
                <a:latin typeface="Tahoma" panose="020B0604030504040204" pitchFamily="34" charset="0"/>
              </a:rPr>
              <a:t>									Slide </a:t>
            </a:r>
            <a:fld id="{31E2B235-92EF-45A9-A86E-39DDFF18DA9B}" type="slidenum">
              <a:rPr kumimoji="1" lang="en-US" altLang="zh-TW" sz="1400" b="0" dirty="0">
                <a:solidFill>
                  <a:srgbClr val="0099FF"/>
                </a:solidFill>
                <a:latin typeface="Tahoma" panose="020B0604030504040204" pitchFamily="34" charset="0"/>
              </a:rPr>
              <a:t>‹#›</a:t>
            </a:fld>
            <a:endParaRPr kumimoji="1" lang="en-US" altLang="zh-TW" sz="1400" b="0" dirty="0">
              <a:solidFill>
                <a:srgbClr val="0099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0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8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anose="05000000000000000000" pitchFamily="2" charset="2"/>
        <a:buChar char="n"/>
        <a:defRPr sz="2400">
          <a:solidFill>
            <a:srgbClr val="9900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rgbClr val="6600C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>
          <a:solidFill>
            <a:srgbClr val="3333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eapp_post_sec@edb.gov.hk" TargetMode="External"/><Relationship Id="rId2" Type="http://schemas.openxmlformats.org/officeDocument/2006/relationships/hyperlink" Target="mailto:info@jupas.edu.hk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HK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線上培訓課程系列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zh-HK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申請大專院校</a:t>
            </a:r>
            <a:r>
              <a:rPr lang="en-US" altLang="zh-TW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(INA)</a:t>
            </a:r>
            <a:endParaRPr lang="zh-HK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754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List(2)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Student List for Institute Application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89" y="2320340"/>
            <a:ext cx="8392262" cy="357032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5544552" y="2689985"/>
            <a:ext cx="752375" cy="13718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529389" y="3025638"/>
            <a:ext cx="981777" cy="3047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9913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List(3)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Student List for Institute Application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64309" y="2242117"/>
            <a:ext cx="7728919" cy="454369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712202" y="5134735"/>
            <a:ext cx="1054686" cy="17232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6479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List(4)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Student List for Institute Application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41" y="2300576"/>
            <a:ext cx="8421717" cy="34906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433331" y="2599354"/>
            <a:ext cx="1164560" cy="31133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2198255" y="2599353"/>
            <a:ext cx="655781" cy="31133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811819" y="2599353"/>
            <a:ext cx="808181" cy="31133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2622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List(5)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Student List for Institute Application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529387" y="2102167"/>
            <a:ext cx="7912647" cy="37352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1310785" y="2438400"/>
            <a:ext cx="1829578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529387" y="2590800"/>
            <a:ext cx="641927" cy="33712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529387" y="6006552"/>
            <a:ext cx="7986540" cy="80119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 bwMode="auto">
          <a:xfrm>
            <a:off x="511519" y="6429547"/>
            <a:ext cx="641927" cy="33712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爆炸 1 8"/>
          <p:cNvSpPr/>
          <p:nvPr/>
        </p:nvSpPr>
        <p:spPr bwMode="auto">
          <a:xfrm>
            <a:off x="5648962" y="1524000"/>
            <a:ext cx="3753656" cy="3057236"/>
          </a:xfrm>
          <a:prstGeom prst="irregularSeal1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0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Checking applicants before</a:t>
            </a:r>
            <a:r>
              <a:rPr kumimoji="0" lang="en-US" altLang="zh-TW" sz="20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pressing [Confirm] button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List(6)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Student List for Institute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</a:t>
            </a:r>
            <a:r>
              <a:rPr lang="en-US" altLang="zh-TW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(After </a:t>
            </a:r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pressing [Confirm] button)</a:t>
            </a:r>
            <a:endParaRPr lang="zh-HK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800080"/>
              </a:buClr>
            </a:pP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529389" y="2244436"/>
            <a:ext cx="3165156" cy="2530764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4727575" y="2560205"/>
            <a:ext cx="3143250" cy="647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圖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4509654" y="3696062"/>
            <a:ext cx="3579092" cy="2548370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>
          <a:blip r:embed="rId5"/>
          <a:stretch>
            <a:fillRect/>
          </a:stretch>
        </p:blipFill>
        <p:spPr>
          <a:xfrm>
            <a:off x="1766888" y="5206786"/>
            <a:ext cx="1019175" cy="1257300"/>
          </a:xfrm>
          <a:prstGeom prst="rect">
            <a:avLst/>
          </a:prstGeom>
        </p:spPr>
      </p:pic>
      <p:sp>
        <p:nvSpPr>
          <p:cNvPr id="8" name="向右箭號 7"/>
          <p:cNvSpPr/>
          <p:nvPr/>
        </p:nvSpPr>
        <p:spPr bwMode="auto">
          <a:xfrm>
            <a:off x="3916218" y="2854036"/>
            <a:ext cx="526473" cy="353869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向右箭號 10"/>
          <p:cNvSpPr/>
          <p:nvPr/>
        </p:nvSpPr>
        <p:spPr bwMode="auto">
          <a:xfrm rot="5400000">
            <a:off x="6308436" y="3397324"/>
            <a:ext cx="526473" cy="353869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向右箭號 11"/>
          <p:cNvSpPr/>
          <p:nvPr/>
        </p:nvSpPr>
        <p:spPr bwMode="auto">
          <a:xfrm rot="10800000">
            <a:off x="3384622" y="5569492"/>
            <a:ext cx="526473" cy="353869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609942" y="5918075"/>
            <a:ext cx="1333066" cy="5607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6049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List(7)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Student List for Institute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</a:p>
          <a:p>
            <a:pPr lvl="1"/>
            <a:r>
              <a:rPr lang="en-US" altLang="zh-H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Submit this student information to JUPAS Office</a:t>
            </a:r>
          </a:p>
          <a:p>
            <a:pPr marL="457200" lvl="1" indent="0">
              <a:buNone/>
            </a:pPr>
            <a:r>
              <a:rPr lang="en-US" altLang="zh-H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(https://www.jupas.edu.hk/en/)</a:t>
            </a:r>
            <a:endParaRPr lang="zh-HK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95475" y="3446030"/>
            <a:ext cx="7681738" cy="2188672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6944157" y="2026011"/>
            <a:ext cx="1019175" cy="12573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6844147" y="2722527"/>
            <a:ext cx="1333066" cy="5607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8360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Data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File(1)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Data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</a:p>
          <a:p>
            <a:pPr marL="0" indent="0">
              <a:buNone/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H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(Refer to Preparation Work 2)</a:t>
            </a:r>
            <a:endParaRPr lang="zh-HK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55499" y="2421167"/>
            <a:ext cx="8060429" cy="2926687"/>
            <a:chOff x="446262" y="1950113"/>
            <a:chExt cx="8060429" cy="2926687"/>
          </a:xfrm>
        </p:grpSpPr>
        <p:pic>
          <p:nvPicPr>
            <p:cNvPr id="4" name="圖片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29389" y="1950113"/>
              <a:ext cx="7977302" cy="2926687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 bwMode="auto">
            <a:xfrm>
              <a:off x="446262" y="4281055"/>
              <a:ext cx="1899774" cy="30018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8582" y="2923207"/>
              <a:ext cx="2183678" cy="878691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 bwMode="auto">
            <a:xfrm>
              <a:off x="2445935" y="3429000"/>
              <a:ext cx="980756" cy="37289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4008581" y="3176103"/>
              <a:ext cx="2183679" cy="3429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097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Data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File(2)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Data File</a:t>
            </a:r>
            <a:endParaRPr lang="zh-HK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529389" y="1832061"/>
            <a:ext cx="7931120" cy="3876012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529389" y="5819601"/>
            <a:ext cx="7931120" cy="94141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455498" y="4114800"/>
            <a:ext cx="1733520" cy="32789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189018" y="6317674"/>
            <a:ext cx="1733520" cy="3738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爆炸 1 7"/>
          <p:cNvSpPr/>
          <p:nvPr/>
        </p:nvSpPr>
        <p:spPr bwMode="auto">
          <a:xfrm>
            <a:off x="5892800" y="110836"/>
            <a:ext cx="3177309" cy="1721225"/>
          </a:xfrm>
          <a:prstGeom prst="irregularSeal1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0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Checking the irregularities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511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Data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File(3)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Data File</a:t>
            </a:r>
            <a:endParaRPr lang="zh-HK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圖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529388" y="1843001"/>
            <a:ext cx="8157411" cy="335707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455498" y="3697720"/>
            <a:ext cx="1733520" cy="32789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9" name="圖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529388" y="5354277"/>
            <a:ext cx="8157411" cy="52605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2364510" y="5621620"/>
            <a:ext cx="766617" cy="3738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爆炸 1 9"/>
          <p:cNvSpPr/>
          <p:nvPr/>
        </p:nvSpPr>
        <p:spPr bwMode="auto">
          <a:xfrm>
            <a:off x="5892800" y="110836"/>
            <a:ext cx="3177309" cy="1721225"/>
          </a:xfrm>
          <a:prstGeom prst="irregularSeal1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0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Checking the applicants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798292" y="2670600"/>
            <a:ext cx="1343890" cy="31113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4224784" y="5621620"/>
            <a:ext cx="766617" cy="3738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5022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Data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File(4)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Data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</a:p>
          <a:p>
            <a:pPr marL="457200" lvl="1" indent="0">
              <a:buClr>
                <a:srgbClr val="800080"/>
              </a:buClr>
              <a:buNone/>
            </a:pPr>
            <a:r>
              <a:rPr lang="en-US" altLang="zh-H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(Refer to </a:t>
            </a:r>
            <a:r>
              <a:rPr lang="en-US" altLang="zh-H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FAQ question 2)</a:t>
            </a:r>
            <a:endParaRPr lang="zh-HK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446262" y="2355129"/>
            <a:ext cx="7894176" cy="3793404"/>
            <a:chOff x="464733" y="1914669"/>
            <a:chExt cx="7894176" cy="3793404"/>
          </a:xfrm>
        </p:grpSpPr>
        <p:pic>
          <p:nvPicPr>
            <p:cNvPr id="10" name="圖片 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29389" y="1914669"/>
              <a:ext cx="7829520" cy="3793404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 bwMode="auto">
            <a:xfrm>
              <a:off x="464733" y="5219838"/>
              <a:ext cx="2250757" cy="40178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2937165" y="4171511"/>
              <a:ext cx="1071417" cy="37385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4909128" y="3500582"/>
              <a:ext cx="2978727" cy="77231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71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solidFill>
                  <a:srgbClr val="333399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Preparation Work 1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9528" y="1341438"/>
            <a:ext cx="3378530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right</a:t>
            </a:r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HK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chool head, System admin &amp; INA admin   </a:t>
            </a:r>
          </a:p>
          <a:p>
            <a:pPr>
              <a:buClr>
                <a:srgbClr val="800080"/>
              </a:buClr>
            </a:pPr>
            <a:r>
              <a:rPr lang="en-US" altLang="zh-HK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head &amp; System </a:t>
            </a:r>
            <a:r>
              <a:rPr lang="en-US" altLang="zh-HK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 </a:t>
            </a:r>
            <a:r>
              <a:rPr lang="en-US" altLang="zh-HK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assign access </a:t>
            </a:r>
            <a:r>
              <a:rPr lang="en-US" altLang="zh-HK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altLang="zh-HK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K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HK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altLang="zh-HK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</a:t>
            </a:r>
            <a:endParaRPr lang="zh-HK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886" y="1189308"/>
            <a:ext cx="5091217" cy="489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13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Mapping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Mapping</a:t>
            </a:r>
          </a:p>
          <a:p>
            <a:pPr lvl="1">
              <a:buClr>
                <a:srgbClr val="800080"/>
              </a:buClr>
            </a:pPr>
            <a:r>
              <a:rPr lang="en-US" altLang="zh-HK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Uncheck the applicant(s) if necessary</a:t>
            </a:r>
            <a:endParaRPr lang="zh-HK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zh-HK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</a:t>
            </a:r>
            <a:r>
              <a:rPr kumimoji="0" lang="zh-HK" altLang="zh-HK" sz="800" b="1" i="0" u="none" strike="noStrike" cap="none" normalizeH="0" baseline="0" smtClean="0">
                <a:ln>
                  <a:noFill/>
                </a:ln>
                <a:solidFill>
                  <a:srgbClr val="CC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Institute Application &gt;</a:t>
            </a:r>
            <a:r>
              <a:rPr kumimoji="0" lang="zh-HK" altLang="zh-HK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</a:t>
            </a:r>
            <a:r>
              <a:rPr kumimoji="0" lang="zh-HK" altLang="zh-HK" sz="800" b="1" i="0" u="none" strike="noStrike" cap="none" normalizeH="0" baseline="0" smtClean="0">
                <a:ln>
                  <a:noFill/>
                </a:ln>
                <a:solidFill>
                  <a:srgbClr val="99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Student Mapping</a:t>
            </a:r>
            <a:endParaRPr kumimoji="0" lang="zh-HK" altLang="zh-H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529389" y="2152073"/>
            <a:ext cx="7598611" cy="4479636"/>
            <a:chOff x="529388" y="1825149"/>
            <a:chExt cx="8157411" cy="4955858"/>
          </a:xfrm>
        </p:grpSpPr>
        <p:pic>
          <p:nvPicPr>
            <p:cNvPr id="10" name="圖片 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20207" y="1825149"/>
              <a:ext cx="7975774" cy="4156689"/>
            </a:xfrm>
            <a:prstGeom prst="rect">
              <a:avLst/>
            </a:prstGeom>
          </p:spPr>
        </p:pic>
        <p:pic>
          <p:nvPicPr>
            <p:cNvPr id="11" name="圖片 1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20207" y="6045332"/>
              <a:ext cx="8025029" cy="670466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 bwMode="auto">
            <a:xfrm>
              <a:off x="2447637" y="6407151"/>
              <a:ext cx="766617" cy="37385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529388" y="5411247"/>
              <a:ext cx="1733520" cy="32789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4791969" y="3030393"/>
              <a:ext cx="1368686" cy="343515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8183418" y="2986317"/>
              <a:ext cx="503381" cy="343515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4275067" y="6403746"/>
              <a:ext cx="766617" cy="37385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5" name="爆炸 1 14"/>
          <p:cNvSpPr/>
          <p:nvPr/>
        </p:nvSpPr>
        <p:spPr bwMode="auto">
          <a:xfrm>
            <a:off x="5892800" y="110836"/>
            <a:ext cx="3177309" cy="1721225"/>
          </a:xfrm>
          <a:prstGeom prst="irregularSeal1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0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Checking the applicants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線單箭頭接點 8"/>
          <p:cNvCxnSpPr/>
          <p:nvPr/>
        </p:nvCxnSpPr>
        <p:spPr bwMode="auto">
          <a:xfrm>
            <a:off x="5098473" y="2004291"/>
            <a:ext cx="2560629" cy="1071418"/>
          </a:xfrm>
          <a:prstGeom prst="straightConnector1">
            <a:avLst/>
          </a:prstGeom>
          <a:noFill/>
          <a:ln w="38100">
            <a:solidFill>
              <a:srgbClr val="CC0099"/>
            </a:solidFill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3154512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7" y="254000"/>
            <a:ext cx="7857403" cy="762000"/>
          </a:xfrm>
        </p:spPr>
        <p:txBody>
          <a:bodyPr/>
          <a:lstStyle/>
          <a:p>
            <a:r>
              <a:rPr lang="en-US" altLang="zh-H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Personal and General </a:t>
            </a:r>
            <a:r>
              <a:rPr lang="en-US" altLang="zh-H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Abilities(1)</a:t>
            </a:r>
            <a:endParaRPr lang="zh-HK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401" y="1341438"/>
            <a:ext cx="8737600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Personal and General Abilities</a:t>
            </a:r>
            <a:endParaRPr lang="zh-HK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圖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604807" y="1895935"/>
            <a:ext cx="7541665" cy="426471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529389" y="4809867"/>
            <a:ext cx="1733520" cy="32789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355273" y="3242072"/>
            <a:ext cx="932872" cy="2769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403348" y="3152017"/>
            <a:ext cx="3623052" cy="300863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5" name="直線單箭頭接點 4"/>
          <p:cNvCxnSpPr/>
          <p:nvPr/>
        </p:nvCxnSpPr>
        <p:spPr bwMode="auto">
          <a:xfrm>
            <a:off x="3288145" y="3519055"/>
            <a:ext cx="969819" cy="1618703"/>
          </a:xfrm>
          <a:prstGeom prst="straightConnector1">
            <a:avLst/>
          </a:prstGeom>
          <a:noFill/>
          <a:ln w="38100">
            <a:solidFill>
              <a:srgbClr val="FF0000"/>
            </a:solidFill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1373581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589548" cy="762000"/>
          </a:xfrm>
        </p:spPr>
        <p:txBody>
          <a:bodyPr/>
          <a:lstStyle/>
          <a:p>
            <a:r>
              <a:rPr lang="en-US" altLang="zh-H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Personal and General </a:t>
            </a:r>
            <a:r>
              <a:rPr lang="en-US" altLang="zh-H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Abilities(2)</a:t>
            </a:r>
            <a:endParaRPr lang="zh-HK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401" y="1341438"/>
            <a:ext cx="8737600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Personal and General Abilities</a:t>
            </a:r>
            <a:endParaRPr lang="zh-HK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圖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467446" y="1953383"/>
            <a:ext cx="3076575" cy="552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圖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5016140" y="1844584"/>
            <a:ext cx="885247" cy="858442"/>
          </a:xfrm>
          <a:prstGeom prst="rect">
            <a:avLst/>
          </a:prstGeom>
        </p:spPr>
      </p:pic>
      <p:pic>
        <p:nvPicPr>
          <p:cNvPr id="12" name="圖片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84727" y="2900218"/>
            <a:ext cx="8377381" cy="350693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3131127" y="2869478"/>
            <a:ext cx="5652655" cy="4225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84727" y="6002176"/>
            <a:ext cx="3251199" cy="4632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向右箭號 12"/>
          <p:cNvSpPr/>
          <p:nvPr/>
        </p:nvSpPr>
        <p:spPr bwMode="auto">
          <a:xfrm>
            <a:off x="4045527" y="2096870"/>
            <a:ext cx="526473" cy="353869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向右箭號 13"/>
          <p:cNvSpPr/>
          <p:nvPr/>
        </p:nvSpPr>
        <p:spPr bwMode="auto">
          <a:xfrm rot="2664323">
            <a:off x="6171689" y="2298720"/>
            <a:ext cx="526473" cy="353869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" name="矩形圖說文字 3"/>
          <p:cNvSpPr/>
          <p:nvPr/>
        </p:nvSpPr>
        <p:spPr bwMode="auto">
          <a:xfrm>
            <a:off x="7075055" y="1953383"/>
            <a:ext cx="1939636" cy="749643"/>
          </a:xfrm>
          <a:prstGeom prst="wedgeRectCallout">
            <a:avLst>
              <a:gd name="adj1" fmla="val -20833"/>
              <a:gd name="adj2" fmla="val 85910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0" lang="en-US" altLang="zh-HK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rPr>
              <a:t>13 items to be assessed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3240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571076" cy="762000"/>
          </a:xfrm>
        </p:spPr>
        <p:txBody>
          <a:bodyPr/>
          <a:lstStyle/>
          <a:p>
            <a:r>
              <a:rPr lang="en-US" altLang="zh-H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Personal and General </a:t>
            </a:r>
            <a:r>
              <a:rPr lang="en-US" altLang="zh-H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Abilities(3)</a:t>
            </a:r>
            <a:endParaRPr lang="zh-HK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54473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Personal and General Abilities</a:t>
            </a:r>
            <a:endParaRPr lang="zh-HK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圖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129309" y="1780350"/>
            <a:ext cx="6604000" cy="245479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1628341" y="3679464"/>
            <a:ext cx="766617" cy="3738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1" name="圖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2829068" y="3608127"/>
            <a:ext cx="5860645" cy="2183073"/>
          </a:xfrm>
          <a:prstGeom prst="rect">
            <a:avLst/>
          </a:prstGeom>
        </p:spPr>
      </p:pic>
      <p:pic>
        <p:nvPicPr>
          <p:cNvPr id="12" name="圖片 11"/>
          <p:cNvPicPr/>
          <p:nvPr/>
        </p:nvPicPr>
        <p:blipFill>
          <a:blip r:embed="rId4"/>
          <a:stretch>
            <a:fillRect/>
          </a:stretch>
        </p:blipFill>
        <p:spPr>
          <a:xfrm>
            <a:off x="2829067" y="5862479"/>
            <a:ext cx="5860645" cy="82464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3902363" y="6407151"/>
            <a:ext cx="863601" cy="2799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5" name="直線單箭頭接點 4"/>
          <p:cNvCxnSpPr/>
          <p:nvPr/>
        </p:nvCxnSpPr>
        <p:spPr bwMode="auto">
          <a:xfrm>
            <a:off x="1893455" y="4053320"/>
            <a:ext cx="2041236" cy="2191112"/>
          </a:xfrm>
          <a:prstGeom prst="straightConnector1">
            <a:avLst/>
          </a:prstGeom>
          <a:noFill/>
          <a:ln w="38100">
            <a:solidFill>
              <a:srgbClr val="FF0000"/>
            </a:solidFill>
            <a:tailEnd type="triangle"/>
          </a:ln>
        </p:spPr>
      </p:cxnSp>
      <p:sp>
        <p:nvSpPr>
          <p:cNvPr id="13" name="矩形 12"/>
          <p:cNvSpPr/>
          <p:nvPr/>
        </p:nvSpPr>
        <p:spPr bwMode="auto">
          <a:xfrm>
            <a:off x="5327588" y="4026449"/>
            <a:ext cx="3539321" cy="24753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03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571076" cy="762000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Report(SRR)(1)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54473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Report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Range for Overall Rating</a:t>
            </a:r>
            <a:endParaRPr lang="zh-HK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圖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378691" y="2192955"/>
            <a:ext cx="8128000" cy="43537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344662" y="4981107"/>
            <a:ext cx="1733520" cy="32789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093737" y="4476408"/>
            <a:ext cx="5969608" cy="207026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093737" y="2881277"/>
            <a:ext cx="1813245" cy="3738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2669307" y="6150245"/>
            <a:ext cx="1733520" cy="32789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501" y="2175361"/>
            <a:ext cx="5060499" cy="375057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 bwMode="auto">
          <a:xfrm>
            <a:off x="2110748" y="3965296"/>
            <a:ext cx="2211869" cy="34808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12" name="直線單箭頭接點 11"/>
          <p:cNvCxnSpPr/>
          <p:nvPr/>
        </p:nvCxnSpPr>
        <p:spPr bwMode="auto">
          <a:xfrm>
            <a:off x="2687509" y="4296738"/>
            <a:ext cx="1219473" cy="1948001"/>
          </a:xfrm>
          <a:prstGeom prst="straightConnector1">
            <a:avLst/>
          </a:prstGeom>
          <a:noFill/>
          <a:ln w="38100">
            <a:solidFill>
              <a:srgbClr val="FF0000"/>
            </a:solidFill>
            <a:tailEnd type="triangle"/>
          </a:ln>
        </p:spPr>
      </p:cxnSp>
      <p:cxnSp>
        <p:nvCxnSpPr>
          <p:cNvPr id="14" name="直線單箭頭接點 13"/>
          <p:cNvCxnSpPr/>
          <p:nvPr/>
        </p:nvCxnSpPr>
        <p:spPr bwMode="auto">
          <a:xfrm flipV="1">
            <a:off x="4027055" y="4296738"/>
            <a:ext cx="951342" cy="1954638"/>
          </a:xfrm>
          <a:prstGeom prst="straightConnector1">
            <a:avLst/>
          </a:prstGeom>
          <a:noFill/>
          <a:ln w="38100">
            <a:solidFill>
              <a:srgbClr val="FF0000"/>
            </a:solidFill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20342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571076" cy="762000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Report(SRR)(2)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54473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Report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 Academic Performance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 </a:t>
            </a:r>
            <a:r>
              <a:rPr lang="en-US" altLang="zh-TW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(Press [Generate] to extract results from ASR; refer to Preparation Work 3)</a:t>
            </a:r>
            <a:endParaRPr lang="zh-HK" altLang="en-US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圖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355113" y="2480186"/>
            <a:ext cx="8253906" cy="427516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5812590" y="4617769"/>
            <a:ext cx="1733520" cy="4173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2253674" y="3999345"/>
            <a:ext cx="2318326" cy="5818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296892" y="3703782"/>
            <a:ext cx="2448126" cy="2955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92D050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15" name="直線單箭頭接點 14"/>
          <p:cNvCxnSpPr/>
          <p:nvPr/>
        </p:nvCxnSpPr>
        <p:spPr bwMode="auto">
          <a:xfrm flipH="1">
            <a:off x="3814618" y="4581236"/>
            <a:ext cx="18474" cy="214222"/>
          </a:xfrm>
          <a:prstGeom prst="straightConnector1">
            <a:avLst/>
          </a:prstGeom>
          <a:noFill/>
          <a:ln w="38100">
            <a:solidFill>
              <a:srgbClr val="0000FF"/>
            </a:solidFill>
            <a:tailEnd type="triangle"/>
          </a:ln>
        </p:spPr>
      </p:cxnSp>
      <p:cxnSp>
        <p:nvCxnSpPr>
          <p:cNvPr id="17" name="直線單箭頭接點 16"/>
          <p:cNvCxnSpPr/>
          <p:nvPr/>
        </p:nvCxnSpPr>
        <p:spPr bwMode="auto">
          <a:xfrm flipH="1">
            <a:off x="3374923" y="3999345"/>
            <a:ext cx="107186" cy="800208"/>
          </a:xfrm>
          <a:prstGeom prst="straightConnector1">
            <a:avLst/>
          </a:prstGeom>
          <a:noFill/>
          <a:ln w="38100">
            <a:solidFill>
              <a:srgbClr val="0000FF"/>
            </a:solidFill>
            <a:tailEnd type="triangle"/>
          </a:ln>
        </p:spPr>
      </p:cxnSp>
      <p:pic>
        <p:nvPicPr>
          <p:cNvPr id="23" name="圖片 22"/>
          <p:cNvPicPr/>
          <p:nvPr/>
        </p:nvPicPr>
        <p:blipFill>
          <a:blip r:embed="rId3"/>
          <a:stretch>
            <a:fillRect/>
          </a:stretch>
        </p:blipFill>
        <p:spPr>
          <a:xfrm>
            <a:off x="378691" y="5446519"/>
            <a:ext cx="8155709" cy="18195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 bwMode="auto">
          <a:xfrm>
            <a:off x="508000" y="4532818"/>
            <a:ext cx="905165" cy="18743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1801091" y="6504237"/>
            <a:ext cx="905165" cy="2511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1801091" y="2651571"/>
            <a:ext cx="1681018" cy="3738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50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571076" cy="762000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Report(SRR)(3)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54473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Report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 Academic Performance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 </a:t>
            </a:r>
            <a:r>
              <a:rPr lang="en-US" altLang="zh-TW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(Check the subject(s) and press [Setup] </a:t>
            </a:r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TW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fine-tune)</a:t>
            </a:r>
            <a:endParaRPr lang="zh-HK" altLang="en-US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圖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355113" y="2480186"/>
            <a:ext cx="8253906" cy="4275167"/>
          </a:xfrm>
          <a:prstGeom prst="rect">
            <a:avLst/>
          </a:prstGeom>
        </p:spPr>
      </p:pic>
      <p:pic>
        <p:nvPicPr>
          <p:cNvPr id="12" name="圖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78691" y="5012410"/>
            <a:ext cx="8155709" cy="1819542"/>
          </a:xfrm>
          <a:prstGeom prst="rect">
            <a:avLst/>
          </a:prstGeom>
        </p:spPr>
      </p:pic>
      <p:pic>
        <p:nvPicPr>
          <p:cNvPr id="14" name="圖片 13"/>
          <p:cNvPicPr/>
          <p:nvPr/>
        </p:nvPicPr>
        <p:blipFill>
          <a:blip r:embed="rId4"/>
          <a:stretch>
            <a:fillRect/>
          </a:stretch>
        </p:blipFill>
        <p:spPr>
          <a:xfrm>
            <a:off x="3229020" y="3238101"/>
            <a:ext cx="5769077" cy="2881911"/>
          </a:xfrm>
          <a:prstGeom prst="rect">
            <a:avLst/>
          </a:prstGeom>
          <a:ln w="38100">
            <a:solidFill>
              <a:srgbClr val="A50021"/>
            </a:solidFill>
          </a:ln>
        </p:spPr>
      </p:pic>
      <p:sp>
        <p:nvSpPr>
          <p:cNvPr id="9" name="矩形 8"/>
          <p:cNvSpPr/>
          <p:nvPr/>
        </p:nvSpPr>
        <p:spPr bwMode="auto">
          <a:xfrm>
            <a:off x="441030" y="5012410"/>
            <a:ext cx="242462" cy="680093"/>
          </a:xfrm>
          <a:prstGeom prst="rect">
            <a:avLst/>
          </a:prstGeom>
          <a:noFill/>
          <a:ln w="25400">
            <a:solidFill>
              <a:srgbClr val="A50021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461648" y="6081713"/>
            <a:ext cx="496462" cy="212857"/>
          </a:xfrm>
          <a:prstGeom prst="rect">
            <a:avLst/>
          </a:prstGeom>
          <a:noFill/>
          <a:ln w="25400">
            <a:solidFill>
              <a:srgbClr val="A50021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92D050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18" name="直線單箭頭接點 17"/>
          <p:cNvCxnSpPr>
            <a:stCxn id="9" idx="3"/>
          </p:cNvCxnSpPr>
          <p:nvPr/>
        </p:nvCxnSpPr>
        <p:spPr bwMode="auto">
          <a:xfrm flipV="1">
            <a:off x="683492" y="3726186"/>
            <a:ext cx="2753770" cy="1626271"/>
          </a:xfrm>
          <a:prstGeom prst="straightConnector1">
            <a:avLst/>
          </a:prstGeom>
          <a:noFill/>
          <a:ln w="38100">
            <a:solidFill>
              <a:srgbClr val="A50021"/>
            </a:solidFill>
            <a:tailEnd type="triangle"/>
          </a:ln>
        </p:spPr>
      </p:cxnSp>
      <p:cxnSp>
        <p:nvCxnSpPr>
          <p:cNvPr id="8" name="直線接點 7"/>
          <p:cNvCxnSpPr/>
          <p:nvPr/>
        </p:nvCxnSpPr>
        <p:spPr bwMode="auto">
          <a:xfrm>
            <a:off x="683492" y="5495636"/>
            <a:ext cx="778156" cy="586077"/>
          </a:xfrm>
          <a:prstGeom prst="line">
            <a:avLst/>
          </a:prstGeom>
          <a:noFill/>
          <a:ln w="38100">
            <a:solidFill>
              <a:srgbClr val="A50021"/>
            </a:solidFill>
          </a:ln>
        </p:spPr>
      </p:cxnSp>
      <p:sp>
        <p:nvSpPr>
          <p:cNvPr id="19" name="矩形 18"/>
          <p:cNvSpPr/>
          <p:nvPr/>
        </p:nvSpPr>
        <p:spPr bwMode="auto">
          <a:xfrm>
            <a:off x="1884218" y="2646760"/>
            <a:ext cx="1490706" cy="3738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801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571076" cy="762000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Report(SRR)(4)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54473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Report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en-US" altLang="zh-HK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(Fine-tune student’s Academic </a:t>
            </a:r>
            <a:r>
              <a:rPr lang="en-US" altLang="zh-HK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erformance)</a:t>
            </a:r>
            <a:endParaRPr lang="zh-HK" altLang="en-US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圖片 14"/>
          <p:cNvPicPr/>
          <p:nvPr/>
        </p:nvPicPr>
        <p:blipFill>
          <a:blip r:embed="rId2"/>
          <a:stretch>
            <a:fillRect/>
          </a:stretch>
        </p:blipFill>
        <p:spPr>
          <a:xfrm>
            <a:off x="378691" y="2083773"/>
            <a:ext cx="8294254" cy="466760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 bwMode="auto">
          <a:xfrm>
            <a:off x="2397077" y="2225964"/>
            <a:ext cx="1205105" cy="2586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4572000" y="3846946"/>
            <a:ext cx="4174836" cy="24614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688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571076" cy="762000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Report(SRR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54473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Report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Performance </a:t>
            </a:r>
            <a:r>
              <a:rPr lang="en-US" altLang="zh-HK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(Add S</a:t>
            </a:r>
            <a:r>
              <a:rPr lang="en-US" altLang="zh-HK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ubjects</a:t>
            </a:r>
            <a:r>
              <a:rPr lang="en-US" altLang="zh-HK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圖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378691" y="2103038"/>
            <a:ext cx="8377382" cy="445477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378690" y="2856744"/>
            <a:ext cx="2724727" cy="35751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378689" y="5248099"/>
            <a:ext cx="8229602" cy="39716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277090" y="5725468"/>
            <a:ext cx="2724727" cy="43645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219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571076" cy="762000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Report(SRR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54473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Report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en-US" altLang="zh-HK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(Fine-tune </a:t>
            </a:r>
            <a:r>
              <a:rPr lang="en-US" altLang="zh-HK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student’s Personal &amp; General Abilities)</a:t>
            </a:r>
            <a:endParaRPr lang="zh-HK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800080"/>
              </a:buClr>
              <a:buNone/>
            </a:pPr>
            <a:endParaRPr lang="zh-HK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圖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900789" y="2089583"/>
            <a:ext cx="7416800" cy="3500180"/>
          </a:xfrm>
          <a:prstGeom prst="rect">
            <a:avLst/>
          </a:prstGeom>
        </p:spPr>
      </p:pic>
      <p:pic>
        <p:nvPicPr>
          <p:cNvPr id="15" name="圖片 14"/>
          <p:cNvPicPr/>
          <p:nvPr/>
        </p:nvPicPr>
        <p:blipFill>
          <a:blip r:embed="rId3"/>
          <a:stretch>
            <a:fillRect/>
          </a:stretch>
        </p:blipFill>
        <p:spPr>
          <a:xfrm>
            <a:off x="900789" y="5703945"/>
            <a:ext cx="7416800" cy="9739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922177" y="6355285"/>
            <a:ext cx="2393677" cy="3226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3412350" y="2388267"/>
            <a:ext cx="2393677" cy="3226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02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solidFill>
                  <a:srgbClr val="333399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Preparation Work 2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2582" y="1341438"/>
            <a:ext cx="8135606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HK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facilitate </a:t>
            </a:r>
            <a:r>
              <a:rPr lang="en-US" altLang="zh-HK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altLang="zh-HK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 between JUPAS online application system </a:t>
            </a:r>
            <a:r>
              <a:rPr lang="en-US" altLang="zh-HK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WebSAMS</a:t>
            </a:r>
            <a:r>
              <a:rPr lang="en-US" altLang="zh-HK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HK" alt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JUPAS </a:t>
            </a:r>
            <a:r>
              <a:rPr lang="en-US" altLang="zh-HK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List can only be available</a:t>
            </a:r>
            <a:r>
              <a:rPr lang="en-US" altLang="zh-HK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after </a:t>
            </a:r>
            <a:r>
              <a:rPr lang="en-US" altLang="zh-HK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submission of student </a:t>
            </a:r>
            <a:r>
              <a:rPr lang="en-US" altLang="zh-HK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to JUPAS office and </a:t>
            </a:r>
            <a:r>
              <a:rPr lang="en-US" altLang="zh-HK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completion of student registration </a:t>
            </a:r>
            <a:r>
              <a:rPr lang="en-US" altLang="zh-HK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JUPAS </a:t>
            </a:r>
            <a:r>
              <a:rPr lang="en-US" altLang="zh-HK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endParaRPr lang="en-US" altLang="zh-HK" dirty="0"/>
          </a:p>
          <a:p>
            <a:pPr>
              <a:buClr>
                <a:srgbClr val="800080"/>
              </a:buClr>
            </a:pPr>
            <a:r>
              <a:rPr lang="en-US" altLang="zh-HK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HK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K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File Structure for School</a:t>
            </a:r>
            <a:r>
              <a:rPr lang="en-US" altLang="zh-HK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posted </a:t>
            </a:r>
            <a:r>
              <a:rPr lang="en-US" altLang="zh-HK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</a:t>
            </a:r>
            <a:r>
              <a:rPr lang="en-US" altLang="zh-HK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Download Area</a:t>
            </a:r>
            <a:r>
              <a:rPr lang="en-US" altLang="zh-HK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K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school’s JUPAS account (for School Head, Teacher-in-charge &amp; Class / Group Teacher)</a:t>
            </a:r>
            <a:endParaRPr lang="zh-TW" altLang="zh-HK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26232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571076" cy="762000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Report(SRR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54473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Report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en-US" altLang="zh-HK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(Highlight student’s extra Academic Performance)  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圖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466264" y="2117725"/>
            <a:ext cx="7707918" cy="441238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250726" y="6202218"/>
            <a:ext cx="1733520" cy="32789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134617" y="2523258"/>
            <a:ext cx="1733520" cy="2476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3639127" y="4323917"/>
            <a:ext cx="2327563" cy="2942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494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571076" cy="762000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Report(SRR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54473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Report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Data File</a:t>
            </a:r>
            <a:endParaRPr lang="zh-HK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圖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1168400" y="2172407"/>
            <a:ext cx="6807200" cy="30783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 bwMode="auto">
          <a:xfrm>
            <a:off x="1168400" y="4359130"/>
            <a:ext cx="957665" cy="30523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1168400" y="2865164"/>
            <a:ext cx="1207047" cy="34679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55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571076" cy="762000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Report(SRR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54473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Report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Data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lang="en-US" altLang="zh-HK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(Select the appropriate applicants)</a:t>
            </a:r>
            <a:endParaRPr lang="zh-HK" altLang="en-US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757381" y="2105891"/>
            <a:ext cx="7453745" cy="3703782"/>
          </a:xfrm>
          <a:prstGeom prst="rect">
            <a:avLst/>
          </a:prstGeom>
        </p:spPr>
      </p:pic>
      <p:pic>
        <p:nvPicPr>
          <p:cNvPr id="8" name="圖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766618" y="4599709"/>
            <a:ext cx="7499927" cy="196492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 bwMode="auto">
          <a:xfrm>
            <a:off x="809223" y="5190836"/>
            <a:ext cx="4390850" cy="61883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7607603" y="2784981"/>
            <a:ext cx="701548" cy="25813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橢圓形圖說文字 8"/>
          <p:cNvSpPr/>
          <p:nvPr/>
        </p:nvSpPr>
        <p:spPr bwMode="auto">
          <a:xfrm flipH="1">
            <a:off x="5341655" y="4075654"/>
            <a:ext cx="2124365" cy="1764146"/>
          </a:xfrm>
          <a:prstGeom prst="wedgeEllipseCallout">
            <a:avLst>
              <a:gd name="adj1" fmla="val 53504"/>
              <a:gd name="adj2" fmla="val 55694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0" lang="en-US" altLang="zh-HK" sz="20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Note of working steps for submission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757381" y="2657330"/>
            <a:ext cx="1376219" cy="34448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945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571076" cy="762000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Report(SRR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54473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Report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Data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lang="en-US" altLang="zh-HK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(Extract three data files to JUPAS Portal)</a:t>
            </a:r>
            <a:endParaRPr lang="zh-HK" altLang="en-US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378691" y="2158769"/>
            <a:ext cx="5865092" cy="308748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598" y="3859724"/>
            <a:ext cx="3814619" cy="276188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 bwMode="auto">
          <a:xfrm>
            <a:off x="378691" y="3448916"/>
            <a:ext cx="5652567" cy="41080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6" name="直線單箭頭接點 5"/>
          <p:cNvCxnSpPr/>
          <p:nvPr/>
        </p:nvCxnSpPr>
        <p:spPr bwMode="auto">
          <a:xfrm>
            <a:off x="5791200" y="3676073"/>
            <a:ext cx="692727" cy="646545"/>
          </a:xfrm>
          <a:prstGeom prst="straightConnector1">
            <a:avLst/>
          </a:prstGeom>
          <a:noFill/>
          <a:ln w="38100">
            <a:solidFill>
              <a:srgbClr val="FF0000"/>
            </a:solidFill>
            <a:tailEnd type="triangle"/>
          </a:ln>
        </p:spPr>
      </p:cxnSp>
      <p:sp>
        <p:nvSpPr>
          <p:cNvPr id="11" name="矩形 10"/>
          <p:cNvSpPr/>
          <p:nvPr/>
        </p:nvSpPr>
        <p:spPr bwMode="auto">
          <a:xfrm>
            <a:off x="290945" y="2939401"/>
            <a:ext cx="1207047" cy="34679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532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571076" cy="762000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Report(SRR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(11)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54473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Report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Data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lang="en-US" altLang="zh-HK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(Extract three data files to JUPAS Portal)</a:t>
            </a:r>
            <a:endParaRPr lang="zh-HK" altLang="en-US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800080"/>
              </a:buClr>
            </a:pPr>
            <a:endParaRPr lang="zh-HK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5417993" y="2295523"/>
            <a:ext cx="1162050" cy="1133475"/>
          </a:xfrm>
          <a:prstGeom prst="rect">
            <a:avLst/>
          </a:prstGeom>
        </p:spPr>
      </p:pic>
      <p:pic>
        <p:nvPicPr>
          <p:cNvPr id="8" name="圖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813103" y="2609849"/>
            <a:ext cx="3124200" cy="504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圖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813103" y="4267394"/>
            <a:ext cx="7259479" cy="13657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向右箭號 10"/>
          <p:cNvSpPr/>
          <p:nvPr/>
        </p:nvSpPr>
        <p:spPr bwMode="auto">
          <a:xfrm>
            <a:off x="4442690" y="2685325"/>
            <a:ext cx="526473" cy="353869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向右箭號 11"/>
          <p:cNvSpPr/>
          <p:nvPr/>
        </p:nvSpPr>
        <p:spPr bwMode="auto">
          <a:xfrm rot="5400000">
            <a:off x="5735781" y="3565088"/>
            <a:ext cx="526473" cy="353869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310909" y="3010835"/>
            <a:ext cx="1394691" cy="28408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753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3003063"/>
            <a:ext cx="7772400" cy="1500187"/>
          </a:xfrm>
        </p:spPr>
        <p:txBody>
          <a:bodyPr/>
          <a:lstStyle/>
          <a:p>
            <a:pPr algn="ctr"/>
            <a:r>
              <a:rPr lang="en-US" altLang="zh-TW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E-APP</a:t>
            </a:r>
          </a:p>
          <a:p>
            <a:pPr algn="ctr"/>
            <a:r>
              <a:rPr lang="en-US" altLang="zh-TW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Work </a:t>
            </a:r>
            <a:r>
              <a:rPr lang="en-US" altLang="zh-TW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Flow</a:t>
            </a:r>
            <a:endParaRPr lang="zh-HK" altLang="en-US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45065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Incoming Data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0291" y="1341438"/>
            <a:ext cx="8206509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 E-APP Data Communication &gt; Process Incoming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pPr lvl="1">
              <a:buClr>
                <a:srgbClr val="800080"/>
              </a:buClr>
            </a:pPr>
            <a:r>
              <a:rPr lang="en-US" altLang="zh-H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Decrypt the Parameter </a:t>
            </a:r>
            <a:r>
              <a:rPr lang="en-US" altLang="zh-H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H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 which is sent from E-APP System(EDB) via CDS and import it here</a:t>
            </a:r>
          </a:p>
          <a:p>
            <a:pPr lvl="1">
              <a:buClr>
                <a:srgbClr val="800080"/>
              </a:buClr>
            </a:pPr>
            <a:endParaRPr lang="zh-HK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480291" y="2813482"/>
            <a:ext cx="7866638" cy="3929063"/>
            <a:chOff x="519979" y="2250064"/>
            <a:chExt cx="7866638" cy="3929063"/>
          </a:xfrm>
        </p:grpSpPr>
        <p:pic>
          <p:nvPicPr>
            <p:cNvPr id="4" name="圖片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04808" y="2250064"/>
              <a:ext cx="7781809" cy="3929063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 bwMode="auto">
            <a:xfrm>
              <a:off x="519979" y="5802529"/>
              <a:ext cx="1733520" cy="32789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2122488" y="3080147"/>
              <a:ext cx="1733520" cy="32789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2253499" y="3744841"/>
              <a:ext cx="1062356" cy="37457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40668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List(1)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Student List for Institute Application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529388" y="2397709"/>
            <a:ext cx="8157411" cy="390683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404261" y="5467149"/>
            <a:ext cx="1732547" cy="32725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3184358" y="4531894"/>
            <a:ext cx="2263541" cy="4058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318084" y="3429000"/>
            <a:ext cx="4390724" cy="4462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557788" y="4524005"/>
            <a:ext cx="1622660" cy="40586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291213" y="4778668"/>
            <a:ext cx="752375" cy="39958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11" name="直線單箭頭接點 10"/>
          <p:cNvCxnSpPr>
            <a:stCxn id="7" idx="2"/>
          </p:cNvCxnSpPr>
          <p:nvPr/>
        </p:nvCxnSpPr>
        <p:spPr bwMode="auto">
          <a:xfrm>
            <a:off x="4513446" y="3875205"/>
            <a:ext cx="12372" cy="290395"/>
          </a:xfrm>
          <a:prstGeom prst="straightConnector1">
            <a:avLst/>
          </a:prstGeom>
          <a:noFill/>
          <a:ln w="38100">
            <a:solidFill>
              <a:srgbClr val="FF0000"/>
            </a:solidFill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10924763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List(2)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Student List for Institute Application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89" y="2320340"/>
            <a:ext cx="8392262" cy="357032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5544552" y="2689985"/>
            <a:ext cx="752375" cy="13718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529389" y="3025638"/>
            <a:ext cx="981777" cy="3047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2046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List(3)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Student List for Institute Application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64309" y="2242117"/>
            <a:ext cx="7728919" cy="454369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712202" y="5134735"/>
            <a:ext cx="1054686" cy="17232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050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solidFill>
                  <a:srgbClr val="333399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Preparation Work </a:t>
            </a:r>
            <a:r>
              <a:rPr lang="en-US" altLang="zh-HK" dirty="0" smtClean="0">
                <a:solidFill>
                  <a:srgbClr val="333399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4109" y="1341438"/>
            <a:ext cx="825269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zh-HK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 </a:t>
            </a:r>
            <a:r>
              <a:rPr lang="en-US" altLang="zh-HK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(ASR) </a:t>
            </a:r>
            <a:r>
              <a:rPr lang="en-US" altLang="zh-HK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used, </a:t>
            </a:r>
            <a:r>
              <a:rPr lang="en-US" altLang="zh-HK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 </a:t>
            </a:r>
            <a:r>
              <a:rPr lang="en-US" altLang="zh-HK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in </a:t>
            </a:r>
            <a:r>
              <a:rPr lang="en-US" altLang="zh-HK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en-US" altLang="zh-HK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K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generated </a:t>
            </a:r>
            <a:r>
              <a:rPr lang="en-US" altLang="zh-HK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 </a:t>
            </a:r>
            <a:r>
              <a:rPr lang="en-US" altLang="zh-HK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</a:t>
            </a:r>
            <a:r>
              <a:rPr lang="en-US" altLang="zh-HK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</a:t>
            </a:r>
            <a:r>
              <a:rPr lang="en-US" altLang="zh-HK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 (SRR) </a:t>
            </a:r>
            <a:r>
              <a:rPr lang="en-US" altLang="zh-HK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WebSAMS</a:t>
            </a:r>
          </a:p>
          <a:p>
            <a:pPr>
              <a:buClr>
                <a:srgbClr val="800080"/>
              </a:buClr>
            </a:pPr>
            <a:r>
              <a:rPr lang="en-US" altLang="zh-HK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altLang="zh-HK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</a:t>
            </a:r>
            <a:r>
              <a:rPr lang="en-US" altLang="zh-HK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</a:t>
            </a:r>
            <a:r>
              <a:rPr lang="en-US" altLang="zh-HK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 (S5 and/or S6) and assessment (e.g. T1A1, T1 or Annual) (max two entries) that </a:t>
            </a:r>
            <a:r>
              <a:rPr lang="en-US" altLang="zh-HK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reflect students’ performance </a:t>
            </a:r>
            <a:r>
              <a:rPr lang="en-US" altLang="zh-HK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to schools’ </a:t>
            </a:r>
            <a:r>
              <a:rPr lang="en-US" altLang="zh-HK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</a:p>
          <a:p>
            <a:pPr>
              <a:buClr>
                <a:srgbClr val="800080"/>
              </a:buClr>
            </a:pPr>
            <a:r>
              <a:rPr lang="en-US" altLang="zh-HK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 results can be exported in</a:t>
            </a:r>
            <a:r>
              <a:rPr lang="en-US" altLang="zh-HK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K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Percentile and Overall Rating</a:t>
            </a:r>
            <a:r>
              <a:rPr lang="en-US" altLang="zh-HK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K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WebSAMS to JUPAS online application system</a:t>
            </a:r>
            <a:endParaRPr lang="zh-HK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4582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List(4)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Student List for Institute Application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41" y="2300576"/>
            <a:ext cx="8421717" cy="34906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433331" y="2677862"/>
            <a:ext cx="1164560" cy="31133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51425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List(5)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Student List for Institute Application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529389" y="2159144"/>
            <a:ext cx="7727920" cy="349351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3102178" y="2426855"/>
            <a:ext cx="1358986" cy="2886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29389" y="2581564"/>
            <a:ext cx="641927" cy="28170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9" name="圖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529389" y="5741016"/>
            <a:ext cx="7727920" cy="68215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 bwMode="auto">
          <a:xfrm>
            <a:off x="529389" y="6086044"/>
            <a:ext cx="2675629" cy="33712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爆炸 1 10"/>
          <p:cNvSpPr/>
          <p:nvPr/>
        </p:nvSpPr>
        <p:spPr bwMode="auto">
          <a:xfrm>
            <a:off x="5390344" y="1736436"/>
            <a:ext cx="3753656" cy="3057236"/>
          </a:xfrm>
          <a:prstGeom prst="irregularSeal1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0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Checking applicants before</a:t>
            </a:r>
            <a:r>
              <a:rPr kumimoji="0" lang="en-US" altLang="zh-TW" sz="20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pressing [Confirm] button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2825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List(6)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Student List for Institute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</a:t>
            </a:r>
            <a:r>
              <a:rPr lang="en-US" altLang="zh-TW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(After pressing [Confirm] button)</a:t>
            </a:r>
            <a:endParaRPr lang="zh-HK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529389" y="2216726"/>
            <a:ext cx="3275993" cy="2419929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5147468" y="2261067"/>
            <a:ext cx="3143250" cy="581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圖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6237720" y="3679969"/>
            <a:ext cx="1009650" cy="962025"/>
          </a:xfrm>
          <a:prstGeom prst="rect">
            <a:avLst/>
          </a:prstGeom>
        </p:spPr>
      </p:pic>
      <p:pic>
        <p:nvPicPr>
          <p:cNvPr id="9" name="圖片 8"/>
          <p:cNvPicPr/>
          <p:nvPr/>
        </p:nvPicPr>
        <p:blipFill>
          <a:blip r:embed="rId5"/>
          <a:stretch>
            <a:fillRect/>
          </a:stretch>
        </p:blipFill>
        <p:spPr>
          <a:xfrm>
            <a:off x="455497" y="4854938"/>
            <a:ext cx="6948891" cy="1832189"/>
          </a:xfrm>
          <a:prstGeom prst="rect">
            <a:avLst/>
          </a:prstGeom>
        </p:spPr>
      </p:pic>
      <p:sp>
        <p:nvSpPr>
          <p:cNvPr id="10" name="向右箭號 9"/>
          <p:cNvSpPr/>
          <p:nvPr/>
        </p:nvSpPr>
        <p:spPr bwMode="auto">
          <a:xfrm>
            <a:off x="4231841" y="2374644"/>
            <a:ext cx="526473" cy="353869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向右箭號 10"/>
          <p:cNvSpPr/>
          <p:nvPr/>
        </p:nvSpPr>
        <p:spPr bwMode="auto">
          <a:xfrm rot="5400000">
            <a:off x="6479308" y="3026854"/>
            <a:ext cx="526473" cy="353869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向右箭號 11"/>
          <p:cNvSpPr/>
          <p:nvPr/>
        </p:nvSpPr>
        <p:spPr bwMode="auto">
          <a:xfrm rot="8411815">
            <a:off x="5532579" y="4210843"/>
            <a:ext cx="526473" cy="353869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6111312" y="4342572"/>
            <a:ext cx="1293076" cy="3738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82119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List(7)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E-APP Data Communication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Outgoing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zh-HK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(After pressing [Confirm and Send to E-APP Data Communication] button)</a:t>
            </a:r>
            <a:endParaRPr lang="zh-HK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圖片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8" y="2717800"/>
            <a:ext cx="6979775" cy="40339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橢圓形圖說文字 3"/>
          <p:cNvSpPr/>
          <p:nvPr/>
        </p:nvSpPr>
        <p:spPr bwMode="auto">
          <a:xfrm flipH="1">
            <a:off x="6954980" y="3631983"/>
            <a:ext cx="2124365" cy="1764146"/>
          </a:xfrm>
          <a:prstGeom prst="wedgeEllipseCallout">
            <a:avLst>
              <a:gd name="adj1" fmla="val 33504"/>
              <a:gd name="adj2" fmla="val 84490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0" lang="en-US" altLang="zh-HK" sz="20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Note of working steps for submission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3213014" y="3487665"/>
            <a:ext cx="1358986" cy="2886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77421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1818" y="1341438"/>
            <a:ext cx="8224982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E-APP Data Communication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Confirmed Outgoing Data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18" y="2255981"/>
            <a:ext cx="7897755" cy="31657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橢圓形圖說文字 4"/>
          <p:cNvSpPr/>
          <p:nvPr/>
        </p:nvSpPr>
        <p:spPr bwMode="auto">
          <a:xfrm flipH="1">
            <a:off x="6954980" y="1784711"/>
            <a:ext cx="2124365" cy="1764146"/>
          </a:xfrm>
          <a:prstGeom prst="wedgeEllipseCallout">
            <a:avLst>
              <a:gd name="adj1" fmla="val 29156"/>
              <a:gd name="adj2" fmla="val 120616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0" lang="en-US" altLang="zh-HK" sz="20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Note of working steps after submission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4502395" y="3140364"/>
            <a:ext cx="1358986" cy="2886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49161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5636" y="1341438"/>
            <a:ext cx="8271164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 Report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55" y="1735473"/>
            <a:ext cx="7472217" cy="496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551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559318" y="392575"/>
            <a:ext cx="7775875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模組參考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78659" y="1314244"/>
            <a:ext cx="92859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74650" indent="-3746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l" eaLnBrk="1" hangingPunct="1">
              <a:defRPr/>
            </a:pPr>
            <a:r>
              <a:rPr lang="zh-TW" altLang="en-US" sz="20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sz="2000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r>
              <a:rPr lang="en-US" altLang="zh-TW" sz="2000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模組資料</a:t>
            </a:r>
            <a:r>
              <a:rPr lang="en-US" altLang="zh-TW" sz="2000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申請大專院校</a:t>
            </a:r>
            <a:r>
              <a:rPr lang="en-US" altLang="zh-TW" sz="2000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(INA)</a:t>
            </a:r>
            <a:endParaRPr lang="en-US" altLang="zh-TW" sz="2000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82" y="1886438"/>
            <a:ext cx="7637808" cy="4779995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2694367" y="4350327"/>
            <a:ext cx="1152128" cy="3923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155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65418" y="396499"/>
            <a:ext cx="7778088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62" y="1521097"/>
            <a:ext cx="8162275" cy="3039790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989354" y="3611418"/>
            <a:ext cx="1152128" cy="6280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2419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</a:t>
            </a:r>
            <a:r>
              <a:rPr lang="zh-TW" altLang="en-US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(FAQ)</a:t>
            </a:r>
            <a:endParaRPr lang="zh-HK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36883" y="1395663"/>
            <a:ext cx="83547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主頁 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模組資料 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申請大專院校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(INA)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</a:t>
            </a:r>
            <a:endParaRPr lang="en-US" altLang="zh-HK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altLang="zh-HK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16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</a:p>
          <a:p>
            <a:pPr algn="l"/>
            <a:endParaRPr lang="en-US" altLang="zh-HK" sz="16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endParaRPr lang="en-US" altLang="zh-HK" sz="1600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endParaRPr lang="en-US" altLang="zh-HK" sz="16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endParaRPr lang="en-US" altLang="zh-HK" sz="1600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endParaRPr lang="en-US" altLang="zh-HK" sz="16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endParaRPr lang="en-US" altLang="zh-HK" sz="1600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endParaRPr lang="en-US" altLang="zh-HK" sz="16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endParaRPr lang="en-US" altLang="zh-TW" sz="1600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r>
              <a:rPr lang="en-US" altLang="zh-TW" sz="16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 </a:t>
            </a:r>
            <a:endParaRPr lang="en-US" altLang="zh-HK" sz="16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altLang="zh-HK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987" y="1368363"/>
            <a:ext cx="1878189" cy="112440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54" y="2576020"/>
            <a:ext cx="7944290" cy="185734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954" y="4756768"/>
            <a:ext cx="8194241" cy="131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820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369128"/>
            <a:ext cx="8844155" cy="3979143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1350455"/>
            <a:ext cx="841878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74650" indent="-3746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l" eaLnBrk="1" hangingPunct="1">
              <a:defRPr/>
            </a:pPr>
            <a:r>
              <a:rPr lang="zh-TW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r>
              <a:rPr lang="en-US" altLang="zh-T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模組資料</a:t>
            </a:r>
            <a:r>
              <a:rPr lang="en-US" altLang="zh-T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模組訊息</a:t>
            </a:r>
            <a:r>
              <a:rPr lang="en-US" altLang="zh-TW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網上校管系統主要功能新增項目</a:t>
            </a:r>
            <a:r>
              <a:rPr lang="en-US" altLang="zh-T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中文版</a:t>
            </a:r>
            <a:r>
              <a:rPr lang="en-US" altLang="zh-T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l" eaLnBrk="1" hangingPunct="1">
              <a:defRPr/>
            </a:pPr>
            <a:endParaRPr lang="en-US" altLang="zh-TW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1583160" y="394407"/>
            <a:ext cx="7560840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主要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功能新增項目</a:t>
            </a:r>
            <a:endParaRPr lang="en-US" altLang="zh-TW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2105176" y="4577383"/>
            <a:ext cx="2592288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59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27869" y="1123647"/>
            <a:ext cx="8208912" cy="79165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800080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TW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extracting S6 student data for JUPAS and E-APP applications </a:t>
            </a:r>
            <a:endParaRPr lang="zh-HK" altLang="en-US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fontAlgn="auto"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endParaRPr lang="zh-HK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27869" y="4328107"/>
            <a:ext cx="3524051" cy="412840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Dec Applications for E-APP</a:t>
            </a:r>
          </a:p>
        </p:txBody>
      </p:sp>
      <p:grpSp>
        <p:nvGrpSpPr>
          <p:cNvPr id="17" name="群組 16"/>
          <p:cNvGrpSpPr/>
          <p:nvPr/>
        </p:nvGrpSpPr>
        <p:grpSpPr>
          <a:xfrm>
            <a:off x="87297" y="1768753"/>
            <a:ext cx="9009573" cy="2654660"/>
            <a:chOff x="133035" y="1568707"/>
            <a:chExt cx="9009573" cy="2654660"/>
          </a:xfrm>
        </p:grpSpPr>
        <p:sp>
          <p:nvSpPr>
            <p:cNvPr id="12" name="TextBox 11"/>
            <p:cNvSpPr txBox="1"/>
            <p:nvPr/>
          </p:nvSpPr>
          <p:spPr bwMode="auto">
            <a:xfrm>
              <a:off x="373607" y="1719823"/>
              <a:ext cx="3714742" cy="40011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lvl="0">
                <a:spcAft>
                  <a:spcPts val="0"/>
                </a:spcAft>
              </a:pPr>
              <a:r>
                <a:rPr lang="en-US" altLang="zh-TW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Sep Applications for JUPAS </a:t>
              </a:r>
            </a:p>
          </p:txBody>
        </p:sp>
        <p:grpSp>
          <p:nvGrpSpPr>
            <p:cNvPr id="2" name="群組 1"/>
            <p:cNvGrpSpPr/>
            <p:nvPr/>
          </p:nvGrpSpPr>
          <p:grpSpPr>
            <a:xfrm>
              <a:off x="133035" y="1568707"/>
              <a:ext cx="9009573" cy="2654660"/>
              <a:chOff x="133035" y="1568707"/>
              <a:chExt cx="9009573" cy="2654660"/>
            </a:xfrm>
          </p:grpSpPr>
          <p:sp>
            <p:nvSpPr>
              <p:cNvPr id="3" name="向右箭號 2"/>
              <p:cNvSpPr/>
              <p:nvPr/>
            </p:nvSpPr>
            <p:spPr>
              <a:xfrm>
                <a:off x="659288" y="1568707"/>
                <a:ext cx="8123748" cy="2535477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" name="手繪多邊形 5"/>
              <p:cNvSpPr/>
              <p:nvPr/>
            </p:nvSpPr>
            <p:spPr>
              <a:xfrm>
                <a:off x="133035" y="2441675"/>
                <a:ext cx="1362040" cy="1487838"/>
              </a:xfrm>
              <a:custGeom>
                <a:avLst/>
                <a:gdLst>
                  <a:gd name="connsiteX0" fmla="*/ 0 w 1740612"/>
                  <a:gd name="connsiteY0" fmla="*/ 247978 h 1487838"/>
                  <a:gd name="connsiteX1" fmla="*/ 247978 w 1740612"/>
                  <a:gd name="connsiteY1" fmla="*/ 0 h 1487838"/>
                  <a:gd name="connsiteX2" fmla="*/ 1492634 w 1740612"/>
                  <a:gd name="connsiteY2" fmla="*/ 0 h 1487838"/>
                  <a:gd name="connsiteX3" fmla="*/ 1740612 w 1740612"/>
                  <a:gd name="connsiteY3" fmla="*/ 247978 h 1487838"/>
                  <a:gd name="connsiteX4" fmla="*/ 1740612 w 1740612"/>
                  <a:gd name="connsiteY4" fmla="*/ 1239860 h 1487838"/>
                  <a:gd name="connsiteX5" fmla="*/ 1492634 w 1740612"/>
                  <a:gd name="connsiteY5" fmla="*/ 1487838 h 1487838"/>
                  <a:gd name="connsiteX6" fmla="*/ 247978 w 1740612"/>
                  <a:gd name="connsiteY6" fmla="*/ 1487838 h 1487838"/>
                  <a:gd name="connsiteX7" fmla="*/ 0 w 1740612"/>
                  <a:gd name="connsiteY7" fmla="*/ 1239860 h 1487838"/>
                  <a:gd name="connsiteX8" fmla="*/ 0 w 1740612"/>
                  <a:gd name="connsiteY8" fmla="*/ 247978 h 1487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0612" h="1487838">
                    <a:moveTo>
                      <a:pt x="0" y="247978"/>
                    </a:moveTo>
                    <a:cubicBezTo>
                      <a:pt x="0" y="111024"/>
                      <a:pt x="111024" y="0"/>
                      <a:pt x="247978" y="0"/>
                    </a:cubicBezTo>
                    <a:lnTo>
                      <a:pt x="1492634" y="0"/>
                    </a:lnTo>
                    <a:cubicBezTo>
                      <a:pt x="1629588" y="0"/>
                      <a:pt x="1740612" y="111024"/>
                      <a:pt x="1740612" y="247978"/>
                    </a:cubicBezTo>
                    <a:lnTo>
                      <a:pt x="1740612" y="1239860"/>
                    </a:lnTo>
                    <a:cubicBezTo>
                      <a:pt x="1740612" y="1376814"/>
                      <a:pt x="1629588" y="1487838"/>
                      <a:pt x="1492634" y="1487838"/>
                    </a:cubicBezTo>
                    <a:lnTo>
                      <a:pt x="247978" y="1487838"/>
                    </a:lnTo>
                    <a:cubicBezTo>
                      <a:pt x="111024" y="1487838"/>
                      <a:pt x="0" y="1376814"/>
                      <a:pt x="0" y="1239860"/>
                    </a:cubicBezTo>
                    <a:lnTo>
                      <a:pt x="0" y="2479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5970" tIns="125970" rIns="125970" bIns="125970" numCol="1" spcCol="1270" anchor="ctr" anchorCtr="0">
                <a:noAutofit/>
              </a:bodyPr>
              <a:lstStyle/>
              <a:p>
                <a:pPr algn="ctr" fontAlgn="auto">
                  <a:spcAft>
                    <a:spcPts val="0"/>
                  </a:spcAft>
                  <a:defRPr/>
                </a:pPr>
                <a:r>
                  <a:rPr lang="en-US" altLang="zh-HK" sz="1600" b="1" kern="12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Student List Generation</a:t>
                </a:r>
              </a:p>
              <a:p>
                <a:pPr algn="ctr" fontAlgn="auto">
                  <a:spcAft>
                    <a:spcPts val="0"/>
                  </a:spcAft>
                  <a:defRPr/>
                </a:pPr>
                <a:endParaRPr lang="en-US" altLang="zh-TW" sz="8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endParaRPr>
              </a:p>
              <a:p>
                <a:pPr marL="0" marR="0" lvl="0" indent="0" algn="ctr" defTabSz="844550" eaLnBrk="1" latinLnBrk="0" hangingPunct="1">
                  <a:lnSpc>
                    <a:spcPct val="90000"/>
                  </a:lnSpc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HK" sz="1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Submit Data via JUPAS Portal</a:t>
                </a:r>
                <a:endParaRPr lang="en-US" altLang="zh-HK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手繪多邊形 7"/>
              <p:cNvSpPr/>
              <p:nvPr/>
            </p:nvSpPr>
            <p:spPr>
              <a:xfrm>
                <a:off x="1567328" y="2452079"/>
                <a:ext cx="1991848" cy="1519389"/>
              </a:xfrm>
              <a:custGeom>
                <a:avLst/>
                <a:gdLst>
                  <a:gd name="connsiteX0" fmla="*/ 0 w 1775676"/>
                  <a:gd name="connsiteY0" fmla="*/ 253237 h 1519389"/>
                  <a:gd name="connsiteX1" fmla="*/ 253237 w 1775676"/>
                  <a:gd name="connsiteY1" fmla="*/ 0 h 1519389"/>
                  <a:gd name="connsiteX2" fmla="*/ 1522439 w 1775676"/>
                  <a:gd name="connsiteY2" fmla="*/ 0 h 1519389"/>
                  <a:gd name="connsiteX3" fmla="*/ 1775676 w 1775676"/>
                  <a:gd name="connsiteY3" fmla="*/ 253237 h 1519389"/>
                  <a:gd name="connsiteX4" fmla="*/ 1775676 w 1775676"/>
                  <a:gd name="connsiteY4" fmla="*/ 1266152 h 1519389"/>
                  <a:gd name="connsiteX5" fmla="*/ 1522439 w 1775676"/>
                  <a:gd name="connsiteY5" fmla="*/ 1519389 h 1519389"/>
                  <a:gd name="connsiteX6" fmla="*/ 253237 w 1775676"/>
                  <a:gd name="connsiteY6" fmla="*/ 1519389 h 1519389"/>
                  <a:gd name="connsiteX7" fmla="*/ 0 w 1775676"/>
                  <a:gd name="connsiteY7" fmla="*/ 1266152 h 1519389"/>
                  <a:gd name="connsiteX8" fmla="*/ 0 w 1775676"/>
                  <a:gd name="connsiteY8" fmla="*/ 253237 h 151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5676" h="1519389">
                    <a:moveTo>
                      <a:pt x="0" y="253237"/>
                    </a:moveTo>
                    <a:cubicBezTo>
                      <a:pt x="0" y="113378"/>
                      <a:pt x="113378" y="0"/>
                      <a:pt x="253237" y="0"/>
                    </a:cubicBezTo>
                    <a:lnTo>
                      <a:pt x="1522439" y="0"/>
                    </a:lnTo>
                    <a:cubicBezTo>
                      <a:pt x="1662298" y="0"/>
                      <a:pt x="1775676" y="113378"/>
                      <a:pt x="1775676" y="253237"/>
                    </a:cubicBezTo>
                    <a:lnTo>
                      <a:pt x="1775676" y="1266152"/>
                    </a:lnTo>
                    <a:cubicBezTo>
                      <a:pt x="1775676" y="1406011"/>
                      <a:pt x="1662298" y="1519389"/>
                      <a:pt x="1522439" y="1519389"/>
                    </a:cubicBezTo>
                    <a:lnTo>
                      <a:pt x="253237" y="1519389"/>
                    </a:lnTo>
                    <a:cubicBezTo>
                      <a:pt x="113378" y="1519389"/>
                      <a:pt x="0" y="1406011"/>
                      <a:pt x="0" y="1266152"/>
                    </a:cubicBezTo>
                    <a:lnTo>
                      <a:pt x="0" y="2532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10" tIns="127510" rIns="127510" bIns="127510" numCol="1" spcCol="1270" anchor="ctr" anchorCtr="0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HK" sz="1600" b="1" kern="12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JUPAS Student Account Creation</a:t>
                </a:r>
              </a:p>
              <a:p>
                <a:pPr algn="ctr" defTabSz="8445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TW" sz="1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Impor</a:t>
                </a:r>
                <a:r>
                  <a:rPr lang="en-US" altLang="zh-TW" sz="1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zh-TW" sz="1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Student Registration No and Subject Code to </a:t>
                </a:r>
                <a:r>
                  <a:rPr lang="en-US" altLang="zh-TW" sz="1400" b="1" kern="1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WebSAMS</a:t>
                </a:r>
                <a:endParaRPr lang="en-US" altLang="zh-HK" sz="13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手繪多邊形 8"/>
              <p:cNvSpPr/>
              <p:nvPr/>
            </p:nvSpPr>
            <p:spPr>
              <a:xfrm>
                <a:off x="3618482" y="2177673"/>
                <a:ext cx="2934852" cy="2045694"/>
              </a:xfrm>
              <a:custGeom>
                <a:avLst/>
                <a:gdLst>
                  <a:gd name="connsiteX0" fmla="*/ 0 w 2585766"/>
                  <a:gd name="connsiteY0" fmla="*/ 255216 h 1531265"/>
                  <a:gd name="connsiteX1" fmla="*/ 255216 w 2585766"/>
                  <a:gd name="connsiteY1" fmla="*/ 0 h 1531265"/>
                  <a:gd name="connsiteX2" fmla="*/ 2330550 w 2585766"/>
                  <a:gd name="connsiteY2" fmla="*/ 0 h 1531265"/>
                  <a:gd name="connsiteX3" fmla="*/ 2585766 w 2585766"/>
                  <a:gd name="connsiteY3" fmla="*/ 255216 h 1531265"/>
                  <a:gd name="connsiteX4" fmla="*/ 2585766 w 2585766"/>
                  <a:gd name="connsiteY4" fmla="*/ 1276049 h 1531265"/>
                  <a:gd name="connsiteX5" fmla="*/ 2330550 w 2585766"/>
                  <a:gd name="connsiteY5" fmla="*/ 1531265 h 1531265"/>
                  <a:gd name="connsiteX6" fmla="*/ 255216 w 2585766"/>
                  <a:gd name="connsiteY6" fmla="*/ 1531265 h 1531265"/>
                  <a:gd name="connsiteX7" fmla="*/ 0 w 2585766"/>
                  <a:gd name="connsiteY7" fmla="*/ 1276049 h 1531265"/>
                  <a:gd name="connsiteX8" fmla="*/ 0 w 2585766"/>
                  <a:gd name="connsiteY8" fmla="*/ 255216 h 1531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85766" h="1531265">
                    <a:moveTo>
                      <a:pt x="0" y="255216"/>
                    </a:moveTo>
                    <a:cubicBezTo>
                      <a:pt x="0" y="114264"/>
                      <a:pt x="114264" y="0"/>
                      <a:pt x="255216" y="0"/>
                    </a:cubicBezTo>
                    <a:lnTo>
                      <a:pt x="2330550" y="0"/>
                    </a:lnTo>
                    <a:cubicBezTo>
                      <a:pt x="2471502" y="0"/>
                      <a:pt x="2585766" y="114264"/>
                      <a:pt x="2585766" y="255216"/>
                    </a:cubicBezTo>
                    <a:lnTo>
                      <a:pt x="2585766" y="1276049"/>
                    </a:lnTo>
                    <a:cubicBezTo>
                      <a:pt x="2585766" y="1417001"/>
                      <a:pt x="2471502" y="1531265"/>
                      <a:pt x="2330550" y="1531265"/>
                    </a:cubicBezTo>
                    <a:lnTo>
                      <a:pt x="255216" y="1531265"/>
                    </a:lnTo>
                    <a:cubicBezTo>
                      <a:pt x="114264" y="1531265"/>
                      <a:pt x="0" y="1417001"/>
                      <a:pt x="0" y="1276049"/>
                    </a:cubicBezTo>
                    <a:lnTo>
                      <a:pt x="0" y="2552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8090" tIns="128090" rIns="128090" bIns="12809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HK" sz="1600" b="1" kern="12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Student Data Extraction and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School Reference </a:t>
                </a:r>
                <a:r>
                  <a:rPr lang="en-US" altLang="zh-TW" sz="16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Report (SRR) Generation </a:t>
                </a:r>
                <a:endParaRPr lang="en-US" altLang="zh-TW" sz="16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6838" indent="-96838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HK" sz="1400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HK" sz="16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HK" sz="14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Prepare Academic  Performance, Personal and General Abilities and A</a:t>
                </a:r>
                <a:r>
                  <a:rPr lang="en-US" altLang="zh-HK" sz="1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cademic Performance  </a:t>
                </a:r>
                <a:r>
                  <a:rPr lang="en-US" altLang="zh-HK" sz="14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Supplementary Information</a:t>
                </a:r>
              </a:p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HK" sz="1400" b="1" dirty="0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- Generate SRR</a:t>
                </a:r>
                <a:endParaRPr lang="en-US" altLang="zh-HK" sz="1400" b="1" kern="1200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手繪多邊形 9"/>
              <p:cNvSpPr/>
              <p:nvPr/>
            </p:nvSpPr>
            <p:spPr>
              <a:xfrm>
                <a:off x="6612640" y="2452079"/>
                <a:ext cx="2529968" cy="1599785"/>
              </a:xfrm>
              <a:custGeom>
                <a:avLst/>
                <a:gdLst>
                  <a:gd name="connsiteX0" fmla="*/ 0 w 2066443"/>
                  <a:gd name="connsiteY0" fmla="*/ 259525 h 1557117"/>
                  <a:gd name="connsiteX1" fmla="*/ 259525 w 2066443"/>
                  <a:gd name="connsiteY1" fmla="*/ 0 h 1557117"/>
                  <a:gd name="connsiteX2" fmla="*/ 1806918 w 2066443"/>
                  <a:gd name="connsiteY2" fmla="*/ 0 h 1557117"/>
                  <a:gd name="connsiteX3" fmla="*/ 2066443 w 2066443"/>
                  <a:gd name="connsiteY3" fmla="*/ 259525 h 1557117"/>
                  <a:gd name="connsiteX4" fmla="*/ 2066443 w 2066443"/>
                  <a:gd name="connsiteY4" fmla="*/ 1297592 h 1557117"/>
                  <a:gd name="connsiteX5" fmla="*/ 1806918 w 2066443"/>
                  <a:gd name="connsiteY5" fmla="*/ 1557117 h 1557117"/>
                  <a:gd name="connsiteX6" fmla="*/ 259525 w 2066443"/>
                  <a:gd name="connsiteY6" fmla="*/ 1557117 h 1557117"/>
                  <a:gd name="connsiteX7" fmla="*/ 0 w 2066443"/>
                  <a:gd name="connsiteY7" fmla="*/ 1297592 h 1557117"/>
                  <a:gd name="connsiteX8" fmla="*/ 0 w 2066443"/>
                  <a:gd name="connsiteY8" fmla="*/ 259525 h 1557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6443" h="1557117">
                    <a:moveTo>
                      <a:pt x="0" y="259525"/>
                    </a:moveTo>
                    <a:cubicBezTo>
                      <a:pt x="0" y="116193"/>
                      <a:pt x="116193" y="0"/>
                      <a:pt x="259525" y="0"/>
                    </a:cubicBezTo>
                    <a:lnTo>
                      <a:pt x="1806918" y="0"/>
                    </a:lnTo>
                    <a:cubicBezTo>
                      <a:pt x="1950250" y="0"/>
                      <a:pt x="2066443" y="116193"/>
                      <a:pt x="2066443" y="259525"/>
                    </a:cubicBezTo>
                    <a:lnTo>
                      <a:pt x="2066443" y="1297592"/>
                    </a:lnTo>
                    <a:cubicBezTo>
                      <a:pt x="2066443" y="1440924"/>
                      <a:pt x="1950250" y="1557117"/>
                      <a:pt x="1806918" y="1557117"/>
                    </a:cubicBezTo>
                    <a:lnTo>
                      <a:pt x="259525" y="1557117"/>
                    </a:lnTo>
                    <a:cubicBezTo>
                      <a:pt x="116193" y="1557117"/>
                      <a:pt x="0" y="1440924"/>
                      <a:pt x="0" y="1297592"/>
                    </a:cubicBezTo>
                    <a:lnTo>
                      <a:pt x="0" y="2595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9352" tIns="129352" rIns="129352" bIns="129352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US" altLang="zh-TW" sz="16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School Reference Report (SRR) Submission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zh-HK" sz="8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HK" sz="14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Export and submit </a:t>
                </a:r>
                <a:r>
                  <a:rPr lang="en-US" altLang="zh-HK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altLang="zh-HK" sz="14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ata via </a:t>
                </a:r>
                <a:r>
                  <a:rPr lang="en-US" altLang="zh-TW" sz="14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JUPAS Portal</a:t>
                </a:r>
                <a:endParaRPr lang="en-US" altLang="zh-HK" sz="1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群組 10"/>
          <p:cNvGrpSpPr/>
          <p:nvPr/>
        </p:nvGrpSpPr>
        <p:grpSpPr>
          <a:xfrm>
            <a:off x="304800" y="4298642"/>
            <a:ext cx="8528986" cy="2317040"/>
            <a:chOff x="110682" y="4298642"/>
            <a:chExt cx="8723105" cy="2317040"/>
          </a:xfrm>
        </p:grpSpPr>
        <p:sp>
          <p:nvSpPr>
            <p:cNvPr id="15" name="向右箭號 14"/>
            <p:cNvSpPr/>
            <p:nvPr/>
          </p:nvSpPr>
          <p:spPr>
            <a:xfrm>
              <a:off x="572602" y="4298642"/>
              <a:ext cx="8261185" cy="231704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手繪多邊形 15"/>
            <p:cNvSpPr/>
            <p:nvPr/>
          </p:nvSpPr>
          <p:spPr>
            <a:xfrm>
              <a:off x="110682" y="4979967"/>
              <a:ext cx="3822884" cy="1493981"/>
            </a:xfrm>
            <a:custGeom>
              <a:avLst/>
              <a:gdLst>
                <a:gd name="connsiteX0" fmla="*/ 0 w 2888463"/>
                <a:gd name="connsiteY0" fmla="*/ 249002 h 1493981"/>
                <a:gd name="connsiteX1" fmla="*/ 249002 w 2888463"/>
                <a:gd name="connsiteY1" fmla="*/ 0 h 1493981"/>
                <a:gd name="connsiteX2" fmla="*/ 2639461 w 2888463"/>
                <a:gd name="connsiteY2" fmla="*/ 0 h 1493981"/>
                <a:gd name="connsiteX3" fmla="*/ 2888463 w 2888463"/>
                <a:gd name="connsiteY3" fmla="*/ 249002 h 1493981"/>
                <a:gd name="connsiteX4" fmla="*/ 2888463 w 2888463"/>
                <a:gd name="connsiteY4" fmla="*/ 1244979 h 1493981"/>
                <a:gd name="connsiteX5" fmla="*/ 2639461 w 2888463"/>
                <a:gd name="connsiteY5" fmla="*/ 1493981 h 1493981"/>
                <a:gd name="connsiteX6" fmla="*/ 249002 w 2888463"/>
                <a:gd name="connsiteY6" fmla="*/ 1493981 h 1493981"/>
                <a:gd name="connsiteX7" fmla="*/ 0 w 2888463"/>
                <a:gd name="connsiteY7" fmla="*/ 1244979 h 1493981"/>
                <a:gd name="connsiteX8" fmla="*/ 0 w 2888463"/>
                <a:gd name="connsiteY8" fmla="*/ 249002 h 149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463" h="1493981">
                  <a:moveTo>
                    <a:pt x="0" y="249002"/>
                  </a:moveTo>
                  <a:cubicBezTo>
                    <a:pt x="0" y="111482"/>
                    <a:pt x="111482" y="0"/>
                    <a:pt x="249002" y="0"/>
                  </a:cubicBezTo>
                  <a:lnTo>
                    <a:pt x="2639461" y="0"/>
                  </a:lnTo>
                  <a:cubicBezTo>
                    <a:pt x="2776981" y="0"/>
                    <a:pt x="2888463" y="111482"/>
                    <a:pt x="2888463" y="249002"/>
                  </a:cubicBezTo>
                  <a:lnTo>
                    <a:pt x="2888463" y="1244979"/>
                  </a:lnTo>
                  <a:cubicBezTo>
                    <a:pt x="2888463" y="1382499"/>
                    <a:pt x="2776981" y="1493981"/>
                    <a:pt x="2639461" y="1493981"/>
                  </a:cubicBezTo>
                  <a:lnTo>
                    <a:pt x="249002" y="1493981"/>
                  </a:lnTo>
                  <a:cubicBezTo>
                    <a:pt x="111482" y="1493981"/>
                    <a:pt x="0" y="1382499"/>
                    <a:pt x="0" y="1244979"/>
                  </a:cubicBezTo>
                  <a:lnTo>
                    <a:pt x="0" y="24900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33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890" tIns="133890" rIns="133890" bIns="133890" numCol="1" spcCol="1270" anchor="ctr" anchorCtr="0">
              <a:no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altLang="zh-HK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Student List and </a:t>
              </a:r>
              <a:r>
                <a:rPr lang="en-US" altLang="zh-HK" sz="16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SRR Generation</a:t>
              </a:r>
              <a:endParaRPr lang="en-US" altLang="zh-HK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HK" sz="8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  <a:p>
              <a:pPr algn="ctr"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zh-HK" sz="1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Extract Student Data and g</a:t>
              </a:r>
              <a:r>
                <a:rPr lang="en-US" altLang="zh-HK" sz="1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enerate SRR</a:t>
              </a:r>
              <a:endParaRPr lang="en-US" altLang="zh-HK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4079709" y="4988217"/>
              <a:ext cx="3479842" cy="1485982"/>
            </a:xfrm>
            <a:custGeom>
              <a:avLst/>
              <a:gdLst>
                <a:gd name="connsiteX0" fmla="*/ 0 w 2887505"/>
                <a:gd name="connsiteY0" fmla="*/ 247669 h 1485982"/>
                <a:gd name="connsiteX1" fmla="*/ 247669 w 2887505"/>
                <a:gd name="connsiteY1" fmla="*/ 0 h 1485982"/>
                <a:gd name="connsiteX2" fmla="*/ 2639836 w 2887505"/>
                <a:gd name="connsiteY2" fmla="*/ 0 h 1485982"/>
                <a:gd name="connsiteX3" fmla="*/ 2887505 w 2887505"/>
                <a:gd name="connsiteY3" fmla="*/ 247669 h 1485982"/>
                <a:gd name="connsiteX4" fmla="*/ 2887505 w 2887505"/>
                <a:gd name="connsiteY4" fmla="*/ 1238313 h 1485982"/>
                <a:gd name="connsiteX5" fmla="*/ 2639836 w 2887505"/>
                <a:gd name="connsiteY5" fmla="*/ 1485982 h 1485982"/>
                <a:gd name="connsiteX6" fmla="*/ 247669 w 2887505"/>
                <a:gd name="connsiteY6" fmla="*/ 1485982 h 1485982"/>
                <a:gd name="connsiteX7" fmla="*/ 0 w 2887505"/>
                <a:gd name="connsiteY7" fmla="*/ 1238313 h 1485982"/>
                <a:gd name="connsiteX8" fmla="*/ 0 w 2887505"/>
                <a:gd name="connsiteY8" fmla="*/ 247669 h 1485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7505" h="1485982">
                  <a:moveTo>
                    <a:pt x="0" y="247669"/>
                  </a:moveTo>
                  <a:cubicBezTo>
                    <a:pt x="0" y="110885"/>
                    <a:pt x="110885" y="0"/>
                    <a:pt x="247669" y="0"/>
                  </a:cubicBezTo>
                  <a:lnTo>
                    <a:pt x="2639836" y="0"/>
                  </a:lnTo>
                  <a:cubicBezTo>
                    <a:pt x="2776620" y="0"/>
                    <a:pt x="2887505" y="110885"/>
                    <a:pt x="2887505" y="247669"/>
                  </a:cubicBezTo>
                  <a:lnTo>
                    <a:pt x="2887505" y="1238313"/>
                  </a:lnTo>
                  <a:cubicBezTo>
                    <a:pt x="2887505" y="1375097"/>
                    <a:pt x="2776620" y="1485982"/>
                    <a:pt x="2639836" y="1485982"/>
                  </a:cubicBezTo>
                  <a:lnTo>
                    <a:pt x="247669" y="1485982"/>
                  </a:lnTo>
                  <a:cubicBezTo>
                    <a:pt x="110885" y="1485982"/>
                    <a:pt x="0" y="1375097"/>
                    <a:pt x="0" y="1238313"/>
                  </a:cubicBezTo>
                  <a:lnTo>
                    <a:pt x="0" y="24766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33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500" tIns="133500" rIns="133500" bIns="13350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HK" sz="16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Student D</a:t>
              </a:r>
              <a:r>
                <a:rPr lang="en-US" altLang="zh-HK" sz="1600" b="1" kern="12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ata Submission</a:t>
              </a:r>
              <a:endParaRPr lang="en-US" altLang="zh-HK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indent="0" algn="ctr" defTabSz="622300" eaLnBrk="1" latinLnBrk="0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HK" sz="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555625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HK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Export Student List </a:t>
              </a:r>
              <a:r>
                <a:rPr lang="en-US" altLang="zh-HK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and SRR (optional) </a:t>
              </a:r>
              <a:r>
                <a:rPr lang="en-US" altLang="zh-HK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altLang="zh-TW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E-APP Portal </a:t>
              </a:r>
              <a:r>
                <a:rPr lang="en-US" altLang="zh-TW" sz="1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via </a:t>
              </a:r>
              <a:r>
                <a:rPr lang="en-US" altLang="zh-HK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CDS</a:t>
              </a:r>
              <a:endParaRPr lang="en-US" altLang="zh-HK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43305" y="119374"/>
            <a:ext cx="8686800" cy="838200"/>
          </a:xfrm>
        </p:spPr>
        <p:txBody>
          <a:bodyPr>
            <a:noAutofit/>
          </a:bodyPr>
          <a:lstStyle/>
          <a:p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Institute 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Application (INA) Operation</a:t>
            </a:r>
            <a:endParaRPr lang="zh-HK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9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58677" y="425684"/>
            <a:ext cx="7410756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成績模組近年主要功能新增項目</a:t>
            </a:r>
            <a:endParaRPr lang="en-US" altLang="zh-TW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45" y="1612755"/>
            <a:ext cx="7978189" cy="281146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9780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有用資料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27343" y="2121188"/>
            <a:ext cx="8893175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447675" lvl="2" indent="-447675" algn="l">
              <a:spcBef>
                <a:spcPts val="300"/>
              </a:spcBef>
              <a:buClr>
                <a:srgbClr val="800080"/>
              </a:buClr>
              <a:buSzPct val="100000"/>
              <a:buFont typeface="Wingdings" panose="05000000000000000000" pitchFamily="2" charset="2"/>
              <a:buChar char="n"/>
              <a:defRPr/>
            </a:pPr>
            <a:r>
              <a:rPr lang="en-US" altLang="zh-HK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JUPAS </a:t>
            </a:r>
            <a:r>
              <a:rPr lang="en-US" altLang="zh-HK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Office</a:t>
            </a:r>
          </a:p>
          <a:p>
            <a:pPr marL="0" lvl="2" algn="l">
              <a:spcBef>
                <a:spcPts val="300"/>
              </a:spcBef>
              <a:buClr>
                <a:srgbClr val="800080"/>
              </a:buClr>
              <a:buSzPct val="100000"/>
              <a:defRPr/>
            </a:pPr>
            <a:r>
              <a:rPr kumimoji="0" lang="en-US" altLang="zh-TW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en-US" altLang="zh-HK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Enquiry </a:t>
            </a:r>
            <a:r>
              <a:rPr lang="en-US" altLang="zh-HK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Hotline: </a:t>
            </a:r>
            <a:r>
              <a:rPr lang="en-US" altLang="zh-HK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2334 2929 / 2233 </a:t>
            </a:r>
            <a:r>
              <a:rPr lang="en-US" altLang="zh-HK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2929</a:t>
            </a:r>
            <a:endParaRPr kumimoji="0" lang="en-US" altLang="zh-TW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vl="0" algn="l">
              <a:spcBef>
                <a:spcPts val="300"/>
              </a:spcBef>
              <a:buClr>
                <a:srgbClr val="800080"/>
              </a:buClr>
              <a:buSzPct val="100000"/>
              <a:defRPr/>
            </a:pPr>
            <a:r>
              <a:rPr lang="en-US" altLang="zh-HK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Email: </a:t>
            </a:r>
            <a:r>
              <a:rPr lang="en-US" altLang="zh-HK" sz="2800" u="sng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info@jupas.edu.hk</a:t>
            </a:r>
            <a:endParaRPr lang="en-US" altLang="zh-HK" sz="2800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>
              <a:spcBef>
                <a:spcPts val="300"/>
              </a:spcBef>
              <a:buClr>
                <a:srgbClr val="800080"/>
              </a:buClr>
              <a:buSzPct val="100000"/>
              <a:defRPr/>
            </a:pPr>
            <a:endParaRPr lang="en-US" altLang="zh-HK" sz="2800" u="sng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7675" lvl="2" indent="-447675" algn="l">
              <a:spcBef>
                <a:spcPts val="300"/>
              </a:spcBef>
              <a:buClr>
                <a:srgbClr val="800080"/>
              </a:buClr>
              <a:buSzPct val="100000"/>
              <a:buFont typeface="Wingdings" panose="05000000000000000000" pitchFamily="2" charset="2"/>
              <a:buChar char="n"/>
              <a:defRPr/>
            </a:pPr>
            <a:r>
              <a:rPr lang="zh-HK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專</a:t>
            </a:r>
            <a:r>
              <a:rPr lang="zh-HK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上課程預先報名平台</a:t>
            </a:r>
            <a:endParaRPr lang="en-US" altLang="zh-HK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l">
              <a:spcBef>
                <a:spcPts val="300"/>
              </a:spcBef>
              <a:buClr>
                <a:srgbClr val="800080"/>
              </a:buClr>
              <a:buSzPct val="100000"/>
              <a:defRPr/>
            </a:pPr>
            <a:r>
              <a:rPr lang="en-US" altLang="zh-HK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HK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 </a:t>
            </a:r>
            <a:r>
              <a:rPr lang="en-US" altLang="zh-HK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 3104 2560  </a:t>
            </a:r>
          </a:p>
          <a:p>
            <a:pPr lvl="1" algn="l">
              <a:spcBef>
                <a:spcPts val="300"/>
              </a:spcBef>
              <a:buClr>
                <a:srgbClr val="800080"/>
              </a:buClr>
              <a:buSzPct val="100000"/>
              <a:defRPr/>
            </a:pPr>
            <a:r>
              <a:rPr lang="en-US" altLang="zh-HK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HK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</a:t>
            </a:r>
            <a:r>
              <a:rPr lang="zh-HK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郵 </a:t>
            </a:r>
            <a:r>
              <a:rPr lang="en-US" altLang="zh-HK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HK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eapp_post_sec@edb.gov.hk</a:t>
            </a:r>
            <a:endParaRPr kumimoji="0" lang="en-US" altLang="zh-TW" sz="28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768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kern="1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Module Flow Chart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255" y="1744569"/>
            <a:ext cx="8641490" cy="41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58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3003063"/>
            <a:ext cx="7772400" cy="1500187"/>
          </a:xfrm>
        </p:spPr>
        <p:txBody>
          <a:bodyPr/>
          <a:lstStyle/>
          <a:p>
            <a:pPr algn="ctr"/>
            <a:r>
              <a:rPr lang="en-US" altLang="zh-TW" sz="6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JUPAS</a:t>
            </a:r>
          </a:p>
          <a:p>
            <a:pPr algn="ctr"/>
            <a:r>
              <a:rPr lang="en-US" altLang="zh-TW" sz="6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Work </a:t>
            </a:r>
            <a:r>
              <a:rPr lang="en-US" altLang="zh-TW" sz="6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Flow</a:t>
            </a:r>
            <a:endParaRPr lang="zh-HK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5174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Subject Grouping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680" y="1341438"/>
            <a:ext cx="8186120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dirty="0"/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Grouping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500680" y="1830338"/>
            <a:ext cx="7921426" cy="457681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404261" y="4514248"/>
            <a:ext cx="1362627" cy="3465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2269959" y="2635716"/>
            <a:ext cx="665746" cy="31105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921518" y="5888672"/>
            <a:ext cx="1362627" cy="3465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9296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List(1)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Student List for Institute Application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404262" y="2323818"/>
            <a:ext cx="8282538" cy="3906838"/>
            <a:chOff x="404261" y="2397709"/>
            <a:chExt cx="8282538" cy="3906838"/>
          </a:xfrm>
        </p:grpSpPr>
        <p:pic>
          <p:nvPicPr>
            <p:cNvPr id="4" name="圖片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29388" y="2397709"/>
              <a:ext cx="8157411" cy="3906838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 bwMode="auto">
            <a:xfrm>
              <a:off x="404261" y="5467149"/>
              <a:ext cx="1732547" cy="32725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3184358" y="4531894"/>
              <a:ext cx="2263541" cy="40586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2318084" y="3429000"/>
              <a:ext cx="4390724" cy="44620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5557788" y="4524005"/>
              <a:ext cx="1622660" cy="405866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2291213" y="4778668"/>
              <a:ext cx="682895" cy="39958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cxnSp>
          <p:nvCxnSpPr>
            <p:cNvPr id="11" name="直線單箭頭接點 10"/>
            <p:cNvCxnSpPr>
              <a:stCxn id="7" idx="2"/>
            </p:cNvCxnSpPr>
            <p:nvPr/>
          </p:nvCxnSpPr>
          <p:spPr bwMode="auto">
            <a:xfrm>
              <a:off x="4513446" y="3875205"/>
              <a:ext cx="12372" cy="29039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tailEnd type="triangle"/>
            </a:ln>
          </p:spPr>
        </p:cxnSp>
      </p:grpSp>
    </p:spTree>
    <p:extLst>
      <p:ext uri="{BB962C8B-B14F-4D97-AF65-F5344CB8AC3E}">
        <p14:creationId xmlns:p14="http://schemas.microsoft.com/office/powerpoint/2010/main" val="2765531932"/>
      </p:ext>
    </p:extLst>
  </p:cSld>
  <p:clrMapOvr>
    <a:masterClrMapping/>
  </p:clrMapOvr>
</p:sld>
</file>

<file path=ppt/theme/theme1.xml><?xml version="1.0" encoding="utf-8"?>
<a:theme xmlns:a="http://schemas.openxmlformats.org/drawingml/2006/main" name="CodeManagement_2006">
  <a:themeElements>
    <a:clrScheme name="CodeManagement_200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odeManagement_200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FF0000"/>
          </a:solidFill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anose="05000000000000000000" pitchFamily="2" charset="2"/>
          <a:buNone/>
          <a:defRPr kumimoji="0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anose="020B0603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anose="05000000000000000000" pitchFamily="2" charset="2"/>
          <a:buNone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anose="020B0603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CodeManagement_200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3888</TotalTime>
  <Words>1177</Words>
  <Application>Microsoft Office PowerPoint</Application>
  <PresentationFormat>如螢幕大小 (4:3)</PresentationFormat>
  <Paragraphs>159</Paragraphs>
  <Slides>51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51</vt:i4>
      </vt:variant>
    </vt:vector>
  </HeadingPairs>
  <TitlesOfParts>
    <vt:vector size="61" baseType="lpstr">
      <vt:lpstr>微軟正黑體</vt:lpstr>
      <vt:lpstr>新細明體</vt:lpstr>
      <vt:lpstr>Arial</vt:lpstr>
      <vt:lpstr>Calibri</vt:lpstr>
      <vt:lpstr>Cooper Black</vt:lpstr>
      <vt:lpstr>Tahoma</vt:lpstr>
      <vt:lpstr>Times New Roman</vt:lpstr>
      <vt:lpstr>Trebuchet MS</vt:lpstr>
      <vt:lpstr>Wingdings</vt:lpstr>
      <vt:lpstr>CodeManagement_2006</vt:lpstr>
      <vt:lpstr>線上培訓課程系列</vt:lpstr>
      <vt:lpstr>Preparation Work 1</vt:lpstr>
      <vt:lpstr>Preparation Work 2</vt:lpstr>
      <vt:lpstr>Preparation Work 3</vt:lpstr>
      <vt:lpstr>Institute Application (INA) Operation</vt:lpstr>
      <vt:lpstr>Module Flow Chart</vt:lpstr>
      <vt:lpstr>PowerPoint 簡報</vt:lpstr>
      <vt:lpstr>Subject Grouping</vt:lpstr>
      <vt:lpstr>Generate Student List(1)</vt:lpstr>
      <vt:lpstr>Generate Student List(2)</vt:lpstr>
      <vt:lpstr>Generate Student List(3)</vt:lpstr>
      <vt:lpstr>Generate Student List(4)</vt:lpstr>
      <vt:lpstr>Generate Student List(5)</vt:lpstr>
      <vt:lpstr>Generate Student List(6)</vt:lpstr>
      <vt:lpstr>Generate Student List(7)</vt:lpstr>
      <vt:lpstr>Import Data File(1)</vt:lpstr>
      <vt:lpstr>Import Data File(2)</vt:lpstr>
      <vt:lpstr>Import Data File(3)</vt:lpstr>
      <vt:lpstr>Import Data File(4)</vt:lpstr>
      <vt:lpstr>Student Mapping</vt:lpstr>
      <vt:lpstr>Import Personal and General Abilities(1)</vt:lpstr>
      <vt:lpstr>Import Personal and General Abilities(2)</vt:lpstr>
      <vt:lpstr>Import Personal and General Abilities(3)</vt:lpstr>
      <vt:lpstr>School Reference Report(SRR)(1)</vt:lpstr>
      <vt:lpstr>School Reference Report(SRR)(2)</vt:lpstr>
      <vt:lpstr>School Reference Report(SRR)(3)</vt:lpstr>
      <vt:lpstr>School Reference Report(SRR)(4)</vt:lpstr>
      <vt:lpstr>School Reference Report(SRR)(5)</vt:lpstr>
      <vt:lpstr>School Reference Report(SRR)(6)</vt:lpstr>
      <vt:lpstr>School Reference Report(SRR)(7)</vt:lpstr>
      <vt:lpstr>School Reference Report(SRR)(8)</vt:lpstr>
      <vt:lpstr>School Reference Report(SRR)(9)</vt:lpstr>
      <vt:lpstr>School Reference Report(SRR)(10)</vt:lpstr>
      <vt:lpstr>School Reference Report(SRR)(11)</vt:lpstr>
      <vt:lpstr>PowerPoint 簡報</vt:lpstr>
      <vt:lpstr>Process Incoming Data</vt:lpstr>
      <vt:lpstr>Generate Student List(1)</vt:lpstr>
      <vt:lpstr>Generate Student List(2)</vt:lpstr>
      <vt:lpstr>Generate Student List(3)</vt:lpstr>
      <vt:lpstr>Generate Student List(4)</vt:lpstr>
      <vt:lpstr>Generate Student List(5)</vt:lpstr>
      <vt:lpstr>Generate Student List(6)</vt:lpstr>
      <vt:lpstr>Generate Student List(7)</vt:lpstr>
      <vt:lpstr>PowerPoint 簡報</vt:lpstr>
      <vt:lpstr>Report</vt:lpstr>
      <vt:lpstr>PowerPoint 簡報</vt:lpstr>
      <vt:lpstr>PowerPoint 簡報</vt:lpstr>
      <vt:lpstr>常見問題(FAQ)</vt:lpstr>
      <vt:lpstr>PowerPoint 簡報</vt:lpstr>
      <vt:lpstr>PowerPoint 簡報</vt:lpstr>
      <vt:lpstr>有用資料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CHENG, Chun-ying Novem</dc:creator>
  <cp:lastModifiedBy>YIP, Wing-yan Jasmine</cp:lastModifiedBy>
  <cp:revision>719</cp:revision>
  <cp:lastPrinted>2021-08-10T07:38:47Z</cp:lastPrinted>
  <dcterms:created xsi:type="dcterms:W3CDTF">2017-12-12T04:09:30Z</dcterms:created>
  <dcterms:modified xsi:type="dcterms:W3CDTF">2021-08-10T09:11:26Z</dcterms:modified>
</cp:coreProperties>
</file>