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60"/>
  </p:notesMasterIdLst>
  <p:handoutMasterIdLst>
    <p:handoutMasterId r:id="rId61"/>
  </p:handoutMasterIdLst>
  <p:sldIdLst>
    <p:sldId id="382" r:id="rId2"/>
    <p:sldId id="269" r:id="rId3"/>
    <p:sldId id="363" r:id="rId4"/>
    <p:sldId id="325" r:id="rId5"/>
    <p:sldId id="311" r:id="rId6"/>
    <p:sldId id="327" r:id="rId7"/>
    <p:sldId id="338" r:id="rId8"/>
    <p:sldId id="385" r:id="rId9"/>
    <p:sldId id="386" r:id="rId10"/>
    <p:sldId id="380" r:id="rId11"/>
    <p:sldId id="316" r:id="rId12"/>
    <p:sldId id="328" r:id="rId13"/>
    <p:sldId id="381" r:id="rId14"/>
    <p:sldId id="320" r:id="rId15"/>
    <p:sldId id="376" r:id="rId16"/>
    <p:sldId id="377" r:id="rId17"/>
    <p:sldId id="379" r:id="rId18"/>
    <p:sldId id="378" r:id="rId19"/>
    <p:sldId id="364" r:id="rId20"/>
    <p:sldId id="317" r:id="rId21"/>
    <p:sldId id="329" r:id="rId22"/>
    <p:sldId id="331" r:id="rId23"/>
    <p:sldId id="366" r:id="rId24"/>
    <p:sldId id="367" r:id="rId25"/>
    <p:sldId id="330" r:id="rId26"/>
    <p:sldId id="332" r:id="rId27"/>
    <p:sldId id="326" r:id="rId28"/>
    <p:sldId id="333" r:id="rId29"/>
    <p:sldId id="342" r:id="rId30"/>
    <p:sldId id="343" r:id="rId31"/>
    <p:sldId id="344" r:id="rId32"/>
    <p:sldId id="345" r:id="rId33"/>
    <p:sldId id="346" r:id="rId34"/>
    <p:sldId id="347" r:id="rId35"/>
    <p:sldId id="318" r:id="rId36"/>
    <p:sldId id="319" r:id="rId37"/>
    <p:sldId id="374" r:id="rId38"/>
    <p:sldId id="321" r:id="rId39"/>
    <p:sldId id="322" r:id="rId40"/>
    <p:sldId id="323" r:id="rId41"/>
    <p:sldId id="324" r:id="rId42"/>
    <p:sldId id="348" r:id="rId43"/>
    <p:sldId id="361" r:id="rId44"/>
    <p:sldId id="350" r:id="rId45"/>
    <p:sldId id="351" r:id="rId46"/>
    <p:sldId id="352" r:id="rId47"/>
    <p:sldId id="353" r:id="rId48"/>
    <p:sldId id="355" r:id="rId49"/>
    <p:sldId id="356" r:id="rId50"/>
    <p:sldId id="370" r:id="rId51"/>
    <p:sldId id="371" r:id="rId52"/>
    <p:sldId id="373" r:id="rId53"/>
    <p:sldId id="334" r:id="rId54"/>
    <p:sldId id="335" r:id="rId55"/>
    <p:sldId id="336" r:id="rId56"/>
    <p:sldId id="362" r:id="rId57"/>
    <p:sldId id="368" r:id="rId58"/>
    <p:sldId id="369" r:id="rId59"/>
  </p:sldIdLst>
  <p:sldSz cx="9144000" cy="6858000" type="screen4x3"/>
  <p:notesSz cx="6797675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folHlink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folHlink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folHlink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folHlink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folHlink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folHlink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folHlink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folHlink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folHlink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F00"/>
    <a:srgbClr val="00FF00"/>
    <a:srgbClr val="0000FF"/>
    <a:srgbClr val="6699FF"/>
    <a:srgbClr val="CC0000"/>
    <a:srgbClr val="CCFF33"/>
    <a:srgbClr val="B2B2B2"/>
    <a:srgbClr val="99FF99"/>
    <a:srgbClr val="0080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5332" autoAdjust="0"/>
  </p:normalViewPr>
  <p:slideViewPr>
    <p:cSldViewPr>
      <p:cViewPr varScale="1">
        <p:scale>
          <a:sx n="127" d="100"/>
          <a:sy n="127" d="100"/>
        </p:scale>
        <p:origin x="122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996" y="114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8" tIns="47778" rIns="95558" bIns="47778" numCol="1" anchor="t" anchorCtr="0" compatLnSpc="1">
            <a:prstTxWarp prst="textNoShape">
              <a:avLst/>
            </a:prstTxWarp>
          </a:bodyPr>
          <a:lstStyle>
            <a:lvl1pPr algn="l" defTabSz="955675" eaLnBrk="1" hangingPunct="1">
              <a:defRPr sz="1300" b="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8" tIns="47778" rIns="95558" bIns="47778" numCol="1" anchor="t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 b="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8" tIns="47778" rIns="95558" bIns="47778" numCol="1" anchor="b" anchorCtr="0" compatLnSpc="1">
            <a:prstTxWarp prst="textNoShape">
              <a:avLst/>
            </a:prstTxWarp>
          </a:bodyPr>
          <a:lstStyle>
            <a:lvl1pPr algn="l" defTabSz="955675" eaLnBrk="1" hangingPunct="1">
              <a:defRPr sz="1300" b="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8" tIns="47778" rIns="95558" bIns="47778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 b="0">
                <a:solidFill>
                  <a:schemeClr val="tx1"/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C13B0906-E127-4488-93C0-1805A5920B7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8" tIns="47778" rIns="95558" bIns="47778" numCol="1" anchor="t" anchorCtr="0" compatLnSpc="1">
            <a:prstTxWarp prst="textNoShape">
              <a:avLst/>
            </a:prstTxWarp>
          </a:bodyPr>
          <a:lstStyle>
            <a:lvl1pPr algn="l" defTabSz="955675" eaLnBrk="1" hangingPunct="1">
              <a:defRPr sz="1300" b="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8" tIns="47778" rIns="95558" bIns="47778" numCol="1" anchor="t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 b="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8" tIns="47778" rIns="95558" bIns="477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8" tIns="47778" rIns="95558" bIns="47778" numCol="1" anchor="b" anchorCtr="0" compatLnSpc="1">
            <a:prstTxWarp prst="textNoShape">
              <a:avLst/>
            </a:prstTxWarp>
          </a:bodyPr>
          <a:lstStyle>
            <a:lvl1pPr algn="l" defTabSz="955675" eaLnBrk="1" hangingPunct="1">
              <a:defRPr sz="1300" b="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8" tIns="47778" rIns="95558" bIns="47778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 b="0">
                <a:solidFill>
                  <a:schemeClr val="tx1"/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5F35F977-29AE-4928-BFBA-78EDEFB1EA9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35F977-29AE-4928-BFBA-78EDEFB1EA96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2400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35F977-29AE-4928-BFBA-78EDEFB1EA96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6143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35F977-29AE-4928-BFBA-78EDEFB1EA96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28182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492" y="620714"/>
            <a:ext cx="1907381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031"/>
          <p:cNvSpPr>
            <a:spLocks noChangeShapeType="1"/>
          </p:cNvSpPr>
          <p:nvPr/>
        </p:nvSpPr>
        <p:spPr bwMode="gray">
          <a:xfrm>
            <a:off x="1143000" y="3200400"/>
            <a:ext cx="0" cy="16764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 sz="2400"/>
          </a:p>
        </p:txBody>
      </p:sp>
      <p:sp>
        <p:nvSpPr>
          <p:cNvPr id="6" name="Rectangle 1032"/>
          <p:cNvSpPr>
            <a:spLocks noChangeArrowheads="1"/>
          </p:cNvSpPr>
          <p:nvPr/>
        </p:nvSpPr>
        <p:spPr bwMode="gray">
          <a:xfrm>
            <a:off x="914400" y="3702050"/>
            <a:ext cx="7197329" cy="31750"/>
          </a:xfrm>
          <a:prstGeom prst="rect">
            <a:avLst/>
          </a:prstGeom>
          <a:gradFill rotWithShape="0">
            <a:gsLst>
              <a:gs pos="0">
                <a:srgbClr val="00ECAE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defRPr/>
            </a:pPr>
            <a:endParaRPr lang="zh-HK" altLang="zh-HK" sz="2400" b="0" smtClean="0">
              <a:solidFill>
                <a:schemeClr val="tx1"/>
              </a:solidFill>
              <a:ea typeface="新細明體" panose="02020500000000000000" pitchFamily="18" charset="-120"/>
            </a:endParaRPr>
          </a:p>
        </p:txBody>
      </p:sp>
      <p:sp>
        <p:nvSpPr>
          <p:cNvPr id="7" name="Rectangle 1033"/>
          <p:cNvSpPr>
            <a:spLocks noChangeArrowheads="1"/>
          </p:cNvSpPr>
          <p:nvPr/>
        </p:nvSpPr>
        <p:spPr bwMode="gray">
          <a:xfrm>
            <a:off x="0" y="0"/>
            <a:ext cx="9144000" cy="3048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defRPr/>
            </a:pPr>
            <a:endParaRPr lang="zh-HK" altLang="zh-HK" sz="2400" b="0" smtClean="0">
              <a:solidFill>
                <a:schemeClr val="tx1"/>
              </a:solidFill>
              <a:ea typeface="新細明體" panose="02020500000000000000" pitchFamily="18" charset="-120"/>
            </a:endParaRPr>
          </a:p>
        </p:txBody>
      </p:sp>
      <p:sp>
        <p:nvSpPr>
          <p:cNvPr id="1536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133600" y="2438400"/>
            <a:ext cx="5943600" cy="1143000"/>
          </a:xfrm>
        </p:spPr>
        <p:txBody>
          <a:bodyPr/>
          <a:lstStyle>
            <a:lvl1pPr algn="r">
              <a:defRPr sz="3200">
                <a:latin typeface="Gungsuh" pitchFamily="18" charset="-127"/>
              </a:defRPr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10000"/>
            <a:ext cx="5943600" cy="533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>
                <a:solidFill>
                  <a:srgbClr val="004A48"/>
                </a:solidFill>
                <a:latin typeface="Monotype Corsiva" pitchFamily="66" charset="0"/>
              </a:defRPr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b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C3CEFE5-84D7-404A-94EE-FA60DE6705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114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SEC –  (</a:t>
            </a:r>
            <a:fld id="{19BB8B2D-936C-433C-BC49-10138FEA9C95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9563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29438" y="254002"/>
            <a:ext cx="2000250" cy="58277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28688" y="254002"/>
            <a:ext cx="5848350" cy="58277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SEC –  (</a:t>
            </a:r>
            <a:fld id="{A5ADB2C5-E528-4BCE-97B7-B54E94EEE869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4806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162800" cy="762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28688" y="1473200"/>
            <a:ext cx="3802062" cy="46085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83151" y="1473200"/>
            <a:ext cx="3803650" cy="46085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SEC –  (</a:t>
            </a:r>
            <a:fld id="{ECDB975D-19B4-4EDF-92A3-BF373BC8517A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55795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162800" cy="762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28688" y="1473200"/>
            <a:ext cx="3802062" cy="46085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883151" y="1473202"/>
            <a:ext cx="3803650" cy="22272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883151" y="3852863"/>
            <a:ext cx="3803650" cy="22288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SEC –  (</a:t>
            </a:r>
            <a:fld id="{A3A08690-1E22-4DFE-8411-E68A3A7FE048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0414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SEC –  (</a:t>
            </a:r>
            <a:fld id="{AC691B16-C6BD-4F1C-9C53-194FA02F0E93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26662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SEC –  (</a:t>
            </a:r>
            <a:fld id="{1B3AE6D5-3C15-4A64-B0CC-B9C7EFC47D62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2336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28688" y="1473200"/>
            <a:ext cx="3802062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83151" y="1473200"/>
            <a:ext cx="3803650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SEC –  (</a:t>
            </a:r>
            <a:fld id="{DE930413-4764-4529-89D7-300D74A09FDF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9542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SEC –  (</a:t>
            </a:r>
            <a:fld id="{2E663BCD-B691-40B8-ABED-65801B8B8AB2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59483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SEC –  (</a:t>
            </a:r>
            <a:fld id="{96BACECE-0986-4830-9B17-F7A280247BB0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39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SEC –  (</a:t>
            </a:r>
            <a:fld id="{356613AA-DC48-4342-81F5-40AF61C164C7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7987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SEC –  (</a:t>
            </a:r>
            <a:fld id="{466ED370-BA98-4E4F-81D0-75FC4E621016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8343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SEC –  (</a:t>
            </a:r>
            <a:fld id="{2B7D61C4-814D-49A1-99BE-9650DF20F32B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4414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4" y="111126"/>
            <a:ext cx="1315641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026"/>
          <p:cNvSpPr>
            <a:spLocks noChangeArrowheads="1"/>
          </p:cNvSpPr>
          <p:nvPr/>
        </p:nvSpPr>
        <p:spPr bwMode="gray">
          <a:xfrm>
            <a:off x="1538288" y="330201"/>
            <a:ext cx="32147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defRPr/>
            </a:pPr>
            <a:endParaRPr lang="zh-HK" altLang="zh-HK" sz="2400" b="0" smtClean="0">
              <a:solidFill>
                <a:schemeClr val="tx1"/>
              </a:solidFill>
              <a:ea typeface="新細明體" panose="02020500000000000000" pitchFamily="18" charset="-120"/>
            </a:endParaRPr>
          </a:p>
        </p:txBody>
      </p:sp>
      <p:sp>
        <p:nvSpPr>
          <p:cNvPr id="1027" name="Rectangle 1027"/>
          <p:cNvSpPr>
            <a:spLocks noChangeArrowheads="1"/>
          </p:cNvSpPr>
          <p:nvPr/>
        </p:nvSpPr>
        <p:spPr bwMode="gray">
          <a:xfrm>
            <a:off x="471487" y="1016000"/>
            <a:ext cx="8226029" cy="31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defRPr/>
            </a:pPr>
            <a:endParaRPr lang="zh-HK" altLang="zh-HK" sz="2400" b="0" smtClean="0">
              <a:solidFill>
                <a:schemeClr val="tx1"/>
              </a:solidFill>
              <a:ea typeface="新細明體" panose="02020500000000000000" pitchFamily="18" charset="-120"/>
            </a:endParaRPr>
          </a:p>
        </p:txBody>
      </p:sp>
      <p:sp>
        <p:nvSpPr>
          <p:cNvPr id="14340" name="Rectangle 1028"/>
          <p:cNvSpPr>
            <a:spLocks noGrp="1" noChangeArrowheads="1"/>
          </p:cNvSpPr>
          <p:nvPr>
            <p:ph type="title"/>
          </p:nvPr>
        </p:nvSpPr>
        <p:spPr bwMode="auto">
          <a:xfrm>
            <a:off x="1766887" y="2540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4341" name="Rectangle 10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7" y="1473200"/>
            <a:ext cx="7758113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</p:txBody>
      </p:sp>
      <p:sp>
        <p:nvSpPr>
          <p:cNvPr id="14342" name="Rectangle 103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28688" y="6273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000" b="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43" name="Rectangle 103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67088" y="6273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000" b="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3" name="Rectangle 1034"/>
          <p:cNvSpPr>
            <a:spLocks noChangeArrowheads="1"/>
          </p:cNvSpPr>
          <p:nvPr/>
        </p:nvSpPr>
        <p:spPr bwMode="gray">
          <a:xfrm>
            <a:off x="1538288" y="330201"/>
            <a:ext cx="32147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defRPr/>
            </a:pPr>
            <a:endParaRPr lang="zh-HK" altLang="zh-HK" sz="2400" b="0" smtClean="0">
              <a:solidFill>
                <a:schemeClr val="tx1"/>
              </a:solidFill>
              <a:ea typeface="新細明體" panose="02020500000000000000" pitchFamily="18" charset="-120"/>
            </a:endParaRPr>
          </a:p>
        </p:txBody>
      </p:sp>
      <p:sp>
        <p:nvSpPr>
          <p:cNvPr id="1034" name="Rectangle 1035"/>
          <p:cNvSpPr>
            <a:spLocks noChangeArrowheads="1"/>
          </p:cNvSpPr>
          <p:nvPr/>
        </p:nvSpPr>
        <p:spPr bwMode="gray">
          <a:xfrm>
            <a:off x="471487" y="1016000"/>
            <a:ext cx="8226029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defRPr/>
            </a:pPr>
            <a:endParaRPr lang="zh-HK" altLang="zh-HK" sz="2400" b="0" smtClean="0">
              <a:solidFill>
                <a:schemeClr val="tx1"/>
              </a:solidFill>
              <a:ea typeface="新細明體" panose="02020500000000000000" pitchFamily="18" charset="-120"/>
            </a:endParaRPr>
          </a:p>
        </p:txBody>
      </p:sp>
      <p:sp>
        <p:nvSpPr>
          <p:cNvPr id="1035" name="Rectangle 1036"/>
          <p:cNvSpPr>
            <a:spLocks noChangeArrowheads="1"/>
          </p:cNvSpPr>
          <p:nvPr/>
        </p:nvSpPr>
        <p:spPr bwMode="gray">
          <a:xfrm>
            <a:off x="3519487" y="1092200"/>
            <a:ext cx="3958829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defRPr/>
            </a:pPr>
            <a:endParaRPr lang="zh-HK" altLang="zh-HK" sz="2400" b="0" smtClean="0">
              <a:solidFill>
                <a:schemeClr val="tx1"/>
              </a:solidFill>
              <a:ea typeface="新細明體" panose="02020500000000000000" pitchFamily="18" charset="-120"/>
            </a:endParaRPr>
          </a:p>
        </p:txBody>
      </p:sp>
      <p:sp>
        <p:nvSpPr>
          <p:cNvPr id="1036" name="Rectangle 1037"/>
          <p:cNvSpPr>
            <a:spLocks noChangeArrowheads="1"/>
          </p:cNvSpPr>
          <p:nvPr/>
        </p:nvSpPr>
        <p:spPr bwMode="gray">
          <a:xfrm>
            <a:off x="5572125" y="1187450"/>
            <a:ext cx="2519363" cy="31750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folHlink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defRPr/>
            </a:pPr>
            <a:endParaRPr lang="zh-HK" altLang="zh-HK" sz="2400" b="0" smtClean="0">
              <a:solidFill>
                <a:schemeClr val="tx1"/>
              </a:solidFill>
              <a:ea typeface="新細明體" panose="02020500000000000000" pitchFamily="18" charset="-120"/>
            </a:endParaRPr>
          </a:p>
        </p:txBody>
      </p:sp>
      <p:pic>
        <p:nvPicPr>
          <p:cNvPr id="1037" name="Picture 1038" descr="word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140200"/>
            <a:ext cx="7381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ctangle 10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96088" y="6273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0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SEC –  (</a:t>
            </a:r>
            <a:fld id="{07C75882-6F3E-4D1A-8C75-2AD4D4895157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rgbClr val="660066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anose="05000000000000000000" pitchFamily="2" charset="2"/>
        <a:buChar char="n"/>
        <a:defRPr sz="2000">
          <a:solidFill>
            <a:srgbClr val="9900CC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>
          <a:solidFill>
            <a:srgbClr val="6600CC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6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0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9.png"/><Relationship Id="rId4" Type="http://schemas.openxmlformats.org/officeDocument/2006/relationships/image" Target="../media/image31.png"/><Relationship Id="rId9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5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hyperlink" Target="https://cdr.websams.edb.gov.hk/%e6%a8%a1%e7%b5%84%e8%b3%87%e6%96%99/" TargetMode="Externa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3717032"/>
            <a:ext cx="7345362" cy="3529012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zh-HK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線上培訓課程</a:t>
            </a:r>
            <a:r>
              <a:rPr lang="zh-HK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系列</a:t>
            </a:r>
            <a:r>
              <a:rPr kumimoji="1" lang="en-US" altLang="zh-TW" dirty="0" smtClean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1" lang="en-US" altLang="zh-TW" dirty="0" smtClean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en-US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保安</a:t>
            </a:r>
            <a:r>
              <a:rPr kumimoji="1" lang="zh-TW" altLang="en-US" sz="2800" dirty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1" lang="zh-TW" altLang="en-US" sz="2800" dirty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1" lang="zh-TW" altLang="en-US" sz="2800" dirty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1" lang="zh-TW" altLang="en-US" sz="2800" dirty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1" lang="zh-TW" altLang="en-US" sz="2800" dirty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1" lang="zh-TW" altLang="en-US" sz="2800" dirty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1" lang="zh-TW" altLang="en-US" sz="2800" dirty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1" lang="zh-TW" altLang="en-US" sz="2800" dirty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</a:br>
            <a:endParaRPr kumimoji="1" lang="zh-TW" altLang="en-US" sz="2800" dirty="0">
              <a:solidFill>
                <a:srgbClr val="6600CC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199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276103"/>
              </p:ext>
            </p:extLst>
          </p:nvPr>
        </p:nvGraphicFramePr>
        <p:xfrm>
          <a:off x="503548" y="1642428"/>
          <a:ext cx="8259814" cy="409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Bitmap Image" r:id="rId4" imgW="4959605" imgH="2457576" progId="Paint.Picture">
                  <p:embed/>
                </p:oleObj>
              </mc:Choice>
              <mc:Fallback>
                <p:oleObj name="Bitmap Image" r:id="rId4" imgW="4959605" imgH="2457576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48" y="1642428"/>
                        <a:ext cx="8259814" cy="4097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>
                <a:solidFill>
                  <a:schemeClr val="folHlink"/>
                </a:solidFill>
              </a:rPr>
              <a:t>SEC –  (</a:t>
            </a:r>
            <a:fld id="{F6A992CD-D235-4D1C-9D93-FF91E2C32099}" type="slidenum">
              <a:rPr lang="en-US" altLang="zh-TW" sz="100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r>
              <a:rPr lang="en-US" altLang="zh-TW" sz="100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55676" y="1185317"/>
            <a:ext cx="6912371" cy="371475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zh-TW" altLang="en-US" sz="2000" b="1" dirty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存取權限 </a:t>
            </a:r>
            <a:r>
              <a:rPr lang="en-US" altLang="zh-TW" sz="2000" b="1" dirty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– </a:t>
            </a:r>
            <a:r>
              <a:rPr lang="zh-TW" altLang="en-US" sz="2000" b="1" dirty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用戶組別 </a:t>
            </a:r>
            <a:r>
              <a:rPr lang="en-US" altLang="zh-TW" sz="2000" b="1" dirty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en-US" altLang="zh-TW" sz="2000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000" b="1" dirty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編配用戶入</a:t>
            </a:r>
            <a:r>
              <a:rPr lang="zh-TW" altLang="en-US" sz="2000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endParaRPr lang="zh-TW" altLang="en-US" sz="2000" b="1" dirty="0">
              <a:solidFill>
                <a:schemeClr val="folHlink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6887" y="254000"/>
            <a:ext cx="7162800" cy="762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基本概念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存取控制</a:t>
            </a: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431540" y="3164497"/>
            <a:ext cx="972108" cy="540060"/>
          </a:xfrm>
          <a:prstGeom prst="ellipse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0247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>
                <a:solidFill>
                  <a:schemeClr val="folHlink"/>
                </a:solidFill>
              </a:rPr>
              <a:t>SEC –  (</a:t>
            </a:r>
            <a:fld id="{7EC42B3E-87F4-48B1-A6BF-E691296C6313}" type="slidenum">
              <a:rPr lang="en-US" altLang="zh-TW" sz="100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r>
              <a:rPr lang="en-US" altLang="zh-TW" sz="100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基本概念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存取控制</a:t>
            </a:r>
          </a:p>
        </p:txBody>
      </p:sp>
      <p:sp>
        <p:nvSpPr>
          <p:cNvPr id="11268" name="Text Box 13"/>
          <p:cNvSpPr txBox="1">
            <a:spLocks noChangeArrowheads="1"/>
          </p:cNvSpPr>
          <p:nvPr/>
        </p:nvSpPr>
        <p:spPr bwMode="gray">
          <a:xfrm>
            <a:off x="1146374" y="1636713"/>
            <a:ext cx="2339975" cy="461962"/>
          </a:xfrm>
          <a:prstGeom prst="rect">
            <a:avLst/>
          </a:prstGeom>
          <a:solidFill>
            <a:srgbClr val="CCECFF"/>
          </a:solidFill>
          <a:ln w="38100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solidFill>
                  <a:schemeClr val="folHlink"/>
                </a:solidFill>
              </a:rPr>
              <a:t>學生資料整理組</a:t>
            </a:r>
          </a:p>
        </p:txBody>
      </p:sp>
      <p:sp>
        <p:nvSpPr>
          <p:cNvPr id="11269" name="Text Box 14"/>
          <p:cNvSpPr txBox="1">
            <a:spLocks noChangeArrowheads="1"/>
          </p:cNvSpPr>
          <p:nvPr/>
        </p:nvSpPr>
        <p:spPr bwMode="gray">
          <a:xfrm>
            <a:off x="6621661" y="2573338"/>
            <a:ext cx="1724025" cy="461962"/>
          </a:xfrm>
          <a:prstGeom prst="rect">
            <a:avLst/>
          </a:prstGeom>
          <a:solidFill>
            <a:srgbClr val="CCECFF"/>
          </a:solidFill>
          <a:ln w="38100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solidFill>
                  <a:schemeClr val="folHlink"/>
                </a:solidFill>
              </a:rPr>
              <a:t>積分輸入組</a:t>
            </a:r>
          </a:p>
        </p:txBody>
      </p:sp>
      <p:sp>
        <p:nvSpPr>
          <p:cNvPr id="11270" name="AutoShape 16"/>
          <p:cNvSpPr>
            <a:spLocks noChangeArrowheads="1"/>
          </p:cNvSpPr>
          <p:nvPr/>
        </p:nvSpPr>
        <p:spPr bwMode="gray">
          <a:xfrm rot="-2493015">
            <a:off x="3873699" y="4410076"/>
            <a:ext cx="719137" cy="7207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ECFF"/>
          </a:solidFill>
          <a:ln w="38100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1271" name="Text Box 17"/>
          <p:cNvSpPr txBox="1">
            <a:spLocks noChangeArrowheads="1"/>
          </p:cNvSpPr>
          <p:nvPr/>
        </p:nvSpPr>
        <p:spPr bwMode="gray">
          <a:xfrm>
            <a:off x="817760" y="4805363"/>
            <a:ext cx="264795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solidFill>
                  <a:schemeClr val="folHlink"/>
                </a:solidFill>
              </a:rPr>
              <a:t>學生學習概覽資料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solidFill>
                  <a:schemeClr val="folHlink"/>
                </a:solidFill>
              </a:rPr>
              <a:t>資料輸入 權限</a:t>
            </a:r>
          </a:p>
        </p:txBody>
      </p:sp>
      <p:sp>
        <p:nvSpPr>
          <p:cNvPr id="11272" name="AutoShape 19"/>
          <p:cNvSpPr>
            <a:spLocks noChangeArrowheads="1"/>
          </p:cNvSpPr>
          <p:nvPr/>
        </p:nvSpPr>
        <p:spPr bwMode="gray">
          <a:xfrm rot="10319974">
            <a:off x="5602486" y="2897189"/>
            <a:ext cx="720725" cy="7207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ECFF"/>
          </a:solidFill>
          <a:ln w="38100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1273" name="Text Box 20"/>
          <p:cNvSpPr txBox="1">
            <a:spLocks noChangeArrowheads="1"/>
          </p:cNvSpPr>
          <p:nvPr/>
        </p:nvSpPr>
        <p:spPr bwMode="gray">
          <a:xfrm>
            <a:off x="6502598" y="3257550"/>
            <a:ext cx="2101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solidFill>
                  <a:schemeClr val="folHlink"/>
                </a:solidFill>
              </a:rPr>
              <a:t>積分輸入 權限</a:t>
            </a:r>
          </a:p>
        </p:txBody>
      </p:sp>
      <p:sp>
        <p:nvSpPr>
          <p:cNvPr id="11274" name="Text Box 28"/>
          <p:cNvSpPr txBox="1">
            <a:spLocks noChangeArrowheads="1"/>
          </p:cNvSpPr>
          <p:nvPr/>
        </p:nvSpPr>
        <p:spPr bwMode="gray">
          <a:xfrm>
            <a:off x="517724" y="3760789"/>
            <a:ext cx="3330575" cy="860425"/>
          </a:xfrm>
          <a:prstGeom prst="rect">
            <a:avLst/>
          </a:prstGeom>
          <a:solidFill>
            <a:srgbClr val="CCECFF"/>
          </a:solidFill>
          <a:ln w="38100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>
                <a:solidFill>
                  <a:schemeClr val="folHlink"/>
                </a:solidFill>
              </a:rPr>
              <a:t>學生學習概覽資料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>
                <a:solidFill>
                  <a:schemeClr val="folHlink"/>
                </a:solidFill>
              </a:rPr>
              <a:t>資料輸入組 </a:t>
            </a:r>
            <a:r>
              <a:rPr lang="en-US" altLang="zh-TW" dirty="0">
                <a:solidFill>
                  <a:srgbClr val="008000"/>
                </a:solidFill>
              </a:rPr>
              <a:t>(</a:t>
            </a:r>
            <a:r>
              <a:rPr lang="zh-TW" altLang="en-US" dirty="0">
                <a:solidFill>
                  <a:srgbClr val="008000"/>
                </a:solidFill>
              </a:rPr>
              <a:t>中學適用</a:t>
            </a:r>
            <a:r>
              <a:rPr lang="en-US" altLang="zh-TW" dirty="0">
                <a:solidFill>
                  <a:srgbClr val="008000"/>
                </a:solidFill>
              </a:rPr>
              <a:t>)</a:t>
            </a:r>
          </a:p>
        </p:txBody>
      </p:sp>
      <p:sp>
        <p:nvSpPr>
          <p:cNvPr id="11275" name="AutoShape 30"/>
          <p:cNvSpPr>
            <a:spLocks noChangeArrowheads="1"/>
          </p:cNvSpPr>
          <p:nvPr/>
        </p:nvSpPr>
        <p:spPr bwMode="gray">
          <a:xfrm rot="1277677">
            <a:off x="3549849" y="2357439"/>
            <a:ext cx="719137" cy="7207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ECFF"/>
          </a:solidFill>
          <a:ln w="38100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1276" name="Text Box 31"/>
          <p:cNvSpPr txBox="1">
            <a:spLocks noChangeArrowheads="1"/>
          </p:cNvSpPr>
          <p:nvPr/>
        </p:nvSpPr>
        <p:spPr bwMode="gray">
          <a:xfrm>
            <a:off x="706635" y="2357438"/>
            <a:ext cx="2711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solidFill>
                  <a:schemeClr val="folHlink"/>
                </a:solidFill>
              </a:rPr>
              <a:t>學生資料存取 權限</a:t>
            </a:r>
          </a:p>
        </p:txBody>
      </p:sp>
      <p:grpSp>
        <p:nvGrpSpPr>
          <p:cNvPr id="11277" name="Group 32"/>
          <p:cNvGrpSpPr>
            <a:grpSpLocks/>
          </p:cNvGrpSpPr>
          <p:nvPr/>
        </p:nvGrpSpPr>
        <p:grpSpPr bwMode="auto">
          <a:xfrm>
            <a:off x="4594424" y="2609851"/>
            <a:ext cx="1265237" cy="1825625"/>
            <a:chOff x="2812" y="3045"/>
            <a:chExt cx="797" cy="1150"/>
          </a:xfrm>
        </p:grpSpPr>
        <p:pic>
          <p:nvPicPr>
            <p:cNvPr id="11278" name="Picture 33" descr="j0394728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" y="3045"/>
              <a:ext cx="358" cy="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008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9" name="Text Box 34"/>
            <p:cNvSpPr txBox="1">
              <a:spLocks noChangeArrowheads="1"/>
            </p:cNvSpPr>
            <p:nvPr/>
          </p:nvSpPr>
          <p:spPr bwMode="gray">
            <a:xfrm>
              <a:off x="3105" y="3884"/>
              <a:ext cx="504" cy="291"/>
            </a:xfrm>
            <a:prstGeom prst="rect">
              <a:avLst/>
            </a:prstGeom>
            <a:solidFill>
              <a:srgbClr val="FFCCFF"/>
            </a:solidFill>
            <a:ln w="3810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>
                  <a:solidFill>
                    <a:srgbClr val="800080"/>
                  </a:solidFill>
                </a:rPr>
                <a:t>用戶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>
                <a:solidFill>
                  <a:schemeClr val="folHlink"/>
                </a:solidFill>
              </a:rPr>
              <a:t>SEC –  (</a:t>
            </a:r>
            <a:fld id="{3B4E254D-396B-452E-AC47-71D7648B0B9C}" type="slidenum">
              <a:rPr lang="en-US" altLang="zh-TW" sz="100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r>
              <a:rPr lang="en-US" altLang="zh-TW" sz="100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基本概念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存取控制</a:t>
            </a:r>
          </a:p>
        </p:txBody>
      </p:sp>
      <p:pic>
        <p:nvPicPr>
          <p:cNvPr id="12292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9" y="4235450"/>
            <a:ext cx="74961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9" y="1177926"/>
            <a:ext cx="74961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>
                <a:solidFill>
                  <a:schemeClr val="folHlink"/>
                </a:solidFill>
              </a:rPr>
              <a:t>SEC –  (</a:t>
            </a:r>
            <a:fld id="{3B4E254D-396B-452E-AC47-71D7648B0B9C}" type="slidenum">
              <a:rPr lang="en-US" altLang="zh-TW" sz="100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r>
              <a:rPr lang="en-US" altLang="zh-TW" sz="100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基本概念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存取控制</a:t>
            </a:r>
          </a:p>
        </p:txBody>
      </p:sp>
      <p:pic>
        <p:nvPicPr>
          <p:cNvPr id="6" name="圖片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16" y="1808820"/>
            <a:ext cx="8419168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圖片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60311"/>
            <a:ext cx="2207238" cy="534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580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>
                <a:solidFill>
                  <a:schemeClr val="folHlink"/>
                </a:solidFill>
              </a:rPr>
              <a:t>SEC –  (</a:t>
            </a:r>
            <a:fld id="{F6A992CD-D235-4D1C-9D93-FF91E2C32099}" type="slidenum">
              <a:rPr lang="en-US" altLang="zh-TW" sz="100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r>
              <a:rPr lang="en-US" altLang="zh-TW" sz="100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1412876"/>
            <a:ext cx="3802062" cy="371475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zh-TW" altLang="en-US" sz="2000" b="1" dirty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存取權限 </a:t>
            </a:r>
            <a:r>
              <a:rPr lang="en-US" altLang="zh-TW" sz="2000" b="1" dirty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– </a:t>
            </a:r>
            <a:r>
              <a:rPr lang="zh-TW" altLang="en-US" sz="2000" b="1" dirty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用戶組別</a:t>
            </a:r>
          </a:p>
        </p:txBody>
      </p:sp>
      <p:graphicFrame>
        <p:nvGraphicFramePr>
          <p:cNvPr id="165013" name="Group 149"/>
          <p:cNvGraphicFramePr>
            <a:graphicFrameLocks noGrp="1"/>
          </p:cNvGraphicFramePr>
          <p:nvPr>
            <p:ph sz="half" idx="2"/>
          </p:nvPr>
        </p:nvGraphicFramePr>
        <p:xfrm>
          <a:off x="684213" y="1916113"/>
          <a:ext cx="8172450" cy="4572000"/>
        </p:xfrm>
        <a:graphic>
          <a:graphicData uri="http://schemas.openxmlformats.org/drawingml/2006/table">
            <a:tbl>
              <a:tblPr/>
              <a:tblGrid>
                <a:gridCol w="4044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7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新細明體" charset="-120"/>
                        </a:rPr>
                        <a:t>SCHOOL_HEAD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校長</a:t>
                      </a:r>
                    </a:p>
                  </a:txBody>
                  <a:tcPr marL="91435" marR="9143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新細明體" charset="-120"/>
                        </a:rPr>
                        <a:t>FMP_ADMIN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財務管理管理員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新細明體" charset="-120"/>
                        </a:rPr>
                        <a:t>SYSTEM_ADMIN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網上校管系統管理員</a:t>
                      </a:r>
                    </a:p>
                  </a:txBody>
                  <a:tcPr marL="91435" marR="9143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新細明體" charset="-120"/>
                        </a:rPr>
                        <a:t>FMP_ACCT_CLERK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財務管理會計文員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9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新細明體" charset="-120"/>
                        </a:rPr>
                        <a:t>STAFF_MANAGEMENT_1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教職員管理 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</a:p>
                  </a:txBody>
                  <a:tcPr marL="91435" marR="9143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新細明體" charset="-120"/>
                        </a:rPr>
                        <a:t>FMP_PETTYCASH_CLERK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財務管理零用現金文員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新細明體" charset="-120"/>
                        </a:rPr>
                        <a:t>STAFF_MANAGEMENT_2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教職員管理 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</a:p>
                  </a:txBody>
                  <a:tcPr marL="91435" marR="9143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新細明體" charset="-120"/>
                        </a:rPr>
                        <a:t>FMP_USER 1 , 2, 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財務管理用戶 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1, 2, 3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新細明體" charset="-120"/>
                        </a:rPr>
                        <a:t>STAFF_MANAGEMENT_3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教職員管理 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</a:p>
                  </a:txBody>
                  <a:tcPr marL="91435" marR="9143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新細明體" charset="-120"/>
                        </a:rPr>
                        <a:t>SAM_ADMIN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學校活動管理員</a:t>
                      </a: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新細明體" charset="-120"/>
                        </a:rPr>
                        <a:t>STA_ADMIN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課外活動管理員</a:t>
                      </a:r>
                    </a:p>
                  </a:txBody>
                  <a:tcPr marL="91435" marR="91435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WFSFAA(SFO)_ADMIN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在職家庭及學生資助事務處管理員</a:t>
                      </a: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6887" y="254000"/>
            <a:ext cx="7162800" cy="762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基本概念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存取控制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>
                <a:solidFill>
                  <a:schemeClr val="folHlink"/>
                </a:solidFill>
              </a:rPr>
              <a:t>SEC –  (</a:t>
            </a:r>
            <a:fld id="{F6A992CD-D235-4D1C-9D93-FF91E2C32099}" type="slidenum">
              <a:rPr lang="en-US" altLang="zh-TW" sz="100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r>
              <a:rPr lang="en-US" altLang="zh-TW" sz="100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32309" y="1208187"/>
            <a:ext cx="6120283" cy="371475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zh-TW" altLang="en-US" sz="2000" b="1" dirty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存取權限 </a:t>
            </a:r>
            <a:r>
              <a:rPr lang="en-US" altLang="zh-TW" sz="2000" b="1" dirty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– </a:t>
            </a:r>
            <a:r>
              <a:rPr lang="zh-TW" altLang="en-US" sz="2000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用戶 </a:t>
            </a:r>
            <a:r>
              <a:rPr lang="en-US" altLang="zh-TW" sz="2000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– </a:t>
            </a:r>
            <a:r>
              <a:rPr lang="zh-HK" altLang="en-US" sz="2000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搜尋</a:t>
            </a:r>
            <a:r>
              <a:rPr lang="zh-HK" altLang="en-US" sz="2000" b="1" dirty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用戶</a:t>
            </a:r>
            <a:endParaRPr lang="zh-TW" altLang="en-US" sz="2000" b="1" dirty="0">
              <a:solidFill>
                <a:schemeClr val="folHlink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6887" y="254000"/>
            <a:ext cx="7162800" cy="762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基本概念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存取控制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53" y="1549617"/>
            <a:ext cx="8613023" cy="4291651"/>
          </a:xfrm>
        </p:spPr>
      </p:pic>
      <p:grpSp>
        <p:nvGrpSpPr>
          <p:cNvPr id="6" name="Group 5"/>
          <p:cNvGrpSpPr/>
          <p:nvPr/>
        </p:nvGrpSpPr>
        <p:grpSpPr>
          <a:xfrm>
            <a:off x="2024288" y="2665741"/>
            <a:ext cx="3061293" cy="2925639"/>
            <a:chOff x="2024288" y="2953328"/>
            <a:chExt cx="3061293" cy="2925639"/>
          </a:xfrm>
        </p:grpSpPr>
        <p:sp>
          <p:nvSpPr>
            <p:cNvPr id="5" name="TextBox 4"/>
            <p:cNvSpPr txBox="1"/>
            <p:nvPr/>
          </p:nvSpPr>
          <p:spPr>
            <a:xfrm>
              <a:off x="4509517" y="2953328"/>
              <a:ext cx="576064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0" rIns="0" bIns="0" rtlCol="0">
              <a:spAutoFit/>
            </a:bodyPr>
            <a:lstStyle/>
            <a:p>
              <a:r>
                <a:rPr lang="en-US" altLang="zh-HK" sz="1200" b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staff</a:t>
              </a:r>
              <a:endParaRPr lang="zh-HK" altLang="en-US" sz="1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3"/>
            <p:cNvSpPr>
              <a:spLocks noChangeArrowheads="1"/>
            </p:cNvSpPr>
            <p:nvPr/>
          </p:nvSpPr>
          <p:spPr bwMode="auto">
            <a:xfrm>
              <a:off x="2024288" y="4347388"/>
              <a:ext cx="953986" cy="43374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zh-HK" altLang="en-US"/>
            </a:p>
          </p:txBody>
        </p:sp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2267172" y="5445224"/>
              <a:ext cx="953986" cy="43374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935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19" y="1520789"/>
            <a:ext cx="8087728" cy="5004556"/>
          </a:xfrm>
          <a:prstGeom prst="rect">
            <a:avLst/>
          </a:prstGeom>
        </p:spPr>
      </p:pic>
      <p:sp>
        <p:nvSpPr>
          <p:cNvPr id="13314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>
                <a:solidFill>
                  <a:schemeClr val="folHlink"/>
                </a:solidFill>
              </a:rPr>
              <a:t>SEC –  (</a:t>
            </a:r>
            <a:fld id="{F6A992CD-D235-4D1C-9D93-FF91E2C32099}" type="slidenum">
              <a:rPr lang="en-US" altLang="zh-TW" sz="100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r>
              <a:rPr lang="en-US" altLang="zh-TW" sz="100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55676" y="1185317"/>
            <a:ext cx="6912371" cy="371475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zh-TW" altLang="en-US" sz="2000" b="1" dirty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存取權限 </a:t>
            </a:r>
            <a:r>
              <a:rPr lang="en-US" altLang="zh-TW" sz="2000" b="1" dirty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– </a:t>
            </a:r>
            <a:r>
              <a:rPr lang="zh-TW" altLang="en-US" sz="2000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用戶 </a:t>
            </a:r>
            <a:r>
              <a:rPr lang="en-US" altLang="zh-TW" sz="2000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– </a:t>
            </a:r>
            <a:r>
              <a:rPr lang="zh-TW" altLang="en-US" sz="2000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新增</a:t>
            </a:r>
            <a:r>
              <a:rPr lang="zh-TW" altLang="en-US" sz="2000" b="1" dirty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個人用戶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6887" y="254000"/>
            <a:ext cx="7162800" cy="762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基本概念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存取控制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4480" y="3358376"/>
            <a:ext cx="940268" cy="184666"/>
          </a:xfrm>
          <a:prstGeom prst="rect">
            <a:avLst/>
          </a:prstGeom>
          <a:noFill/>
        </p:spPr>
        <p:txBody>
          <a:bodyPr wrap="square" lIns="36000" tIns="0" rIns="0" bIns="0" rtlCol="0">
            <a:spAutoFit/>
          </a:bodyPr>
          <a:lstStyle/>
          <a:p>
            <a:r>
              <a:rPr lang="en-US" altLang="zh-TW" sz="1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/ 1 / 2022</a:t>
            </a:r>
            <a:endParaRPr lang="zh-HK" altLang="en-US" sz="1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4760180" y="5301208"/>
            <a:ext cx="2080072" cy="540060"/>
          </a:xfrm>
          <a:prstGeom prst="ellipse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14" name="Oval 3"/>
          <p:cNvSpPr>
            <a:spLocks noChangeArrowheads="1"/>
          </p:cNvSpPr>
          <p:nvPr/>
        </p:nvSpPr>
        <p:spPr bwMode="auto">
          <a:xfrm>
            <a:off x="5868144" y="3241360"/>
            <a:ext cx="1296144" cy="450050"/>
          </a:xfrm>
          <a:prstGeom prst="ellipse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6485037" y="5025463"/>
            <a:ext cx="940268" cy="184666"/>
          </a:xfrm>
          <a:prstGeom prst="rect">
            <a:avLst/>
          </a:prstGeom>
          <a:noFill/>
        </p:spPr>
        <p:txBody>
          <a:bodyPr wrap="square" lIns="36000" tIns="0" rIns="0" bIns="0" rtlCol="0">
            <a:spAutoFit/>
          </a:bodyPr>
          <a:lstStyle/>
          <a:p>
            <a:r>
              <a:rPr lang="en-US" altLang="zh-TW" sz="1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/ 8 / 2022</a:t>
            </a:r>
            <a:endParaRPr lang="zh-HK" altLang="en-US" sz="1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3"/>
          <p:cNvSpPr>
            <a:spLocks noChangeArrowheads="1"/>
          </p:cNvSpPr>
          <p:nvPr/>
        </p:nvSpPr>
        <p:spPr bwMode="auto">
          <a:xfrm>
            <a:off x="6258701" y="4908447"/>
            <a:ext cx="1296144" cy="450050"/>
          </a:xfrm>
          <a:prstGeom prst="ellipse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17" name="Oval 3"/>
          <p:cNvSpPr>
            <a:spLocks noChangeArrowheads="1"/>
          </p:cNvSpPr>
          <p:nvPr/>
        </p:nvSpPr>
        <p:spPr bwMode="auto">
          <a:xfrm>
            <a:off x="6050856" y="2280336"/>
            <a:ext cx="1296144" cy="315929"/>
          </a:xfrm>
          <a:prstGeom prst="ellipse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8234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817" y="267908"/>
            <a:ext cx="4980906" cy="6222004"/>
          </a:xfrm>
          <a:prstGeom prst="rect">
            <a:avLst/>
          </a:prstGeom>
        </p:spPr>
      </p:pic>
      <p:sp>
        <p:nvSpPr>
          <p:cNvPr id="13314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>
                <a:solidFill>
                  <a:schemeClr val="folHlink"/>
                </a:solidFill>
              </a:rPr>
              <a:t>SEC –  (</a:t>
            </a:r>
            <a:fld id="{F6A992CD-D235-4D1C-9D93-FF91E2C32099}" type="slidenum">
              <a:rPr lang="en-US" altLang="zh-TW" sz="100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r>
              <a:rPr lang="en-US" altLang="zh-TW" sz="100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9532" y="1480293"/>
            <a:ext cx="6912371" cy="371475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zh-TW" altLang="en-US" sz="2000" b="1" dirty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存取</a:t>
            </a:r>
            <a:r>
              <a:rPr lang="zh-TW" altLang="en-US" sz="2000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權限</a:t>
            </a:r>
            <a:r>
              <a:rPr lang="en-US" altLang="zh-TW" sz="2000" b="1" dirty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b="1" dirty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– </a:t>
            </a:r>
            <a:r>
              <a:rPr lang="zh-TW" altLang="en-US" sz="2000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用戶</a:t>
            </a:r>
            <a:r>
              <a:rPr lang="en-US" altLang="zh-TW" sz="2000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000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– </a:t>
            </a:r>
            <a:r>
              <a:rPr lang="zh-TW" altLang="en-US" sz="2000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新增</a:t>
            </a:r>
            <a:r>
              <a:rPr lang="zh-TW" altLang="en-US" sz="2000" b="1" dirty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個人用戶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511660" y="127437"/>
            <a:ext cx="7418027" cy="925299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基本概念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存取控制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94380" y="3149972"/>
            <a:ext cx="940268" cy="184666"/>
          </a:xfrm>
          <a:prstGeom prst="rect">
            <a:avLst/>
          </a:prstGeom>
          <a:noFill/>
        </p:spPr>
        <p:txBody>
          <a:bodyPr wrap="square" lIns="36000" tIns="0" rIns="0" bIns="0" rtlCol="0">
            <a:spAutoFit/>
          </a:bodyPr>
          <a:lstStyle/>
          <a:p>
            <a:r>
              <a:rPr lang="en-US" altLang="zh-TW" sz="1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/ 1 / 2022</a:t>
            </a:r>
            <a:endParaRPr lang="zh-HK" altLang="en-US" sz="1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5976156" y="5204738"/>
            <a:ext cx="1476164" cy="600526"/>
          </a:xfrm>
          <a:prstGeom prst="ellipse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HK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978848" y="5045214"/>
            <a:ext cx="940268" cy="184666"/>
          </a:xfrm>
          <a:prstGeom prst="rect">
            <a:avLst/>
          </a:prstGeom>
          <a:noFill/>
        </p:spPr>
        <p:txBody>
          <a:bodyPr wrap="square" lIns="36000" tIns="0" rIns="0" bIns="0" rtlCol="0">
            <a:spAutoFit/>
          </a:bodyPr>
          <a:lstStyle/>
          <a:p>
            <a:r>
              <a:rPr lang="en-US" altLang="zh-TW" sz="1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/ 8 / 2022</a:t>
            </a:r>
            <a:endParaRPr lang="zh-HK" altLang="en-US" sz="1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7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>
                <a:solidFill>
                  <a:schemeClr val="folHlink"/>
                </a:solidFill>
              </a:rPr>
              <a:t>SEC –  (</a:t>
            </a:r>
            <a:fld id="{F6A992CD-D235-4D1C-9D93-FF91E2C32099}" type="slidenum">
              <a:rPr lang="en-US" altLang="zh-TW" sz="100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r>
              <a:rPr lang="en-US" altLang="zh-TW" sz="100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55676" y="1185317"/>
            <a:ext cx="6912371" cy="371475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zh-TW" altLang="en-US" sz="2000" b="1" dirty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存取權限 </a:t>
            </a:r>
            <a:r>
              <a:rPr lang="en-US" altLang="zh-TW" sz="2000" b="1" dirty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– </a:t>
            </a:r>
            <a:r>
              <a:rPr lang="zh-TW" altLang="en-US" sz="2000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用戶</a:t>
            </a:r>
            <a:endParaRPr lang="zh-TW" altLang="en-US" sz="2000" b="1" dirty="0">
              <a:solidFill>
                <a:schemeClr val="folHlink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6887" y="254000"/>
            <a:ext cx="7162800" cy="762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基本概念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存取控制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25298"/>
              </p:ext>
            </p:extLst>
          </p:nvPr>
        </p:nvGraphicFramePr>
        <p:xfrm>
          <a:off x="2123728" y="1732175"/>
          <a:ext cx="4824536" cy="3502080"/>
        </p:xfrm>
        <a:graphic>
          <a:graphicData uri="http://schemas.openxmlformats.org/drawingml/2006/table">
            <a:tbl>
              <a:tblPr/>
              <a:tblGrid>
                <a:gridCol w="4824536">
                  <a:extLst>
                    <a:ext uri="{9D8B030D-6E8A-4147-A177-3AD203B41FA5}">
                      <a16:colId xmlns:a16="http://schemas.microsoft.com/office/drawing/2014/main" val="30720368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zh-HK" altLang="en-US" sz="2400" b="0" i="0" dirty="0">
                          <a:solidFill>
                            <a:srgbClr val="9900CC"/>
                          </a:solidFill>
                          <a:effectLst/>
                          <a:latin typeface="Arial" panose="020B0604020202020204" pitchFamily="34" charset="0"/>
                        </a:rPr>
                        <a:t>密碼格式</a:t>
                      </a:r>
                      <a:r>
                        <a:rPr lang="en-US" altLang="zh-HK" sz="2400" b="0" i="0" dirty="0">
                          <a:solidFill>
                            <a:srgbClr val="9900CC"/>
                          </a:solidFill>
                          <a:effectLst/>
                          <a:latin typeface="Arial" panose="020B0604020202020204" pitchFamily="34" charset="0"/>
                        </a:rPr>
                        <a:t>: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7645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HK" sz="2400" b="0" i="0" dirty="0">
                          <a:solidFill>
                            <a:srgbClr val="9900CC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r>
                        <a:rPr lang="zh-HK" altLang="en-US" sz="2400" b="0" i="0" dirty="0">
                          <a:solidFill>
                            <a:srgbClr val="9900CC"/>
                          </a:solidFill>
                          <a:effectLst/>
                          <a:latin typeface="Arial" panose="020B0604020202020204" pitchFamily="34" charset="0"/>
                        </a:rPr>
                        <a:t>包含英文字母</a:t>
                      </a:r>
                      <a:r>
                        <a:rPr lang="en-US" sz="2400" b="0" i="0" dirty="0">
                          <a:solidFill>
                            <a:srgbClr val="9900CC"/>
                          </a:solidFill>
                          <a:effectLst/>
                          <a:latin typeface="Arial" panose="020B0604020202020204" pitchFamily="34" charset="0"/>
                        </a:rPr>
                        <a:t>a-z (</a:t>
                      </a:r>
                      <a:r>
                        <a:rPr lang="zh-HK" altLang="en-US" sz="2400" b="0" i="0" dirty="0">
                          <a:solidFill>
                            <a:srgbClr val="9900CC"/>
                          </a:solidFill>
                          <a:effectLst/>
                          <a:latin typeface="Arial" panose="020B0604020202020204" pitchFamily="34" charset="0"/>
                        </a:rPr>
                        <a:t>細楷</a:t>
                      </a:r>
                      <a:r>
                        <a:rPr lang="en-US" altLang="zh-HK" sz="2400" b="0" i="0" dirty="0">
                          <a:solidFill>
                            <a:srgbClr val="9900CC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8224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 sz="2400" b="0" i="0" dirty="0">
                          <a:solidFill>
                            <a:srgbClr val="9900CC"/>
                          </a:solidFill>
                          <a:effectLst/>
                          <a:latin typeface="Arial" panose="020B0604020202020204" pitchFamily="34" charset="0"/>
                        </a:rPr>
                        <a:t>- 包含英文字母A-Z (大楷)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8618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HK" sz="2400" b="0" i="0" dirty="0">
                          <a:solidFill>
                            <a:srgbClr val="9900CC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r>
                        <a:rPr lang="zh-HK" altLang="en-US" sz="2400" b="0" i="0" dirty="0">
                          <a:solidFill>
                            <a:srgbClr val="9900CC"/>
                          </a:solidFill>
                          <a:effectLst/>
                          <a:latin typeface="Arial" panose="020B0604020202020204" pitchFamily="34" charset="0"/>
                        </a:rPr>
                        <a:t>包含數字</a:t>
                      </a:r>
                      <a:r>
                        <a:rPr lang="en-US" altLang="zh-HK" sz="2400" b="0" i="0" dirty="0">
                          <a:solidFill>
                            <a:srgbClr val="9900CC"/>
                          </a:solidFill>
                          <a:effectLst/>
                          <a:latin typeface="Arial" panose="020B0604020202020204" pitchFamily="34" charset="0"/>
                        </a:rPr>
                        <a:t>0-9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88739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TW" sz="2400" b="0" i="0" dirty="0">
                          <a:solidFill>
                            <a:srgbClr val="9900CC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r>
                        <a:rPr lang="zh-TW" altLang="en-US" sz="2400" b="0" i="0" dirty="0">
                          <a:solidFill>
                            <a:srgbClr val="9900CC"/>
                          </a:solidFill>
                          <a:effectLst/>
                          <a:latin typeface="Arial" panose="020B0604020202020204" pitchFamily="34" charset="0"/>
                        </a:rPr>
                        <a:t>包含特別字符</a:t>
                      </a:r>
                      <a:r>
                        <a:rPr lang="en-US" altLang="zh-TW" sz="2400" b="0" i="0" dirty="0">
                          <a:solidFill>
                            <a:srgbClr val="9900CC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zh-TW" altLang="en-US" sz="2400" b="0" i="0" dirty="0">
                          <a:solidFill>
                            <a:srgbClr val="9900CC"/>
                          </a:solidFill>
                          <a:effectLst/>
                          <a:latin typeface="Arial" panose="020B0604020202020204" pitchFamily="34" charset="0"/>
                        </a:rPr>
                        <a:t>不能有空格</a:t>
                      </a:r>
                      <a:r>
                        <a:rPr lang="en-US" altLang="zh-TW" sz="2400" b="0" i="0" dirty="0">
                          <a:solidFill>
                            <a:srgbClr val="9900CC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025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TW" altLang="en-US" sz="2400" b="0" i="0" dirty="0">
                          <a:solidFill>
                            <a:srgbClr val="9900CC"/>
                          </a:solidFill>
                          <a:effectLst/>
                          <a:latin typeface="Arial" panose="020B0604020202020204" pitchFamily="34" charset="0"/>
                        </a:rPr>
                        <a:t>密碼須符合以上</a:t>
                      </a:r>
                      <a:r>
                        <a:rPr lang="zh-TW" altLang="en-US" sz="2400" b="0" i="0" u="sng" dirty="0">
                          <a:solidFill>
                            <a:srgbClr val="9900CC"/>
                          </a:solidFill>
                          <a:effectLst/>
                          <a:latin typeface="Arial" panose="020B0604020202020204" pitchFamily="34" charset="0"/>
                        </a:rPr>
                        <a:t>所有</a:t>
                      </a:r>
                      <a:r>
                        <a:rPr lang="zh-TW" altLang="en-US" sz="2400" b="0" i="0" dirty="0">
                          <a:solidFill>
                            <a:srgbClr val="9900CC"/>
                          </a:solidFill>
                          <a:effectLst/>
                          <a:latin typeface="Arial" panose="020B0604020202020204" pitchFamily="34" charset="0"/>
                        </a:rPr>
                        <a:t>條件。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3448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TW" altLang="en-US" sz="2400" b="0" i="0" dirty="0">
                          <a:solidFill>
                            <a:srgbClr val="9900CC"/>
                          </a:solidFill>
                          <a:effectLst/>
                          <a:latin typeface="Arial" panose="020B0604020202020204" pitchFamily="34" charset="0"/>
                        </a:rPr>
                        <a:t>密碼長度： </a:t>
                      </a:r>
                      <a:r>
                        <a:rPr lang="en-US" altLang="zh-TW" sz="2400" b="0" i="0" dirty="0">
                          <a:solidFill>
                            <a:srgbClr val="9900CC"/>
                          </a:solidFill>
                          <a:effectLst/>
                          <a:latin typeface="Arial" panose="020B0604020202020204" pitchFamily="34" charset="0"/>
                        </a:rPr>
                        <a:t>8-40</a:t>
                      </a:r>
                      <a:r>
                        <a:rPr lang="zh-TW" altLang="en-US" sz="2400" b="0" i="0" dirty="0">
                          <a:solidFill>
                            <a:srgbClr val="9900CC"/>
                          </a:solidFill>
                          <a:effectLst/>
                          <a:latin typeface="Arial" panose="020B0604020202020204" pitchFamily="34" charset="0"/>
                        </a:rPr>
                        <a:t>字元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2773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TW" altLang="en-US" sz="2400" b="0" i="0" dirty="0">
                          <a:solidFill>
                            <a:srgbClr val="9900CC"/>
                          </a:solidFill>
                          <a:effectLst/>
                          <a:latin typeface="Arial" panose="020B0604020202020204" pitchFamily="34" charset="0"/>
                        </a:rPr>
                        <a:t>不能以用戶名稱作為密碼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237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88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>
                <a:solidFill>
                  <a:schemeClr val="folHlink"/>
                </a:solidFill>
              </a:rPr>
              <a:t>SEC –  (</a:t>
            </a:r>
            <a:fld id="{F6A992CD-D235-4D1C-9D93-FF91E2C32099}" type="slidenum">
              <a:rPr lang="en-US" altLang="zh-TW" sz="100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r>
              <a:rPr lang="en-US" altLang="zh-TW" sz="100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6887" y="254000"/>
            <a:ext cx="7162800" cy="762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基本概念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存取控制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63" y="1579985"/>
            <a:ext cx="8640452" cy="4945359"/>
          </a:xfrm>
          <a:prstGeom prst="rect">
            <a:avLst/>
          </a:prstGeom>
        </p:spPr>
      </p:pic>
      <p:sp>
        <p:nvSpPr>
          <p:cNvPr id="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0037" y="1185317"/>
            <a:ext cx="4846179" cy="371475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zh-TW" altLang="en-US" sz="2000" b="1" dirty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存取權限 </a:t>
            </a:r>
            <a:r>
              <a:rPr lang="en-US" altLang="zh-TW" sz="2000" b="1" dirty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zh-HK" altLang="en-US" sz="2000" b="1" dirty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編修電郵通知列表</a:t>
            </a:r>
            <a:endParaRPr lang="zh-TW" altLang="en-US" sz="2000" b="1" dirty="0">
              <a:solidFill>
                <a:schemeClr val="folHlink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844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>
                <a:solidFill>
                  <a:schemeClr val="folHlink"/>
                </a:solidFill>
              </a:rPr>
              <a:t>SEC –  (</a:t>
            </a:r>
            <a:fld id="{C469E747-EBEC-4A34-A0D6-EEC5F9C93C9A}" type="slidenum">
              <a:rPr lang="en-US" altLang="zh-TW" sz="100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r>
              <a:rPr lang="en-US" altLang="zh-TW" sz="100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ea typeface="標楷體" pitchFamily="65" charset="-120"/>
              </a:rPr>
              <a:t>主要功能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2899" y="1959045"/>
            <a:ext cx="8002587" cy="1728787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存取控制</a:t>
            </a:r>
          </a:p>
          <a:p>
            <a:pPr marL="457200" indent="-457200" eaLnBrk="1" hangingPunct="1"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設定</a:t>
            </a:r>
          </a:p>
          <a:p>
            <a:pPr marL="457200" indent="-457200" eaLnBrk="1" hangingPunct="1"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報告及紀錄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 eaLnBrk="1" hangingPunct="1">
              <a:defRPr/>
            </a:pP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保安檢查  </a:t>
            </a:r>
            <a:r>
              <a:rPr lang="en-US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只限校內伺服器</a:t>
            </a:r>
            <a:r>
              <a:rPr lang="en-US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256076" y="404664"/>
            <a:ext cx="2637109" cy="5958632"/>
            <a:chOff x="3253445" y="0"/>
            <a:chExt cx="2637109" cy="685955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3445" y="0"/>
              <a:ext cx="2637109" cy="6858000"/>
            </a:xfrm>
            <a:prstGeom prst="rect">
              <a:avLst/>
            </a:prstGeom>
          </p:spPr>
        </p:pic>
        <p:sp>
          <p:nvSpPr>
            <p:cNvPr id="6150" name="矩形 60425"/>
            <p:cNvSpPr>
              <a:spLocks noChangeArrowheads="1"/>
            </p:cNvSpPr>
            <p:nvPr/>
          </p:nvSpPr>
          <p:spPr bwMode="auto">
            <a:xfrm>
              <a:off x="3395630" y="307945"/>
              <a:ext cx="1198563" cy="295275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en-US">
                <a:solidFill>
                  <a:schemeClr val="folHlink"/>
                </a:solidFill>
              </a:endParaRPr>
            </a:p>
          </p:txBody>
        </p:sp>
        <p:sp>
          <p:nvSpPr>
            <p:cNvPr id="6151" name="矩形 87"/>
            <p:cNvSpPr>
              <a:spLocks noChangeArrowheads="1"/>
            </p:cNvSpPr>
            <p:nvPr/>
          </p:nvSpPr>
          <p:spPr bwMode="auto">
            <a:xfrm>
              <a:off x="3395629" y="3134774"/>
              <a:ext cx="852335" cy="293687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en-US">
                <a:solidFill>
                  <a:schemeClr val="folHlink"/>
                </a:solidFill>
              </a:endParaRPr>
            </a:p>
          </p:txBody>
        </p:sp>
        <p:sp>
          <p:nvSpPr>
            <p:cNvPr id="6152" name="矩形 88"/>
            <p:cNvSpPr>
              <a:spLocks noChangeArrowheads="1"/>
            </p:cNvSpPr>
            <p:nvPr/>
          </p:nvSpPr>
          <p:spPr bwMode="auto">
            <a:xfrm>
              <a:off x="3395629" y="4392142"/>
              <a:ext cx="1320387" cy="293688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en-US">
                <a:solidFill>
                  <a:schemeClr val="folHlink"/>
                </a:solidFill>
              </a:endParaRPr>
            </a:p>
          </p:txBody>
        </p:sp>
        <p:sp>
          <p:nvSpPr>
            <p:cNvPr id="6153" name="矩形 91"/>
            <p:cNvSpPr>
              <a:spLocks noChangeArrowheads="1"/>
            </p:cNvSpPr>
            <p:nvPr/>
          </p:nvSpPr>
          <p:spPr bwMode="auto">
            <a:xfrm>
              <a:off x="3364203" y="6565868"/>
              <a:ext cx="1198563" cy="293688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en-US">
                <a:solidFill>
                  <a:schemeClr val="folHlin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>
                <a:solidFill>
                  <a:schemeClr val="folHlink"/>
                </a:solidFill>
              </a:rPr>
              <a:t>SEC –  (</a:t>
            </a:r>
            <a:fld id="{CCFA5A27-0D6D-491E-B331-C3A32BFFA09A}" type="slidenum">
              <a:rPr lang="en-US" altLang="zh-TW" sz="100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r>
              <a:rPr lang="en-US" altLang="zh-TW" sz="100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基本概念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存取控制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9" y="1484314"/>
            <a:ext cx="8281987" cy="4752975"/>
          </a:xfrm>
        </p:spPr>
        <p:txBody>
          <a:bodyPr/>
          <a:lstStyle/>
          <a:p>
            <a:pPr marL="457200" indent="-457200" eaLnBrk="1" hangingPunct="1"/>
            <a:r>
              <a:rPr lang="zh-TW" altLang="en-US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存取權限 </a:t>
            </a:r>
            <a:r>
              <a:rPr lang="en-US" altLang="zh-TW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– </a:t>
            </a:r>
            <a:r>
              <a:rPr lang="zh-TW" altLang="en-US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不同區域</a:t>
            </a:r>
          </a:p>
          <a:p>
            <a:pPr marL="838200" lvl="1" indent="-381000" eaLnBrk="1" hangingPunct="1"/>
            <a:r>
              <a:rPr lang="zh-TW" altLang="en-US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位置存取控制 </a:t>
            </a:r>
            <a:r>
              <a:rPr lang="en-US" altLang="zh-TW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– </a:t>
            </a:r>
            <a:r>
              <a:rPr lang="zh-TW" altLang="en-US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限制部分功能只能在網上校管系統網絡內使用</a:t>
            </a:r>
          </a:p>
        </p:txBody>
      </p:sp>
      <p:pic>
        <p:nvPicPr>
          <p:cNvPr id="15365" name="Picture 8" descr="j019746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2636839"/>
            <a:ext cx="4246562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6" name="Group 20"/>
          <p:cNvGrpSpPr>
            <a:grpSpLocks/>
          </p:cNvGrpSpPr>
          <p:nvPr/>
        </p:nvGrpSpPr>
        <p:grpSpPr bwMode="auto">
          <a:xfrm>
            <a:off x="5670550" y="2492375"/>
            <a:ext cx="1422400" cy="3486150"/>
            <a:chOff x="3572" y="1570"/>
            <a:chExt cx="896" cy="2196"/>
          </a:xfrm>
        </p:grpSpPr>
        <p:pic>
          <p:nvPicPr>
            <p:cNvPr id="15370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17" y="1570"/>
              <a:ext cx="534" cy="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71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934" y="2387"/>
              <a:ext cx="534" cy="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72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572" y="3226"/>
              <a:ext cx="534" cy="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367" name="Group 21"/>
          <p:cNvGrpSpPr>
            <a:grpSpLocks/>
          </p:cNvGrpSpPr>
          <p:nvPr/>
        </p:nvGrpSpPr>
        <p:grpSpPr bwMode="auto">
          <a:xfrm>
            <a:off x="3186113" y="2384426"/>
            <a:ext cx="2660650" cy="2867025"/>
            <a:chOff x="2007" y="1502"/>
            <a:chExt cx="1676" cy="1806"/>
          </a:xfrm>
        </p:grpSpPr>
        <p:pic>
          <p:nvPicPr>
            <p:cNvPr id="15368" name="Picture 18" descr="bd07305_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" y="2183"/>
              <a:ext cx="1132" cy="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19" descr="bd07305_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7" y="1502"/>
              <a:ext cx="1132" cy="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編號版面配置區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>
                <a:solidFill>
                  <a:schemeClr val="folHlink"/>
                </a:solidFill>
              </a:rPr>
              <a:t>SEC –  (</a:t>
            </a:r>
            <a:fld id="{3AAEE575-6157-4B62-A318-E2E3FD1EC8FF}" type="slidenum">
              <a:rPr lang="en-US" altLang="zh-TW" sz="100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r>
              <a:rPr lang="en-US" altLang="zh-TW" sz="1000">
                <a:solidFill>
                  <a:schemeClr val="folHlink"/>
                </a:solidFill>
              </a:rPr>
              <a:t>)</a:t>
            </a:r>
          </a:p>
        </p:txBody>
      </p:sp>
      <p:grpSp>
        <p:nvGrpSpPr>
          <p:cNvPr id="16387" name="Group 62"/>
          <p:cNvGrpSpPr>
            <a:grpSpLocks/>
          </p:cNvGrpSpPr>
          <p:nvPr/>
        </p:nvGrpSpPr>
        <p:grpSpPr bwMode="auto">
          <a:xfrm>
            <a:off x="0" y="3141663"/>
            <a:ext cx="9144000" cy="3490912"/>
            <a:chOff x="0" y="1979"/>
            <a:chExt cx="5760" cy="2199"/>
          </a:xfrm>
        </p:grpSpPr>
        <p:sp>
          <p:nvSpPr>
            <p:cNvPr id="16425" name="AutoShape 59"/>
            <p:cNvSpPr>
              <a:spLocks noChangeArrowheads="1"/>
            </p:cNvSpPr>
            <p:nvPr/>
          </p:nvSpPr>
          <p:spPr bwMode="gray">
            <a:xfrm>
              <a:off x="0" y="2001"/>
              <a:ext cx="5760" cy="2177"/>
            </a:xfrm>
            <a:prstGeom prst="rtTriangle">
              <a:avLst/>
            </a:prstGeom>
            <a:gradFill rotWithShape="1">
              <a:gsLst>
                <a:gs pos="0">
                  <a:srgbClr val="CC0000">
                    <a:alpha val="20000"/>
                  </a:srgbClr>
                </a:gs>
                <a:gs pos="100000">
                  <a:srgbClr val="EEA9A9">
                    <a:alpha val="90999"/>
                  </a:srgbClr>
                </a:gs>
              </a:gsLst>
              <a:path path="rect">
                <a:fillToRect l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en-US">
                <a:solidFill>
                  <a:schemeClr val="folHlink"/>
                </a:solidFill>
              </a:endParaRPr>
            </a:p>
          </p:txBody>
        </p:sp>
        <p:sp>
          <p:nvSpPr>
            <p:cNvPr id="16426" name="Line 58"/>
            <p:cNvSpPr>
              <a:spLocks noChangeShapeType="1"/>
            </p:cNvSpPr>
            <p:nvPr/>
          </p:nvSpPr>
          <p:spPr bwMode="gray">
            <a:xfrm>
              <a:off x="0" y="1979"/>
              <a:ext cx="5760" cy="2177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</p:grp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1850" y="254000"/>
            <a:ext cx="9550400" cy="762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基本概念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存取控制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9138" y="1376364"/>
            <a:ext cx="3205162" cy="623887"/>
          </a:xfrm>
        </p:spPr>
        <p:txBody>
          <a:bodyPr/>
          <a:lstStyle/>
          <a:p>
            <a:pPr marL="457200" indent="-457200" eaLnBrk="1" hangingPunct="1">
              <a:buNone/>
              <a:defRPr/>
            </a:pPr>
            <a:r>
              <a:rPr lang="zh-TW" altLang="en-US" b="1" u="sng" smtClean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學校一般網絡設定</a:t>
            </a:r>
          </a:p>
        </p:txBody>
      </p:sp>
      <p:grpSp>
        <p:nvGrpSpPr>
          <p:cNvPr id="16390" name="Group 57"/>
          <p:cNvGrpSpPr>
            <a:grpSpLocks/>
          </p:cNvGrpSpPr>
          <p:nvPr/>
        </p:nvGrpSpPr>
        <p:grpSpPr bwMode="auto">
          <a:xfrm>
            <a:off x="358776" y="2241550"/>
            <a:ext cx="1719263" cy="1138238"/>
            <a:chOff x="226" y="1412"/>
            <a:chExt cx="1083" cy="717"/>
          </a:xfrm>
        </p:grpSpPr>
        <p:pic>
          <p:nvPicPr>
            <p:cNvPr id="16423" name="Picture 11" descr="clou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" y="1412"/>
              <a:ext cx="1077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170" name="Text Box 18"/>
            <p:cNvSpPr txBox="1">
              <a:spLocks noChangeArrowheads="1"/>
            </p:cNvSpPr>
            <p:nvPr/>
          </p:nvSpPr>
          <p:spPr bwMode="auto">
            <a:xfrm>
              <a:off x="431" y="1616"/>
              <a:ext cx="878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4498" tIns="52249" rIns="104498" bIns="52249">
              <a:spAutoFit/>
            </a:bodyPr>
            <a:lstStyle>
              <a:lvl1pPr algn="l" defTabSz="1044575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522288" algn="l" defTabSz="1044575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044575" algn="l" defTabSz="1044575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566863" algn="l" defTabSz="1044575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90738" algn="l" defTabSz="1044575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47938" defTabSz="1044575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3005138" defTabSz="1044575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62338" defTabSz="1044575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919538" defTabSz="1044575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lang="zh-TW" altLang="en-US">
                  <a:effectLst>
                    <a:outerShdw blurRad="38100" dist="38100" dir="2700000" algn="tl">
                      <a:srgbClr val="C0C0C0"/>
                    </a:outerShdw>
                  </a:effectLst>
                  <a:ea typeface="標楷體" pitchFamily="65" charset="-120"/>
                </a:rPr>
                <a:t>互聯網</a:t>
              </a:r>
            </a:p>
          </p:txBody>
        </p:sp>
      </p:grpSp>
      <p:grpSp>
        <p:nvGrpSpPr>
          <p:cNvPr id="16391" name="Group 56"/>
          <p:cNvGrpSpPr>
            <a:grpSpLocks/>
          </p:cNvGrpSpPr>
          <p:nvPr/>
        </p:nvGrpSpPr>
        <p:grpSpPr bwMode="auto">
          <a:xfrm>
            <a:off x="647701" y="4113214"/>
            <a:ext cx="2663825" cy="2376487"/>
            <a:chOff x="408" y="2591"/>
            <a:chExt cx="1678" cy="1497"/>
          </a:xfrm>
        </p:grpSpPr>
        <p:sp>
          <p:nvSpPr>
            <p:cNvPr id="16416" name="Oval 20"/>
            <p:cNvSpPr>
              <a:spLocks noChangeArrowheads="1"/>
            </p:cNvSpPr>
            <p:nvPr/>
          </p:nvSpPr>
          <p:spPr bwMode="auto">
            <a:xfrm>
              <a:off x="408" y="2591"/>
              <a:ext cx="1678" cy="1497"/>
            </a:xfrm>
            <a:prstGeom prst="ellipse">
              <a:avLst/>
            </a:prstGeom>
            <a:solidFill>
              <a:srgbClr val="FFCCFF"/>
            </a:solidFill>
            <a:ln w="28575">
              <a:solidFill>
                <a:srgbClr val="FF0000"/>
              </a:solidFill>
              <a:prstDash val="dash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en-US">
                <a:solidFill>
                  <a:schemeClr val="folHlink"/>
                </a:solidFill>
              </a:endParaRPr>
            </a:p>
          </p:txBody>
        </p:sp>
        <p:sp>
          <p:nvSpPr>
            <p:cNvPr id="177165" name="Text Box 13"/>
            <p:cNvSpPr txBox="1">
              <a:spLocks noChangeArrowheads="1"/>
            </p:cNvSpPr>
            <p:nvPr/>
          </p:nvSpPr>
          <p:spPr bwMode="auto">
            <a:xfrm>
              <a:off x="680" y="2704"/>
              <a:ext cx="1092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4498" tIns="52249" rIns="104498" bIns="52249">
              <a:spAutoFit/>
            </a:bodyPr>
            <a:lstStyle>
              <a:lvl1pPr algn="l" defTabSz="1044575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522288" algn="l" defTabSz="1044575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044575" algn="l" defTabSz="1044575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566863" algn="l" defTabSz="1044575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90738" algn="l" defTabSz="1044575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47938" defTabSz="1044575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3005138" defTabSz="1044575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62338" defTabSz="1044575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919538" defTabSz="1044575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lang="en-US" altLang="zh-TW" sz="20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WebSAMS </a:t>
              </a:r>
              <a:r>
                <a:rPr lang="zh-TW" altLang="en-US" sz="20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網絡</a:t>
              </a:r>
            </a:p>
          </p:txBody>
        </p:sp>
        <p:sp>
          <p:nvSpPr>
            <p:cNvPr id="16418" name="Text Box 17"/>
            <p:cNvSpPr txBox="1">
              <a:spLocks noChangeArrowheads="1"/>
            </p:cNvSpPr>
            <p:nvPr/>
          </p:nvSpPr>
          <p:spPr bwMode="auto">
            <a:xfrm>
              <a:off x="1270" y="3566"/>
              <a:ext cx="748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4498" tIns="52249" rIns="104498" bIns="52249">
              <a:spAutoFit/>
            </a:bodyPr>
            <a:lstStyle>
              <a:lvl1pPr defTabSz="1044575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</a:defRPr>
              </a:lvl1pPr>
              <a:lvl2pPr marL="742950" indent="-285750" defTabSz="1044575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</a:defRPr>
              </a:lvl2pPr>
              <a:lvl3pPr marL="1143000" indent="-228600" defTabSz="10445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</a:defRPr>
              </a:lvl3pPr>
              <a:lvl4pPr marL="1600200" indent="-228600" defTabSz="1044575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</a:defRPr>
              </a:lvl4pPr>
              <a:lvl5pPr marL="2057400" indent="-228600" defTabSz="10445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10445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10445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10445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10445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>
                  <a:solidFill>
                    <a:schemeClr val="folHlink"/>
                  </a:solidFill>
                  <a:latin typeface="標楷體" panose="03000509000000000000" pitchFamily="65" charset="-120"/>
                </a:rPr>
                <a:t>WebSAMS </a:t>
              </a:r>
              <a:r>
                <a:rPr lang="zh-TW" altLang="en-US" sz="1800">
                  <a:solidFill>
                    <a:schemeClr val="folHlink"/>
                  </a:solidFill>
                  <a:latin typeface="標楷體" panose="03000509000000000000" pitchFamily="65" charset="-120"/>
                </a:rPr>
                <a:t>伺服器</a:t>
              </a:r>
            </a:p>
          </p:txBody>
        </p:sp>
        <p:pic>
          <p:nvPicPr>
            <p:cNvPr id="16419" name="Picture 23" descr="server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612"/>
              <a:ext cx="426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0" name="Picture 30" descr="server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3090"/>
              <a:ext cx="426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1" name="Picture 38" descr="server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3181"/>
              <a:ext cx="426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6422" name="Object 52"/>
            <p:cNvGraphicFramePr>
              <a:graphicFrameLocks noChangeAspect="1"/>
            </p:cNvGraphicFramePr>
            <p:nvPr/>
          </p:nvGraphicFramePr>
          <p:xfrm>
            <a:off x="1360" y="2976"/>
            <a:ext cx="499" cy="7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80" r:id="rId5" imgW="724001" imgH="581106" progId="">
                    <p:embed/>
                  </p:oleObj>
                </mc:Choice>
                <mc:Fallback>
                  <p:oleObj r:id="rId5" imgW="724001" imgH="581106" progId="">
                    <p:embed/>
                    <p:pic>
                      <p:nvPicPr>
                        <p:cNvPr id="0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gray">
                        <a:xfrm>
                          <a:off x="1360" y="2976"/>
                          <a:ext cx="499" cy="7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 algn="ctr">
                              <a:solidFill>
                                <a:schemeClr val="folHlink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392" name="Group 55"/>
          <p:cNvGrpSpPr>
            <a:grpSpLocks/>
          </p:cNvGrpSpPr>
          <p:nvPr/>
        </p:nvGrpSpPr>
        <p:grpSpPr bwMode="auto">
          <a:xfrm>
            <a:off x="4464050" y="1916113"/>
            <a:ext cx="4140200" cy="3492500"/>
            <a:chOff x="2812" y="1207"/>
            <a:chExt cx="2608" cy="2200"/>
          </a:xfrm>
        </p:grpSpPr>
        <p:sp>
          <p:nvSpPr>
            <p:cNvPr id="16403" name="Oval 19"/>
            <p:cNvSpPr>
              <a:spLocks noChangeArrowheads="1"/>
            </p:cNvSpPr>
            <p:nvPr/>
          </p:nvSpPr>
          <p:spPr bwMode="auto">
            <a:xfrm>
              <a:off x="2812" y="1207"/>
              <a:ext cx="2608" cy="2200"/>
            </a:xfrm>
            <a:prstGeom prst="ellipse">
              <a:avLst/>
            </a:prstGeom>
            <a:solidFill>
              <a:srgbClr val="CCECFF"/>
            </a:solidFill>
            <a:ln w="28575">
              <a:solidFill>
                <a:srgbClr val="FF0000"/>
              </a:solidFill>
              <a:prstDash val="dash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en-US">
                <a:solidFill>
                  <a:schemeClr val="folHlink"/>
                </a:solidFill>
              </a:endParaRPr>
            </a:p>
          </p:txBody>
        </p:sp>
        <p:sp>
          <p:nvSpPr>
            <p:cNvPr id="177164" name="Text Box 12"/>
            <p:cNvSpPr txBox="1">
              <a:spLocks noChangeArrowheads="1"/>
            </p:cNvSpPr>
            <p:nvPr/>
          </p:nvSpPr>
          <p:spPr bwMode="auto">
            <a:xfrm>
              <a:off x="3706" y="1259"/>
              <a:ext cx="852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4498" tIns="52249" rIns="104498" bIns="52249">
              <a:spAutoFit/>
            </a:bodyPr>
            <a:lstStyle>
              <a:lvl1pPr algn="l" defTabSz="1044575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522288" algn="l" defTabSz="1044575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044575" algn="l" defTabSz="1044575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566863" algn="l" defTabSz="1044575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90738" algn="l" defTabSz="1044575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47938" defTabSz="1044575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3005138" defTabSz="1044575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62338" defTabSz="1044575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919538" defTabSz="1044575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lang="en-US" altLang="zh-TW" sz="20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ITED </a:t>
              </a:r>
              <a:r>
                <a:rPr lang="zh-TW" altLang="en-US" sz="20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網絡</a:t>
              </a:r>
            </a:p>
          </p:txBody>
        </p:sp>
        <p:sp>
          <p:nvSpPr>
            <p:cNvPr id="16405" name="Text Box 14"/>
            <p:cNvSpPr txBox="1">
              <a:spLocks noChangeArrowheads="1"/>
            </p:cNvSpPr>
            <p:nvPr/>
          </p:nvSpPr>
          <p:spPr bwMode="auto">
            <a:xfrm>
              <a:off x="3175" y="2251"/>
              <a:ext cx="567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4498" tIns="52249" rIns="104498" bIns="52249">
              <a:spAutoFit/>
            </a:bodyPr>
            <a:lstStyle>
              <a:lvl1pPr defTabSz="1044575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</a:defRPr>
              </a:lvl1pPr>
              <a:lvl2pPr marL="742950" indent="-285750" defTabSz="1044575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</a:defRPr>
              </a:lvl2pPr>
              <a:lvl3pPr marL="1143000" indent="-228600" defTabSz="10445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</a:defRPr>
              </a:lvl3pPr>
              <a:lvl4pPr marL="1600200" indent="-228600" defTabSz="1044575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</a:defRPr>
              </a:lvl4pPr>
              <a:lvl5pPr marL="2057400" indent="-228600" defTabSz="10445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10445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10445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10445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10445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>
                  <a:solidFill>
                    <a:schemeClr val="folHlink"/>
                  </a:solidFill>
                  <a:latin typeface="標楷體" panose="03000509000000000000" pitchFamily="65" charset="-120"/>
                </a:rPr>
                <a:t>HTTP </a:t>
              </a:r>
              <a:r>
                <a:rPr lang="zh-TW" altLang="en-US" sz="1800">
                  <a:solidFill>
                    <a:schemeClr val="folHlink"/>
                  </a:solidFill>
                  <a:latin typeface="標楷體" panose="03000509000000000000" pitchFamily="65" charset="-120"/>
                </a:rPr>
                <a:t>伺服器</a:t>
              </a:r>
            </a:p>
          </p:txBody>
        </p:sp>
        <p:pic>
          <p:nvPicPr>
            <p:cNvPr id="16406" name="Picture 24" descr="server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047"/>
              <a:ext cx="426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7" name="Picture 31" descr="server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2" y="2387"/>
              <a:ext cx="426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8" name="Picture 32" descr="server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3" y="2228"/>
              <a:ext cx="426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9" name="Picture 33" descr="server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8" y="1797"/>
              <a:ext cx="426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0" name="Picture 34" descr="server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3" y="2818"/>
              <a:ext cx="426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1" name="Picture 35" descr="server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8" y="2931"/>
              <a:ext cx="426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2" name="Picture 36" descr="server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6" y="2614"/>
              <a:ext cx="426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3" name="Picture 37" descr="server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" y="1729"/>
              <a:ext cx="426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6414" name="Object 50"/>
            <p:cNvGraphicFramePr>
              <a:graphicFrameLocks noChangeAspect="1"/>
            </p:cNvGraphicFramePr>
            <p:nvPr/>
          </p:nvGraphicFramePr>
          <p:xfrm>
            <a:off x="2971" y="1638"/>
            <a:ext cx="521" cy="7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81" r:id="rId7" imgW="724001" imgH="581106" progId="">
                    <p:embed/>
                  </p:oleObj>
                </mc:Choice>
                <mc:Fallback>
                  <p:oleObj r:id="rId7" imgW="724001" imgH="581106" progId="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gray">
                        <a:xfrm>
                          <a:off x="2971" y="1638"/>
                          <a:ext cx="521" cy="7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 algn="ctr">
                              <a:solidFill>
                                <a:schemeClr val="folHlink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6415" name="Picture 54" descr="server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3" y="1548"/>
              <a:ext cx="426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3" name="Group 64"/>
          <p:cNvGrpSpPr>
            <a:grpSpLocks/>
          </p:cNvGrpSpPr>
          <p:nvPr/>
        </p:nvGrpSpPr>
        <p:grpSpPr bwMode="auto">
          <a:xfrm>
            <a:off x="1979613" y="2205039"/>
            <a:ext cx="2844800" cy="1387475"/>
            <a:chOff x="1247" y="1389"/>
            <a:chExt cx="1792" cy="874"/>
          </a:xfrm>
        </p:grpSpPr>
        <p:sp>
          <p:nvSpPr>
            <p:cNvPr id="16399" name="Line 6"/>
            <p:cNvSpPr>
              <a:spLocks noChangeShapeType="1"/>
            </p:cNvSpPr>
            <p:nvPr/>
          </p:nvSpPr>
          <p:spPr bwMode="auto">
            <a:xfrm>
              <a:off x="1247" y="1774"/>
              <a:ext cx="31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pic>
          <p:nvPicPr>
            <p:cNvPr id="16400" name="Picture 9" descr="server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1389"/>
              <a:ext cx="496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168" name="Text Box 16"/>
            <p:cNvSpPr txBox="1">
              <a:spLocks noChangeArrowheads="1"/>
            </p:cNvSpPr>
            <p:nvPr/>
          </p:nvSpPr>
          <p:spPr bwMode="auto">
            <a:xfrm>
              <a:off x="1360" y="2024"/>
              <a:ext cx="1043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4498" tIns="52249" rIns="104498" bIns="52249">
              <a:spAutoFit/>
            </a:bodyPr>
            <a:lstStyle>
              <a:lvl1pPr algn="l" defTabSz="1044575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522288" algn="l" defTabSz="1044575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044575" algn="l" defTabSz="1044575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566863" algn="l" defTabSz="1044575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90738" algn="l" defTabSz="1044575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47938" defTabSz="1044575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3005138" defTabSz="1044575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62338" defTabSz="1044575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919538" defTabSz="1044575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lang="zh-TW" altLang="en-US" sz="180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標楷體" pitchFamily="65" charset="-120"/>
                </a:rPr>
                <a:t>互聯網通訊閘</a:t>
              </a:r>
            </a:p>
          </p:txBody>
        </p:sp>
        <p:sp>
          <p:nvSpPr>
            <p:cNvPr id="16402" name="Line 29"/>
            <p:cNvSpPr>
              <a:spLocks noChangeShapeType="1"/>
            </p:cNvSpPr>
            <p:nvPr/>
          </p:nvSpPr>
          <p:spPr bwMode="auto">
            <a:xfrm flipH="1" flipV="1">
              <a:off x="1995" y="1797"/>
              <a:ext cx="1044" cy="22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</p:grpSp>
      <p:grpSp>
        <p:nvGrpSpPr>
          <p:cNvPr id="16394" name="Group 63"/>
          <p:cNvGrpSpPr>
            <a:grpSpLocks/>
          </p:cNvGrpSpPr>
          <p:nvPr/>
        </p:nvGrpSpPr>
        <p:grpSpPr bwMode="auto">
          <a:xfrm>
            <a:off x="2808288" y="3644900"/>
            <a:ext cx="2735262" cy="2274888"/>
            <a:chOff x="1769" y="2296"/>
            <a:chExt cx="1723" cy="1433"/>
          </a:xfrm>
        </p:grpSpPr>
        <p:sp>
          <p:nvSpPr>
            <p:cNvPr id="16395" name="Text Box 15"/>
            <p:cNvSpPr txBox="1">
              <a:spLocks noChangeArrowheads="1"/>
            </p:cNvSpPr>
            <p:nvPr/>
          </p:nvSpPr>
          <p:spPr bwMode="auto">
            <a:xfrm>
              <a:off x="2585" y="3317"/>
              <a:ext cx="907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4498" tIns="52249" rIns="104498" bIns="52249">
              <a:spAutoFit/>
            </a:bodyPr>
            <a:lstStyle>
              <a:lvl1pPr defTabSz="1044575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</a:defRPr>
              </a:lvl1pPr>
              <a:lvl2pPr marL="742950" indent="-285750" defTabSz="1044575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</a:defRPr>
              </a:lvl2pPr>
              <a:lvl3pPr marL="1143000" indent="-228600" defTabSz="10445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</a:defRPr>
              </a:lvl3pPr>
              <a:lvl4pPr marL="1600200" indent="-228600" defTabSz="1044575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</a:defRPr>
              </a:lvl4pPr>
              <a:lvl5pPr marL="2057400" indent="-228600" defTabSz="1044575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10445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10445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10445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10445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1800">
                  <a:solidFill>
                    <a:schemeClr val="tx2"/>
                  </a:solidFill>
                  <a:latin typeface="標楷體" panose="03000509000000000000" pitchFamily="65" charset="-120"/>
                </a:rPr>
                <a:t>路由器 </a:t>
              </a:r>
              <a:r>
                <a:rPr lang="en-US" altLang="zh-TW" sz="1800">
                  <a:solidFill>
                    <a:schemeClr val="tx2"/>
                  </a:solidFill>
                  <a:latin typeface="標楷體" panose="03000509000000000000" pitchFamily="65" charset="-120"/>
                </a:rPr>
                <a:t>(Router)</a:t>
              </a:r>
            </a:p>
          </p:txBody>
        </p:sp>
        <p:sp>
          <p:nvSpPr>
            <p:cNvPr id="16396" name="Line 28"/>
            <p:cNvSpPr>
              <a:spLocks noChangeShapeType="1"/>
            </p:cNvSpPr>
            <p:nvPr/>
          </p:nvSpPr>
          <p:spPr bwMode="auto">
            <a:xfrm flipH="1">
              <a:off x="2857" y="2296"/>
              <a:ext cx="272" cy="77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16397" name="Line 5"/>
            <p:cNvSpPr>
              <a:spLocks noChangeShapeType="1"/>
            </p:cNvSpPr>
            <p:nvPr/>
          </p:nvSpPr>
          <p:spPr bwMode="auto">
            <a:xfrm flipH="1">
              <a:off x="1769" y="3271"/>
              <a:ext cx="703" cy="1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graphicFrame>
          <p:nvGraphicFramePr>
            <p:cNvPr id="16398" name="Object 60"/>
            <p:cNvGraphicFramePr>
              <a:graphicFrameLocks noChangeAspect="1"/>
            </p:cNvGraphicFramePr>
            <p:nvPr/>
          </p:nvGraphicFramePr>
          <p:xfrm>
            <a:off x="2381" y="2954"/>
            <a:ext cx="703" cy="4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82" r:id="rId9" imgW="2381582" imgH="1666667" progId="">
                    <p:embed/>
                  </p:oleObj>
                </mc:Choice>
                <mc:Fallback>
                  <p:oleObj r:id="rId9" imgW="2381582" imgH="1666667" progId="">
                    <p:embed/>
                    <p:pic>
                      <p:nvPicPr>
                        <p:cNvPr id="0" name="Object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gray">
                        <a:xfrm>
                          <a:off x="2381" y="2954"/>
                          <a:ext cx="703" cy="4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 algn="ctr">
                              <a:solidFill>
                                <a:schemeClr val="folHlink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4" y="1844676"/>
            <a:ext cx="6829425" cy="4646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41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>
                <a:solidFill>
                  <a:schemeClr val="folHlink"/>
                </a:solidFill>
              </a:rPr>
              <a:t>SEC –  (</a:t>
            </a:r>
            <a:fld id="{7D7D2B35-06EA-4BF3-AF4F-101B934E0844}" type="slidenum">
              <a:rPr lang="en-US" altLang="zh-TW" sz="100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r>
              <a:rPr lang="en-US" altLang="zh-TW" sz="100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基本概念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存取控制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1" y="1304925"/>
            <a:ext cx="5148263" cy="539750"/>
          </a:xfrm>
        </p:spPr>
        <p:txBody>
          <a:bodyPr/>
          <a:lstStyle/>
          <a:p>
            <a:pPr marL="457200" indent="-457200" eaLnBrk="1" hangingPunct="1"/>
            <a:r>
              <a:rPr lang="zh-TW" altLang="en-US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存取權限 </a:t>
            </a:r>
            <a:r>
              <a:rPr lang="en-US" altLang="zh-TW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– </a:t>
            </a:r>
            <a:r>
              <a:rPr lang="zh-TW" altLang="en-US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不同區域</a:t>
            </a:r>
          </a:p>
        </p:txBody>
      </p:sp>
      <p:sp>
        <p:nvSpPr>
          <p:cNvPr id="17414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gray">
          <a:xfrm>
            <a:off x="8604250" y="6345238"/>
            <a:ext cx="539750" cy="360362"/>
          </a:xfrm>
          <a:prstGeom prst="actionButtonRetur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folHlin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雲端</a:t>
            </a:r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服務</a:t>
            </a:r>
            <a:endParaRPr lang="zh-HK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圓角矩形 3"/>
          <p:cNvSpPr/>
          <p:nvPr/>
        </p:nvSpPr>
        <p:spPr bwMode="auto">
          <a:xfrm>
            <a:off x="2159732" y="1200714"/>
            <a:ext cx="4824536" cy="558379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網上校管系統雲端網絡架</a:t>
            </a:r>
            <a:r>
              <a:rPr lang="zh-TW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構</a:t>
            </a:r>
            <a:endParaRPr lang="en-US" altLang="zh-TW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782" y="1759093"/>
            <a:ext cx="7450435" cy="465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1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雲端</a:t>
            </a:r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服務（</a:t>
            </a:r>
            <a:r>
              <a:rPr lang="zh-TW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續）</a:t>
            </a:r>
            <a:endParaRPr lang="zh-HK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395536" y="2060848"/>
            <a:ext cx="8568952" cy="3816424"/>
          </a:xfrm>
          <a:prstGeom prst="rect">
            <a:avLst/>
          </a:prstGeom>
          <a:effectLst/>
        </p:spPr>
        <p:txBody>
          <a:bodyPr/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417910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1575">
                <a:solidFill>
                  <a:schemeClr val="folHlink"/>
                </a:solidFill>
                <a:latin typeface="+mn-lt"/>
              </a:defRPr>
            </a:lvl2pPr>
            <a:lvl3pPr marL="6429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350">
                <a:solidFill>
                  <a:schemeClr val="folHlink"/>
                </a:solidFill>
                <a:latin typeface="+mn-lt"/>
              </a:defRPr>
            </a:lvl3pPr>
            <a:lvl4pPr marL="9001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125">
                <a:solidFill>
                  <a:schemeClr val="folHlink"/>
                </a:solidFill>
                <a:latin typeface="+mn-lt"/>
              </a:defRPr>
            </a:lvl4pPr>
            <a:lvl5pPr marL="11572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788">
                <a:solidFill>
                  <a:schemeClr val="tx1"/>
                </a:solidFill>
                <a:latin typeface="Tahoma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788">
                <a:solidFill>
                  <a:schemeClr val="tx1"/>
                </a:solidFill>
                <a:latin typeface="Tahoma" pitchFamily="34" charset="0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788">
                <a:solidFill>
                  <a:schemeClr val="tx1"/>
                </a:solidFill>
                <a:latin typeface="Tahoma" pitchFamily="34" charset="0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788">
                <a:solidFill>
                  <a:schemeClr val="tx1"/>
                </a:solidFill>
                <a:latin typeface="Tahoma" pitchFamily="34" charset="0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788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55600" indent="-355600" algn="just">
              <a:spcBef>
                <a:spcPts val="600"/>
              </a:spcBef>
              <a:spcAft>
                <a:spcPts val="600"/>
              </a:spcAft>
            </a:pPr>
            <a:r>
              <a:rPr lang="zh-TW" altLang="en-US" sz="2600" b="1" dirty="0" smtClean="0">
                <a:solidFill>
                  <a:srgbClr val="3333CC"/>
                </a:solidFill>
                <a:effectLst>
                  <a:outerShdw blurRad="38100" dist="38100" dir="2700000" algn="ctr" rotWithShape="0">
                    <a:srgbClr val="000000">
                      <a:alpha val="26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雲端平台系統會</a:t>
            </a:r>
            <a:r>
              <a:rPr lang="zh-TW" altLang="en-US" sz="2600" b="1" dirty="0">
                <a:solidFill>
                  <a:srgbClr val="3333CC"/>
                </a:solidFill>
                <a:effectLst>
                  <a:outerShdw blurRad="38100" dist="38100" dir="2700000" algn="ctr" rotWithShape="0">
                    <a:srgbClr val="000000">
                      <a:alpha val="26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沿用基本三種工作</a:t>
            </a:r>
            <a:r>
              <a:rPr lang="zh-TW" altLang="en-US" sz="2600" b="1" dirty="0" smtClean="0">
                <a:solidFill>
                  <a:srgbClr val="3333CC"/>
                </a:solidFill>
                <a:effectLst>
                  <a:outerShdw blurRad="38100" dist="38100" dir="2700000" algn="ctr" rotWithShape="0">
                    <a:srgbClr val="000000">
                      <a:alpha val="26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站的設定</a:t>
            </a:r>
            <a:endParaRPr lang="en-US" altLang="zh-TW" sz="2600" b="1" dirty="0" smtClean="0">
              <a:solidFill>
                <a:srgbClr val="3333CC"/>
              </a:solidFill>
              <a:effectLst>
                <a:outerShdw blurRad="38100" dist="38100" dir="2700000" algn="ctr" rotWithShape="0">
                  <a:srgbClr val="000000">
                    <a:alpha val="26000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355600" indent="-355600" algn="just">
              <a:spcBef>
                <a:spcPts val="600"/>
              </a:spcBef>
              <a:spcAft>
                <a:spcPts val="600"/>
              </a:spcAft>
            </a:pPr>
            <a:r>
              <a:rPr lang="zh-TW" altLang="en-US" sz="2600" b="1" dirty="0" smtClean="0">
                <a:solidFill>
                  <a:srgbClr val="3333CC"/>
                </a:solidFill>
                <a:effectLst>
                  <a:outerShdw blurRad="38100" dist="38100" dir="2700000" algn="ctr" rotWithShape="0">
                    <a:srgbClr val="000000">
                      <a:alpha val="26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各種工作站享有不</a:t>
            </a:r>
            <a:r>
              <a:rPr lang="zh-TW" altLang="en-US" sz="2600" b="1" dirty="0">
                <a:solidFill>
                  <a:srgbClr val="3333CC"/>
                </a:solidFill>
                <a:effectLst>
                  <a:outerShdw blurRad="38100" dist="38100" dir="2700000" algn="ctr" rotWithShape="0">
                    <a:srgbClr val="000000">
                      <a:alpha val="26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同登入權限</a:t>
            </a:r>
            <a:r>
              <a:rPr lang="zh-TW" altLang="zh-HK" sz="2600" b="1" dirty="0" smtClean="0">
                <a:solidFill>
                  <a:srgbClr val="3333CC"/>
                </a:solidFill>
                <a:effectLst>
                  <a:outerShdw blurRad="38100" dist="38100" dir="2700000" algn="ctr" rotWithShape="0">
                    <a:srgbClr val="000000">
                      <a:alpha val="26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endParaRPr lang="en-US" altLang="zh-TW" sz="2600" b="1" dirty="0">
              <a:solidFill>
                <a:srgbClr val="3333CC"/>
              </a:solidFill>
              <a:effectLst>
                <a:outerShdw blurRad="38100" dist="38100" dir="2700000" algn="ctr" rotWithShape="0">
                  <a:srgbClr val="000000">
                    <a:alpha val="26000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541338" lvl="1" indent="-284163">
              <a:spcAft>
                <a:spcPts val="1200"/>
              </a:spcAft>
              <a:buClr>
                <a:srgbClr val="7030A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altLang="zh-TW" sz="2200" b="1" dirty="0" smtClean="0">
                <a:effectLst>
                  <a:outerShdw blurRad="38100" dist="38100" dir="2700000" algn="ctr" rotWithShape="0">
                    <a:srgbClr val="000000">
                      <a:alpha val="26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VPN </a:t>
            </a:r>
            <a:r>
              <a:rPr lang="zh-TW" altLang="en-US" sz="2200" b="1" dirty="0" smtClean="0">
                <a:effectLst>
                  <a:outerShdw blurRad="38100" dist="38100" dir="2700000" algn="ctr" rotWithShape="0">
                    <a:srgbClr val="000000">
                      <a:alpha val="26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工</a:t>
            </a:r>
            <a:r>
              <a:rPr lang="zh-TW" altLang="en-US" sz="2200" b="1" dirty="0">
                <a:effectLst>
                  <a:outerShdw blurRad="38100" dist="38100" dir="2700000" algn="ctr" rotWithShape="0">
                    <a:srgbClr val="000000">
                      <a:alpha val="26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作</a:t>
            </a:r>
            <a:r>
              <a:rPr lang="zh-TW" altLang="en-US" sz="2200" b="1" dirty="0" smtClean="0">
                <a:effectLst>
                  <a:outerShdw blurRad="38100" dist="38100" dir="2700000" algn="ctr" rotWithShape="0">
                    <a:srgbClr val="000000">
                      <a:alpha val="26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站 </a:t>
            </a:r>
            <a:r>
              <a:rPr lang="en-US" altLang="zh-TW" sz="2200" b="1" dirty="0" smtClean="0">
                <a:effectLst>
                  <a:outerShdw blurRad="38100" dist="38100" dir="2700000" algn="ctr" rotWithShape="0">
                    <a:srgbClr val="000000">
                      <a:alpha val="26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sz="2200" b="1" dirty="0" smtClean="0">
                <a:effectLst>
                  <a:outerShdw blurRad="38100" dist="38100" dir="2700000" algn="ctr" rotWithShape="0">
                    <a:srgbClr val="000000">
                      <a:alpha val="26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權</a:t>
            </a:r>
            <a:r>
              <a:rPr lang="zh-TW" altLang="en-US" sz="2200" b="1" dirty="0">
                <a:effectLst>
                  <a:outerShdw blurRad="38100" dist="38100" dir="2700000" algn="ctr" rotWithShape="0">
                    <a:srgbClr val="000000">
                      <a:alpha val="26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限等同現時的網上校管系統網絡內工作站</a:t>
            </a:r>
            <a:r>
              <a:rPr lang="en-US" altLang="zh-TW" sz="2200" b="1" dirty="0" smtClean="0">
                <a:effectLst>
                  <a:outerShdw blurRad="38100" dist="38100" dir="2700000" algn="ctr" rotWithShape="0">
                    <a:srgbClr val="000000">
                      <a:alpha val="26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</a:p>
          <a:p>
            <a:pPr marL="541338" lvl="1" indent="-284163">
              <a:spcBef>
                <a:spcPts val="528"/>
              </a:spcBef>
              <a:spcAft>
                <a:spcPts val="1200"/>
              </a:spcAft>
              <a:buClr>
                <a:srgbClr val="7030A0"/>
              </a:buClr>
              <a:buSzPct val="60000"/>
              <a:buFont typeface="Wingdings" panose="05000000000000000000" pitchFamily="2" charset="2"/>
              <a:buChar char="Ø"/>
            </a:pPr>
            <a:r>
              <a:rPr lang="zh-TW" altLang="en-US" sz="2200" b="1" dirty="0" smtClean="0">
                <a:effectLst>
                  <a:outerShdw blurRad="38100" dist="38100" dir="2700000" algn="ctr" rotWithShape="0">
                    <a:srgbClr val="000000">
                      <a:alpha val="26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校內工作站 </a:t>
            </a:r>
            <a:r>
              <a:rPr lang="en-US" altLang="zh-TW" sz="2200" b="1" dirty="0" smtClean="0">
                <a:effectLst>
                  <a:outerShdw blurRad="38100" dist="38100" dir="2700000" algn="ctr" rotWithShape="0">
                    <a:srgbClr val="000000">
                      <a:alpha val="26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sz="2200" b="1" dirty="0" smtClean="0">
                <a:effectLst>
                  <a:outerShdw blurRad="38100" dist="38100" dir="2700000" algn="ctr" rotWithShape="0">
                    <a:srgbClr val="000000">
                      <a:alpha val="26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權限等同現時的 </a:t>
            </a:r>
            <a:r>
              <a:rPr lang="en-US" altLang="zh-TW" sz="2200" b="1" dirty="0" smtClean="0">
                <a:effectLst>
                  <a:outerShdw blurRad="38100" dist="38100" dir="2700000" algn="ctr" rotWithShape="0">
                    <a:srgbClr val="000000">
                      <a:alpha val="26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ITED</a:t>
            </a:r>
            <a:r>
              <a:rPr lang="zh-TW" altLang="en-US" sz="2200" b="1" dirty="0" smtClean="0">
                <a:effectLst>
                  <a:outerShdw blurRad="38100" dist="38100" dir="2700000" algn="ctr" rotWithShape="0">
                    <a:srgbClr val="000000">
                      <a:alpha val="26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 工作站</a:t>
            </a:r>
            <a:r>
              <a:rPr lang="en-US" altLang="zh-TW" sz="2200" b="1" dirty="0" smtClean="0">
                <a:effectLst>
                  <a:outerShdw blurRad="38100" dist="38100" dir="2700000" algn="ctr" rotWithShape="0">
                    <a:srgbClr val="000000">
                      <a:alpha val="26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  <a:r>
              <a:rPr lang="zh-TW" altLang="en-US" sz="2200" b="1" dirty="0" smtClean="0">
                <a:effectLst>
                  <a:outerShdw blurRad="38100" dist="38100" dir="2700000" algn="ctr" rotWithShape="0">
                    <a:srgbClr val="000000">
                      <a:alpha val="26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endParaRPr lang="en-US" altLang="zh-TW" sz="2200" b="1" dirty="0" smtClean="0">
              <a:effectLst>
                <a:outerShdw blurRad="38100" dist="38100" dir="2700000" algn="ctr" rotWithShape="0">
                  <a:srgbClr val="000000">
                    <a:alpha val="26000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541338" lvl="1" indent="-284163">
              <a:spcBef>
                <a:spcPts val="528"/>
              </a:spcBef>
              <a:spcAft>
                <a:spcPts val="1200"/>
              </a:spcAft>
              <a:buClr>
                <a:srgbClr val="7030A0"/>
              </a:buClr>
              <a:buSzPct val="60000"/>
              <a:buFont typeface="Wingdings" panose="05000000000000000000" pitchFamily="2" charset="2"/>
              <a:buChar char="Ø"/>
            </a:pPr>
            <a:r>
              <a:rPr lang="zh-TW" altLang="en-US" sz="2200" b="1" dirty="0" smtClean="0">
                <a:effectLst>
                  <a:outerShdw blurRad="38100" dist="38100" dir="2700000" algn="ctr" rotWithShape="0">
                    <a:srgbClr val="000000">
                      <a:alpha val="26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校外工作站 </a:t>
            </a:r>
            <a:r>
              <a:rPr lang="en-US" altLang="zh-TW" sz="2200" b="1" dirty="0" smtClean="0">
                <a:effectLst>
                  <a:outerShdw blurRad="38100" dist="38100" dir="2700000" algn="ctr" rotWithShape="0">
                    <a:srgbClr val="000000">
                      <a:alpha val="26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sz="2200" b="1" dirty="0" smtClean="0">
                <a:effectLst>
                  <a:outerShdw blurRad="38100" dist="38100" dir="2700000" algn="ctr" rotWithShape="0">
                    <a:srgbClr val="000000">
                      <a:alpha val="26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權限等同現時的 </a:t>
            </a:r>
            <a:r>
              <a:rPr lang="en-US" altLang="zh-TW" sz="2200" b="1" dirty="0" smtClean="0">
                <a:effectLst>
                  <a:outerShdw blurRad="38100" dist="38100" dir="2700000" algn="ctr" rotWithShape="0">
                    <a:srgbClr val="000000">
                      <a:alpha val="26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Internet</a:t>
            </a:r>
            <a:r>
              <a:rPr lang="zh-TW" altLang="en-US" sz="2200" b="1" dirty="0" smtClean="0">
                <a:effectLst>
                  <a:outerShdw blurRad="38100" dist="38100" dir="2700000" algn="ctr" rotWithShape="0">
                    <a:srgbClr val="000000">
                      <a:alpha val="26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 工作站</a:t>
            </a:r>
            <a:r>
              <a:rPr lang="en-US" altLang="zh-TW" sz="2200" b="1" dirty="0" smtClean="0">
                <a:effectLst>
                  <a:outerShdw blurRad="38100" dist="38100" dir="2700000" algn="ctr" rotWithShape="0">
                    <a:srgbClr val="000000">
                      <a:alpha val="26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</a:p>
          <a:p>
            <a:pPr marL="268288" indent="-268288">
              <a:spcAft>
                <a:spcPts val="1200"/>
              </a:spcAft>
              <a:buClr>
                <a:srgbClr val="CC6600"/>
              </a:buClr>
              <a:buFont typeface="Wingdings" panose="05000000000000000000" pitchFamily="2" charset="2"/>
              <a:buChar char="l"/>
            </a:pPr>
            <a:endParaRPr lang="en-US" altLang="zh-TW" sz="2600" b="1" kern="0" dirty="0" smtClean="0">
              <a:effectLst>
                <a:outerShdw blurRad="38100" dist="38100" dir="2700000" algn="ctr" rotWithShape="0">
                  <a:srgbClr val="000000">
                    <a:alpha val="26000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spcAft>
                <a:spcPts val="1200"/>
              </a:spcAft>
              <a:buClr>
                <a:srgbClr val="CC6600"/>
              </a:buClr>
              <a:buNone/>
            </a:pPr>
            <a:endParaRPr lang="en-US" altLang="zh-HK" sz="2600" b="1" kern="0" dirty="0" smtClean="0">
              <a:effectLst>
                <a:outerShdw blurRad="38100" dist="38100" dir="2700000" algn="ctr" rotWithShape="0">
                  <a:srgbClr val="000000">
                    <a:alpha val="26000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spcAft>
                <a:spcPts val="1200"/>
              </a:spcAft>
              <a:buClr>
                <a:srgbClr val="CC6600"/>
              </a:buClr>
              <a:buFont typeface="Wingdings" panose="05000000000000000000" pitchFamily="2" charset="2"/>
              <a:buChar char="v"/>
            </a:pPr>
            <a:endParaRPr lang="en-US" altLang="zh-HK" sz="2600" b="1" kern="0" dirty="0" smtClean="0">
              <a:effectLst>
                <a:outerShdw blurRad="38100" dist="38100" dir="2700000" algn="ctr" rotWithShape="0">
                  <a:srgbClr val="000000">
                    <a:alpha val="26000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zh-HK" altLang="en-US" sz="2600" b="1" kern="0" dirty="0" smtClean="0">
              <a:effectLst>
                <a:outerShdw blurRad="38100" dist="38100" dir="2700000" algn="ctr" rotWithShape="0">
                  <a:srgbClr val="000000">
                    <a:alpha val="26000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6" name="圓角矩形 5"/>
          <p:cNvSpPr/>
          <p:nvPr/>
        </p:nvSpPr>
        <p:spPr bwMode="auto">
          <a:xfrm>
            <a:off x="2339752" y="1268760"/>
            <a:ext cx="4680520" cy="692603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網上校管系統雲端網絡架構</a:t>
            </a:r>
          </a:p>
        </p:txBody>
      </p:sp>
    </p:spTree>
    <p:extLst>
      <p:ext uri="{BB962C8B-B14F-4D97-AF65-F5344CB8AC3E}">
        <p14:creationId xmlns:p14="http://schemas.microsoft.com/office/powerpoint/2010/main" val="119797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編號版面配置區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>
                <a:solidFill>
                  <a:schemeClr val="folHlink"/>
                </a:solidFill>
              </a:rPr>
              <a:t>SEC –  (</a:t>
            </a:r>
            <a:fld id="{4BC7E496-FB09-45E0-918F-34012A0C1D7D}" type="slidenum">
              <a:rPr lang="en-US" altLang="zh-TW" sz="100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r>
              <a:rPr lang="en-US" altLang="zh-TW" sz="100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1850" y="254000"/>
            <a:ext cx="9550400" cy="762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基本概念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存取控制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6263" y="1473201"/>
            <a:ext cx="7459662" cy="4608513"/>
          </a:xfrm>
        </p:spPr>
        <p:txBody>
          <a:bodyPr/>
          <a:lstStyle/>
          <a:p>
            <a:pPr marL="457200" indent="-457200" eaLnBrk="1" hangingPunct="1"/>
            <a:r>
              <a:rPr lang="zh-TW" altLang="en-US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注意事項</a:t>
            </a:r>
            <a:r>
              <a:rPr lang="en-US" altLang="zh-TW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</a:p>
          <a:p>
            <a:pPr marL="838200" lvl="1" indent="-381000" eaLnBrk="1" hangingPunct="1"/>
            <a:r>
              <a:rPr lang="zh-TW" altLang="en-US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如權限不足，有些功能不會在左選單中顯示。</a:t>
            </a:r>
          </a:p>
        </p:txBody>
      </p:sp>
      <p:graphicFrame>
        <p:nvGraphicFramePr>
          <p:cNvPr id="18437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979613" y="2505075"/>
          <a:ext cx="2025650" cy="347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4" name="PBrush" r:id="rId3" imgW="1352381" imgH="2324424" progId="">
                  <p:embed/>
                </p:oleObj>
              </mc:Choice>
              <mc:Fallback>
                <p:oleObj name="PBrush" r:id="rId3" imgW="1352381" imgH="2324424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505075"/>
                        <a:ext cx="2025650" cy="347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319588" y="2482851"/>
          <a:ext cx="1985962" cy="307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5" name="PBrush" r:id="rId5" imgW="1324160" imgH="2048161" progId="">
                  <p:embed/>
                </p:oleObj>
              </mc:Choice>
              <mc:Fallback>
                <p:oleObj name="PBrush" r:id="rId5" imgW="1324160" imgH="2048161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9588" y="2482851"/>
                        <a:ext cx="1985962" cy="307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39" name="Group 14"/>
          <p:cNvGrpSpPr>
            <a:grpSpLocks/>
          </p:cNvGrpSpPr>
          <p:nvPr/>
        </p:nvGrpSpPr>
        <p:grpSpPr bwMode="auto">
          <a:xfrm>
            <a:off x="2087564" y="3068639"/>
            <a:ext cx="1800225" cy="1944687"/>
            <a:chOff x="1315" y="1933"/>
            <a:chExt cx="1134" cy="1225"/>
          </a:xfrm>
        </p:grpSpPr>
        <p:sp>
          <p:nvSpPr>
            <p:cNvPr id="18440" name="Rectangle 12"/>
            <p:cNvSpPr>
              <a:spLocks noChangeArrowheads="1"/>
            </p:cNvSpPr>
            <p:nvPr/>
          </p:nvSpPr>
          <p:spPr bwMode="gray">
            <a:xfrm>
              <a:off x="1315" y="1933"/>
              <a:ext cx="1134" cy="250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ECFF">
                          <a:alpha val="20000"/>
                        </a:srgbClr>
                      </a:gs>
                      <a:gs pos="100000">
                        <a:srgbClr val="5E6D76">
                          <a:alpha val="20000"/>
                        </a:srgb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en-US">
                <a:solidFill>
                  <a:schemeClr val="folHlink"/>
                </a:solidFill>
              </a:endParaRPr>
            </a:p>
          </p:txBody>
        </p:sp>
        <p:sp>
          <p:nvSpPr>
            <p:cNvPr id="18441" name="Rectangle 13"/>
            <p:cNvSpPr>
              <a:spLocks noChangeArrowheads="1"/>
            </p:cNvSpPr>
            <p:nvPr/>
          </p:nvSpPr>
          <p:spPr bwMode="gray">
            <a:xfrm>
              <a:off x="1315" y="2727"/>
              <a:ext cx="1134" cy="431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ECFF">
                          <a:alpha val="20000"/>
                        </a:srgbClr>
                      </a:gs>
                      <a:gs pos="100000">
                        <a:srgbClr val="5E6D76">
                          <a:alpha val="20000"/>
                        </a:srgb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en-US">
                <a:solidFill>
                  <a:schemeClr val="folHlin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9" y="1919288"/>
            <a:ext cx="61944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9" y="4360864"/>
            <a:ext cx="6300787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投影片編號版面配置區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>
                <a:solidFill>
                  <a:schemeClr val="folHlink"/>
                </a:solidFill>
              </a:rPr>
              <a:t>SEC –  (</a:t>
            </a:r>
            <a:fld id="{83DF0F50-FB92-47C5-8F7D-517E6C7B1CA0}" type="slidenum">
              <a:rPr lang="en-US" altLang="zh-TW" sz="100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r>
              <a:rPr lang="en-US" altLang="zh-TW" sz="100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9692" y="254000"/>
            <a:ext cx="8582558" cy="762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基本概念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存取控制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6263" y="1304926"/>
            <a:ext cx="7459662" cy="4608513"/>
          </a:xfrm>
        </p:spPr>
        <p:txBody>
          <a:bodyPr/>
          <a:lstStyle/>
          <a:p>
            <a:pPr marL="838200" lvl="1" indent="-381000" eaLnBrk="1" hangingPunct="1"/>
            <a:r>
              <a:rPr lang="zh-TW" altLang="en-US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如權限不足，有些分頁將不會顯示。</a:t>
            </a:r>
          </a:p>
        </p:txBody>
      </p:sp>
      <p:sp>
        <p:nvSpPr>
          <p:cNvPr id="19463" name="Oval 11"/>
          <p:cNvSpPr>
            <a:spLocks noChangeArrowheads="1"/>
          </p:cNvSpPr>
          <p:nvPr/>
        </p:nvSpPr>
        <p:spPr bwMode="gray">
          <a:xfrm>
            <a:off x="2298701" y="1952626"/>
            <a:ext cx="2016125" cy="468313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>
                        <a:alpha val="20000"/>
                      </a:srgbClr>
                    </a:gs>
                    <a:gs pos="100000">
                      <a:srgbClr val="5E6D76">
                        <a:alpha val="20000"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folHlink"/>
              </a:solidFill>
            </a:endParaRPr>
          </a:p>
        </p:txBody>
      </p:sp>
      <p:sp>
        <p:nvSpPr>
          <p:cNvPr id="19464" name="Oval 12"/>
          <p:cNvSpPr>
            <a:spLocks noChangeArrowheads="1"/>
          </p:cNvSpPr>
          <p:nvPr/>
        </p:nvSpPr>
        <p:spPr bwMode="gray">
          <a:xfrm>
            <a:off x="2195514" y="4257675"/>
            <a:ext cx="1946275" cy="431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>
                        <a:alpha val="20000"/>
                      </a:srgbClr>
                    </a:gs>
                    <a:gs pos="100000">
                      <a:srgbClr val="5E6D76">
                        <a:alpha val="20000"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folHlin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>
                <a:solidFill>
                  <a:schemeClr val="folHlink"/>
                </a:solidFill>
              </a:rPr>
              <a:t>SEC –  (</a:t>
            </a:r>
            <a:fld id="{23FCA0E8-946D-47C8-B61F-78E4A5F47C2D}" type="slidenum">
              <a:rPr lang="en-US" altLang="zh-TW" sz="100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r>
              <a:rPr lang="en-US" altLang="zh-TW" sz="100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基本概念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存取控制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9342" y="1182824"/>
            <a:ext cx="8064500" cy="445976"/>
          </a:xfrm>
        </p:spPr>
        <p:txBody>
          <a:bodyPr/>
          <a:lstStyle/>
          <a:p>
            <a:pPr marL="838200" lvl="1" indent="-381000" eaLnBrk="1" hangingPunct="1"/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如權限不足，有些按鍵會以灰色表示。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27733" y="1700808"/>
            <a:ext cx="6132599" cy="4787035"/>
            <a:chOff x="1355725" y="1838326"/>
            <a:chExt cx="5773738" cy="4506912"/>
          </a:xfrm>
        </p:grpSpPr>
        <p:pic>
          <p:nvPicPr>
            <p:cNvPr id="20482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363" y="1838326"/>
              <a:ext cx="5753100" cy="305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3" name="圖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5725" y="5064126"/>
              <a:ext cx="5772150" cy="1209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7" name="Oval 7"/>
            <p:cNvSpPr>
              <a:spLocks noChangeArrowheads="1"/>
            </p:cNvSpPr>
            <p:nvPr/>
          </p:nvSpPr>
          <p:spPr bwMode="gray">
            <a:xfrm>
              <a:off x="2735264" y="4545014"/>
              <a:ext cx="827087" cy="395287"/>
            </a:xfrm>
            <a:prstGeom prst="ellipse">
              <a:avLst/>
            </a:prstGeom>
            <a:noFill/>
            <a:ln w="38100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ECFF">
                          <a:alpha val="20000"/>
                        </a:srgbClr>
                      </a:gs>
                      <a:gs pos="100000">
                        <a:srgbClr val="5E6D76">
                          <a:alpha val="20000"/>
                        </a:srgb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en-US">
                <a:solidFill>
                  <a:schemeClr val="folHlink"/>
                </a:solidFill>
              </a:endParaRPr>
            </a:p>
          </p:txBody>
        </p:sp>
        <p:sp>
          <p:nvSpPr>
            <p:cNvPr id="20488" name="Oval 8"/>
            <p:cNvSpPr>
              <a:spLocks noChangeArrowheads="1"/>
            </p:cNvSpPr>
            <p:nvPr/>
          </p:nvSpPr>
          <p:spPr bwMode="gray">
            <a:xfrm>
              <a:off x="2700339" y="5949950"/>
              <a:ext cx="827087" cy="395288"/>
            </a:xfrm>
            <a:prstGeom prst="ellipse">
              <a:avLst/>
            </a:prstGeom>
            <a:noFill/>
            <a:ln w="38100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ECFF">
                          <a:alpha val="20000"/>
                        </a:srgbClr>
                      </a:gs>
                      <a:gs pos="100000">
                        <a:srgbClr val="5E6D76">
                          <a:alpha val="20000"/>
                        </a:srgb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en-US">
                <a:solidFill>
                  <a:schemeClr val="folHlin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編號版面配置區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>
                <a:solidFill>
                  <a:schemeClr val="folHlink"/>
                </a:solidFill>
              </a:rPr>
              <a:t>SEC –  (</a:t>
            </a:r>
            <a:fld id="{D468493C-7195-444D-8AF8-A98A167CE1F8}" type="slidenum">
              <a:rPr lang="en-US" altLang="zh-TW" sz="100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r>
              <a:rPr lang="en-US" altLang="zh-TW" sz="100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1850" y="254000"/>
            <a:ext cx="9550400" cy="762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基本概念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存取控制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6264" y="1473201"/>
            <a:ext cx="7704137" cy="4608513"/>
          </a:xfrm>
        </p:spPr>
        <p:txBody>
          <a:bodyPr/>
          <a:lstStyle/>
          <a:p>
            <a:pPr marL="457200" indent="-457200" eaLnBrk="1" hangingPunct="1"/>
            <a:r>
              <a:rPr lang="zh-TW" altLang="en-US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注意事項</a:t>
            </a:r>
            <a:r>
              <a:rPr lang="en-US" altLang="zh-TW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</a:p>
          <a:p>
            <a:pPr marL="838200" lvl="1" indent="-381000" eaLnBrk="1" hangingPunct="1"/>
            <a:r>
              <a:rPr lang="zh-TW" altLang="en-US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內置用戶戶口</a:t>
            </a:r>
          </a:p>
          <a:p>
            <a:pPr marL="838200" lvl="1" indent="-381000" eaLnBrk="1" hangingPunct="1">
              <a:buNone/>
            </a:pPr>
            <a:r>
              <a:rPr lang="zh-TW" altLang="en-US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en-US" altLang="zh-TW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- sysadmin</a:t>
            </a:r>
            <a:r>
              <a:rPr lang="zh-TW" altLang="en-US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：具備絕大部分功能權限</a:t>
            </a:r>
            <a:r>
              <a:rPr lang="en-US" altLang="zh-TW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﹝</a:t>
            </a:r>
            <a:r>
              <a:rPr lang="zh-TW" altLang="en-US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除</a:t>
            </a:r>
            <a:r>
              <a:rPr lang="zh-TW" altLang="en-US" b="1" u="sng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教職員資料</a:t>
            </a:r>
            <a:r>
              <a:rPr lang="zh-TW" altLang="en-US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b="1" u="sng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財務管理及策劃資料</a:t>
            </a:r>
            <a:r>
              <a:rPr lang="en-US" altLang="zh-TW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﹞</a:t>
            </a:r>
            <a:r>
              <a:rPr lang="zh-TW" altLang="en-US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838200" lvl="1" indent="-381000" eaLnBrk="1" hangingPunct="1">
              <a:buNone/>
            </a:pPr>
            <a:r>
              <a:rPr lang="zh-TW" altLang="en-US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en-US" altLang="zh-TW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- asysadmin</a:t>
            </a:r>
            <a:r>
              <a:rPr lang="zh-TW" altLang="en-US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：僅用作更改 </a:t>
            </a:r>
            <a:r>
              <a:rPr lang="en-US" altLang="zh-TW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sysadmin </a:t>
            </a:r>
            <a:r>
              <a:rPr lang="zh-TW" altLang="en-US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密碼。</a:t>
            </a:r>
          </a:p>
          <a:p>
            <a:pPr marL="838200" lvl="1" indent="-381000" eaLnBrk="1" hangingPunct="1">
              <a:buNone/>
            </a:pPr>
            <a:endParaRPr lang="zh-TW" altLang="en-US" b="1" smtClean="0">
              <a:solidFill>
                <a:schemeClr val="folHlink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38200" lvl="1" indent="-381000" eaLnBrk="1" hangingPunct="1"/>
            <a:r>
              <a:rPr lang="zh-TW" altLang="en-US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用戶類別</a:t>
            </a:r>
          </a:p>
          <a:p>
            <a:pPr marL="1257300" lvl="2" indent="-342900" eaLnBrk="1" hangingPunct="1">
              <a:buNone/>
            </a:pPr>
            <a:r>
              <a:rPr lang="zh-TW" altLang="en-US" sz="2000" b="1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共四個類別：教職員、學生、家長及其他</a:t>
            </a:r>
          </a:p>
          <a:p>
            <a:pPr marL="1257300" lvl="2" indent="-342900" eaLnBrk="1" hangingPunct="1">
              <a:buNone/>
            </a:pPr>
            <a:endParaRPr lang="zh-TW" altLang="en-US" sz="2000" b="1">
              <a:solidFill>
                <a:schemeClr val="folHlink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38200" lvl="1" indent="-381000" eaLnBrk="1" hangingPunct="1"/>
            <a:r>
              <a:rPr lang="zh-TW" altLang="en-US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其他功能</a:t>
            </a:r>
          </a:p>
          <a:p>
            <a:pPr marL="1257300" lvl="2" indent="-342900" eaLnBrk="1" hangingPunct="1">
              <a:buNone/>
            </a:pPr>
            <a:r>
              <a:rPr lang="zh-TW" altLang="en-US" sz="2000" b="1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重啟已鎖用戶、查詢登入狀況</a:t>
            </a:r>
          </a:p>
          <a:p>
            <a:pPr marL="838200" lvl="1" indent="-381000" eaLnBrk="1" hangingPunct="1">
              <a:buNone/>
            </a:pPr>
            <a:endParaRPr lang="en-US" altLang="zh-TW" sz="2400" b="1">
              <a:solidFill>
                <a:schemeClr val="folHlink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509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gray">
          <a:xfrm>
            <a:off x="8640764" y="6416675"/>
            <a:ext cx="395287" cy="325438"/>
          </a:xfrm>
          <a:prstGeom prst="actionButtonRetur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folHlin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>
                <a:solidFill>
                  <a:schemeClr val="folHlink"/>
                </a:solidFill>
              </a:rPr>
              <a:t>SEC –  (</a:t>
            </a:r>
            <a:fld id="{8196F16B-A5F2-4DBF-884D-54EC9851F5B2}" type="slidenum">
              <a:rPr lang="en-US" altLang="zh-TW" sz="100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r>
              <a:rPr lang="en-US" altLang="zh-TW" sz="100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基本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概念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互聯網存取時限概況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538289"/>
            <a:ext cx="1614488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608388"/>
            <a:ext cx="676910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>
                <a:solidFill>
                  <a:schemeClr val="folHlink"/>
                </a:solidFill>
              </a:rPr>
              <a:t>SEC –  (</a:t>
            </a:r>
            <a:fld id="{C469E747-EBEC-4A34-A0D6-EEC5F9C93C9A}" type="slidenum">
              <a:rPr lang="en-US" altLang="zh-TW" sz="100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r>
              <a:rPr lang="en-US" altLang="zh-TW" sz="100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ea typeface="標楷體" pitchFamily="65" charset="-120"/>
              </a:rPr>
              <a:t>主要功能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2899" y="1959045"/>
            <a:ext cx="8002587" cy="1728787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存取控制</a:t>
            </a:r>
          </a:p>
          <a:p>
            <a:pPr marL="457200" indent="-457200" eaLnBrk="1" hangingPunct="1"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設定</a:t>
            </a:r>
          </a:p>
          <a:p>
            <a:pPr marL="457200" indent="-457200" eaLnBrk="1" hangingPunct="1"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報告及紀錄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 eaLnBrk="1" hangingPunct="1">
              <a:defRPr/>
            </a:pPr>
            <a:r>
              <a:rPr lang="zh-TW" altLang="en-US" b="1" dirty="0" smtClean="0">
                <a:solidFill>
                  <a:srgbClr val="00BF00"/>
                </a:solidFill>
                <a:latin typeface="標楷體" pitchFamily="65" charset="-120"/>
                <a:ea typeface="標楷體" pitchFamily="65" charset="-120"/>
              </a:rPr>
              <a:t>雲端服務管理 </a:t>
            </a:r>
            <a:r>
              <a:rPr lang="en-US" altLang="zh-TW" b="1" dirty="0" smtClean="0">
                <a:solidFill>
                  <a:srgbClr val="00BF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>
                <a:solidFill>
                  <a:srgbClr val="00BF00"/>
                </a:solidFill>
                <a:latin typeface="標楷體" pitchFamily="65" charset="-120"/>
                <a:ea typeface="標楷體" pitchFamily="65" charset="-120"/>
              </a:rPr>
              <a:t>只</a:t>
            </a:r>
            <a:r>
              <a:rPr lang="zh-TW" altLang="en-US" b="1" dirty="0" smtClean="0">
                <a:solidFill>
                  <a:srgbClr val="00BF00"/>
                </a:solidFill>
                <a:latin typeface="標楷體" pitchFamily="65" charset="-120"/>
                <a:ea typeface="標楷體" pitchFamily="65" charset="-120"/>
              </a:rPr>
              <a:t>限雲端伺服器</a:t>
            </a:r>
            <a:r>
              <a:rPr lang="en-US" altLang="zh-TW" b="1" dirty="0" smtClean="0">
                <a:solidFill>
                  <a:srgbClr val="00BF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b="1" dirty="0" smtClean="0">
              <a:solidFill>
                <a:srgbClr val="00BF00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688124" y="477540"/>
            <a:ext cx="2725234" cy="5939792"/>
            <a:chOff x="6328704" y="188640"/>
            <a:chExt cx="2259419" cy="68580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8704" y="188640"/>
              <a:ext cx="2259419" cy="6858000"/>
            </a:xfrm>
            <a:prstGeom prst="rect">
              <a:avLst/>
            </a:prstGeom>
          </p:spPr>
        </p:pic>
        <p:sp>
          <p:nvSpPr>
            <p:cNvPr id="15" name="矩形 60425"/>
            <p:cNvSpPr>
              <a:spLocks noChangeArrowheads="1"/>
            </p:cNvSpPr>
            <p:nvPr/>
          </p:nvSpPr>
          <p:spPr bwMode="auto">
            <a:xfrm>
              <a:off x="6419966" y="442057"/>
              <a:ext cx="1198563" cy="295275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en-US">
                <a:solidFill>
                  <a:schemeClr val="folHlink"/>
                </a:solidFill>
              </a:endParaRPr>
            </a:p>
          </p:txBody>
        </p:sp>
        <p:sp>
          <p:nvSpPr>
            <p:cNvPr id="16" name="矩形 87"/>
            <p:cNvSpPr>
              <a:spLocks noChangeArrowheads="1"/>
            </p:cNvSpPr>
            <p:nvPr/>
          </p:nvSpPr>
          <p:spPr bwMode="auto">
            <a:xfrm>
              <a:off x="6419965" y="2924944"/>
              <a:ext cx="852335" cy="293687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en-US">
                <a:solidFill>
                  <a:schemeClr val="folHlink"/>
                </a:solidFill>
              </a:endParaRPr>
            </a:p>
          </p:txBody>
        </p:sp>
        <p:sp>
          <p:nvSpPr>
            <p:cNvPr id="17" name="矩形 88"/>
            <p:cNvSpPr>
              <a:spLocks noChangeArrowheads="1"/>
            </p:cNvSpPr>
            <p:nvPr/>
          </p:nvSpPr>
          <p:spPr bwMode="auto">
            <a:xfrm>
              <a:off x="6419965" y="4022780"/>
              <a:ext cx="1320387" cy="293688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en-US">
                <a:solidFill>
                  <a:schemeClr val="folHlink"/>
                </a:solidFill>
              </a:endParaRPr>
            </a:p>
          </p:txBody>
        </p:sp>
        <p:sp>
          <p:nvSpPr>
            <p:cNvPr id="18" name="矩形 91"/>
            <p:cNvSpPr>
              <a:spLocks noChangeArrowheads="1"/>
            </p:cNvSpPr>
            <p:nvPr/>
          </p:nvSpPr>
          <p:spPr bwMode="auto">
            <a:xfrm>
              <a:off x="6433777" y="5930992"/>
              <a:ext cx="1414587" cy="293688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en-US">
                <a:solidFill>
                  <a:schemeClr val="folHlin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37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>
                <a:solidFill>
                  <a:schemeClr val="folHlink"/>
                </a:solidFill>
              </a:rPr>
              <a:t>SEC –  (</a:t>
            </a:r>
            <a:fld id="{E80F7FD8-4399-4DDF-A11F-E7AA3694EB23}" type="slidenum">
              <a:rPr lang="en-US" altLang="zh-TW" sz="100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r>
              <a:rPr lang="en-US" altLang="zh-TW" sz="100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基本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概念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互聯網存取時限概況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" y="1952836"/>
            <a:ext cx="5862242" cy="216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gray">
          <a:xfrm>
            <a:off x="773907" y="1408115"/>
            <a:ext cx="7489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dirty="0">
                <a:solidFill>
                  <a:schemeClr val="folHlink"/>
                </a:solidFill>
              </a:rPr>
              <a:t>可以限制不同類別的同工</a:t>
            </a:r>
            <a:r>
              <a:rPr lang="en-US" altLang="zh-TW" dirty="0">
                <a:solidFill>
                  <a:schemeClr val="folHlink"/>
                </a:solidFill>
              </a:rPr>
              <a:t>/</a:t>
            </a:r>
            <a:r>
              <a:rPr lang="zh-TW" altLang="en-US" dirty="0">
                <a:solidFill>
                  <a:schemeClr val="folHlink"/>
                </a:solidFill>
              </a:rPr>
              <a:t>用戶經由互聯網登入的時段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433" y="2358262"/>
            <a:ext cx="5741988" cy="409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Rectangle 7"/>
          <p:cNvSpPr>
            <a:spLocks noChangeArrowheads="1"/>
          </p:cNvSpPr>
          <p:nvPr/>
        </p:nvSpPr>
        <p:spPr bwMode="gray">
          <a:xfrm>
            <a:off x="497810" y="3717032"/>
            <a:ext cx="611187" cy="396875"/>
          </a:xfrm>
          <a:prstGeom prst="rect">
            <a:avLst/>
          </a:prstGeom>
          <a:noFill/>
          <a:ln w="2857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folHlin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>
                <a:solidFill>
                  <a:schemeClr val="folHlink"/>
                </a:solidFill>
              </a:rPr>
              <a:t>SEC –  (</a:t>
            </a:r>
            <a:fld id="{F368C084-DA34-4F6C-8DB0-45F8A5F3851E}" type="slidenum">
              <a:rPr lang="en-US" altLang="zh-TW" sz="100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r>
              <a:rPr lang="en-US" altLang="zh-TW" sz="100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基本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概念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互聯網存取時限概況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grpSp>
        <p:nvGrpSpPr>
          <p:cNvPr id="24580" name="Group 9"/>
          <p:cNvGrpSpPr>
            <a:grpSpLocks/>
          </p:cNvGrpSpPr>
          <p:nvPr/>
        </p:nvGrpSpPr>
        <p:grpSpPr bwMode="auto">
          <a:xfrm>
            <a:off x="437036" y="1792401"/>
            <a:ext cx="8527452" cy="4696939"/>
            <a:chOff x="295" y="1366"/>
            <a:chExt cx="4488" cy="2472"/>
          </a:xfrm>
        </p:grpSpPr>
        <p:grpSp>
          <p:nvGrpSpPr>
            <p:cNvPr id="24582" name="Group 8"/>
            <p:cNvGrpSpPr>
              <a:grpSpLocks/>
            </p:cNvGrpSpPr>
            <p:nvPr/>
          </p:nvGrpSpPr>
          <p:grpSpPr bwMode="auto">
            <a:xfrm>
              <a:off x="295" y="1366"/>
              <a:ext cx="4488" cy="2472"/>
              <a:chOff x="295" y="845"/>
              <a:chExt cx="4488" cy="2472"/>
            </a:xfrm>
          </p:grpSpPr>
          <p:pic>
            <p:nvPicPr>
              <p:cNvPr id="24584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" y="845"/>
                <a:ext cx="2619" cy="18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85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8" y="1553"/>
                <a:ext cx="3805" cy="17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4583" name="Rectangle 6"/>
            <p:cNvSpPr>
              <a:spLocks noChangeArrowheads="1"/>
            </p:cNvSpPr>
            <p:nvPr/>
          </p:nvSpPr>
          <p:spPr bwMode="gray">
            <a:xfrm>
              <a:off x="793" y="1548"/>
              <a:ext cx="590" cy="249"/>
            </a:xfrm>
            <a:prstGeom prst="rect">
              <a:avLst/>
            </a:prstGeom>
            <a:noFill/>
            <a:ln w="28575" algn="ctr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en-US">
                <a:solidFill>
                  <a:schemeClr val="folHlink"/>
                </a:solidFill>
              </a:endParaRPr>
            </a:p>
          </p:txBody>
        </p:sp>
      </p:grpSp>
      <p:sp>
        <p:nvSpPr>
          <p:cNvPr id="24581" name="Text Box 10"/>
          <p:cNvSpPr txBox="1">
            <a:spLocks noChangeArrowheads="1"/>
          </p:cNvSpPr>
          <p:nvPr/>
        </p:nvSpPr>
        <p:spPr bwMode="gray">
          <a:xfrm>
            <a:off x="1151620" y="1227189"/>
            <a:ext cx="6840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dirty="0">
                <a:solidFill>
                  <a:schemeClr val="folHlink"/>
                </a:solidFill>
              </a:rPr>
              <a:t>再編配給不同類別的同工</a:t>
            </a:r>
            <a:r>
              <a:rPr lang="en-US" altLang="zh-TW" dirty="0">
                <a:solidFill>
                  <a:schemeClr val="folHlink"/>
                </a:solidFill>
              </a:rPr>
              <a:t>/</a:t>
            </a:r>
            <a:r>
              <a:rPr lang="zh-TW" altLang="en-US" dirty="0">
                <a:solidFill>
                  <a:schemeClr val="folHlink"/>
                </a:solidFill>
              </a:rPr>
              <a:t>用戶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469" y="1617948"/>
            <a:ext cx="5507061" cy="5124165"/>
          </a:xfrm>
          <a:prstGeom prst="rect">
            <a:avLst/>
          </a:prstGeom>
        </p:spPr>
      </p:pic>
      <p:sp>
        <p:nvSpPr>
          <p:cNvPr id="2560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>
                <a:solidFill>
                  <a:schemeClr val="folHlink"/>
                </a:solidFill>
              </a:rPr>
              <a:t>SEC –  (</a:t>
            </a:r>
            <a:fld id="{FDA3450F-2E9B-46C3-803B-6CC1A3685999}" type="slidenum">
              <a:rPr lang="en-US" altLang="zh-TW" sz="100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r>
              <a:rPr lang="en-US" altLang="zh-TW" sz="100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基本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概念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互聯網存取時限概況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gray">
          <a:xfrm>
            <a:off x="827088" y="1160748"/>
            <a:ext cx="7200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dirty="0">
                <a:solidFill>
                  <a:schemeClr val="folHlink"/>
                </a:solidFill>
              </a:rPr>
              <a:t>已把互聯網存取時限概況編給教師</a:t>
            </a:r>
            <a:r>
              <a:rPr lang="zh-TW" altLang="en-US" dirty="0" smtClean="0">
                <a:solidFill>
                  <a:schemeClr val="folHlink"/>
                </a:solidFill>
              </a:rPr>
              <a:t>八</a:t>
            </a:r>
            <a:r>
              <a:rPr lang="zh-TW" altLang="en-US" dirty="0">
                <a:solidFill>
                  <a:schemeClr val="folHlink"/>
                </a:solidFill>
              </a:rPr>
              <a:t>九</a:t>
            </a:r>
          </a:p>
        </p:txBody>
      </p:sp>
      <p:sp>
        <p:nvSpPr>
          <p:cNvPr id="25606" name="Rectangle 7"/>
          <p:cNvSpPr>
            <a:spLocks noChangeArrowheads="1"/>
          </p:cNvSpPr>
          <p:nvPr/>
        </p:nvSpPr>
        <p:spPr bwMode="gray">
          <a:xfrm>
            <a:off x="4031233" y="6120194"/>
            <a:ext cx="828799" cy="261134"/>
          </a:xfrm>
          <a:prstGeom prst="rect">
            <a:avLst/>
          </a:prstGeom>
          <a:noFill/>
          <a:ln w="2857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folHlin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441" y="1520787"/>
            <a:ext cx="5281118" cy="5196527"/>
          </a:xfrm>
          <a:prstGeom prst="rect">
            <a:avLst/>
          </a:prstGeom>
        </p:spPr>
      </p:pic>
      <p:sp>
        <p:nvSpPr>
          <p:cNvPr id="2662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>
                <a:solidFill>
                  <a:schemeClr val="folHlink"/>
                </a:solidFill>
              </a:rPr>
              <a:t>SEC –  (</a:t>
            </a:r>
            <a:fld id="{237DAC7C-B1F3-47F8-877B-E3DB7D8053C0}" type="slidenum">
              <a:rPr lang="en-US" altLang="zh-TW" sz="100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r>
              <a:rPr lang="en-US" altLang="zh-TW" sz="100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基本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概念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互聯網存取時限概況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26630" name="Text Box 9"/>
          <p:cNvSpPr txBox="1">
            <a:spLocks noChangeArrowheads="1"/>
          </p:cNvSpPr>
          <p:nvPr/>
        </p:nvSpPr>
        <p:spPr bwMode="gray">
          <a:xfrm>
            <a:off x="611188" y="1124744"/>
            <a:ext cx="795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dirty="0">
                <a:solidFill>
                  <a:schemeClr val="folHlink"/>
                </a:solidFill>
              </a:rPr>
              <a:t>可以把多餘的存取時限概況刪除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4031233" y="6092761"/>
            <a:ext cx="2016931" cy="252563"/>
          </a:xfrm>
          <a:prstGeom prst="rect">
            <a:avLst/>
          </a:prstGeom>
          <a:noFill/>
          <a:ln w="2857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folHlin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>
                <a:solidFill>
                  <a:schemeClr val="folHlink"/>
                </a:solidFill>
              </a:rPr>
              <a:t>SEC –  (</a:t>
            </a:r>
            <a:fld id="{3B9BA65B-04E2-4C60-8857-986CEA0F3CD3}" type="slidenum">
              <a:rPr lang="en-US" altLang="zh-TW" sz="100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r>
              <a:rPr lang="en-US" altLang="zh-TW" sz="100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基本概念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互聯網存取時限概況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六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gray">
          <a:xfrm>
            <a:off x="611188" y="1376364"/>
            <a:ext cx="7956550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>
                <a:solidFill>
                  <a:schemeClr val="folHlink"/>
                </a:solidFill>
              </a:rPr>
              <a:t>系統在增新學戶時，會為不同用戶設定存取時限概況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TW" altLang="en-US">
              <a:solidFill>
                <a:schemeClr val="folHlink"/>
              </a:solidFill>
            </a:endParaRPr>
          </a:p>
          <a:p>
            <a:pPr eaLnBrk="1" hangingPunct="1">
              <a:buClrTx/>
              <a:buSzTx/>
              <a:buFont typeface="Arial" panose="020B0604020202020204" pitchFamily="34" charset="0"/>
              <a:buChar char="•"/>
            </a:pPr>
            <a:r>
              <a:rPr lang="zh-TW" altLang="en-US" sz="2000">
                <a:solidFill>
                  <a:schemeClr val="folHlink"/>
                </a:solidFill>
                <a:latin typeface="標楷體" panose="03000509000000000000" pitchFamily="65" charset="-120"/>
              </a:rPr>
              <a:t> 學生用戶 	 </a:t>
            </a:r>
            <a:r>
              <a:rPr lang="en-US" altLang="zh-TW" sz="2000">
                <a:solidFill>
                  <a:schemeClr val="folHlink"/>
                </a:solidFill>
                <a:latin typeface="標楷體" panose="03000509000000000000" pitchFamily="65" charset="-120"/>
              </a:rPr>
              <a:t>- </a:t>
            </a:r>
            <a:r>
              <a:rPr lang="zh-TW" altLang="en-US" sz="2000">
                <a:solidFill>
                  <a:schemeClr val="folHlink"/>
                </a:solidFill>
              </a:rPr>
              <a:t>學生用戶的預設互聯網存取時限概況 </a:t>
            </a:r>
            <a:endParaRPr lang="zh-TW" altLang="en-US" sz="2000">
              <a:solidFill>
                <a:schemeClr val="folHlink"/>
              </a:solidFill>
              <a:latin typeface="標楷體" panose="03000509000000000000" pitchFamily="65" charset="-120"/>
            </a:endParaRPr>
          </a:p>
          <a:p>
            <a:pPr eaLnBrk="1" hangingPunct="1">
              <a:buClrTx/>
              <a:buSzTx/>
              <a:buFont typeface="Arial" panose="020B0604020202020204" pitchFamily="34" charset="0"/>
              <a:buChar char="•"/>
            </a:pPr>
            <a:r>
              <a:rPr lang="zh-TW" altLang="en-US" sz="2000">
                <a:solidFill>
                  <a:schemeClr val="folHlink"/>
                </a:solidFill>
                <a:latin typeface="標楷體" panose="03000509000000000000" pitchFamily="65" charset="-120"/>
              </a:rPr>
              <a:t> 家長用戶 	 </a:t>
            </a:r>
            <a:r>
              <a:rPr lang="en-US" altLang="zh-TW" sz="2000">
                <a:solidFill>
                  <a:schemeClr val="folHlink"/>
                </a:solidFill>
                <a:latin typeface="標楷體" panose="03000509000000000000" pitchFamily="65" charset="-120"/>
              </a:rPr>
              <a:t>- </a:t>
            </a:r>
            <a:r>
              <a:rPr lang="zh-TW" altLang="en-US" sz="2000">
                <a:solidFill>
                  <a:schemeClr val="folHlink"/>
                </a:solidFill>
              </a:rPr>
              <a:t>家長用戶的預設互聯網存取時限概況</a:t>
            </a:r>
            <a:r>
              <a:rPr lang="zh-TW" altLang="en-US">
                <a:solidFill>
                  <a:schemeClr val="folHlink"/>
                </a:solidFill>
              </a:rPr>
              <a:t> </a:t>
            </a:r>
            <a:endParaRPr lang="zh-TW" altLang="en-US" sz="2000">
              <a:solidFill>
                <a:schemeClr val="folHlink"/>
              </a:solidFill>
              <a:latin typeface="標楷體" panose="03000509000000000000" pitchFamily="65" charset="-120"/>
            </a:endParaRPr>
          </a:p>
          <a:p>
            <a:pPr eaLnBrk="1" hangingPunct="1">
              <a:buClrTx/>
              <a:buSzTx/>
              <a:buFont typeface="Arial" panose="020B0604020202020204" pitchFamily="34" charset="0"/>
              <a:buChar char="•"/>
            </a:pPr>
            <a:r>
              <a:rPr lang="zh-TW" altLang="en-US" sz="2000">
                <a:solidFill>
                  <a:schemeClr val="folHlink"/>
                </a:solidFill>
                <a:latin typeface="標楷體" panose="03000509000000000000" pitchFamily="65" charset="-120"/>
              </a:rPr>
              <a:t> 教師</a:t>
            </a:r>
            <a:r>
              <a:rPr lang="en-US" altLang="zh-TW" sz="2000">
                <a:solidFill>
                  <a:schemeClr val="folHlink"/>
                </a:solidFill>
                <a:latin typeface="標楷體" panose="03000509000000000000" pitchFamily="65" charset="-120"/>
              </a:rPr>
              <a:t>/</a:t>
            </a:r>
            <a:r>
              <a:rPr lang="zh-TW" altLang="en-US" sz="2000">
                <a:solidFill>
                  <a:schemeClr val="folHlink"/>
                </a:solidFill>
                <a:latin typeface="標楷體" panose="03000509000000000000" pitchFamily="65" charset="-120"/>
              </a:rPr>
              <a:t>其他用戶 </a:t>
            </a:r>
            <a:r>
              <a:rPr lang="en-US" altLang="zh-TW" sz="2000">
                <a:solidFill>
                  <a:schemeClr val="folHlink"/>
                </a:solidFill>
                <a:latin typeface="標楷體" panose="03000509000000000000" pitchFamily="65" charset="-120"/>
              </a:rPr>
              <a:t>- </a:t>
            </a:r>
            <a:r>
              <a:rPr lang="zh-TW" altLang="en-US" sz="2000">
                <a:solidFill>
                  <a:schemeClr val="folHlink"/>
                </a:solidFill>
              </a:rPr>
              <a:t>教職員</a:t>
            </a:r>
            <a:r>
              <a:rPr lang="en-US" altLang="zh-TW" sz="2000">
                <a:solidFill>
                  <a:schemeClr val="folHlink"/>
                </a:solidFill>
              </a:rPr>
              <a:t>/</a:t>
            </a:r>
            <a:r>
              <a:rPr lang="zh-TW" altLang="en-US" sz="2000">
                <a:solidFill>
                  <a:schemeClr val="folHlink"/>
                </a:solidFill>
              </a:rPr>
              <a:t>其他用戶的預設互聯網存取時限概況</a:t>
            </a:r>
          </a:p>
          <a:p>
            <a:pPr eaLnBrk="1" hangingPunct="1">
              <a:buClrTx/>
              <a:buSzTx/>
              <a:buFont typeface="Arial" panose="020B0604020202020204" pitchFamily="34" charset="0"/>
              <a:buChar char="•"/>
            </a:pPr>
            <a:r>
              <a:rPr lang="zh-TW" altLang="en-US" sz="2000">
                <a:solidFill>
                  <a:schemeClr val="folHlink"/>
                </a:solidFill>
              </a:rPr>
              <a:t>  但學校亦可因應實際需要</a:t>
            </a:r>
            <a:r>
              <a:rPr lang="en-US" altLang="zh-TW" sz="2000">
                <a:solidFill>
                  <a:schemeClr val="folHlink"/>
                </a:solidFill>
              </a:rPr>
              <a:t>/</a:t>
            </a:r>
            <a:r>
              <a:rPr lang="zh-TW" altLang="en-US" sz="2000">
                <a:solidFill>
                  <a:schemeClr val="folHlink"/>
                </a:solidFill>
              </a:rPr>
              <a:t>系統保安更改互聯網存取時限概況</a:t>
            </a:r>
          </a:p>
        </p:txBody>
      </p:sp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313239"/>
            <a:ext cx="7380288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>
                <a:solidFill>
                  <a:schemeClr val="folHlink"/>
                </a:solidFill>
              </a:rPr>
              <a:t>SEC –  (</a:t>
            </a:r>
            <a:fld id="{B1C8AC87-9172-432D-8E9D-8AF4AB5A767A}" type="slidenum">
              <a:rPr lang="en-US" altLang="zh-TW" sz="100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r>
              <a:rPr lang="en-US" altLang="zh-TW" sz="100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11660" y="254000"/>
            <a:ext cx="7162800" cy="762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一般功能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設定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532" y="1863726"/>
            <a:ext cx="4309443" cy="4752975"/>
          </a:xfrm>
        </p:spPr>
        <p:txBody>
          <a:bodyPr/>
          <a:lstStyle/>
          <a:p>
            <a:pPr marL="457200" indent="-457200" eaLnBrk="1" hangingPunct="1"/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設定 </a:t>
            </a:r>
            <a:r>
              <a:rPr lang="en-US" altLang="zh-TW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– (1) </a:t>
            </a:r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系統設定</a:t>
            </a:r>
          </a:p>
          <a:p>
            <a:pPr marL="838200" lvl="1" indent="-381000" eaLnBrk="1" hangingPunct="1"/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一般設定</a:t>
            </a:r>
            <a:b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solidFill>
                  <a:srgbClr val="6699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﹝</a:t>
            </a:r>
            <a:r>
              <a:rPr lang="zh-TW" altLang="en-US" b="1" dirty="0" smtClean="0">
                <a:solidFill>
                  <a:srgbClr val="6699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如：容許錯誤登入次數，自動重啟已鎖用戶時限等</a:t>
            </a:r>
            <a:r>
              <a:rPr lang="en-US" altLang="zh-TW" b="1" dirty="0" smtClean="0">
                <a:solidFill>
                  <a:srgbClr val="6699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﹞</a:t>
            </a:r>
          </a:p>
          <a:p>
            <a:pPr marL="838200" lvl="1" indent="-381000" eaLnBrk="1" hangingPunct="1"/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存取時限</a:t>
            </a:r>
            <a:b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solidFill>
                  <a:srgbClr val="6699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﹝</a:t>
            </a:r>
            <a:r>
              <a:rPr lang="zh-TW" altLang="en-US" b="1" dirty="0" smtClean="0">
                <a:solidFill>
                  <a:srgbClr val="6699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如：星期一</a:t>
            </a:r>
            <a:r>
              <a:rPr lang="zh-TW" altLang="en-US" b="1" dirty="0">
                <a:solidFill>
                  <a:srgbClr val="6699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至五</a:t>
            </a:r>
            <a:r>
              <a:rPr lang="zh-TW" altLang="en-US" b="1" dirty="0" smtClean="0">
                <a:solidFill>
                  <a:srgbClr val="6699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b="1" dirty="0">
                <a:solidFill>
                  <a:srgbClr val="6699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星期</a:t>
            </a:r>
            <a:r>
              <a:rPr lang="zh-TW" altLang="en-US" b="1" dirty="0" smtClean="0">
                <a:solidFill>
                  <a:srgbClr val="6699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六、星期日的存取時限</a:t>
            </a:r>
            <a:r>
              <a:rPr lang="en-US" altLang="zh-TW" b="1" dirty="0" smtClean="0">
                <a:solidFill>
                  <a:srgbClr val="6699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﹞</a:t>
            </a:r>
          </a:p>
          <a:p>
            <a:pPr marL="838200" lvl="1" indent="-381000" eaLnBrk="1" hangingPunct="1"/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電子郵件</a:t>
            </a:r>
            <a:b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solidFill>
                  <a:srgbClr val="6699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﹝</a:t>
            </a:r>
            <a:r>
              <a:rPr lang="zh-TW" altLang="en-US" b="1" dirty="0" smtClean="0">
                <a:solidFill>
                  <a:srgbClr val="6699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如：學校電郵地址、</a:t>
            </a:r>
            <a:r>
              <a:rPr lang="en-US" altLang="zh-TW" b="1" dirty="0" smtClean="0">
                <a:solidFill>
                  <a:srgbClr val="6699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SMTP</a:t>
            </a:r>
            <a:r>
              <a:rPr lang="zh-TW" altLang="en-US" b="1" dirty="0" smtClean="0">
                <a:solidFill>
                  <a:srgbClr val="6699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伺服器等</a:t>
            </a:r>
            <a:r>
              <a:rPr lang="en-US" altLang="zh-TW" b="1" dirty="0" smtClean="0">
                <a:solidFill>
                  <a:srgbClr val="6699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﹞</a:t>
            </a:r>
          </a:p>
          <a:p>
            <a:pPr marL="838200" lvl="1" indent="-381000" eaLnBrk="1" hangingPunct="1"/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審計追蹤及紀錄</a:t>
            </a:r>
            <a:b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solidFill>
                  <a:srgbClr val="6699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﹝</a:t>
            </a:r>
            <a:r>
              <a:rPr lang="zh-TW" altLang="en-US" b="1" dirty="0" smtClean="0">
                <a:solidFill>
                  <a:srgbClr val="6699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如：檔案容量大小</a:t>
            </a:r>
            <a:r>
              <a:rPr lang="en-US" altLang="zh-TW" b="1" dirty="0" smtClean="0">
                <a:solidFill>
                  <a:srgbClr val="6699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﹞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332656"/>
            <a:ext cx="4248472" cy="65253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>
                <a:solidFill>
                  <a:schemeClr val="folHlink"/>
                </a:solidFill>
              </a:rPr>
              <a:t>SEC –  (</a:t>
            </a:r>
            <a:fld id="{D170C144-EF17-4C6D-A8BE-ED4B445A1892}" type="slidenum">
              <a:rPr lang="en-US" altLang="zh-TW" sz="100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r>
              <a:rPr lang="en-US" altLang="zh-TW" sz="100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一般功能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設定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515" y="1988840"/>
            <a:ext cx="3960441" cy="4392911"/>
          </a:xfrm>
        </p:spPr>
        <p:txBody>
          <a:bodyPr/>
          <a:lstStyle/>
          <a:p>
            <a:pPr marL="457200" indent="-457200" eaLnBrk="1" hangingPunct="1"/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設定 </a:t>
            </a:r>
            <a:r>
              <a:rPr lang="en-US" altLang="zh-TW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– (2) </a:t>
            </a:r>
            <a:br>
              <a:rPr lang="en-US" altLang="zh-TW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網絡協定位址設定</a:t>
            </a:r>
          </a:p>
          <a:p>
            <a:pPr marL="838200" lvl="1" indent="-381000" eaLnBrk="1" hangingPunct="1"/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容許某些 </a:t>
            </a:r>
            <a:r>
              <a:rPr lang="en-US" altLang="zh-TW" b="1" dirty="0" err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ITEd</a:t>
            </a:r>
            <a:r>
              <a:rPr lang="en-US" altLang="zh-TW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工作站連接存取</a:t>
            </a:r>
          </a:p>
          <a:p>
            <a:pPr marL="457200" indent="-457200" eaLnBrk="1" hangingPunct="1"/>
            <a:endParaRPr lang="zh-TW" altLang="en-US" b="1" dirty="0" smtClean="0">
              <a:solidFill>
                <a:schemeClr val="folHlink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 eaLnBrk="1" hangingPunct="1"/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設定 </a:t>
            </a:r>
            <a:r>
              <a:rPr lang="en-US" altLang="zh-TW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– (3) </a:t>
            </a:r>
            <a:br>
              <a:rPr lang="en-US" altLang="zh-TW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系統界面設定</a:t>
            </a:r>
          </a:p>
          <a:p>
            <a:pPr marL="838200" lvl="1" indent="-381000" eaLnBrk="1" hangingPunct="1"/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登入頁圖像</a:t>
            </a:r>
          </a:p>
          <a:p>
            <a:pPr marL="838200" lvl="1" indent="-381000" eaLnBrk="1" hangingPunct="1"/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校徽</a:t>
            </a:r>
          </a:p>
          <a:p>
            <a:pPr marL="838200" lvl="1" indent="-381000" eaLnBrk="1" hangingPunct="1"/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顏色</a:t>
            </a:r>
          </a:p>
          <a:p>
            <a:pPr marL="457200" indent="-457200" eaLnBrk="1" hangingPunct="1"/>
            <a:endParaRPr lang="en-US" altLang="zh-TW" b="1" dirty="0" smtClean="0">
              <a:solidFill>
                <a:schemeClr val="folHlink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25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481" y="1353494"/>
            <a:ext cx="57959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903" y="2888941"/>
            <a:ext cx="4157510" cy="361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雲端</a:t>
            </a:r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服務（</a:t>
            </a:r>
            <a:r>
              <a:rPr lang="zh-TW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續）</a:t>
            </a:r>
            <a:endParaRPr lang="zh-HK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395536" y="1988840"/>
            <a:ext cx="8568952" cy="1008112"/>
          </a:xfrm>
          <a:prstGeom prst="rect">
            <a:avLst/>
          </a:prstGeom>
          <a:effectLst/>
        </p:spPr>
        <p:txBody>
          <a:bodyPr/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417910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1575">
                <a:solidFill>
                  <a:schemeClr val="folHlink"/>
                </a:solidFill>
                <a:latin typeface="+mn-lt"/>
              </a:defRPr>
            </a:lvl2pPr>
            <a:lvl3pPr marL="6429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350">
                <a:solidFill>
                  <a:schemeClr val="folHlink"/>
                </a:solidFill>
                <a:latin typeface="+mn-lt"/>
              </a:defRPr>
            </a:lvl3pPr>
            <a:lvl4pPr marL="9001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125">
                <a:solidFill>
                  <a:schemeClr val="folHlink"/>
                </a:solidFill>
                <a:latin typeface="+mn-lt"/>
              </a:defRPr>
            </a:lvl4pPr>
            <a:lvl5pPr marL="11572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788">
                <a:solidFill>
                  <a:schemeClr val="tx1"/>
                </a:solidFill>
                <a:latin typeface="Tahoma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788">
                <a:solidFill>
                  <a:schemeClr val="tx1"/>
                </a:solidFill>
                <a:latin typeface="Tahoma" pitchFamily="34" charset="0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788">
                <a:solidFill>
                  <a:schemeClr val="tx1"/>
                </a:solidFill>
                <a:latin typeface="Tahoma" pitchFamily="34" charset="0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788">
                <a:solidFill>
                  <a:schemeClr val="tx1"/>
                </a:solidFill>
                <a:latin typeface="Tahoma" pitchFamily="34" charset="0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788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266700" indent="-266700">
              <a:spcAft>
                <a:spcPts val="1200"/>
              </a:spcAft>
            </a:pPr>
            <a:r>
              <a:rPr lang="zh-TW" altLang="en-US" sz="2600" b="1" dirty="0" smtClean="0">
                <a:effectLst>
                  <a:outerShdw blurRad="38100" dist="38100" dir="2700000" algn="ctr" rotWithShape="0">
                    <a:srgbClr val="000000">
                      <a:alpha val="26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遷移至雲端平台後，學校須於系統保安模組內自行設定校舍的</a:t>
            </a:r>
            <a:r>
              <a:rPr lang="zh-TW" altLang="en-US" sz="2600" b="1" u="sng" dirty="0" smtClean="0">
                <a:effectLst>
                  <a:outerShdw blurRad="38100" dist="38100" dir="2700000" algn="ctr" rotWithShape="0">
                    <a:srgbClr val="000000">
                      <a:alpha val="26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互聯網 </a:t>
            </a:r>
            <a:r>
              <a:rPr lang="en-US" altLang="zh-TW" sz="2600" b="1" u="sng" dirty="0" smtClean="0">
                <a:effectLst>
                  <a:outerShdw blurRad="38100" dist="38100" dir="2700000" algn="ctr" rotWithShape="0">
                    <a:srgbClr val="000000">
                      <a:alpha val="26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IP</a:t>
            </a:r>
            <a:r>
              <a:rPr lang="zh-TW" altLang="en-US" sz="2600" b="1" u="sng" dirty="0" smtClean="0">
                <a:effectLst>
                  <a:outerShdw blurRad="38100" dist="38100" dir="2700000" algn="ctr" rotWithShape="0">
                    <a:srgbClr val="000000">
                      <a:alpha val="26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US" altLang="zh-TW" sz="2600" b="1" u="sng" dirty="0" smtClean="0">
                <a:effectLst>
                  <a:outerShdw blurRad="38100" dist="38100" dir="2700000" algn="ctr" rotWithShape="0">
                    <a:srgbClr val="000000">
                      <a:alpha val="26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address</a:t>
            </a:r>
            <a:r>
              <a:rPr lang="zh-TW" altLang="en-US" sz="2600" b="1" dirty="0" smtClean="0">
                <a:effectLst>
                  <a:outerShdw blurRad="38100" dist="38100" dir="2700000" algn="ctr" rotWithShape="0">
                    <a:srgbClr val="000000">
                      <a:alpha val="26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，以便系統辨認校內工作站</a:t>
            </a:r>
            <a:r>
              <a:rPr lang="zh-TW" altLang="zh-HK" sz="2600" b="1" dirty="0" smtClean="0">
                <a:effectLst>
                  <a:outerShdw blurRad="38100" dist="38100" dir="2700000" algn="ctr" rotWithShape="0">
                    <a:srgbClr val="000000">
                      <a:alpha val="26000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endParaRPr lang="en-US" altLang="zh-TW" sz="2600" b="1" dirty="0" smtClean="0">
              <a:effectLst>
                <a:outerShdw blurRad="38100" dist="38100" dir="2700000" algn="ctr" rotWithShape="0">
                  <a:srgbClr val="000000">
                    <a:alpha val="26000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268288" indent="-268288">
              <a:spcAft>
                <a:spcPts val="1200"/>
              </a:spcAft>
              <a:buClr>
                <a:srgbClr val="CC6600"/>
              </a:buClr>
              <a:buFont typeface="Wingdings" panose="05000000000000000000" pitchFamily="2" charset="2"/>
              <a:buChar char="l"/>
            </a:pPr>
            <a:endParaRPr lang="en-US" altLang="zh-TW" sz="2600" b="1" kern="0" dirty="0" smtClean="0">
              <a:effectLst>
                <a:outerShdw blurRad="38100" dist="38100" dir="2700000" algn="ctr" rotWithShape="0">
                  <a:srgbClr val="000000">
                    <a:alpha val="26000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spcAft>
                <a:spcPts val="1200"/>
              </a:spcAft>
              <a:buClr>
                <a:srgbClr val="CC6600"/>
              </a:buClr>
              <a:buNone/>
            </a:pPr>
            <a:endParaRPr lang="en-US" altLang="zh-HK" sz="2600" b="1" kern="0" dirty="0" smtClean="0">
              <a:effectLst>
                <a:outerShdw blurRad="38100" dist="38100" dir="2700000" algn="ctr" rotWithShape="0">
                  <a:srgbClr val="000000">
                    <a:alpha val="26000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spcAft>
                <a:spcPts val="1200"/>
              </a:spcAft>
              <a:buClr>
                <a:srgbClr val="CC6600"/>
              </a:buClr>
              <a:buFont typeface="Wingdings" panose="05000000000000000000" pitchFamily="2" charset="2"/>
              <a:buChar char="v"/>
            </a:pPr>
            <a:endParaRPr lang="en-US" altLang="zh-HK" sz="2600" b="1" kern="0" dirty="0" smtClean="0">
              <a:effectLst>
                <a:outerShdw blurRad="38100" dist="38100" dir="2700000" algn="ctr" rotWithShape="0">
                  <a:srgbClr val="000000">
                    <a:alpha val="26000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zh-HK" altLang="en-US" sz="2600" b="1" kern="0" dirty="0" smtClean="0">
              <a:effectLst>
                <a:outerShdw blurRad="38100" dist="38100" dir="2700000" algn="ctr" rotWithShape="0">
                  <a:srgbClr val="000000">
                    <a:alpha val="26000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74" y="3501008"/>
            <a:ext cx="7762875" cy="2305050"/>
          </a:xfrm>
          <a:prstGeom prst="rect">
            <a:avLst/>
          </a:prstGeom>
        </p:spPr>
      </p:pic>
      <p:sp>
        <p:nvSpPr>
          <p:cNvPr id="8" name="圓角矩形 7"/>
          <p:cNvSpPr/>
          <p:nvPr/>
        </p:nvSpPr>
        <p:spPr bwMode="auto">
          <a:xfrm>
            <a:off x="2411760" y="1268760"/>
            <a:ext cx="4608512" cy="692603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網上校管系統雲端網絡架構</a:t>
            </a:r>
          </a:p>
        </p:txBody>
      </p:sp>
    </p:spTree>
    <p:extLst>
      <p:ext uri="{BB962C8B-B14F-4D97-AF65-F5344CB8AC3E}">
        <p14:creationId xmlns:p14="http://schemas.microsoft.com/office/powerpoint/2010/main" val="29401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4" y="1563689"/>
            <a:ext cx="272097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>
                <a:solidFill>
                  <a:schemeClr val="folHlink"/>
                </a:solidFill>
              </a:rPr>
              <a:t>SEC –  (</a:t>
            </a:r>
            <a:fld id="{AA8E7F2B-7574-41BB-808B-C4248AEFF9FB}" type="slidenum">
              <a:rPr lang="en-US" altLang="zh-TW" sz="100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r>
              <a:rPr lang="en-US" altLang="zh-TW" sz="100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一般功能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報告及紀錄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4"/>
            <a:ext cx="8064500" cy="4752975"/>
          </a:xfrm>
        </p:spPr>
        <p:txBody>
          <a:bodyPr/>
          <a:lstStyle/>
          <a:p>
            <a:pPr marL="457200" indent="-457200" eaLnBrk="1" hangingPunct="1"/>
            <a:r>
              <a:rPr lang="zh-TW" altLang="en-US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報告及紀錄 </a:t>
            </a:r>
            <a:r>
              <a:rPr lang="en-US" altLang="zh-TW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– </a:t>
            </a:r>
            <a:r>
              <a:rPr lang="zh-TW" altLang="en-US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審計追蹤</a:t>
            </a:r>
          </a:p>
          <a:p>
            <a:pPr marL="838200" lvl="1" indent="-381000" eaLnBrk="1" hangingPunct="1"/>
            <a:r>
              <a:rPr lang="zh-TW" altLang="en-US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一般</a:t>
            </a:r>
          </a:p>
          <a:p>
            <a:pPr marL="838200" lvl="1" indent="-381000" eaLnBrk="1" hangingPunct="1"/>
            <a:r>
              <a:rPr lang="zh-TW" altLang="en-US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教職員資料 </a:t>
            </a:r>
            <a:r>
              <a:rPr lang="en-US" altLang="zh-TW" b="1" smtClean="0">
                <a:solidFill>
                  <a:schemeClr val="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smtClean="0">
                <a:solidFill>
                  <a:schemeClr val="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只限 </a:t>
            </a:r>
            <a:r>
              <a:rPr lang="en-US" altLang="zh-TW" b="1" smtClean="0">
                <a:solidFill>
                  <a:schemeClr val="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SCHOOL_HEAD)</a:t>
            </a:r>
          </a:p>
          <a:p>
            <a:pPr marL="838200" lvl="1" indent="-381000" eaLnBrk="1" hangingPunct="1"/>
            <a:r>
              <a:rPr lang="zh-TW" altLang="en-US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財務管理及策劃 </a:t>
            </a:r>
            <a:r>
              <a:rPr lang="en-US" altLang="zh-TW" b="1" smtClean="0">
                <a:solidFill>
                  <a:schemeClr val="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smtClean="0">
                <a:solidFill>
                  <a:schemeClr val="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只限 </a:t>
            </a:r>
            <a:r>
              <a:rPr lang="en-US" altLang="zh-TW" b="1" smtClean="0">
                <a:solidFill>
                  <a:schemeClr val="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SCHOOL_HEAD)</a:t>
            </a:r>
          </a:p>
          <a:p>
            <a:pPr marL="838200" lvl="1" indent="-381000" eaLnBrk="1" hangingPunct="1"/>
            <a:endParaRPr lang="en-US" altLang="zh-TW" b="1" smtClean="0">
              <a:solidFill>
                <a:schemeClr val="folHlink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1750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3330575"/>
            <a:ext cx="79819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>
                <a:solidFill>
                  <a:schemeClr val="folHlink"/>
                </a:solidFill>
              </a:rPr>
              <a:t>SEC –  (</a:t>
            </a:r>
            <a:fld id="{D800A438-F37A-4798-8CA8-FA3576953093}" type="slidenum">
              <a:rPr lang="en-US" altLang="zh-TW" sz="100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r>
              <a:rPr lang="en-US" altLang="zh-TW" sz="100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一般功能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報告及紀錄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4"/>
            <a:ext cx="8064500" cy="1584325"/>
          </a:xfrm>
        </p:spPr>
        <p:txBody>
          <a:bodyPr/>
          <a:lstStyle/>
          <a:p>
            <a:pPr marL="457200" indent="-457200" eaLnBrk="1" hangingPunct="1"/>
            <a:r>
              <a:rPr lang="zh-TW" altLang="en-US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報告及紀錄 </a:t>
            </a:r>
            <a:r>
              <a:rPr lang="en-US" altLang="zh-TW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– </a:t>
            </a:r>
            <a:r>
              <a:rPr lang="zh-TW" altLang="en-US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紀錄檔案</a:t>
            </a:r>
          </a:p>
          <a:p>
            <a:pPr marL="838200" lvl="1" indent="-381000" eaLnBrk="1" hangingPunct="1"/>
            <a:r>
              <a:rPr lang="zh-TW" altLang="en-US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清理 </a:t>
            </a:r>
            <a:r>
              <a:rPr lang="en-US" altLang="zh-TW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– </a:t>
            </a:r>
            <a:r>
              <a:rPr lang="zh-TW" altLang="en-US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登入</a:t>
            </a:r>
            <a:r>
              <a:rPr lang="en-US" altLang="zh-TW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﹝</a:t>
            </a:r>
            <a:r>
              <a:rPr lang="zh-TW" altLang="en-US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成功</a:t>
            </a:r>
            <a:r>
              <a:rPr lang="en-US" altLang="zh-TW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失敗</a:t>
            </a:r>
            <a:r>
              <a:rPr lang="en-US" altLang="zh-TW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﹞</a:t>
            </a:r>
            <a:r>
              <a:rPr lang="zh-TW" altLang="en-US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紀錄</a:t>
            </a:r>
          </a:p>
          <a:p>
            <a:pPr marL="838200" lvl="1" indent="-381000" eaLnBrk="1" hangingPunct="1">
              <a:buNone/>
            </a:pPr>
            <a:endParaRPr lang="zh-TW" altLang="en-US" b="1" smtClean="0">
              <a:solidFill>
                <a:schemeClr val="folHlink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38200" lvl="1" indent="-381000" eaLnBrk="1" hangingPunct="1"/>
            <a:endParaRPr lang="en-US" altLang="zh-TW" b="1" smtClean="0">
              <a:solidFill>
                <a:schemeClr val="folHlink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611189" y="3644901"/>
            <a:ext cx="6510337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838200" indent="-38100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1" eaLnBrk="1" hangingPunct="1"/>
            <a:r>
              <a:rPr kumimoji="0" lang="zh-TW" altLang="en-US">
                <a:solidFill>
                  <a:schemeClr val="folHlink"/>
                </a:solidFill>
                <a:latin typeface="標楷體" panose="03000509000000000000" pitchFamily="65" charset="-120"/>
              </a:rPr>
              <a:t>檢視備份 </a:t>
            </a:r>
            <a:r>
              <a:rPr kumimoji="0" lang="en-US" altLang="zh-TW">
                <a:solidFill>
                  <a:schemeClr val="folHlink"/>
                </a:solidFill>
                <a:latin typeface="標楷體" panose="03000509000000000000" pitchFamily="65" charset="-120"/>
              </a:rPr>
              <a:t>– </a:t>
            </a:r>
            <a:r>
              <a:rPr kumimoji="0" lang="zh-TW" altLang="en-US">
                <a:solidFill>
                  <a:schemeClr val="folHlink"/>
                </a:solidFill>
                <a:latin typeface="標楷體" panose="03000509000000000000" pitchFamily="65" charset="-120"/>
              </a:rPr>
              <a:t>資料</a:t>
            </a:r>
            <a:r>
              <a:rPr kumimoji="0" lang="en-US" altLang="zh-TW">
                <a:solidFill>
                  <a:schemeClr val="folHlink"/>
                </a:solidFill>
                <a:latin typeface="標楷體" panose="03000509000000000000" pitchFamily="65" charset="-120"/>
              </a:rPr>
              <a:t>/</a:t>
            </a:r>
            <a:r>
              <a:rPr kumimoji="0" lang="zh-TW" altLang="en-US">
                <a:solidFill>
                  <a:schemeClr val="folHlink"/>
                </a:solidFill>
                <a:latin typeface="標楷體" panose="03000509000000000000" pitchFamily="65" charset="-120"/>
              </a:rPr>
              <a:t>伺服器</a:t>
            </a:r>
            <a:r>
              <a:rPr kumimoji="0" lang="en-US" altLang="zh-TW">
                <a:solidFill>
                  <a:schemeClr val="folHlink"/>
                </a:solidFill>
                <a:latin typeface="標楷體" panose="03000509000000000000" pitchFamily="65" charset="-120"/>
              </a:rPr>
              <a:t>﹝</a:t>
            </a:r>
            <a:r>
              <a:rPr kumimoji="0" lang="zh-TW" altLang="en-US">
                <a:solidFill>
                  <a:schemeClr val="folHlink"/>
                </a:solidFill>
                <a:latin typeface="標楷體" panose="03000509000000000000" pitchFamily="65" charset="-120"/>
              </a:rPr>
              <a:t>備份</a:t>
            </a:r>
            <a:r>
              <a:rPr kumimoji="0" lang="en-US" altLang="zh-TW">
                <a:solidFill>
                  <a:schemeClr val="folHlink"/>
                </a:solidFill>
                <a:latin typeface="標楷體" panose="03000509000000000000" pitchFamily="65" charset="-120"/>
              </a:rPr>
              <a:t>/</a:t>
            </a:r>
            <a:r>
              <a:rPr kumimoji="0" lang="zh-TW" altLang="en-US">
                <a:solidFill>
                  <a:schemeClr val="folHlink"/>
                </a:solidFill>
                <a:latin typeface="標楷體" panose="03000509000000000000" pitchFamily="65" charset="-120"/>
              </a:rPr>
              <a:t>復原</a:t>
            </a:r>
            <a:r>
              <a:rPr kumimoji="0" lang="en-US" altLang="zh-TW">
                <a:solidFill>
                  <a:schemeClr val="folHlink"/>
                </a:solidFill>
                <a:latin typeface="標楷體" panose="03000509000000000000" pitchFamily="65" charset="-120"/>
              </a:rPr>
              <a:t>﹞</a:t>
            </a:r>
            <a:r>
              <a:rPr kumimoji="0" lang="zh-TW" altLang="en-US">
                <a:solidFill>
                  <a:schemeClr val="folHlink"/>
                </a:solidFill>
                <a:latin typeface="標楷體" panose="03000509000000000000" pitchFamily="65" charset="-120"/>
              </a:rPr>
              <a:t>紀錄</a:t>
            </a:r>
          </a:p>
          <a:p>
            <a:pPr lvl="1" eaLnBrk="1" hangingPunct="1"/>
            <a:endParaRPr kumimoji="0" lang="en-US" altLang="zh-TW">
              <a:solidFill>
                <a:schemeClr val="folHlink"/>
              </a:solidFill>
              <a:latin typeface="標楷體" panose="03000509000000000000" pitchFamily="65" charset="-120"/>
            </a:endParaRPr>
          </a:p>
        </p:txBody>
      </p:sp>
      <p:sp>
        <p:nvSpPr>
          <p:cNvPr id="33798" name="Line 13"/>
          <p:cNvSpPr>
            <a:spLocks noChangeShapeType="1"/>
          </p:cNvSpPr>
          <p:nvPr/>
        </p:nvSpPr>
        <p:spPr bwMode="gray">
          <a:xfrm>
            <a:off x="923925" y="6129338"/>
            <a:ext cx="503238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pic>
        <p:nvPicPr>
          <p:cNvPr id="33799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2376488"/>
            <a:ext cx="5694362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4" y="1431925"/>
            <a:ext cx="2916237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2"/>
          <a:stretch>
            <a:fillRect/>
          </a:stretch>
        </p:blipFill>
        <p:spPr bwMode="auto">
          <a:xfrm>
            <a:off x="1435100" y="4076701"/>
            <a:ext cx="632460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群組 5"/>
          <p:cNvGrpSpPr>
            <a:grpSpLocks/>
          </p:cNvGrpSpPr>
          <p:nvPr/>
        </p:nvGrpSpPr>
        <p:grpSpPr bwMode="auto">
          <a:xfrm>
            <a:off x="827089" y="4716464"/>
            <a:ext cx="7489825" cy="1703387"/>
            <a:chOff x="852984" y="4710483"/>
            <a:chExt cx="7488832" cy="1702429"/>
          </a:xfrm>
        </p:grpSpPr>
        <p:pic>
          <p:nvPicPr>
            <p:cNvPr id="33803" name="圖片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6"/>
            <a:stretch>
              <a:fillRect/>
            </a:stretch>
          </p:blipFill>
          <p:spPr bwMode="auto">
            <a:xfrm>
              <a:off x="852984" y="4773345"/>
              <a:ext cx="7488832" cy="1639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4" name="文字方塊 4"/>
            <p:cNvSpPr txBox="1">
              <a:spLocks noChangeArrowheads="1"/>
            </p:cNvSpPr>
            <p:nvPr/>
          </p:nvSpPr>
          <p:spPr bwMode="auto">
            <a:xfrm>
              <a:off x="2813330" y="4710483"/>
              <a:ext cx="18362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1400">
                  <a:solidFill>
                    <a:schemeClr val="folHlink"/>
                  </a:solidFill>
                </a:rPr>
                <a:t>資料備份</a:t>
              </a:r>
              <a:r>
                <a:rPr lang="en-US" altLang="zh-TW" sz="1400">
                  <a:solidFill>
                    <a:schemeClr val="folHlink"/>
                  </a:solidFill>
                </a:rPr>
                <a:t>/</a:t>
              </a:r>
              <a:r>
                <a:rPr lang="zh-TW" altLang="en-US" sz="1400">
                  <a:solidFill>
                    <a:schemeClr val="folHlink"/>
                  </a:solidFill>
                </a:rPr>
                <a:t>復原紀錄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520813"/>
            <a:ext cx="2770188" cy="2808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>
                <a:solidFill>
                  <a:schemeClr val="folHlink"/>
                </a:solidFill>
              </a:rPr>
              <a:t>SEC –  (</a:t>
            </a:r>
            <a:fld id="{EEDEF698-CD71-46A8-AE9F-6C746F0B13A6}" type="slidenum">
              <a:rPr lang="en-US" altLang="zh-TW" sz="100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r>
              <a:rPr lang="en-US" altLang="zh-TW" sz="100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ea typeface="標楷體" pitchFamily="65" charset="-120"/>
              </a:rPr>
              <a:t>核心概念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9" y="1484314"/>
            <a:ext cx="8002587" cy="1728787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核心概念 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-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存取控制</a:t>
            </a:r>
          </a:p>
          <a:p>
            <a:pPr marL="838200" lvl="1" indent="-381000" eaLnBrk="1" hangingPunct="1">
              <a:buNone/>
              <a:defRPr/>
            </a:pPr>
            <a:endParaRPr lang="zh-TW" altLang="en-US" b="1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 eaLnBrk="1" hangingPunct="1">
              <a:defRPr/>
            </a:pP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gray">
          <a:xfrm>
            <a:off x="6192838" y="1843089"/>
            <a:ext cx="2322512" cy="1730375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>
                        <a:alpha val="20000"/>
                      </a:srgbClr>
                    </a:gs>
                    <a:gs pos="100000">
                      <a:srgbClr val="5E6D76">
                        <a:alpha val="20000"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folHlink"/>
              </a:solidFill>
            </a:endParaRPr>
          </a:p>
        </p:txBody>
      </p:sp>
      <p:grpSp>
        <p:nvGrpSpPr>
          <p:cNvPr id="7175" name="Group 16"/>
          <p:cNvGrpSpPr>
            <a:grpSpLocks/>
          </p:cNvGrpSpPr>
          <p:nvPr/>
        </p:nvGrpSpPr>
        <p:grpSpPr bwMode="auto">
          <a:xfrm>
            <a:off x="818673" y="2556064"/>
            <a:ext cx="4306888" cy="3468688"/>
            <a:chOff x="483" y="1752"/>
            <a:chExt cx="2713" cy="2185"/>
          </a:xfrm>
        </p:grpSpPr>
        <p:pic>
          <p:nvPicPr>
            <p:cNvPr id="7186" name="Picture 9" descr="j0197461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752"/>
              <a:ext cx="2675" cy="2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9995" name="Text Box 11"/>
            <p:cNvSpPr txBox="1">
              <a:spLocks noChangeArrowheads="1"/>
            </p:cNvSpPr>
            <p:nvPr/>
          </p:nvSpPr>
          <p:spPr bwMode="gray">
            <a:xfrm>
              <a:off x="483" y="1888"/>
              <a:ext cx="504" cy="291"/>
            </a:xfrm>
            <a:prstGeom prst="rect">
              <a:avLst/>
            </a:prstGeom>
            <a:solidFill>
              <a:srgbClr val="99FF99"/>
            </a:solidFill>
            <a:ln w="2857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zh-TW" altLang="en-US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區域</a:t>
              </a:r>
            </a:p>
          </p:txBody>
        </p:sp>
      </p:grpSp>
      <p:grpSp>
        <p:nvGrpSpPr>
          <p:cNvPr id="7176" name="Group 14"/>
          <p:cNvGrpSpPr>
            <a:grpSpLocks/>
          </p:cNvGrpSpPr>
          <p:nvPr/>
        </p:nvGrpSpPr>
        <p:grpSpPr bwMode="auto">
          <a:xfrm>
            <a:off x="2695576" y="1943100"/>
            <a:ext cx="2911475" cy="1890713"/>
            <a:chOff x="1837" y="2478"/>
            <a:chExt cx="1834" cy="1191"/>
          </a:xfrm>
        </p:grpSpPr>
        <p:pic>
          <p:nvPicPr>
            <p:cNvPr id="7183" name="Picture 13" descr="j0098061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2750"/>
              <a:ext cx="882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4" name="Picture 8" descr="j0240341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2478"/>
              <a:ext cx="918" cy="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9994" name="Text Box 10"/>
            <p:cNvSpPr txBox="1">
              <a:spLocks noChangeArrowheads="1"/>
            </p:cNvSpPr>
            <p:nvPr/>
          </p:nvSpPr>
          <p:spPr bwMode="gray">
            <a:xfrm>
              <a:off x="2779" y="3083"/>
              <a:ext cx="892" cy="291"/>
            </a:xfrm>
            <a:prstGeom prst="rect">
              <a:avLst/>
            </a:prstGeom>
            <a:solidFill>
              <a:srgbClr val="CCECFF"/>
            </a:solidFill>
            <a:ln w="28575" algn="ctr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zh-TW" alt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用戶組別</a:t>
              </a:r>
            </a:p>
          </p:txBody>
        </p:sp>
      </p:grpSp>
      <p:grpSp>
        <p:nvGrpSpPr>
          <p:cNvPr id="7177" name="Group 18"/>
          <p:cNvGrpSpPr>
            <a:grpSpLocks/>
          </p:cNvGrpSpPr>
          <p:nvPr/>
        </p:nvGrpSpPr>
        <p:grpSpPr bwMode="auto">
          <a:xfrm>
            <a:off x="4221608" y="3905441"/>
            <a:ext cx="1458913" cy="1825625"/>
            <a:chOff x="2608" y="1162"/>
            <a:chExt cx="919" cy="1150"/>
          </a:xfrm>
        </p:grpSpPr>
        <p:pic>
          <p:nvPicPr>
            <p:cNvPr id="7181" name="Picture 17" descr="j0394728[1]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1162"/>
              <a:ext cx="358" cy="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9996" name="Text Box 12"/>
            <p:cNvSpPr txBox="1">
              <a:spLocks noChangeArrowheads="1"/>
            </p:cNvSpPr>
            <p:nvPr/>
          </p:nvSpPr>
          <p:spPr bwMode="gray">
            <a:xfrm>
              <a:off x="3023" y="1570"/>
              <a:ext cx="504" cy="291"/>
            </a:xfrm>
            <a:prstGeom prst="rect">
              <a:avLst/>
            </a:prstGeom>
            <a:solidFill>
              <a:srgbClr val="FFCCFF"/>
            </a:solidFill>
            <a:ln w="28575" algn="ctr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zh-TW" altLang="en-US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用戶</a:t>
              </a:r>
            </a:p>
          </p:txBody>
        </p:sp>
      </p:grpSp>
      <p:grpSp>
        <p:nvGrpSpPr>
          <p:cNvPr id="7178" name="群組 1"/>
          <p:cNvGrpSpPr>
            <a:grpSpLocks/>
          </p:cNvGrpSpPr>
          <p:nvPr/>
        </p:nvGrpSpPr>
        <p:grpSpPr bwMode="auto">
          <a:xfrm>
            <a:off x="611189" y="5046662"/>
            <a:ext cx="2989263" cy="1227135"/>
            <a:chOff x="610843" y="5046536"/>
            <a:chExt cx="2989865" cy="1227577"/>
          </a:xfrm>
        </p:grpSpPr>
        <p:pic>
          <p:nvPicPr>
            <p:cNvPr id="7179" name="圖片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320" y="5046536"/>
              <a:ext cx="1154656" cy="1154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12"/>
            <p:cNvSpPr txBox="1">
              <a:spLocks noChangeArrowheads="1"/>
            </p:cNvSpPr>
            <p:nvPr/>
          </p:nvSpPr>
          <p:spPr bwMode="gray">
            <a:xfrm>
              <a:off x="610843" y="5811984"/>
              <a:ext cx="2989865" cy="46212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 algn="ctr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互聯網存取時限概況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>
                <a:solidFill>
                  <a:schemeClr val="folHlink"/>
                </a:solidFill>
              </a:rPr>
              <a:t>SEC –  (</a:t>
            </a:r>
            <a:fld id="{834E2D8B-AC93-4982-958E-17628D55340B}" type="slidenum">
              <a:rPr lang="en-US" altLang="zh-TW" sz="100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r>
              <a:rPr lang="en-US" altLang="zh-TW" sz="100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一般功能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報告及紀錄</a:t>
            </a:r>
          </a:p>
        </p:txBody>
      </p:sp>
      <p:pic>
        <p:nvPicPr>
          <p:cNvPr id="34820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341438"/>
            <a:ext cx="78867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2600326"/>
            <a:ext cx="836295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>
                <a:solidFill>
                  <a:schemeClr val="folHlink"/>
                </a:solidFill>
              </a:rPr>
              <a:t>SEC –  (</a:t>
            </a:r>
            <a:fld id="{628D0C6A-7EA3-45BB-A2BE-3FAAAC4CDFDA}" type="slidenum">
              <a:rPr lang="en-US" altLang="zh-TW" sz="100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r>
              <a:rPr lang="en-US" altLang="zh-TW" sz="100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一般功能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報告及紀錄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4"/>
            <a:ext cx="7777162" cy="4752975"/>
          </a:xfrm>
        </p:spPr>
        <p:txBody>
          <a:bodyPr/>
          <a:lstStyle/>
          <a:p>
            <a:pPr marL="457200" indent="-457200" eaLnBrk="1" hangingPunct="1"/>
            <a:r>
              <a:rPr lang="zh-TW" altLang="en-US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報告及紀錄 </a:t>
            </a:r>
            <a:r>
              <a:rPr lang="en-US" altLang="zh-TW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– </a:t>
            </a:r>
            <a:r>
              <a:rPr lang="zh-TW" altLang="en-US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報告</a:t>
            </a:r>
          </a:p>
          <a:p>
            <a:pPr marL="838200" lvl="1" indent="-381000" eaLnBrk="1" hangingPunct="1"/>
            <a:r>
              <a:rPr lang="zh-TW" altLang="en-US" b="1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例子：</a:t>
            </a:r>
            <a:r>
              <a:rPr lang="en-US" altLang="zh-TW" b="1" smtClean="0">
                <a:solidFill>
                  <a:srgbClr val="6699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R-SEC005 </a:t>
            </a:r>
            <a:r>
              <a:rPr lang="zh-TW" altLang="en-US" b="1" smtClean="0">
                <a:solidFill>
                  <a:srgbClr val="6699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不成功登入系統紀錄</a:t>
            </a:r>
          </a:p>
          <a:p>
            <a:pPr marL="838200" lvl="1" indent="-381000" eaLnBrk="1" hangingPunct="1"/>
            <a:endParaRPr lang="zh-TW" altLang="en-US" b="1" smtClean="0">
              <a:solidFill>
                <a:srgbClr val="CC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38200" lvl="1" indent="-381000" eaLnBrk="1" hangingPunct="1"/>
            <a:endParaRPr lang="en-US" altLang="zh-TW" b="1" smtClean="0">
              <a:solidFill>
                <a:schemeClr val="folHlink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>
                <a:solidFill>
                  <a:schemeClr val="folHlink"/>
                </a:solidFill>
              </a:rPr>
              <a:t>SEC –  (</a:t>
            </a:r>
            <a:fld id="{DAC148FF-8807-4DF8-A36E-CE0E397A08C9}" type="slidenum">
              <a:rPr lang="en-US" altLang="zh-TW" sz="100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r>
              <a:rPr lang="en-US" altLang="zh-TW" sz="100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重設密碼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grpSp>
        <p:nvGrpSpPr>
          <p:cNvPr id="36868" name="Group 10"/>
          <p:cNvGrpSpPr>
            <a:grpSpLocks/>
          </p:cNvGrpSpPr>
          <p:nvPr/>
        </p:nvGrpSpPr>
        <p:grpSpPr bwMode="auto">
          <a:xfrm>
            <a:off x="899592" y="1617948"/>
            <a:ext cx="6984776" cy="5087653"/>
            <a:chOff x="1056" y="1139"/>
            <a:chExt cx="3649" cy="3085"/>
          </a:xfrm>
        </p:grpSpPr>
        <p:pic>
          <p:nvPicPr>
            <p:cNvPr id="36870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" y="2952"/>
              <a:ext cx="3618" cy="1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1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139"/>
              <a:ext cx="3649" cy="1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69" name="Text Box 11"/>
          <p:cNvSpPr txBox="1">
            <a:spLocks noChangeArrowheads="1"/>
          </p:cNvSpPr>
          <p:nvPr/>
        </p:nvSpPr>
        <p:spPr bwMode="gray">
          <a:xfrm>
            <a:off x="1692276" y="1160748"/>
            <a:ext cx="5724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dirty="0">
                <a:solidFill>
                  <a:schemeClr val="folHlink"/>
                </a:solidFill>
              </a:rPr>
              <a:t>可以整批重設用戶的密碼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>
                <a:solidFill>
                  <a:schemeClr val="folHlink"/>
                </a:solidFill>
              </a:rPr>
              <a:t>SEC –  (</a:t>
            </a:r>
            <a:fld id="{D8CB5285-6D71-40D7-A2D6-792B731EB556}" type="slidenum">
              <a:rPr lang="en-US" altLang="zh-TW" sz="100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r>
              <a:rPr lang="en-US" altLang="zh-TW" sz="100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重設密碼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grpSp>
        <p:nvGrpSpPr>
          <p:cNvPr id="37892" name="Group 7"/>
          <p:cNvGrpSpPr>
            <a:grpSpLocks/>
          </p:cNvGrpSpPr>
          <p:nvPr/>
        </p:nvGrpSpPr>
        <p:grpSpPr bwMode="auto">
          <a:xfrm>
            <a:off x="539638" y="2168860"/>
            <a:ext cx="7954963" cy="4089401"/>
            <a:chOff x="181" y="1251"/>
            <a:chExt cx="5011" cy="2576"/>
          </a:xfrm>
        </p:grpSpPr>
        <p:pic>
          <p:nvPicPr>
            <p:cNvPr id="37894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" y="1251"/>
              <a:ext cx="3630" cy="1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5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961"/>
              <a:ext cx="3673" cy="1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893" name="Text Box 8"/>
          <p:cNvSpPr txBox="1">
            <a:spLocks noChangeArrowheads="1"/>
          </p:cNvSpPr>
          <p:nvPr/>
        </p:nvSpPr>
        <p:spPr bwMode="gray">
          <a:xfrm>
            <a:off x="755650" y="1412875"/>
            <a:ext cx="7200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>
                <a:solidFill>
                  <a:schemeClr val="folHlink"/>
                </a:solidFill>
              </a:rPr>
              <a:t>按重設密碼鍵，再按確定，即可重設選定用戶的密碼</a:t>
            </a:r>
          </a:p>
        </p:txBody>
      </p:sp>
    </p:spTree>
    <p:extLst>
      <p:ext uri="{BB962C8B-B14F-4D97-AF65-F5344CB8AC3E}">
        <p14:creationId xmlns:p14="http://schemas.microsoft.com/office/powerpoint/2010/main" val="287892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>
                <a:solidFill>
                  <a:schemeClr val="folHlink"/>
                </a:solidFill>
              </a:rPr>
              <a:t>SEC –  (</a:t>
            </a:r>
            <a:fld id="{CDFB3790-81CF-45B3-A96C-F2BF6FB64691}" type="slidenum">
              <a:rPr lang="en-US" altLang="zh-TW" sz="100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r>
              <a:rPr lang="en-US" altLang="zh-TW" sz="100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重設密碼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941" y="1798638"/>
            <a:ext cx="6129860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6"/>
          <p:cNvSpPr txBox="1">
            <a:spLocks noChangeArrowheads="1"/>
          </p:cNvSpPr>
          <p:nvPr/>
        </p:nvSpPr>
        <p:spPr bwMode="gray">
          <a:xfrm>
            <a:off x="1223963" y="1341438"/>
            <a:ext cx="6877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>
                <a:solidFill>
                  <a:schemeClr val="folHlink"/>
                </a:solidFill>
              </a:rPr>
              <a:t>在報告管理取得重設密碼報告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>
                <a:solidFill>
                  <a:schemeClr val="folHlink"/>
                </a:solidFill>
              </a:rPr>
              <a:t>SEC –  (</a:t>
            </a:r>
            <a:fld id="{46D5D8E5-F029-4082-95DB-624275949F47}" type="slidenum">
              <a:rPr lang="en-US" altLang="zh-TW" sz="100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r>
              <a:rPr lang="en-US" altLang="zh-TW" sz="100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重設密碼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gray">
          <a:xfrm>
            <a:off x="503239" y="1341438"/>
            <a:ext cx="813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>
                <a:solidFill>
                  <a:schemeClr val="folHlink"/>
                </a:solidFill>
              </a:rPr>
              <a:t>報告內包括該六位用戶的新密碼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6796088" y="1880828"/>
            <a:ext cx="1664344" cy="432048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Tahoma" pitchFamily="34" charset="0"/>
              <a:ea typeface="標楷體" pitchFamily="65" charset="-12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8113" y="1952836"/>
            <a:ext cx="8697912" cy="3941552"/>
            <a:chOff x="138113" y="1952836"/>
            <a:chExt cx="8697912" cy="3941552"/>
          </a:xfrm>
        </p:grpSpPr>
        <p:pic>
          <p:nvPicPr>
            <p:cNvPr id="39941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113" y="1962150"/>
              <a:ext cx="8697912" cy="393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 bwMode="auto">
            <a:xfrm>
              <a:off x="6796088" y="1952836"/>
              <a:ext cx="1664344" cy="432048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HK" altLang="en-US" sz="2400" b="1" i="0" u="none" strike="noStrike" cap="none" normalizeH="0" baseline="0" smtClean="0">
                <a:ln>
                  <a:noFill/>
                </a:ln>
                <a:solidFill>
                  <a:schemeClr val="folHlink"/>
                </a:solidFill>
                <a:effectLst/>
                <a:latin typeface="Tahoma" pitchFamily="34" charset="0"/>
                <a:ea typeface="標楷體" pitchFamily="65" charset="-12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83568" y="2465275"/>
              <a:ext cx="972108" cy="244395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HK" altLang="en-US" sz="2400" b="1" i="0" u="none" strike="noStrike" cap="none" normalizeH="0" baseline="0" smtClean="0">
                <a:ln>
                  <a:noFill/>
                </a:ln>
                <a:solidFill>
                  <a:schemeClr val="folHlink"/>
                </a:solidFill>
                <a:effectLst/>
                <a:latin typeface="Tahoma" pitchFamily="34" charset="0"/>
                <a:ea typeface="標楷體" pitchFamily="65" charset="-12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>
                <a:solidFill>
                  <a:schemeClr val="folHlink"/>
                </a:solidFill>
              </a:rPr>
              <a:t>SEC –  (</a:t>
            </a:r>
            <a:fld id="{8BC4DC3F-82C2-4557-8C0B-45A908F56A80}" type="slidenum">
              <a:rPr lang="en-US" altLang="zh-TW" sz="100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r>
              <a:rPr lang="en-US" altLang="zh-TW" sz="100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整批產生學生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家長用戶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gray">
          <a:xfrm>
            <a:off x="251520" y="1300954"/>
            <a:ext cx="561662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dirty="0" smtClean="0">
                <a:solidFill>
                  <a:schemeClr val="folHlink"/>
                </a:solidFill>
              </a:rPr>
              <a:t>1. </a:t>
            </a:r>
            <a:r>
              <a:rPr lang="zh-TW" altLang="en-US" dirty="0" smtClean="0">
                <a:solidFill>
                  <a:schemeClr val="folHlink"/>
                </a:solidFill>
              </a:rPr>
              <a:t>選擇</a:t>
            </a:r>
            <a:r>
              <a:rPr lang="zh-TW" altLang="en-US" dirty="0">
                <a:solidFill>
                  <a:schemeClr val="folHlink"/>
                </a:solidFill>
              </a:rPr>
              <a:t>某一學年某一級的學生</a:t>
            </a:r>
            <a:r>
              <a:rPr lang="en-US" altLang="zh-TW" dirty="0">
                <a:solidFill>
                  <a:schemeClr val="folHlink"/>
                </a:solidFill>
              </a:rPr>
              <a:t>/</a:t>
            </a:r>
            <a:r>
              <a:rPr lang="zh-TW" altLang="en-US" dirty="0">
                <a:solidFill>
                  <a:schemeClr val="folHlink"/>
                </a:solidFill>
              </a:rPr>
              <a:t>家長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dirty="0" smtClean="0">
                <a:solidFill>
                  <a:schemeClr val="folHlink"/>
                </a:solidFill>
              </a:rPr>
              <a:t>2. </a:t>
            </a:r>
            <a:r>
              <a:rPr lang="zh-TW" altLang="en-US" dirty="0" smtClean="0">
                <a:solidFill>
                  <a:schemeClr val="folHlink"/>
                </a:solidFill>
              </a:rPr>
              <a:t>選擇用戶密碼選項</a:t>
            </a:r>
            <a:r>
              <a:rPr lang="en-US" altLang="zh-TW" dirty="0" smtClean="0">
                <a:solidFill>
                  <a:schemeClr val="folHlink"/>
                </a:solidFill>
              </a:rPr>
              <a:t/>
            </a:r>
            <a:br>
              <a:rPr lang="en-US" altLang="zh-TW" dirty="0" smtClean="0">
                <a:solidFill>
                  <a:schemeClr val="folHlink"/>
                </a:solidFill>
              </a:rPr>
            </a:br>
            <a:r>
              <a:rPr lang="zh-TW" altLang="en-US" dirty="0" smtClean="0">
                <a:solidFill>
                  <a:schemeClr val="folHlink"/>
                </a:solidFill>
              </a:rPr>
              <a:t> </a:t>
            </a:r>
            <a:r>
              <a:rPr lang="en-US" altLang="zh-TW" dirty="0">
                <a:solidFill>
                  <a:schemeClr val="folHlink"/>
                </a:solidFill>
                <a:latin typeface="標楷體" panose="03000509000000000000" pitchFamily="65" charset="-120"/>
              </a:rPr>
              <a:t>–</a:t>
            </a:r>
            <a:r>
              <a:rPr lang="en-US" altLang="zh-TW" dirty="0">
                <a:solidFill>
                  <a:schemeClr val="folHlink"/>
                </a:solidFill>
              </a:rPr>
              <a:t> </a:t>
            </a:r>
            <a:r>
              <a:rPr lang="zh-TW" altLang="en-US" dirty="0">
                <a:solidFill>
                  <a:schemeClr val="folHlink"/>
                </a:solidFill>
              </a:rPr>
              <a:t>可選用戶</a:t>
            </a:r>
            <a:r>
              <a:rPr lang="zh-TW" altLang="en-US" dirty="0" smtClean="0">
                <a:solidFill>
                  <a:schemeClr val="folHlink"/>
                </a:solidFill>
              </a:rPr>
              <a:t>名稱</a:t>
            </a:r>
            <a:r>
              <a:rPr lang="en-US" altLang="zh-TW" dirty="0" smtClean="0">
                <a:solidFill>
                  <a:schemeClr val="folHlink"/>
                </a:solidFill>
              </a:rPr>
              <a:t/>
            </a:r>
            <a:br>
              <a:rPr lang="en-US" altLang="zh-TW" dirty="0" smtClean="0">
                <a:solidFill>
                  <a:schemeClr val="folHlink"/>
                </a:solidFill>
              </a:rPr>
            </a:br>
            <a:r>
              <a:rPr lang="en-US" altLang="zh-TW" dirty="0" smtClean="0">
                <a:solidFill>
                  <a:schemeClr val="folHlink"/>
                </a:solidFill>
              </a:rPr>
              <a:t>/</a:t>
            </a:r>
            <a:r>
              <a:rPr lang="zh-TW" altLang="en-US" dirty="0">
                <a:solidFill>
                  <a:schemeClr val="folHlink"/>
                </a:solidFill>
              </a:rPr>
              <a:t>身份證</a:t>
            </a:r>
            <a:r>
              <a:rPr lang="en-US" altLang="zh-TW" dirty="0">
                <a:solidFill>
                  <a:schemeClr val="folHlink"/>
                </a:solidFill>
              </a:rPr>
              <a:t>/</a:t>
            </a:r>
            <a:r>
              <a:rPr lang="zh-TW" altLang="en-US" dirty="0">
                <a:solidFill>
                  <a:schemeClr val="folHlink"/>
                </a:solidFill>
              </a:rPr>
              <a:t>電話號碼</a:t>
            </a:r>
            <a:r>
              <a:rPr lang="en-US" altLang="zh-TW" dirty="0" smtClean="0">
                <a:solidFill>
                  <a:schemeClr val="folHlink"/>
                </a:solidFill>
              </a:rPr>
              <a:t/>
            </a:r>
            <a:br>
              <a:rPr lang="en-US" altLang="zh-TW" dirty="0" smtClean="0">
                <a:solidFill>
                  <a:schemeClr val="folHlink"/>
                </a:solidFill>
              </a:rPr>
            </a:br>
            <a:r>
              <a:rPr lang="en-US" altLang="zh-TW" dirty="0" smtClean="0">
                <a:solidFill>
                  <a:schemeClr val="folHlink"/>
                </a:solidFill>
              </a:rPr>
              <a:t>/</a:t>
            </a:r>
            <a:r>
              <a:rPr lang="zh-TW" altLang="en-US" dirty="0">
                <a:solidFill>
                  <a:schemeClr val="folHlink"/>
                </a:solidFill>
              </a:rPr>
              <a:t>由系統產製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dirty="0" smtClean="0">
                <a:solidFill>
                  <a:schemeClr val="folHlink"/>
                </a:solidFill>
              </a:rPr>
              <a:t>3. </a:t>
            </a:r>
            <a:r>
              <a:rPr lang="zh-TW" altLang="en-US" dirty="0" smtClean="0">
                <a:solidFill>
                  <a:schemeClr val="folHlink"/>
                </a:solidFill>
              </a:rPr>
              <a:t>按「新增用戶」</a:t>
            </a:r>
            <a:endParaRPr lang="zh-TW" altLang="en-US" dirty="0">
              <a:solidFill>
                <a:schemeClr val="folHlin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203340" y="1736812"/>
            <a:ext cx="5833156" cy="4824535"/>
            <a:chOff x="3203340" y="1736812"/>
            <a:chExt cx="5833156" cy="48245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340" y="1736812"/>
              <a:ext cx="5833156" cy="4824535"/>
            </a:xfrm>
            <a:prstGeom prst="rect">
              <a:avLst/>
            </a:prstGeom>
          </p:spPr>
        </p:pic>
        <p:sp>
          <p:nvSpPr>
            <p:cNvPr id="40966" name="Rectangle 7"/>
            <p:cNvSpPr>
              <a:spLocks noChangeArrowheads="1"/>
            </p:cNvSpPr>
            <p:nvPr/>
          </p:nvSpPr>
          <p:spPr bwMode="gray">
            <a:xfrm>
              <a:off x="3231992" y="2357452"/>
              <a:ext cx="5794140" cy="1230259"/>
            </a:xfrm>
            <a:prstGeom prst="rect">
              <a:avLst/>
            </a:prstGeom>
            <a:noFill/>
            <a:ln w="28575" algn="ctr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en-US">
                <a:solidFill>
                  <a:schemeClr val="folHlink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96820" y="2590547"/>
              <a:ext cx="447288" cy="184666"/>
            </a:xfrm>
            <a:prstGeom prst="rect">
              <a:avLst/>
            </a:prstGeom>
            <a:noFill/>
          </p:spPr>
          <p:txBody>
            <a:bodyPr wrap="square" lIns="36000" tIns="0" rIns="0" bIns="0" rtlCol="0">
              <a:spAutoFit/>
            </a:bodyPr>
            <a:lstStyle/>
            <a:p>
              <a:r>
                <a:rPr lang="en-US" altLang="zh-TW" sz="1200" b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2021</a:t>
              </a:r>
              <a:endParaRPr lang="zh-HK" altLang="en-US" sz="1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054" y="1503444"/>
            <a:ext cx="2469094" cy="1087377"/>
          </a:xfrm>
          <a:prstGeom prst="rect">
            <a:avLst/>
          </a:prstGeom>
          <a:ln w="6350">
            <a:solidFill>
              <a:srgbClr val="FF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4" y="1944688"/>
            <a:ext cx="854392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>
                <a:solidFill>
                  <a:schemeClr val="folHlink"/>
                </a:solidFill>
              </a:rPr>
              <a:t>SEC –  (</a:t>
            </a:r>
            <a:fld id="{11F73C5B-4BA9-42B7-AD83-EC84A6135E7A}" type="slidenum">
              <a:rPr lang="en-US" altLang="zh-TW" sz="100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r>
              <a:rPr lang="en-US" altLang="zh-TW" sz="100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整批產生學生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家長用戶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gray">
          <a:xfrm>
            <a:off x="539750" y="1423988"/>
            <a:ext cx="8027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>
                <a:solidFill>
                  <a:schemeClr val="folHlink"/>
                </a:solidFill>
              </a:rPr>
              <a:t>彈出的文件內包括該級所有家長用戶的名稱及密碼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05" y="1376771"/>
            <a:ext cx="8172908" cy="503672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9692" y="225425"/>
            <a:ext cx="5508612" cy="762000"/>
          </a:xfrm>
        </p:spPr>
        <p:txBody>
          <a:bodyPr/>
          <a:lstStyle/>
          <a:p>
            <a:pPr>
              <a:defRPr/>
            </a:pPr>
            <a:r>
              <a:rPr lang="zh-HK" altLang="en-US" dirty="0">
                <a:latin typeface="標楷體" pitchFamily="65" charset="-120"/>
                <a:ea typeface="標楷體" pitchFamily="65" charset="-120"/>
              </a:rPr>
              <a:t>保安</a:t>
            </a:r>
            <a:r>
              <a:rPr lang="zh-HK" altLang="en-US" dirty="0" smtClean="0">
                <a:latin typeface="標楷體" pitchFamily="65" charset="-120"/>
                <a:ea typeface="標楷體" pitchFamily="65" charset="-120"/>
              </a:rPr>
              <a:t>檢查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只限校內伺服器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HK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301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82B53D13-0F10-475A-8A4E-C9D6CE2D50F7}" type="slidenum">
              <a:rPr lang="en-US" altLang="zh-TW" sz="120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zh-TW" sz="12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HK" dirty="0">
                <a:latin typeface="標楷體" pitchFamily="65" charset="-120"/>
                <a:ea typeface="標楷體" pitchFamily="65" charset="-120"/>
              </a:rPr>
              <a:t>保安檢查</a:t>
            </a:r>
            <a:r>
              <a:rPr dirty="0" err="1">
                <a:latin typeface="標楷體" pitchFamily="65" charset="-120"/>
                <a:ea typeface="標楷體" pitchFamily="65" charset="-120"/>
              </a:rPr>
              <a:t>異常報告</a:t>
            </a:r>
            <a:endParaRPr lang="zh-HK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403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952A3784-AA16-46FF-B0E4-40311631C3CD}" type="slidenum">
              <a:rPr lang="en-US" altLang="zh-TW" sz="120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zh-TW" sz="12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9" y="2397126"/>
            <a:ext cx="8334375" cy="240982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4" y="5013325"/>
            <a:ext cx="7400925" cy="16383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989" y="1196976"/>
            <a:ext cx="6848475" cy="101917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>
                <a:solidFill>
                  <a:schemeClr val="folHlink"/>
                </a:solidFill>
              </a:rPr>
              <a:t>SEC –  (</a:t>
            </a:r>
            <a:fld id="{DE0D06A9-DA16-485B-8C71-0E005283D8D8}" type="slidenum">
              <a:rPr lang="en-US" altLang="zh-TW" sz="100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r>
              <a:rPr lang="en-US" altLang="zh-TW" sz="100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基本概念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存取控制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4"/>
            <a:ext cx="8064500" cy="4752975"/>
          </a:xfrm>
        </p:spPr>
        <p:txBody>
          <a:bodyPr/>
          <a:lstStyle/>
          <a:p>
            <a:pPr marL="457200" indent="-457200" eaLnBrk="1" hangingPunct="1"/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存取權限 </a:t>
            </a:r>
            <a:r>
              <a:rPr lang="en-US" altLang="zh-TW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– </a:t>
            </a:r>
            <a:r>
              <a:rPr lang="zh-TW" altLang="en-US" b="1" dirty="0" smtClean="0">
                <a:solidFill>
                  <a:schemeClr val="folHlink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用戶、用戶組別</a:t>
            </a:r>
          </a:p>
        </p:txBody>
      </p:sp>
      <p:grpSp>
        <p:nvGrpSpPr>
          <p:cNvPr id="8197" name="Group 40"/>
          <p:cNvGrpSpPr>
            <a:grpSpLocks/>
          </p:cNvGrpSpPr>
          <p:nvPr/>
        </p:nvGrpSpPr>
        <p:grpSpPr bwMode="auto">
          <a:xfrm>
            <a:off x="1054100" y="3473451"/>
            <a:ext cx="2027238" cy="1616075"/>
            <a:chOff x="664" y="2188"/>
            <a:chExt cx="1277" cy="1018"/>
          </a:xfrm>
        </p:grpSpPr>
        <p:pic>
          <p:nvPicPr>
            <p:cNvPr id="8216" name="Picture 18" descr="j0240341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2364"/>
              <a:ext cx="1148" cy="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7" name="Text Box 25"/>
            <p:cNvSpPr txBox="1">
              <a:spLocks noChangeArrowheads="1"/>
            </p:cNvSpPr>
            <p:nvPr/>
          </p:nvSpPr>
          <p:spPr bwMode="gray">
            <a:xfrm>
              <a:off x="664" y="2188"/>
              <a:ext cx="601" cy="252"/>
            </a:xfrm>
            <a:prstGeom prst="rect">
              <a:avLst/>
            </a:prstGeom>
            <a:solidFill>
              <a:srgbClr val="CCECFF"/>
            </a:solidFill>
            <a:ln w="38100" algn="ctr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2000">
                  <a:solidFill>
                    <a:schemeClr val="folHlink"/>
                  </a:solidFill>
                </a:rPr>
                <a:t>教師組</a:t>
              </a:r>
            </a:p>
          </p:txBody>
        </p:sp>
      </p:grpSp>
      <p:grpSp>
        <p:nvGrpSpPr>
          <p:cNvPr id="8198" name="Group 39"/>
          <p:cNvGrpSpPr>
            <a:grpSpLocks/>
          </p:cNvGrpSpPr>
          <p:nvPr/>
        </p:nvGrpSpPr>
        <p:grpSpPr bwMode="auto">
          <a:xfrm>
            <a:off x="3708401" y="2032001"/>
            <a:ext cx="1928813" cy="1725613"/>
            <a:chOff x="2336" y="1280"/>
            <a:chExt cx="1215" cy="1087"/>
          </a:xfrm>
        </p:grpSpPr>
        <p:pic>
          <p:nvPicPr>
            <p:cNvPr id="8214" name="Picture 19" descr="j0240341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1525"/>
              <a:ext cx="1148" cy="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5" name="Text Box 27"/>
            <p:cNvSpPr txBox="1">
              <a:spLocks noChangeArrowheads="1"/>
            </p:cNvSpPr>
            <p:nvPr/>
          </p:nvSpPr>
          <p:spPr bwMode="gray">
            <a:xfrm>
              <a:off x="2627" y="1280"/>
              <a:ext cx="924" cy="252"/>
            </a:xfrm>
            <a:prstGeom prst="rect">
              <a:avLst/>
            </a:prstGeom>
            <a:solidFill>
              <a:srgbClr val="CCECFF"/>
            </a:solidFill>
            <a:ln w="38100" algn="ctr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2000">
                  <a:solidFill>
                    <a:schemeClr val="folHlink"/>
                  </a:solidFill>
                </a:rPr>
                <a:t>聯遞系統組</a:t>
              </a:r>
            </a:p>
          </p:txBody>
        </p:sp>
      </p:grpSp>
      <p:grpSp>
        <p:nvGrpSpPr>
          <p:cNvPr id="8199" name="Group 42"/>
          <p:cNvGrpSpPr>
            <a:grpSpLocks/>
          </p:cNvGrpSpPr>
          <p:nvPr/>
        </p:nvGrpSpPr>
        <p:grpSpPr bwMode="auto">
          <a:xfrm>
            <a:off x="6443664" y="3292476"/>
            <a:ext cx="1951037" cy="1725613"/>
            <a:chOff x="4059" y="2074"/>
            <a:chExt cx="1229" cy="1087"/>
          </a:xfrm>
        </p:grpSpPr>
        <p:pic>
          <p:nvPicPr>
            <p:cNvPr id="8212" name="Picture 20" descr="j0240341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2319"/>
              <a:ext cx="1148" cy="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3" name="Text Box 28"/>
            <p:cNvSpPr txBox="1">
              <a:spLocks noChangeArrowheads="1"/>
            </p:cNvSpPr>
            <p:nvPr/>
          </p:nvSpPr>
          <p:spPr bwMode="gray">
            <a:xfrm>
              <a:off x="4364" y="2074"/>
              <a:ext cx="924" cy="252"/>
            </a:xfrm>
            <a:prstGeom prst="rect">
              <a:avLst/>
            </a:prstGeom>
            <a:solidFill>
              <a:srgbClr val="CCECFF"/>
            </a:solidFill>
            <a:ln w="38100" algn="ctr">
              <a:solidFill>
                <a:srgbClr val="669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2000">
                  <a:solidFill>
                    <a:srgbClr val="6699FF"/>
                  </a:solidFill>
                </a:rPr>
                <a:t>特定工作組</a:t>
              </a:r>
            </a:p>
          </p:txBody>
        </p:sp>
      </p:grpSp>
      <p:grpSp>
        <p:nvGrpSpPr>
          <p:cNvPr id="8200" name="Group 35"/>
          <p:cNvGrpSpPr>
            <a:grpSpLocks/>
          </p:cNvGrpSpPr>
          <p:nvPr/>
        </p:nvGrpSpPr>
        <p:grpSpPr bwMode="auto">
          <a:xfrm>
            <a:off x="2735264" y="4724401"/>
            <a:ext cx="1150937" cy="962025"/>
            <a:chOff x="1723" y="2976"/>
            <a:chExt cx="725" cy="606"/>
          </a:xfrm>
        </p:grpSpPr>
        <p:sp>
          <p:nvSpPr>
            <p:cNvPr id="8210" name="AutoShape 29"/>
            <p:cNvSpPr>
              <a:spLocks noChangeArrowheads="1"/>
            </p:cNvSpPr>
            <p:nvPr/>
          </p:nvSpPr>
          <p:spPr bwMode="gray">
            <a:xfrm rot="838994">
              <a:off x="1995" y="2976"/>
              <a:ext cx="453" cy="4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5 w 21600"/>
                <a:gd name="T13" fmla="*/ 5424 h 21600"/>
                <a:gd name="T14" fmla="*/ 18882 w 21600"/>
                <a:gd name="T15" fmla="*/ 1622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CCECFF"/>
            </a:solidFill>
            <a:ln w="38100" algn="ctr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8211" name="Text Box 32"/>
            <p:cNvSpPr txBox="1">
              <a:spLocks noChangeArrowheads="1"/>
            </p:cNvSpPr>
            <p:nvPr/>
          </p:nvSpPr>
          <p:spPr bwMode="gray">
            <a:xfrm>
              <a:off x="1723" y="3294"/>
              <a:ext cx="5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>
                  <a:solidFill>
                    <a:schemeClr val="folHlink"/>
                  </a:solidFill>
                </a:rPr>
                <a:t>權限</a:t>
              </a:r>
            </a:p>
          </p:txBody>
        </p:sp>
      </p:grpSp>
      <p:grpSp>
        <p:nvGrpSpPr>
          <p:cNvPr id="8201" name="Group 36"/>
          <p:cNvGrpSpPr>
            <a:grpSpLocks/>
          </p:cNvGrpSpPr>
          <p:nvPr/>
        </p:nvGrpSpPr>
        <p:grpSpPr bwMode="auto">
          <a:xfrm>
            <a:off x="4356100" y="3897314"/>
            <a:ext cx="1296988" cy="719137"/>
            <a:chOff x="2744" y="2455"/>
            <a:chExt cx="817" cy="453"/>
          </a:xfrm>
        </p:grpSpPr>
        <p:sp>
          <p:nvSpPr>
            <p:cNvPr id="8208" name="AutoShape 30"/>
            <p:cNvSpPr>
              <a:spLocks noChangeArrowheads="1"/>
            </p:cNvSpPr>
            <p:nvPr/>
          </p:nvSpPr>
          <p:spPr bwMode="gray">
            <a:xfrm rot="5400000">
              <a:off x="2744" y="2455"/>
              <a:ext cx="453" cy="4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5 w 21600"/>
                <a:gd name="T13" fmla="*/ 5376 h 21600"/>
                <a:gd name="T14" fmla="*/ 18882 w 21600"/>
                <a:gd name="T15" fmla="*/ 1622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164" y="0"/>
                  </a:moveTo>
                  <a:lnTo>
                    <a:pt x="16164" y="5376"/>
                  </a:lnTo>
                  <a:lnTo>
                    <a:pt x="3375" y="5376"/>
                  </a:lnTo>
                  <a:lnTo>
                    <a:pt x="3375" y="16224"/>
                  </a:lnTo>
                  <a:lnTo>
                    <a:pt x="16164" y="16224"/>
                  </a:lnTo>
                  <a:lnTo>
                    <a:pt x="16164" y="21600"/>
                  </a:lnTo>
                  <a:lnTo>
                    <a:pt x="21600" y="10800"/>
                  </a:lnTo>
                  <a:lnTo>
                    <a:pt x="16164" y="0"/>
                  </a:lnTo>
                  <a:close/>
                </a:path>
                <a:path w="21600" h="21600">
                  <a:moveTo>
                    <a:pt x="1350" y="5376"/>
                  </a:moveTo>
                  <a:lnTo>
                    <a:pt x="1350" y="16224"/>
                  </a:lnTo>
                  <a:lnTo>
                    <a:pt x="2700" y="16224"/>
                  </a:lnTo>
                  <a:lnTo>
                    <a:pt x="2700" y="5376"/>
                  </a:lnTo>
                  <a:lnTo>
                    <a:pt x="1350" y="5376"/>
                  </a:lnTo>
                  <a:close/>
                </a:path>
                <a:path w="21600" h="21600">
                  <a:moveTo>
                    <a:pt x="0" y="5376"/>
                  </a:moveTo>
                  <a:lnTo>
                    <a:pt x="0" y="16224"/>
                  </a:lnTo>
                  <a:lnTo>
                    <a:pt x="675" y="16224"/>
                  </a:lnTo>
                  <a:lnTo>
                    <a:pt x="675" y="5376"/>
                  </a:lnTo>
                  <a:lnTo>
                    <a:pt x="0" y="5376"/>
                  </a:lnTo>
                  <a:close/>
                </a:path>
              </a:pathLst>
            </a:custGeom>
            <a:solidFill>
              <a:srgbClr val="CCECFF"/>
            </a:solidFill>
            <a:ln w="38100" algn="ctr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8209" name="Text Box 33"/>
            <p:cNvSpPr txBox="1">
              <a:spLocks noChangeArrowheads="1"/>
            </p:cNvSpPr>
            <p:nvPr/>
          </p:nvSpPr>
          <p:spPr bwMode="gray">
            <a:xfrm>
              <a:off x="3061" y="2500"/>
              <a:ext cx="5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>
                  <a:solidFill>
                    <a:schemeClr val="folHlink"/>
                  </a:solidFill>
                </a:rPr>
                <a:t>權限</a:t>
              </a:r>
            </a:p>
          </p:txBody>
        </p:sp>
      </p:grpSp>
      <p:grpSp>
        <p:nvGrpSpPr>
          <p:cNvPr id="8202" name="Group 43"/>
          <p:cNvGrpSpPr>
            <a:grpSpLocks/>
          </p:cNvGrpSpPr>
          <p:nvPr/>
        </p:nvGrpSpPr>
        <p:grpSpPr bwMode="auto">
          <a:xfrm>
            <a:off x="5616576" y="4724401"/>
            <a:ext cx="1154113" cy="925513"/>
            <a:chOff x="3538" y="2976"/>
            <a:chExt cx="727" cy="583"/>
          </a:xfrm>
        </p:grpSpPr>
        <p:sp>
          <p:nvSpPr>
            <p:cNvPr id="8206" name="AutoShape 31"/>
            <p:cNvSpPr>
              <a:spLocks noChangeArrowheads="1"/>
            </p:cNvSpPr>
            <p:nvPr/>
          </p:nvSpPr>
          <p:spPr bwMode="gray">
            <a:xfrm rot="9017258">
              <a:off x="3538" y="2976"/>
              <a:ext cx="453" cy="4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5 w 21600"/>
                <a:gd name="T13" fmla="*/ 5376 h 21600"/>
                <a:gd name="T14" fmla="*/ 18882 w 21600"/>
                <a:gd name="T15" fmla="*/ 1622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164" y="0"/>
                  </a:moveTo>
                  <a:lnTo>
                    <a:pt x="16164" y="5376"/>
                  </a:lnTo>
                  <a:lnTo>
                    <a:pt x="3375" y="5376"/>
                  </a:lnTo>
                  <a:lnTo>
                    <a:pt x="3375" y="16224"/>
                  </a:lnTo>
                  <a:lnTo>
                    <a:pt x="16164" y="16224"/>
                  </a:lnTo>
                  <a:lnTo>
                    <a:pt x="16164" y="21600"/>
                  </a:lnTo>
                  <a:lnTo>
                    <a:pt x="21600" y="10800"/>
                  </a:lnTo>
                  <a:lnTo>
                    <a:pt x="16164" y="0"/>
                  </a:lnTo>
                  <a:close/>
                </a:path>
                <a:path w="21600" h="21600">
                  <a:moveTo>
                    <a:pt x="1350" y="5376"/>
                  </a:moveTo>
                  <a:lnTo>
                    <a:pt x="1350" y="16224"/>
                  </a:lnTo>
                  <a:lnTo>
                    <a:pt x="2700" y="16224"/>
                  </a:lnTo>
                  <a:lnTo>
                    <a:pt x="2700" y="5376"/>
                  </a:lnTo>
                  <a:lnTo>
                    <a:pt x="1350" y="5376"/>
                  </a:lnTo>
                  <a:close/>
                </a:path>
                <a:path w="21600" h="21600">
                  <a:moveTo>
                    <a:pt x="0" y="5376"/>
                  </a:moveTo>
                  <a:lnTo>
                    <a:pt x="0" y="16224"/>
                  </a:lnTo>
                  <a:lnTo>
                    <a:pt x="675" y="16224"/>
                  </a:lnTo>
                  <a:lnTo>
                    <a:pt x="675" y="5376"/>
                  </a:lnTo>
                  <a:lnTo>
                    <a:pt x="0" y="5376"/>
                  </a:lnTo>
                  <a:close/>
                </a:path>
              </a:pathLst>
            </a:custGeom>
            <a:solidFill>
              <a:srgbClr val="CCECFF"/>
            </a:solidFill>
            <a:ln w="38100" algn="ctr">
              <a:solidFill>
                <a:srgbClr val="669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8207" name="Text Box 34"/>
            <p:cNvSpPr txBox="1">
              <a:spLocks noChangeArrowheads="1"/>
            </p:cNvSpPr>
            <p:nvPr/>
          </p:nvSpPr>
          <p:spPr bwMode="gray">
            <a:xfrm>
              <a:off x="3765" y="3271"/>
              <a:ext cx="5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>
                  <a:solidFill>
                    <a:srgbClr val="6699FF"/>
                  </a:solidFill>
                </a:rPr>
                <a:t>權限</a:t>
              </a:r>
            </a:p>
          </p:txBody>
        </p:sp>
      </p:grpSp>
      <p:grpSp>
        <p:nvGrpSpPr>
          <p:cNvPr id="8203" name="Group 44"/>
          <p:cNvGrpSpPr>
            <a:grpSpLocks/>
          </p:cNvGrpSpPr>
          <p:nvPr/>
        </p:nvGrpSpPr>
        <p:grpSpPr bwMode="auto">
          <a:xfrm>
            <a:off x="4356100" y="4797426"/>
            <a:ext cx="1157288" cy="1825625"/>
            <a:chOff x="2812" y="3045"/>
            <a:chExt cx="729" cy="1150"/>
          </a:xfrm>
        </p:grpSpPr>
        <p:pic>
          <p:nvPicPr>
            <p:cNvPr id="8204" name="Picture 23" descr="j0394728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" y="3045"/>
              <a:ext cx="358" cy="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008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5" name="Text Box 41"/>
            <p:cNvSpPr txBox="1">
              <a:spLocks noChangeArrowheads="1"/>
            </p:cNvSpPr>
            <p:nvPr/>
          </p:nvSpPr>
          <p:spPr bwMode="gray">
            <a:xfrm>
              <a:off x="3037" y="3620"/>
              <a:ext cx="504" cy="291"/>
            </a:xfrm>
            <a:prstGeom prst="rect">
              <a:avLst/>
            </a:prstGeom>
            <a:solidFill>
              <a:srgbClr val="FFCCFF"/>
            </a:solidFill>
            <a:ln w="3810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dirty="0">
                  <a:solidFill>
                    <a:srgbClr val="800080"/>
                  </a:solidFill>
                </a:rPr>
                <a:t>用戶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1540" y="1484784"/>
            <a:ext cx="3334533" cy="1014028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雲端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服務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管理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只限雲端伺服器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endParaRPr lang="zh-HK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301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82B53D13-0F10-475A-8A4E-C9D6CE2D50F7}" type="slidenum">
              <a:rPr lang="en-US" altLang="zh-TW" sz="120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zh-TW" sz="12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884" y="243209"/>
            <a:ext cx="5436604" cy="635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5904656" cy="576064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雲端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服務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管理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只限雲端伺服器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endParaRPr lang="zh-HK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301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82B53D13-0F10-475A-8A4E-C9D6CE2D50F7}" type="slidenum">
              <a:rPr lang="en-US" altLang="zh-TW" sz="120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zh-TW" sz="12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05" y="1988840"/>
            <a:ext cx="8368812" cy="121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9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1541" y="1484784"/>
            <a:ext cx="2376264" cy="1692188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雲端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服務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管理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只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限雲端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伺服器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endParaRPr lang="zh-HK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301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>
                <a:solidFill>
                  <a:srgbClr val="0070C0"/>
                </a:solidFill>
                <a:latin typeface="Arial" panose="020B0604020202020204" pitchFamily="34" charset="0"/>
              </a:rPr>
              <a:t>P. </a:t>
            </a:r>
            <a:fld id="{82B53D13-0F10-475A-8A4E-C9D6CE2D50F7}" type="slidenum">
              <a:rPr lang="en-US" altLang="zh-TW" sz="1200">
                <a:solidFill>
                  <a:srgbClr val="0070C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zh-TW" sz="12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430" y="283287"/>
            <a:ext cx="5796644" cy="63985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9532" y="3717032"/>
            <a:ext cx="24900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000" dirty="0" smtClean="0">
                <a:solidFill>
                  <a:srgbClr val="FF0000"/>
                </a:solidFill>
              </a:rPr>
              <a:t>http</a:t>
            </a:r>
            <a:r>
              <a:rPr lang="en-US" altLang="zh-HK" sz="2000" dirty="0" smtClean="0">
                <a:solidFill>
                  <a:srgbClr val="FF0000"/>
                </a:solidFill>
              </a:rPr>
              <a:t>s</a:t>
            </a:r>
            <a:r>
              <a:rPr lang="zh-HK" altLang="en-US" sz="2000" dirty="0" smtClean="0">
                <a:solidFill>
                  <a:srgbClr val="FF0000"/>
                </a:solidFill>
              </a:rPr>
              <a:t>:</a:t>
            </a:r>
            <a:r>
              <a:rPr lang="zh-HK" altLang="en-US" sz="2000" dirty="0">
                <a:solidFill>
                  <a:srgbClr val="FF0000"/>
                </a:solidFill>
              </a:rPr>
              <a:t>/</a:t>
            </a:r>
            <a:r>
              <a:rPr lang="zh-HK" altLang="en-US" sz="2000" dirty="0" smtClean="0">
                <a:solidFill>
                  <a:srgbClr val="FF0000"/>
                </a:solidFill>
              </a:rPr>
              <a:t>/</a:t>
            </a:r>
            <a:r>
              <a:rPr lang="en-US" altLang="zh-HK" sz="2000" dirty="0" smtClean="0">
                <a:solidFill>
                  <a:schemeClr val="tx1"/>
                </a:solidFill>
              </a:rPr>
              <a:t>abc</a:t>
            </a:r>
            <a:r>
              <a:rPr lang="en-US" altLang="zh-HK" sz="2000" dirty="0" smtClean="0">
                <a:solidFill>
                  <a:srgbClr val="FF0000"/>
                </a:solidFill>
              </a:rPr>
              <a:t>.sams.edu.hk</a:t>
            </a:r>
            <a:r>
              <a:rPr lang="zh-HK" altLang="en-US" sz="2000" dirty="0" smtClean="0">
                <a:solidFill>
                  <a:srgbClr val="FF0000"/>
                </a:solidFill>
              </a:rPr>
              <a:t>:</a:t>
            </a:r>
            <a:r>
              <a:rPr lang="zh-HK" altLang="en-US" sz="2000" dirty="0">
                <a:solidFill>
                  <a:srgbClr val="FF0000"/>
                </a:solidFill>
              </a:rPr>
              <a:t>7011/</a:t>
            </a:r>
          </a:p>
        </p:txBody>
      </p:sp>
    </p:spTree>
    <p:extLst>
      <p:ext uri="{BB962C8B-B14F-4D97-AF65-F5344CB8AC3E}">
        <p14:creationId xmlns:p14="http://schemas.microsoft.com/office/powerpoint/2010/main" val="70142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>
                <a:solidFill>
                  <a:schemeClr val="folHlink"/>
                </a:solidFill>
              </a:rPr>
              <a:t>SEC –  (</a:t>
            </a:r>
            <a:fld id="{6DC47C06-6E77-4177-8EFF-CB389C5B81A1}" type="slidenum">
              <a:rPr lang="en-US" altLang="zh-TW" sz="100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r>
              <a:rPr lang="en-US" altLang="zh-TW" sz="100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ea typeface="新細明體" charset="-120"/>
              </a:rPr>
              <a:t>常見問題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473200"/>
            <a:ext cx="8496300" cy="13795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b="1" smtClean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問一：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b="1" smtClean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    本校一名文員獲配 “書記” 用戶組別，為何她不能編修課外活動資料？ </a:t>
            </a:r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gray">
          <a:xfrm>
            <a:off x="484188" y="28749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zh-HK">
              <a:solidFill>
                <a:schemeClr val="folHlink"/>
              </a:solidFill>
            </a:endParaRPr>
          </a:p>
        </p:txBody>
      </p:sp>
      <p:sp>
        <p:nvSpPr>
          <p:cNvPr id="193543" name="Text Box 7"/>
          <p:cNvSpPr txBox="1">
            <a:spLocks noChangeArrowheads="1"/>
          </p:cNvSpPr>
          <p:nvPr/>
        </p:nvSpPr>
        <p:spPr bwMode="gray">
          <a:xfrm>
            <a:off x="323851" y="3141664"/>
            <a:ext cx="84613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kumimoji="0" lang="zh-TW" altLang="en-US" sz="2800">
                <a:solidFill>
                  <a:schemeClr val="folHlin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答：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2800">
                <a:solidFill>
                  <a:schemeClr val="folHlin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學校應到 系統保安＞存取控制＞用戶組別（書 記）＞存取權限＞課外活動，編修有關給予 “書記” 用戶組別的權限。</a:t>
            </a:r>
          </a:p>
        </p:txBody>
      </p:sp>
      <p:sp>
        <p:nvSpPr>
          <p:cNvPr id="45063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gray">
          <a:xfrm>
            <a:off x="7308851" y="5516564"/>
            <a:ext cx="684213" cy="649287"/>
          </a:xfrm>
          <a:prstGeom prst="actionButtonInformation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folHlin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>
                <a:solidFill>
                  <a:schemeClr val="folHlink"/>
                </a:solidFill>
              </a:rPr>
              <a:t>SEC –  (</a:t>
            </a:r>
            <a:fld id="{7AE881CF-CB89-4934-BB39-4C5EA3D1C3C7}" type="slidenum">
              <a:rPr lang="en-US" altLang="zh-TW" sz="100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r>
              <a:rPr lang="en-US" altLang="zh-TW" sz="100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ea typeface="新細明體" charset="-120"/>
              </a:rPr>
              <a:t>常見問題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41439"/>
            <a:ext cx="8351838" cy="20161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b="1" smtClean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問二：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b="1" smtClean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    我以 </a:t>
            </a:r>
            <a:r>
              <a:rPr lang="en-US" altLang="zh-TW" b="1" smtClean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sysadmin </a:t>
            </a:r>
            <a:r>
              <a:rPr lang="zh-TW" altLang="en-US" b="1" smtClean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的身份登入網上校管系統，為何看不到教職員資料模組和財務管理及策劃模組？ </a:t>
            </a:r>
          </a:p>
          <a:p>
            <a:pPr eaLnBrk="1" hangingPunct="1"/>
            <a:endParaRPr lang="en-US" altLang="zh-TW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gray">
          <a:xfrm>
            <a:off x="395289" y="3357564"/>
            <a:ext cx="8461375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kumimoji="0" lang="zh-TW" altLang="en-US" sz="2800" dirty="0">
                <a:latin typeface="新細明體" charset="-120"/>
                <a:ea typeface="新細明體" charset="-120"/>
              </a:rPr>
              <a:t>答：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kumimoji="0" lang="en-US" altLang="zh-TW" sz="2800" dirty="0">
                <a:latin typeface="新細明體" charset="-120"/>
                <a:ea typeface="新細明體" charset="-120"/>
              </a:rPr>
              <a:t>sysadmin </a:t>
            </a:r>
            <a:r>
              <a:rPr kumimoji="0" lang="zh-TW" altLang="en-US" sz="2800" dirty="0">
                <a:latin typeface="新細明體" charset="-120"/>
                <a:ea typeface="新細明體" charset="-120"/>
              </a:rPr>
              <a:t>的存取權限組別是網上校管系統管理員，該組別的預設權限是不包括教職員資料和財務管理及策劃模組。學校可以把有關的存取權限組別編配給負責的教職員。</a:t>
            </a:r>
            <a:r>
              <a:rPr kumimoji="0" lang="zh-TW" altLang="en-US" sz="28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charset="-120"/>
                <a:ea typeface="新細明體" charset="-120"/>
              </a:rPr>
              <a:t> </a:t>
            </a:r>
            <a:endParaRPr kumimoji="0" lang="zh-TW" altLang="en-US" sz="2800" dirty="0">
              <a:latin typeface="新細明體" charset="-120"/>
              <a:ea typeface="新細明體" charset="-120"/>
            </a:endParaRPr>
          </a:p>
          <a:p>
            <a:pPr eaLnBrk="1" hangingPunct="1">
              <a:defRPr/>
            </a:pPr>
            <a:endParaRPr kumimoji="0" lang="zh-TW" altLang="en-US" sz="2800" dirty="0">
              <a:latin typeface="新細明體" charset="-120"/>
              <a:ea typeface="新細明體" charset="-12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endParaRPr kumimoji="0" lang="en-US" altLang="zh-TW" sz="2800" dirty="0">
              <a:latin typeface="新細明體" charset="-120"/>
              <a:ea typeface="新細明體" charset="-120"/>
            </a:endParaRPr>
          </a:p>
        </p:txBody>
      </p:sp>
      <p:sp>
        <p:nvSpPr>
          <p:cNvPr id="46086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gray">
          <a:xfrm>
            <a:off x="7272339" y="5516563"/>
            <a:ext cx="612775" cy="576262"/>
          </a:xfrm>
          <a:prstGeom prst="actionButtonInformation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folHlin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>
                <a:solidFill>
                  <a:schemeClr val="folHlink"/>
                </a:solidFill>
              </a:rPr>
              <a:t>SEC –  (</a:t>
            </a:r>
            <a:fld id="{66D55AAF-3276-4EF2-B7AE-4276329A9678}" type="slidenum">
              <a:rPr lang="en-US" altLang="zh-TW" sz="100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r>
              <a:rPr lang="en-US" altLang="zh-TW" sz="100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1" y="1268413"/>
            <a:ext cx="8640763" cy="23161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800" b="1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問三：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800" b="1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    我已獲編配某模組的存取權限，包括教職員管理和財務管理及策劃管理員等，但登入網上校管系統後，為何仍看不到該些模組？ </a:t>
            </a:r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ea typeface="新細明體" charset="-120"/>
              </a:rPr>
              <a:t>常見問題</a:t>
            </a:r>
          </a:p>
        </p:txBody>
      </p:sp>
      <p:sp>
        <p:nvSpPr>
          <p:cNvPr id="197637" name="Text Box 5"/>
          <p:cNvSpPr txBox="1">
            <a:spLocks noChangeArrowheads="1"/>
          </p:cNvSpPr>
          <p:nvPr/>
        </p:nvSpPr>
        <p:spPr bwMode="gray">
          <a:xfrm>
            <a:off x="287339" y="3176589"/>
            <a:ext cx="8461375" cy="274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kumimoji="0" lang="zh-TW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新細明體" charset="-120"/>
                <a:ea typeface="新細明體" charset="-120"/>
              </a:rPr>
              <a:t>答： 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kumimoji="0" lang="zh-TW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新細明體" charset="-120"/>
                <a:ea typeface="新細明體" charset="-120"/>
              </a:rPr>
              <a:t>該些模組並沒有在 系統保安 </a:t>
            </a:r>
            <a:r>
              <a:rPr kumimoji="0" lang="en-US" altLang="zh-TW" sz="2800">
                <a:effectLst>
                  <a:outerShdw blurRad="38100" dist="38100" dir="2700000" algn="tl">
                    <a:srgbClr val="C0C0C0"/>
                  </a:outerShdw>
                </a:effectLst>
                <a:latin typeface="新細明體" charset="-120"/>
                <a:ea typeface="新細明體" charset="-120"/>
              </a:rPr>
              <a:t>&gt; </a:t>
            </a:r>
            <a:r>
              <a:rPr kumimoji="0" lang="zh-TW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新細明體" charset="-120"/>
                <a:ea typeface="新細明體" charset="-120"/>
              </a:rPr>
              <a:t>存取控制 </a:t>
            </a:r>
            <a:r>
              <a:rPr kumimoji="0" lang="en-US" altLang="zh-TW" sz="2800">
                <a:effectLst>
                  <a:outerShdw blurRad="38100" dist="38100" dir="2700000" algn="tl">
                    <a:srgbClr val="C0C0C0"/>
                  </a:outerShdw>
                </a:effectLst>
                <a:latin typeface="新細明體" charset="-120"/>
                <a:ea typeface="新細明體" charset="-120"/>
              </a:rPr>
              <a:t>&gt; </a:t>
            </a:r>
            <a:r>
              <a:rPr kumimoji="0" lang="zh-TW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新細明體" charset="-120"/>
                <a:ea typeface="新細明體" charset="-120"/>
              </a:rPr>
              <a:t>位置存取控制 設定存取權限，所以在校管系統網絡外（例如：資訊科技教育網絡或互聯網）看不到。學校要自行修改有關的存取權限，以配合學校的實際行政運作。</a:t>
            </a:r>
          </a:p>
          <a:p>
            <a:pPr algn="ctr" eaLnBrk="1" hangingPunct="1">
              <a:defRPr/>
            </a:pPr>
            <a:endParaRPr lang="en-US" altLang="zh-TW" sz="2800">
              <a:latin typeface="新細明體" charset="-120"/>
              <a:ea typeface="新細明體" charset="-120"/>
            </a:endParaRPr>
          </a:p>
        </p:txBody>
      </p:sp>
      <p:sp>
        <p:nvSpPr>
          <p:cNvPr id="47110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gray">
          <a:xfrm>
            <a:off x="7416801" y="5697538"/>
            <a:ext cx="792163" cy="684212"/>
          </a:xfrm>
          <a:prstGeom prst="actionButtonInformation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folHlin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22" y="309712"/>
            <a:ext cx="8604956" cy="12385376"/>
          </a:xfrm>
          <a:prstGeom prst="rect">
            <a:avLst/>
          </a:prstGeom>
        </p:spPr>
      </p:pic>
      <p:sp>
        <p:nvSpPr>
          <p:cNvPr id="4813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>
                <a:solidFill>
                  <a:schemeClr val="folHlink"/>
                </a:solidFill>
              </a:rPr>
              <a:t>SEC –  (</a:t>
            </a:r>
            <a:fld id="{6EC7044F-189F-481F-9FB3-55DEECDAD7E8}" type="slidenum">
              <a:rPr lang="en-US" altLang="zh-TW" sz="100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r>
              <a:rPr lang="en-US" altLang="zh-TW" sz="100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48132" name="Rectangle 5"/>
          <p:cNvSpPr>
            <a:spLocks noChangeArrowheads="1"/>
          </p:cNvSpPr>
          <p:nvPr/>
        </p:nvSpPr>
        <p:spPr bwMode="gray">
          <a:xfrm>
            <a:off x="379196" y="4777488"/>
            <a:ext cx="8424936" cy="126014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1551010" y="392578"/>
            <a:ext cx="7424351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系統資料庫</a:t>
            </a: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- 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模組參考資料</a:t>
            </a:r>
            <a:endParaRPr lang="zh-HK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78659" y="1314244"/>
            <a:ext cx="70270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74650" indent="-3746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eaLnBrk="1" hangingPunct="1">
              <a:defRPr/>
            </a:pPr>
            <a:r>
              <a:rPr lang="zh-TW" altLang="en-US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主</a:t>
            </a:r>
            <a:r>
              <a:rPr lang="zh-TW" altLang="en-US" sz="20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頁  </a:t>
            </a:r>
            <a:r>
              <a:rPr lang="en-US" altLang="zh-TW" sz="20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&gt;  </a:t>
            </a:r>
            <a:r>
              <a:rPr lang="zh-TW" altLang="en-US" sz="20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模組資料  </a:t>
            </a:r>
            <a:r>
              <a:rPr lang="en-US" altLang="zh-TW" sz="20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&gt;  </a:t>
            </a:r>
            <a:r>
              <a:rPr lang="zh-HK" altLang="en-US" sz="20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系統保安</a:t>
            </a:r>
            <a:endParaRPr lang="en-US" altLang="zh-TW" sz="20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15" y="1714357"/>
            <a:ext cx="7947248" cy="4973653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598323" y="5337212"/>
            <a:ext cx="1152128" cy="4572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063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548793" y="396503"/>
            <a:ext cx="7370764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系統資料庫</a:t>
            </a: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- 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模組參考資料</a:t>
            </a:r>
            <a:endParaRPr lang="zh-HK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1376772"/>
            <a:ext cx="8064896" cy="413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4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>
                <a:solidFill>
                  <a:schemeClr val="folHlink"/>
                </a:solidFill>
              </a:rPr>
              <a:t>SEC –  (</a:t>
            </a:r>
            <a:fld id="{31CCDB59-0B2A-4608-B69C-F0EAF9363528}" type="slidenum">
              <a:rPr lang="en-US" altLang="zh-TW" sz="100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r>
              <a:rPr lang="en-US" altLang="zh-TW" sz="100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基本概念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存取控制</a:t>
            </a:r>
          </a:p>
        </p:txBody>
      </p:sp>
      <p:grpSp>
        <p:nvGrpSpPr>
          <p:cNvPr id="9220" name="Group 27"/>
          <p:cNvGrpSpPr>
            <a:grpSpLocks/>
          </p:cNvGrpSpPr>
          <p:nvPr/>
        </p:nvGrpSpPr>
        <p:grpSpPr bwMode="auto">
          <a:xfrm>
            <a:off x="323528" y="1520788"/>
            <a:ext cx="6842125" cy="4518025"/>
            <a:chOff x="725" y="1275"/>
            <a:chExt cx="3660" cy="2417"/>
          </a:xfrm>
        </p:grpSpPr>
        <p:pic>
          <p:nvPicPr>
            <p:cNvPr id="9233" name="Picture 19" descr="untitled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" y="1275"/>
              <a:ext cx="3660" cy="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4" name="Picture 20" descr="untitled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" y="2636"/>
              <a:ext cx="3654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1" name="Group 25"/>
          <p:cNvGrpSpPr>
            <a:grpSpLocks/>
          </p:cNvGrpSpPr>
          <p:nvPr/>
        </p:nvGrpSpPr>
        <p:grpSpPr bwMode="auto">
          <a:xfrm>
            <a:off x="7229153" y="2600287"/>
            <a:ext cx="1190625" cy="2197100"/>
            <a:chOff x="4377" y="1774"/>
            <a:chExt cx="750" cy="1248"/>
          </a:xfrm>
        </p:grpSpPr>
        <p:sp>
          <p:nvSpPr>
            <p:cNvPr id="9228" name="Line 13"/>
            <p:cNvSpPr>
              <a:spLocks noChangeShapeType="1"/>
            </p:cNvSpPr>
            <p:nvPr/>
          </p:nvSpPr>
          <p:spPr bwMode="gray">
            <a:xfrm>
              <a:off x="4377" y="1774"/>
              <a:ext cx="159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9229" name="Line 14"/>
            <p:cNvSpPr>
              <a:spLocks noChangeShapeType="1"/>
            </p:cNvSpPr>
            <p:nvPr/>
          </p:nvSpPr>
          <p:spPr bwMode="gray">
            <a:xfrm>
              <a:off x="4377" y="3022"/>
              <a:ext cx="159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9230" name="Line 15"/>
            <p:cNvSpPr>
              <a:spLocks noChangeShapeType="1"/>
            </p:cNvSpPr>
            <p:nvPr/>
          </p:nvSpPr>
          <p:spPr bwMode="gray">
            <a:xfrm>
              <a:off x="4536" y="1774"/>
              <a:ext cx="0" cy="1248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9231" name="Text Box 21"/>
            <p:cNvSpPr txBox="1">
              <a:spLocks noChangeArrowheads="1"/>
            </p:cNvSpPr>
            <p:nvPr/>
          </p:nvSpPr>
          <p:spPr bwMode="gray">
            <a:xfrm>
              <a:off x="4623" y="2160"/>
              <a:ext cx="504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>
                  <a:solidFill>
                    <a:srgbClr val="800080"/>
                  </a:solidFill>
                </a:rPr>
                <a:t>預設</a:t>
              </a:r>
            </a:p>
          </p:txBody>
        </p:sp>
        <p:sp>
          <p:nvSpPr>
            <p:cNvPr id="9232" name="Line 23"/>
            <p:cNvSpPr>
              <a:spLocks noChangeShapeType="1"/>
            </p:cNvSpPr>
            <p:nvPr/>
          </p:nvSpPr>
          <p:spPr bwMode="gray">
            <a:xfrm>
              <a:off x="4536" y="2319"/>
              <a:ext cx="113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</p:grpSp>
      <p:grpSp>
        <p:nvGrpSpPr>
          <p:cNvPr id="9222" name="Group 26"/>
          <p:cNvGrpSpPr>
            <a:grpSpLocks/>
          </p:cNvGrpSpPr>
          <p:nvPr/>
        </p:nvGrpSpPr>
        <p:grpSpPr bwMode="auto">
          <a:xfrm>
            <a:off x="7229152" y="5027575"/>
            <a:ext cx="1804988" cy="874713"/>
            <a:chOff x="4377" y="3181"/>
            <a:chExt cx="1137" cy="431"/>
          </a:xfrm>
        </p:grpSpPr>
        <p:sp>
          <p:nvSpPr>
            <p:cNvPr id="9223" name="Line 16"/>
            <p:cNvSpPr>
              <a:spLocks noChangeShapeType="1"/>
            </p:cNvSpPr>
            <p:nvPr/>
          </p:nvSpPr>
          <p:spPr bwMode="gray">
            <a:xfrm>
              <a:off x="4377" y="3181"/>
              <a:ext cx="159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9224" name="Line 17"/>
            <p:cNvSpPr>
              <a:spLocks noChangeShapeType="1"/>
            </p:cNvSpPr>
            <p:nvPr/>
          </p:nvSpPr>
          <p:spPr bwMode="gray">
            <a:xfrm>
              <a:off x="4377" y="3612"/>
              <a:ext cx="159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9225" name="Line 18"/>
            <p:cNvSpPr>
              <a:spLocks noChangeShapeType="1"/>
            </p:cNvSpPr>
            <p:nvPr/>
          </p:nvSpPr>
          <p:spPr bwMode="gray">
            <a:xfrm>
              <a:off x="4536" y="3181"/>
              <a:ext cx="0" cy="431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9226" name="Text Box 22"/>
            <p:cNvSpPr txBox="1">
              <a:spLocks noChangeArrowheads="1"/>
            </p:cNvSpPr>
            <p:nvPr/>
          </p:nvSpPr>
          <p:spPr bwMode="gray">
            <a:xfrm>
              <a:off x="4622" y="3203"/>
              <a:ext cx="89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rgbClr val="660066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rgbClr val="9900CC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rgbClr val="6600CC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rgbClr val="333399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>
                  <a:solidFill>
                    <a:schemeClr val="tx2"/>
                  </a:solidFill>
                </a:rPr>
                <a:t>用戶設定</a:t>
              </a:r>
            </a:p>
          </p:txBody>
        </p:sp>
        <p:sp>
          <p:nvSpPr>
            <p:cNvPr id="9227" name="Line 24"/>
            <p:cNvSpPr>
              <a:spLocks noChangeShapeType="1"/>
            </p:cNvSpPr>
            <p:nvPr/>
          </p:nvSpPr>
          <p:spPr bwMode="gray">
            <a:xfrm>
              <a:off x="4536" y="3362"/>
              <a:ext cx="113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63" y="1123950"/>
            <a:ext cx="8800129" cy="5365752"/>
          </a:xfrm>
          <a:prstGeom prst="rect">
            <a:avLst/>
          </a:prstGeom>
        </p:spPr>
      </p:pic>
      <p:sp>
        <p:nvSpPr>
          <p:cNvPr id="1024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 dirty="0">
                <a:solidFill>
                  <a:schemeClr val="folHlink"/>
                </a:solidFill>
              </a:rPr>
              <a:t>SEC –  (</a:t>
            </a:r>
            <a:fld id="{0CA1BA6B-FE13-4146-8F30-6D119C720253}" type="slidenum">
              <a:rPr lang="en-US" altLang="zh-TW" sz="100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r>
              <a:rPr lang="en-US" altLang="zh-TW" sz="1000" dirty="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基本概念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存取控制</a:t>
            </a: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gray">
          <a:xfrm>
            <a:off x="209563" y="1323052"/>
            <a:ext cx="1258888" cy="576262"/>
          </a:xfrm>
          <a:prstGeom prst="rect">
            <a:avLst/>
          </a:prstGeom>
          <a:noFill/>
          <a:ln w="5715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folHlink"/>
              </a:solidFill>
            </a:endParaRPr>
          </a:p>
        </p:txBody>
      </p:sp>
      <p:sp>
        <p:nvSpPr>
          <p:cNvPr id="10246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gray">
          <a:xfrm>
            <a:off x="8640763" y="6489701"/>
            <a:ext cx="360362" cy="252413"/>
          </a:xfrm>
          <a:prstGeom prst="actionButtonRetur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folHlink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gray">
          <a:xfrm>
            <a:off x="1655676" y="1899314"/>
            <a:ext cx="2628292" cy="197538"/>
          </a:xfrm>
          <a:prstGeom prst="rect">
            <a:avLst/>
          </a:prstGeom>
          <a:noFill/>
          <a:ln w="5715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folHlin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1301547"/>
            <a:ext cx="8325353" cy="5177040"/>
          </a:xfrm>
          <a:prstGeom prst="rect">
            <a:avLst/>
          </a:prstGeom>
        </p:spPr>
      </p:pic>
      <p:sp>
        <p:nvSpPr>
          <p:cNvPr id="1024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 dirty="0">
                <a:solidFill>
                  <a:schemeClr val="folHlink"/>
                </a:solidFill>
              </a:rPr>
              <a:t>SEC –  (</a:t>
            </a:r>
            <a:fld id="{0CA1BA6B-FE13-4146-8F30-6D119C720253}" type="slidenum">
              <a:rPr lang="en-US" altLang="zh-TW" sz="100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r>
              <a:rPr lang="en-US" altLang="zh-TW" sz="1000" dirty="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基本概念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存取控制</a:t>
            </a: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gray">
          <a:xfrm>
            <a:off x="507999" y="3870764"/>
            <a:ext cx="1258888" cy="926388"/>
          </a:xfrm>
          <a:prstGeom prst="rect">
            <a:avLst/>
          </a:prstGeom>
          <a:noFill/>
          <a:ln w="5715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folHlink"/>
              </a:solidFill>
            </a:endParaRPr>
          </a:p>
        </p:txBody>
      </p:sp>
      <p:sp>
        <p:nvSpPr>
          <p:cNvPr id="10246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gray">
          <a:xfrm>
            <a:off x="8640763" y="6489701"/>
            <a:ext cx="360362" cy="252413"/>
          </a:xfrm>
          <a:prstGeom prst="actionButtonRetur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folHlink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gray">
          <a:xfrm>
            <a:off x="2115156" y="1493928"/>
            <a:ext cx="2520280" cy="468052"/>
          </a:xfrm>
          <a:prstGeom prst="rect">
            <a:avLst/>
          </a:prstGeom>
          <a:noFill/>
          <a:ln w="5715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7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53" y="1300256"/>
            <a:ext cx="8148909" cy="518944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</p:pic>
      <p:sp>
        <p:nvSpPr>
          <p:cNvPr id="1024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000" dirty="0">
                <a:solidFill>
                  <a:schemeClr val="folHlink"/>
                </a:solidFill>
              </a:rPr>
              <a:t>SEC –  (</a:t>
            </a:r>
            <a:fld id="{0CA1BA6B-FE13-4146-8F30-6D119C720253}" type="slidenum">
              <a:rPr lang="en-US" altLang="zh-TW" sz="100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r>
              <a:rPr lang="en-US" altLang="zh-TW" sz="1000" dirty="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基本概念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存取控制</a:t>
            </a:r>
          </a:p>
        </p:txBody>
      </p:sp>
      <p:sp>
        <p:nvSpPr>
          <p:cNvPr id="10246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gray">
          <a:xfrm>
            <a:off x="8640763" y="6489701"/>
            <a:ext cx="360362" cy="252413"/>
          </a:xfrm>
          <a:prstGeom prst="actionButtonRetur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folHlink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gray">
          <a:xfrm>
            <a:off x="5904148" y="3068960"/>
            <a:ext cx="576064" cy="288032"/>
          </a:xfrm>
          <a:prstGeom prst="rect">
            <a:avLst/>
          </a:prstGeom>
          <a:noFill/>
          <a:ln w="5715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folHlin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40" y="5934803"/>
            <a:ext cx="5943600" cy="44767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2330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SAMS1">
  <a:themeElements>
    <a:clrScheme name="WebSAMS1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WebSAMS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CC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Tahom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CC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Tahoma" pitchFamily="34" charset="0"/>
            <a:ea typeface="標楷體" pitchFamily="65" charset="-120"/>
          </a:defRPr>
        </a:defPPr>
      </a:lstStyle>
    </a:lnDef>
  </a:objectDefaults>
  <a:extraClrSchemeLst>
    <a:extraClrScheme>
      <a:clrScheme name="WebSAMS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Settings\aeois21\Application Data\Microsoft\Templates\WebSAMS1.pot</Template>
  <TotalTime>10192</TotalTime>
  <Words>1824</Words>
  <Application>Microsoft Office PowerPoint</Application>
  <PresentationFormat>如螢幕大小 (4:3)</PresentationFormat>
  <Paragraphs>283</Paragraphs>
  <Slides>58</Slides>
  <Notes>3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58</vt:i4>
      </vt:variant>
    </vt:vector>
  </HeadingPairs>
  <TitlesOfParts>
    <vt:vector size="70" baseType="lpstr">
      <vt:lpstr>Gungsuh</vt:lpstr>
      <vt:lpstr>微軟正黑體</vt:lpstr>
      <vt:lpstr>新細明體</vt:lpstr>
      <vt:lpstr>標楷體</vt:lpstr>
      <vt:lpstr>Arial</vt:lpstr>
      <vt:lpstr>Monotype Corsiva</vt:lpstr>
      <vt:lpstr>Tahoma</vt:lpstr>
      <vt:lpstr>Times New Roman</vt:lpstr>
      <vt:lpstr>Wingdings</vt:lpstr>
      <vt:lpstr>WebSAMS1</vt:lpstr>
      <vt:lpstr>Bitmap Image</vt:lpstr>
      <vt:lpstr>PBrush</vt:lpstr>
      <vt:lpstr>線上培訓課程系列 系統保安    </vt:lpstr>
      <vt:lpstr>主要功能</vt:lpstr>
      <vt:lpstr>主要功能</vt:lpstr>
      <vt:lpstr>核心概念</vt:lpstr>
      <vt:lpstr>基本概念 – 存取控制</vt:lpstr>
      <vt:lpstr>基本概念 – 存取控制</vt:lpstr>
      <vt:lpstr>基本概念 – 存取控制</vt:lpstr>
      <vt:lpstr>基本概念 – 存取控制</vt:lpstr>
      <vt:lpstr>基本概念 – 存取控制</vt:lpstr>
      <vt:lpstr>基本概念 – 存取控制</vt:lpstr>
      <vt:lpstr>基本概念 – 存取控制</vt:lpstr>
      <vt:lpstr>基本概念 – 存取控制</vt:lpstr>
      <vt:lpstr>基本概念 – 存取控制</vt:lpstr>
      <vt:lpstr>基本概念 – 存取控制</vt:lpstr>
      <vt:lpstr>基本概念 – 存取控制</vt:lpstr>
      <vt:lpstr>基本概念 – 存取控制</vt:lpstr>
      <vt:lpstr>基本概念  – 存取控制</vt:lpstr>
      <vt:lpstr>基本概念 – 存取控制</vt:lpstr>
      <vt:lpstr>基本概念 – 存取控制</vt:lpstr>
      <vt:lpstr>基本概念 – 存取控制</vt:lpstr>
      <vt:lpstr>基本概念 – 存取控制</vt:lpstr>
      <vt:lpstr>基本概念 – 存取控制</vt:lpstr>
      <vt:lpstr>雲端服務</vt:lpstr>
      <vt:lpstr>雲端服務（續）</vt:lpstr>
      <vt:lpstr>基本概念 – 存取控制</vt:lpstr>
      <vt:lpstr>基本概念 – 存取控制</vt:lpstr>
      <vt:lpstr>基本概念 – 存取控制</vt:lpstr>
      <vt:lpstr>基本概念 – 存取控制</vt:lpstr>
      <vt:lpstr>基本概念 – 互聯網存取時限概況(一)</vt:lpstr>
      <vt:lpstr>基本概念 – 互聯網存取時限概況(二)</vt:lpstr>
      <vt:lpstr>基本概念 – 互聯網存取時限概況(三)</vt:lpstr>
      <vt:lpstr>基本概念 – 互聯網存取時限概況(四)</vt:lpstr>
      <vt:lpstr>基本概念 – 互聯網存取時限概況(五)</vt:lpstr>
      <vt:lpstr>基本概念 – 互聯網存取時限概況(六)</vt:lpstr>
      <vt:lpstr>一般功能 – 設定</vt:lpstr>
      <vt:lpstr>一般功能 – 設定</vt:lpstr>
      <vt:lpstr>雲端服務（續）</vt:lpstr>
      <vt:lpstr>一般功能 – 報告及紀錄</vt:lpstr>
      <vt:lpstr>一般功能 – 報告及紀錄</vt:lpstr>
      <vt:lpstr>一般功能 – 報告及紀錄</vt:lpstr>
      <vt:lpstr>一般功能 – 報告及紀錄</vt:lpstr>
      <vt:lpstr>重設密碼(一)</vt:lpstr>
      <vt:lpstr>重設密碼(二)</vt:lpstr>
      <vt:lpstr>重設密碼(三)</vt:lpstr>
      <vt:lpstr>重設密碼(四)</vt:lpstr>
      <vt:lpstr>整批產生學生/家長用戶(一)</vt:lpstr>
      <vt:lpstr>整批產生學生/家長用戶(二)</vt:lpstr>
      <vt:lpstr>保安檢查  (只限校內伺服器)</vt:lpstr>
      <vt:lpstr>保安檢查異常報告</vt:lpstr>
      <vt:lpstr>雲端服務管理  (只限雲端伺服器)</vt:lpstr>
      <vt:lpstr>雲端服務管理 (只限雲端伺服器)</vt:lpstr>
      <vt:lpstr>雲端服務管理  (只限雲端   伺服器)</vt:lpstr>
      <vt:lpstr>常見問題</vt:lpstr>
      <vt:lpstr>常見問題</vt:lpstr>
      <vt:lpstr>常見問題</vt:lpstr>
      <vt:lpstr>PowerPoint 簡報</vt:lpstr>
      <vt:lpstr>PowerPoint 簡報</vt:lpstr>
      <vt:lpstr>PowerPoint 簡報</vt:lpstr>
    </vt:vector>
  </TitlesOfParts>
  <Company>EMB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</dc:title>
  <dc:creator>EDB</dc:creator>
  <cp:lastModifiedBy>YIP, Wing-yan Jasmine</cp:lastModifiedBy>
  <cp:revision>513</cp:revision>
  <dcterms:created xsi:type="dcterms:W3CDTF">2002-12-31T07:04:38Z</dcterms:created>
  <dcterms:modified xsi:type="dcterms:W3CDTF">2021-08-05T08:39:49Z</dcterms:modified>
</cp:coreProperties>
</file>