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1" r:id="rId39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anose="05000000000000000000" pitchFamily="2" charset="2"/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anose="05000000000000000000" pitchFamily="2" charset="2"/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anose="05000000000000000000" pitchFamily="2" charset="2"/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anose="05000000000000000000" pitchFamily="2" charset="2"/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anose="05000000000000000000" pitchFamily="2" charset="2"/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5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CCFF"/>
    <a:srgbClr val="0000FF"/>
    <a:srgbClr val="FF66FF"/>
    <a:srgbClr val="D7F7FD"/>
    <a:srgbClr val="D7FCFD"/>
    <a:srgbClr val="CCECFF"/>
    <a:srgbClr val="D5FFFF"/>
    <a:srgbClr val="CC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4" autoAdjust="0"/>
    <p:restoredTop sz="95509" autoAdjust="0"/>
  </p:normalViewPr>
  <p:slideViewPr>
    <p:cSldViewPr snapToGrid="0">
      <p:cViewPr varScale="1">
        <p:scale>
          <a:sx n="106" d="100"/>
          <a:sy n="106" d="100"/>
        </p:scale>
        <p:origin x="1680" y="114"/>
      </p:cViewPr>
      <p:guideLst>
        <p:guide orient="horz" pos="2160"/>
        <p:guide pos="29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38"/>
    </p:cViewPr>
  </p:sorterViewPr>
  <p:notesViewPr>
    <p:cSldViewPr snapToGrid="0">
      <p:cViewPr varScale="1">
        <p:scale>
          <a:sx n="72" d="100"/>
          <a:sy n="72" d="100"/>
        </p:scale>
        <p:origin x="-2334" y="-90"/>
      </p:cViewPr>
      <p:guideLst>
        <p:guide orient="horz" pos="3127"/>
        <p:guide pos="215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7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36" tIns="46067" rIns="92136" bIns="46067" numCol="1" anchor="t" anchorCtr="0" compatLnSpc="1"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en-US" altLang="zh-TW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718" y="0"/>
            <a:ext cx="2944957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36" tIns="46067" rIns="92136" bIns="46067" numCol="1" anchor="t" anchorCtr="0" compatLnSpc="1"/>
          <a:lstStyle>
            <a:lvl1pPr algn="r"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en-US" altLang="zh-TW" dirty="0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9"/>
            <a:ext cx="2944957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36" tIns="46067" rIns="92136" bIns="46067" numCol="1" anchor="b" anchorCtr="0" compatLnSpc="1"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en-US" altLang="zh-TW" dirty="0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718" y="9431339"/>
            <a:ext cx="2944957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36" tIns="46067" rIns="92136" bIns="46067" numCol="1" anchor="b" anchorCtr="0" compatLnSpc="1"/>
          <a:lstStyle>
            <a:lvl1pPr algn="r"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fld id="{56A5DEAA-696E-4A8B-B2B2-CF068E858449}" type="slidenum">
              <a:rPr lang="en-US" altLang="zh-TW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42303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7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36" tIns="46067" rIns="92136" bIns="46067" numCol="1" anchor="t" anchorCtr="0" compatLnSpc="1"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en-US" altLang="zh-TW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718" y="0"/>
            <a:ext cx="2944957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36" tIns="46067" rIns="92136" bIns="46067" numCol="1" anchor="t" anchorCtr="0" compatLnSpc="1"/>
          <a:lstStyle>
            <a:lvl1pPr algn="r"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en-US" altLang="zh-TW" dirty="0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2" y="4716464"/>
            <a:ext cx="4985393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36" tIns="46067" rIns="92136" bIns="46067" numCol="1" anchor="t" anchorCtr="0" compatLnSpc="1"/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9"/>
            <a:ext cx="2944957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36" tIns="46067" rIns="92136" bIns="46067" numCol="1" anchor="b" anchorCtr="0" compatLnSpc="1"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en-US" altLang="zh-TW" dirty="0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718" y="9431339"/>
            <a:ext cx="2944957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36" tIns="46067" rIns="92136" bIns="46067" numCol="1" anchor="b" anchorCtr="0" compatLnSpc="1"/>
          <a:lstStyle>
            <a:lvl1pPr algn="r"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fld id="{5346CEAE-F447-4323-8534-00D3DFDBC216}" type="slidenum">
              <a:rPr lang="en-US" altLang="zh-TW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83447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CEAE-F447-4323-8534-00D3DFDBC216}" type="slidenum">
              <a:rPr lang="en-US" altLang="zh-TW" smtClean="0"/>
              <a:t>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67014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133600" y="2438400"/>
            <a:ext cx="5943600" cy="1143000"/>
          </a:xfrm>
        </p:spPr>
        <p:txBody>
          <a:bodyPr/>
          <a:lstStyle>
            <a:lvl1pPr algn="r">
              <a:defRPr sz="4800">
                <a:latin typeface="Cooper Black" pitchFamily="18" charset="0"/>
              </a:defRPr>
            </a:lvl1pPr>
          </a:lstStyle>
          <a:p>
            <a:pPr lvl="0"/>
            <a:r>
              <a:rPr lang="en-US" altLang="zh-TW" noProof="0" smtClean="0"/>
              <a:t>Click to edit Master title style</a:t>
            </a: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10000"/>
            <a:ext cx="5943600" cy="974725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3600">
                <a:solidFill>
                  <a:srgbClr val="004A48"/>
                </a:solidFill>
                <a:latin typeface="Cooper Black" pitchFamily="18" charset="0"/>
              </a:defRPr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  <p:sp>
        <p:nvSpPr>
          <p:cNvPr id="15367" name="Line 1031"/>
          <p:cNvSpPr>
            <a:spLocks noChangeShapeType="1"/>
          </p:cNvSpPr>
          <p:nvPr/>
        </p:nvSpPr>
        <p:spPr bwMode="gray">
          <a:xfrm>
            <a:off x="1143000" y="3200400"/>
            <a:ext cx="0" cy="16764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</a:ln>
          <a:effectLst/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5368" name="Rectangle 1032"/>
          <p:cNvSpPr>
            <a:spLocks noChangeArrowheads="1"/>
          </p:cNvSpPr>
          <p:nvPr/>
        </p:nvSpPr>
        <p:spPr bwMode="gray">
          <a:xfrm>
            <a:off x="914400" y="3702050"/>
            <a:ext cx="7197725" cy="31750"/>
          </a:xfrm>
          <a:prstGeom prst="rect">
            <a:avLst/>
          </a:prstGeom>
          <a:gradFill rotWithShape="0">
            <a:gsLst>
              <a:gs pos="0">
                <a:srgbClr val="00ECAE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5369" name="Rectangle 1033"/>
          <p:cNvSpPr>
            <a:spLocks noChangeArrowheads="1"/>
          </p:cNvSpPr>
          <p:nvPr/>
        </p:nvSpPr>
        <p:spPr bwMode="gray">
          <a:xfrm>
            <a:off x="0" y="0"/>
            <a:ext cx="9144000" cy="3048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15373" name="Object 1037"/>
          <p:cNvGraphicFramePr>
            <a:graphicFrameLocks noChangeAspect="1"/>
          </p:cNvGraphicFramePr>
          <p:nvPr/>
        </p:nvGraphicFramePr>
        <p:xfrm>
          <a:off x="6443663" y="404813"/>
          <a:ext cx="2333625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3" r:id="rId3" imgW="2333625" imgH="1238250" progId="">
                  <p:embed/>
                </p:oleObj>
              </mc:Choice>
              <mc:Fallback>
                <p:oleObj r:id="rId3" imgW="2333625" imgH="1238250" progId="">
                  <p:embed/>
                  <p:pic>
                    <p:nvPicPr>
                      <p:cNvPr id="0" name="Picture 10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404813"/>
                        <a:ext cx="2333625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29438" y="254000"/>
            <a:ext cx="2000250" cy="58277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28688" y="254000"/>
            <a:ext cx="5848350" cy="58277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162800" cy="762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28688" y="1341438"/>
            <a:ext cx="3802062" cy="47402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83150" y="1341438"/>
            <a:ext cx="3803650" cy="47402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162800" cy="762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928688" y="1341438"/>
            <a:ext cx="7758112" cy="4740275"/>
          </a:xfrm>
        </p:spPr>
        <p:txBody>
          <a:bodyPr/>
          <a:lstStyle/>
          <a:p>
            <a:endParaRPr lang="zh-HK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162800" cy="762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28688" y="1473200"/>
            <a:ext cx="3802062" cy="46085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883151" y="1473202"/>
            <a:ext cx="3803650" cy="22272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883151" y="3852863"/>
            <a:ext cx="3803650" cy="22288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SEC –  (</a:t>
            </a:r>
            <a:fld id="{139683F9-8079-4660-8E3C-CF4839E8593F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32577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28688" y="1341438"/>
            <a:ext cx="3802062" cy="474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83150" y="1341438"/>
            <a:ext cx="3803650" cy="474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ChangeArrowheads="1"/>
          </p:cNvSpPr>
          <p:nvPr/>
        </p:nvSpPr>
        <p:spPr bwMode="gray">
          <a:xfrm>
            <a:off x="1538288" y="330200"/>
            <a:ext cx="31750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4339" name="Rectangle 1027"/>
          <p:cNvSpPr>
            <a:spLocks noChangeArrowheads="1"/>
          </p:cNvSpPr>
          <p:nvPr/>
        </p:nvSpPr>
        <p:spPr bwMode="gray">
          <a:xfrm>
            <a:off x="471488" y="1016000"/>
            <a:ext cx="8226425" cy="31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4340" name="Rectangle 1028"/>
          <p:cNvSpPr>
            <a:spLocks noGrp="1" noChangeArrowheads="1"/>
          </p:cNvSpPr>
          <p:nvPr>
            <p:ph type="title"/>
          </p:nvPr>
        </p:nvSpPr>
        <p:spPr bwMode="auto">
          <a:xfrm>
            <a:off x="1766888" y="254000"/>
            <a:ext cx="71628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4341" name="Rectangle 10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1341438"/>
            <a:ext cx="7758112" cy="47402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</p:txBody>
      </p:sp>
      <p:pic>
        <p:nvPicPr>
          <p:cNvPr id="14345" name="Picture 1033" descr="SAMS_Log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77800"/>
            <a:ext cx="1371600" cy="798513"/>
          </a:xfrm>
          <a:prstGeom prst="rect">
            <a:avLst/>
          </a:prstGeom>
          <a:noFill/>
        </p:spPr>
      </p:pic>
      <p:sp>
        <p:nvSpPr>
          <p:cNvPr id="14346" name="Rectangle 1034"/>
          <p:cNvSpPr>
            <a:spLocks noChangeArrowheads="1"/>
          </p:cNvSpPr>
          <p:nvPr/>
        </p:nvSpPr>
        <p:spPr bwMode="gray">
          <a:xfrm>
            <a:off x="1538288" y="330200"/>
            <a:ext cx="31750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4347" name="Rectangle 1035"/>
          <p:cNvSpPr>
            <a:spLocks noChangeArrowheads="1"/>
          </p:cNvSpPr>
          <p:nvPr/>
        </p:nvSpPr>
        <p:spPr bwMode="gray">
          <a:xfrm>
            <a:off x="471488" y="1016000"/>
            <a:ext cx="8226425" cy="31750"/>
          </a:xfrm>
          <a:prstGeom prst="rect">
            <a:avLst/>
          </a:prstGeom>
          <a:solidFill>
            <a:srgbClr val="3F8DA5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4348" name="Rectangle 1036"/>
          <p:cNvSpPr>
            <a:spLocks noChangeArrowheads="1"/>
          </p:cNvSpPr>
          <p:nvPr/>
        </p:nvSpPr>
        <p:spPr bwMode="gray">
          <a:xfrm>
            <a:off x="3519488" y="1092200"/>
            <a:ext cx="3959225" cy="31750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4349" name="Rectangle 1037"/>
          <p:cNvSpPr>
            <a:spLocks noChangeArrowheads="1"/>
          </p:cNvSpPr>
          <p:nvPr/>
        </p:nvSpPr>
        <p:spPr bwMode="gray">
          <a:xfrm>
            <a:off x="5572125" y="1187450"/>
            <a:ext cx="2519363" cy="31750"/>
          </a:xfrm>
          <a:prstGeom prst="rect">
            <a:avLst/>
          </a:prstGeom>
          <a:solidFill>
            <a:srgbClr val="A1CDDB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pic>
        <p:nvPicPr>
          <p:cNvPr id="14350" name="Picture 1038" descr="word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140200"/>
            <a:ext cx="738188" cy="2667000"/>
          </a:xfrm>
          <a:prstGeom prst="rect">
            <a:avLst/>
          </a:prstGeom>
          <a:noFill/>
        </p:spPr>
      </p:pic>
      <p:sp>
        <p:nvSpPr>
          <p:cNvPr id="14351" name="Text Box 1039"/>
          <p:cNvSpPr txBox="1"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chemeClr val="folHlink">
                  <a:alpha val="30000"/>
                </a:schemeClr>
              </a:gs>
              <a:gs pos="100000">
                <a:srgbClr val="FFFFFF">
                  <a:alpha val="50000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400" b="0" dirty="0">
                <a:solidFill>
                  <a:srgbClr val="0099FF"/>
                </a:solidFill>
                <a:latin typeface="Tahoma" panose="020B0604030504040204" pitchFamily="34" charset="0"/>
              </a:rPr>
              <a:t>Systems and Information Management Section                                                                                  Slide </a:t>
            </a:r>
            <a:fld id="{31E2B235-92EF-45A9-A86E-39DDFF18DA9B}" type="slidenum">
              <a:rPr kumimoji="1" lang="en-US" altLang="zh-TW" sz="1400" b="0" dirty="0">
                <a:solidFill>
                  <a:srgbClr val="0099FF"/>
                </a:solidFill>
                <a:latin typeface="Tahoma" panose="020B0604030504040204" pitchFamily="34" charset="0"/>
              </a:rPr>
              <a:t>‹#›</a:t>
            </a:fld>
            <a:endParaRPr kumimoji="1" lang="en-US" altLang="zh-TW" sz="1400" b="0" dirty="0">
              <a:solidFill>
                <a:srgbClr val="0099FF"/>
              </a:solidFill>
              <a:latin typeface="Tahom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8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anose="05000000000000000000" pitchFamily="2" charset="2"/>
        <a:buChar char="n"/>
        <a:defRPr sz="2400">
          <a:solidFill>
            <a:srgbClr val="9900C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rgbClr val="6600CC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>
          <a:solidFill>
            <a:srgbClr val="333399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Tahoma" panose="020B060403050404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Tahoma" panose="020B0604030504040204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Tahoma" panose="020B0604030504040204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Tahoma" panose="020B0604030504040204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Tahoma" panose="020B0604030504040204" pitchFamily="34" charset="0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0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9.png"/><Relationship Id="rId4" Type="http://schemas.openxmlformats.org/officeDocument/2006/relationships/image" Target="../media/image21.png"/><Relationship Id="rId9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01031" y="3810000"/>
            <a:ext cx="6776169" cy="974725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 SEC Module</a:t>
            </a:r>
            <a:endParaRPr lang="en-GB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968109" y="2271976"/>
            <a:ext cx="51090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「系統保安」模組</a:t>
            </a: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編號版面配置區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15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2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750">
                <a:solidFill>
                  <a:schemeClr val="folHlink"/>
                </a:solidFill>
              </a:rPr>
              <a:t>SEC –  (</a:t>
            </a:r>
            <a:fld id="{54BC82BE-C1D7-45CF-B366-99D18B8552B6}" type="slidenum">
              <a:rPr lang="en-US" altLang="zh-TW" sz="75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r>
              <a:rPr lang="en-US" altLang="zh-TW" sz="75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基本概念 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– 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存取控制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1392" y="1970485"/>
            <a:ext cx="6211490" cy="3564731"/>
          </a:xfrm>
        </p:spPr>
        <p:txBody>
          <a:bodyPr/>
          <a:lstStyle/>
          <a:p>
            <a:r>
              <a:rPr lang="zh-TW" altLang="en-US" b="1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存取權限 </a:t>
            </a:r>
            <a:r>
              <a:rPr lang="en-US" altLang="zh-TW" b="1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– </a:t>
            </a:r>
            <a:r>
              <a:rPr lang="zh-TW" altLang="en-US" b="1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不同區域</a:t>
            </a:r>
          </a:p>
          <a:p>
            <a:pPr marL="628650" lvl="1"/>
            <a:r>
              <a:rPr lang="zh-TW" altLang="en-US" b="1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位置存取控制 </a:t>
            </a:r>
            <a:r>
              <a:rPr lang="en-US" altLang="zh-TW" b="1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– </a:t>
            </a:r>
            <a:r>
              <a:rPr lang="zh-TW" altLang="en-US" b="1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限制部分功能只能在網上校管系統網絡內使用</a:t>
            </a:r>
          </a:p>
        </p:txBody>
      </p:sp>
      <p:pic>
        <p:nvPicPr>
          <p:cNvPr id="14341" name="Picture 8" descr="j019746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751" y="3575247"/>
            <a:ext cx="3184922" cy="260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2" name="Group 20"/>
          <p:cNvGrpSpPr>
            <a:grpSpLocks/>
          </p:cNvGrpSpPr>
          <p:nvPr/>
        </p:nvGrpSpPr>
        <p:grpSpPr bwMode="auto">
          <a:xfrm>
            <a:off x="4929188" y="3280965"/>
            <a:ext cx="1066800" cy="2614613"/>
            <a:chOff x="3572" y="1570"/>
            <a:chExt cx="896" cy="2196"/>
          </a:xfrm>
        </p:grpSpPr>
        <p:pic>
          <p:nvPicPr>
            <p:cNvPr id="14346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17" y="1570"/>
              <a:ext cx="534" cy="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47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934" y="2387"/>
              <a:ext cx="534" cy="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48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572" y="3226"/>
              <a:ext cx="534" cy="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343" name="Group 21"/>
          <p:cNvGrpSpPr>
            <a:grpSpLocks/>
          </p:cNvGrpSpPr>
          <p:nvPr/>
        </p:nvGrpSpPr>
        <p:grpSpPr bwMode="auto">
          <a:xfrm>
            <a:off x="3479006" y="3248819"/>
            <a:ext cx="1995488" cy="2150269"/>
            <a:chOff x="2007" y="1502"/>
            <a:chExt cx="1676" cy="1806"/>
          </a:xfrm>
        </p:grpSpPr>
        <p:pic>
          <p:nvPicPr>
            <p:cNvPr id="14344" name="Picture 18" descr="bd07305_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1" y="2183"/>
              <a:ext cx="1132" cy="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5" name="Picture 19" descr="bd07305_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7" y="1502"/>
              <a:ext cx="1132" cy="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313712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編號版面配置區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15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2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750">
                <a:solidFill>
                  <a:schemeClr val="folHlink"/>
                </a:solidFill>
              </a:rPr>
              <a:t>SEC –  (</a:t>
            </a:r>
            <a:fld id="{6ECAD81A-61B5-4FE2-BE98-56A23B57240E}" type="slidenum">
              <a:rPr lang="en-US" altLang="zh-TW" sz="75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r>
              <a:rPr lang="en-US" altLang="zh-TW" sz="750">
                <a:solidFill>
                  <a:schemeClr val="folHlink"/>
                </a:solidFill>
              </a:rPr>
              <a:t>)</a:t>
            </a:r>
          </a:p>
        </p:txBody>
      </p:sp>
      <p:grpSp>
        <p:nvGrpSpPr>
          <p:cNvPr id="15363" name="Group 62"/>
          <p:cNvGrpSpPr>
            <a:grpSpLocks/>
          </p:cNvGrpSpPr>
          <p:nvPr/>
        </p:nvGrpSpPr>
        <p:grpSpPr bwMode="auto">
          <a:xfrm>
            <a:off x="1143000" y="3213497"/>
            <a:ext cx="6858000" cy="2618184"/>
            <a:chOff x="0" y="1979"/>
            <a:chExt cx="5760" cy="2199"/>
          </a:xfrm>
        </p:grpSpPr>
        <p:sp>
          <p:nvSpPr>
            <p:cNvPr id="15401" name="AutoShape 59"/>
            <p:cNvSpPr>
              <a:spLocks noChangeArrowheads="1"/>
            </p:cNvSpPr>
            <p:nvPr/>
          </p:nvSpPr>
          <p:spPr bwMode="gray">
            <a:xfrm>
              <a:off x="0" y="2001"/>
              <a:ext cx="5760" cy="2177"/>
            </a:xfrm>
            <a:prstGeom prst="rtTriangle">
              <a:avLst/>
            </a:prstGeom>
            <a:gradFill rotWithShape="1">
              <a:gsLst>
                <a:gs pos="0">
                  <a:srgbClr val="CC0000">
                    <a:alpha val="20000"/>
                  </a:srgbClr>
                </a:gs>
                <a:gs pos="100000">
                  <a:srgbClr val="EEA9A9">
                    <a:alpha val="90999"/>
                  </a:srgbClr>
                </a:gs>
              </a:gsLst>
              <a:path path="rect">
                <a:fillToRect l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en-US" sz="1800">
                <a:solidFill>
                  <a:schemeClr val="folHlink"/>
                </a:solidFill>
              </a:endParaRPr>
            </a:p>
          </p:txBody>
        </p:sp>
        <p:sp>
          <p:nvSpPr>
            <p:cNvPr id="15402" name="Line 58"/>
            <p:cNvSpPr>
              <a:spLocks noChangeShapeType="1"/>
            </p:cNvSpPr>
            <p:nvPr/>
          </p:nvSpPr>
          <p:spPr bwMode="gray">
            <a:xfrm>
              <a:off x="0" y="1979"/>
              <a:ext cx="5760" cy="2177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</p:grp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7610" y="271914"/>
            <a:ext cx="7162800" cy="5715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基本概念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–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存取控制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35932" y="1618510"/>
            <a:ext cx="2403872" cy="467915"/>
          </a:xfrm>
        </p:spPr>
        <p:txBody>
          <a:bodyPr/>
          <a:lstStyle/>
          <a:p>
            <a:pPr>
              <a:buNone/>
              <a:defRPr/>
            </a:pPr>
            <a:r>
              <a:rPr lang="zh-TW" altLang="en-US" b="1" u="sng" dirty="0" smtClean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學校一般網絡設定</a:t>
            </a:r>
          </a:p>
        </p:txBody>
      </p:sp>
      <p:grpSp>
        <p:nvGrpSpPr>
          <p:cNvPr id="15366" name="Group 57"/>
          <p:cNvGrpSpPr>
            <a:grpSpLocks/>
          </p:cNvGrpSpPr>
          <p:nvPr/>
        </p:nvGrpSpPr>
        <p:grpSpPr bwMode="auto">
          <a:xfrm>
            <a:off x="1412082" y="2538412"/>
            <a:ext cx="1289447" cy="853679"/>
            <a:chOff x="226" y="1412"/>
            <a:chExt cx="1083" cy="717"/>
          </a:xfrm>
        </p:grpSpPr>
        <p:pic>
          <p:nvPicPr>
            <p:cNvPr id="15399" name="Picture 11" descr="clou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" y="1412"/>
              <a:ext cx="1077" cy="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170" name="Text Box 18"/>
            <p:cNvSpPr txBox="1">
              <a:spLocks noChangeArrowheads="1"/>
            </p:cNvSpPr>
            <p:nvPr/>
          </p:nvSpPr>
          <p:spPr bwMode="auto">
            <a:xfrm>
              <a:off x="431" y="1616"/>
              <a:ext cx="878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8374" tIns="39187" rIns="78374" bIns="39187">
              <a:spAutoFit/>
            </a:bodyPr>
            <a:lstStyle>
              <a:lvl1pPr algn="l" defTabSz="1044575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522288" algn="l" defTabSz="1044575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044575" algn="l" defTabSz="1044575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566863" algn="l" defTabSz="1044575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90738" algn="l" defTabSz="1044575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47938" defTabSz="1044575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3005138" defTabSz="1044575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62338" defTabSz="1044575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919538" defTabSz="1044575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lang="zh-TW" altLang="en-US" sz="18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標楷體" pitchFamily="65" charset="-120"/>
                </a:rPr>
                <a:t>互聯網</a:t>
              </a:r>
            </a:p>
          </p:txBody>
        </p:sp>
      </p:grpSp>
      <p:grpSp>
        <p:nvGrpSpPr>
          <p:cNvPr id="15367" name="Group 56"/>
          <p:cNvGrpSpPr>
            <a:grpSpLocks/>
          </p:cNvGrpSpPr>
          <p:nvPr/>
        </p:nvGrpSpPr>
        <p:grpSpPr bwMode="auto">
          <a:xfrm>
            <a:off x="1628775" y="3942160"/>
            <a:ext cx="1997869" cy="1782365"/>
            <a:chOff x="408" y="2591"/>
            <a:chExt cx="1678" cy="1497"/>
          </a:xfrm>
        </p:grpSpPr>
        <p:sp>
          <p:nvSpPr>
            <p:cNvPr id="15392" name="Oval 20"/>
            <p:cNvSpPr>
              <a:spLocks noChangeArrowheads="1"/>
            </p:cNvSpPr>
            <p:nvPr/>
          </p:nvSpPr>
          <p:spPr bwMode="auto">
            <a:xfrm>
              <a:off x="408" y="2591"/>
              <a:ext cx="1678" cy="1497"/>
            </a:xfrm>
            <a:prstGeom prst="ellipse">
              <a:avLst/>
            </a:prstGeom>
            <a:solidFill>
              <a:srgbClr val="FFCCFF"/>
            </a:solidFill>
            <a:ln w="28575">
              <a:solidFill>
                <a:srgbClr val="FF0000"/>
              </a:solidFill>
              <a:prstDash val="dash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en-US" sz="1800">
                <a:solidFill>
                  <a:schemeClr val="folHlink"/>
                </a:solidFill>
              </a:endParaRPr>
            </a:p>
          </p:txBody>
        </p:sp>
        <p:sp>
          <p:nvSpPr>
            <p:cNvPr id="177165" name="Text Box 13"/>
            <p:cNvSpPr txBox="1">
              <a:spLocks noChangeArrowheads="1"/>
            </p:cNvSpPr>
            <p:nvPr/>
          </p:nvSpPr>
          <p:spPr bwMode="auto">
            <a:xfrm>
              <a:off x="680" y="2704"/>
              <a:ext cx="1102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8374" tIns="39187" rIns="78374" bIns="39187">
              <a:spAutoFit/>
            </a:bodyPr>
            <a:lstStyle>
              <a:lvl1pPr algn="l" defTabSz="1044575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522288" algn="l" defTabSz="1044575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044575" algn="l" defTabSz="1044575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566863" algn="l" defTabSz="1044575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90738" algn="l" defTabSz="1044575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47938" defTabSz="1044575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3005138" defTabSz="1044575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62338" defTabSz="1044575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919538" defTabSz="1044575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lang="en-US" altLang="zh-TW" sz="15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WebSAMS </a:t>
              </a:r>
              <a:r>
                <a:rPr lang="zh-TW" altLang="en-US" sz="15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網絡</a:t>
              </a:r>
            </a:p>
          </p:txBody>
        </p:sp>
        <p:sp>
          <p:nvSpPr>
            <p:cNvPr id="15394" name="Text Box 17"/>
            <p:cNvSpPr txBox="1">
              <a:spLocks noChangeArrowheads="1"/>
            </p:cNvSpPr>
            <p:nvPr/>
          </p:nvSpPr>
          <p:spPr bwMode="auto">
            <a:xfrm>
              <a:off x="1270" y="3566"/>
              <a:ext cx="748" cy="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8374" tIns="39187" rIns="78374" bIns="39187">
              <a:spAutoFit/>
            </a:bodyPr>
            <a:lstStyle>
              <a:lvl1pPr defTabSz="1044575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</a:defRPr>
              </a:lvl1pPr>
              <a:lvl2pPr marL="742950" indent="-285750" defTabSz="1044575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</a:defRPr>
              </a:lvl2pPr>
              <a:lvl3pPr marL="1143000" indent="-228600" defTabSz="10445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</a:defRPr>
              </a:lvl3pPr>
              <a:lvl4pPr marL="1600200" indent="-228600" defTabSz="1044575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</a:defRPr>
              </a:lvl4pPr>
              <a:lvl5pPr marL="2057400" indent="-228600" defTabSz="10445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10445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10445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10445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10445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350">
                  <a:solidFill>
                    <a:schemeClr val="folHlink"/>
                  </a:solidFill>
                  <a:latin typeface="標楷體" panose="03000509000000000000" pitchFamily="65" charset="-120"/>
                </a:rPr>
                <a:t>WebSAMS </a:t>
              </a:r>
              <a:r>
                <a:rPr lang="zh-TW" altLang="en-US" sz="1350">
                  <a:solidFill>
                    <a:schemeClr val="folHlink"/>
                  </a:solidFill>
                  <a:latin typeface="標楷體" panose="03000509000000000000" pitchFamily="65" charset="-120"/>
                </a:rPr>
                <a:t>伺服器</a:t>
              </a:r>
            </a:p>
          </p:txBody>
        </p:sp>
        <p:pic>
          <p:nvPicPr>
            <p:cNvPr id="15395" name="Picture 23" descr="server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612"/>
              <a:ext cx="426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6" name="Picture 30" descr="server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3090"/>
              <a:ext cx="426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7" name="Picture 38" descr="server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3181"/>
              <a:ext cx="426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5398" name="Object 52"/>
            <p:cNvGraphicFramePr>
              <a:graphicFrameLocks noChangeAspect="1"/>
            </p:cNvGraphicFramePr>
            <p:nvPr/>
          </p:nvGraphicFramePr>
          <p:xfrm>
            <a:off x="1360" y="2976"/>
            <a:ext cx="499" cy="7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5" r:id="rId5" imgW="724001" imgH="581106" progId="">
                    <p:embed/>
                  </p:oleObj>
                </mc:Choice>
                <mc:Fallback>
                  <p:oleObj r:id="rId5" imgW="724001" imgH="581106" progId="">
                    <p:embed/>
                    <p:pic>
                      <p:nvPicPr>
                        <p:cNvPr id="15398" name="Object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gray">
                        <a:xfrm>
                          <a:off x="1360" y="2976"/>
                          <a:ext cx="499" cy="7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 algn="ctr">
                              <a:solidFill>
                                <a:schemeClr val="folHlink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368" name="Group 55"/>
          <p:cNvGrpSpPr>
            <a:grpSpLocks/>
          </p:cNvGrpSpPr>
          <p:nvPr/>
        </p:nvGrpSpPr>
        <p:grpSpPr bwMode="auto">
          <a:xfrm>
            <a:off x="4491038" y="2294335"/>
            <a:ext cx="3105150" cy="2619375"/>
            <a:chOff x="2812" y="1207"/>
            <a:chExt cx="2608" cy="2200"/>
          </a:xfrm>
        </p:grpSpPr>
        <p:sp>
          <p:nvSpPr>
            <p:cNvPr id="15379" name="Oval 19"/>
            <p:cNvSpPr>
              <a:spLocks noChangeArrowheads="1"/>
            </p:cNvSpPr>
            <p:nvPr/>
          </p:nvSpPr>
          <p:spPr bwMode="auto">
            <a:xfrm>
              <a:off x="2812" y="1207"/>
              <a:ext cx="2608" cy="2200"/>
            </a:xfrm>
            <a:prstGeom prst="ellipse">
              <a:avLst/>
            </a:prstGeom>
            <a:solidFill>
              <a:srgbClr val="CCECFF"/>
            </a:solidFill>
            <a:ln w="28575">
              <a:solidFill>
                <a:srgbClr val="FF0000"/>
              </a:solidFill>
              <a:prstDash val="dash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en-US" sz="1800">
                <a:solidFill>
                  <a:schemeClr val="folHlink"/>
                </a:solidFill>
              </a:endParaRPr>
            </a:p>
          </p:txBody>
        </p:sp>
        <p:sp>
          <p:nvSpPr>
            <p:cNvPr id="177164" name="Text Box 12"/>
            <p:cNvSpPr txBox="1">
              <a:spLocks noChangeArrowheads="1"/>
            </p:cNvSpPr>
            <p:nvPr/>
          </p:nvSpPr>
          <p:spPr bwMode="auto">
            <a:xfrm>
              <a:off x="3706" y="1259"/>
              <a:ext cx="860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8374" tIns="39187" rIns="78374" bIns="39187">
              <a:spAutoFit/>
            </a:bodyPr>
            <a:lstStyle>
              <a:lvl1pPr algn="l" defTabSz="1044575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522288" algn="l" defTabSz="1044575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044575" algn="l" defTabSz="1044575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566863" algn="l" defTabSz="1044575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90738" algn="l" defTabSz="1044575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47938" defTabSz="1044575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3005138" defTabSz="1044575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62338" defTabSz="1044575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919538" defTabSz="1044575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lang="en-US" altLang="zh-TW" sz="150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ITED </a:t>
              </a:r>
              <a:r>
                <a:rPr lang="zh-TW" altLang="en-US" sz="150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網絡</a:t>
              </a:r>
            </a:p>
          </p:txBody>
        </p:sp>
        <p:sp>
          <p:nvSpPr>
            <p:cNvPr id="15381" name="Text Box 14"/>
            <p:cNvSpPr txBox="1">
              <a:spLocks noChangeArrowheads="1"/>
            </p:cNvSpPr>
            <p:nvPr/>
          </p:nvSpPr>
          <p:spPr bwMode="auto">
            <a:xfrm>
              <a:off x="3175" y="2251"/>
              <a:ext cx="567" cy="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8374" tIns="39187" rIns="78374" bIns="39187">
              <a:spAutoFit/>
            </a:bodyPr>
            <a:lstStyle>
              <a:lvl1pPr defTabSz="1044575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</a:defRPr>
              </a:lvl1pPr>
              <a:lvl2pPr marL="742950" indent="-285750" defTabSz="1044575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</a:defRPr>
              </a:lvl2pPr>
              <a:lvl3pPr marL="1143000" indent="-228600" defTabSz="10445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</a:defRPr>
              </a:lvl3pPr>
              <a:lvl4pPr marL="1600200" indent="-228600" defTabSz="1044575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</a:defRPr>
              </a:lvl4pPr>
              <a:lvl5pPr marL="2057400" indent="-228600" defTabSz="10445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10445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10445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10445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10445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350">
                  <a:solidFill>
                    <a:schemeClr val="folHlink"/>
                  </a:solidFill>
                  <a:latin typeface="標楷體" panose="03000509000000000000" pitchFamily="65" charset="-120"/>
                </a:rPr>
                <a:t>HTTP </a:t>
              </a:r>
              <a:r>
                <a:rPr lang="zh-TW" altLang="en-US" sz="1350">
                  <a:solidFill>
                    <a:schemeClr val="folHlink"/>
                  </a:solidFill>
                  <a:latin typeface="標楷體" panose="03000509000000000000" pitchFamily="65" charset="-120"/>
                </a:rPr>
                <a:t>伺服器</a:t>
              </a:r>
            </a:p>
          </p:txBody>
        </p:sp>
        <p:pic>
          <p:nvPicPr>
            <p:cNvPr id="15382" name="Picture 24" descr="server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047"/>
              <a:ext cx="426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3" name="Picture 31" descr="server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2" y="2387"/>
              <a:ext cx="426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4" name="Picture 32" descr="server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3" y="2228"/>
              <a:ext cx="426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5" name="Picture 33" descr="server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8" y="1797"/>
              <a:ext cx="426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6" name="Picture 34" descr="server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3" y="2818"/>
              <a:ext cx="426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7" name="Picture 35" descr="server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8" y="2931"/>
              <a:ext cx="426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8" name="Picture 36" descr="server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6" y="2614"/>
              <a:ext cx="426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9" name="Picture 37" descr="server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" y="1729"/>
              <a:ext cx="426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5390" name="Object 50"/>
            <p:cNvGraphicFramePr>
              <a:graphicFrameLocks noChangeAspect="1"/>
            </p:cNvGraphicFramePr>
            <p:nvPr/>
          </p:nvGraphicFramePr>
          <p:xfrm>
            <a:off x="2971" y="1638"/>
            <a:ext cx="521" cy="7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6" r:id="rId7" imgW="724001" imgH="581106" progId="">
                    <p:embed/>
                  </p:oleObj>
                </mc:Choice>
                <mc:Fallback>
                  <p:oleObj r:id="rId7" imgW="724001" imgH="581106" progId="">
                    <p:embed/>
                    <p:pic>
                      <p:nvPicPr>
                        <p:cNvPr id="15390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gray">
                        <a:xfrm>
                          <a:off x="2971" y="1638"/>
                          <a:ext cx="521" cy="7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 algn="ctr">
                              <a:solidFill>
                                <a:schemeClr val="folHlink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5391" name="Picture 54" descr="server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3" y="1548"/>
              <a:ext cx="426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9" name="Group 64"/>
          <p:cNvGrpSpPr>
            <a:grpSpLocks/>
          </p:cNvGrpSpPr>
          <p:nvPr/>
        </p:nvGrpSpPr>
        <p:grpSpPr bwMode="auto">
          <a:xfrm>
            <a:off x="2627710" y="2511030"/>
            <a:ext cx="2133600" cy="1042988"/>
            <a:chOff x="1247" y="1389"/>
            <a:chExt cx="1792" cy="876"/>
          </a:xfrm>
        </p:grpSpPr>
        <p:sp>
          <p:nvSpPr>
            <p:cNvPr id="15375" name="Line 6"/>
            <p:cNvSpPr>
              <a:spLocks noChangeShapeType="1"/>
            </p:cNvSpPr>
            <p:nvPr/>
          </p:nvSpPr>
          <p:spPr bwMode="auto">
            <a:xfrm>
              <a:off x="1247" y="1774"/>
              <a:ext cx="31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pic>
          <p:nvPicPr>
            <p:cNvPr id="15376" name="Picture 9" descr="server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1389"/>
              <a:ext cx="496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168" name="Text Box 16"/>
            <p:cNvSpPr txBox="1">
              <a:spLocks noChangeArrowheads="1"/>
            </p:cNvSpPr>
            <p:nvPr/>
          </p:nvSpPr>
          <p:spPr bwMode="auto">
            <a:xfrm>
              <a:off x="1360" y="2024"/>
              <a:ext cx="1043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8374" tIns="39187" rIns="78374" bIns="39187">
              <a:spAutoFit/>
            </a:bodyPr>
            <a:lstStyle>
              <a:lvl1pPr algn="l" defTabSz="1044575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522288" algn="l" defTabSz="1044575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044575" algn="l" defTabSz="1044575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566863" algn="l" defTabSz="1044575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90738" algn="l" defTabSz="1044575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47938" defTabSz="1044575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3005138" defTabSz="1044575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62338" defTabSz="1044575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919538" defTabSz="1044575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lang="zh-TW" altLang="en-US" sz="135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標楷體" pitchFamily="65" charset="-120"/>
                </a:rPr>
                <a:t>互聯網通訊閘</a:t>
              </a:r>
            </a:p>
          </p:txBody>
        </p:sp>
        <p:sp>
          <p:nvSpPr>
            <p:cNvPr id="15378" name="Line 29"/>
            <p:cNvSpPr>
              <a:spLocks noChangeShapeType="1"/>
            </p:cNvSpPr>
            <p:nvPr/>
          </p:nvSpPr>
          <p:spPr bwMode="auto">
            <a:xfrm flipH="1" flipV="1">
              <a:off x="1995" y="1797"/>
              <a:ext cx="1044" cy="22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</p:grpSp>
      <p:grpSp>
        <p:nvGrpSpPr>
          <p:cNvPr id="15370" name="Group 63"/>
          <p:cNvGrpSpPr>
            <a:grpSpLocks/>
          </p:cNvGrpSpPr>
          <p:nvPr/>
        </p:nvGrpSpPr>
        <p:grpSpPr bwMode="auto">
          <a:xfrm>
            <a:off x="3249216" y="3590925"/>
            <a:ext cx="2051447" cy="1709737"/>
            <a:chOff x="1769" y="2296"/>
            <a:chExt cx="1723" cy="1436"/>
          </a:xfrm>
        </p:grpSpPr>
        <p:sp>
          <p:nvSpPr>
            <p:cNvPr id="15371" name="Text Box 15"/>
            <p:cNvSpPr txBox="1">
              <a:spLocks noChangeArrowheads="1"/>
            </p:cNvSpPr>
            <p:nvPr/>
          </p:nvSpPr>
          <p:spPr bwMode="auto">
            <a:xfrm>
              <a:off x="2585" y="3317"/>
              <a:ext cx="907" cy="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8374" tIns="39187" rIns="78374" bIns="39187">
              <a:spAutoFit/>
            </a:bodyPr>
            <a:lstStyle>
              <a:lvl1pPr defTabSz="1044575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</a:defRPr>
              </a:lvl1pPr>
              <a:lvl2pPr marL="742950" indent="-285750" defTabSz="1044575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</a:defRPr>
              </a:lvl2pPr>
              <a:lvl3pPr marL="1143000" indent="-228600" defTabSz="10445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</a:defRPr>
              </a:lvl3pPr>
              <a:lvl4pPr marL="1600200" indent="-228600" defTabSz="1044575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</a:defRPr>
              </a:lvl4pPr>
              <a:lvl5pPr marL="2057400" indent="-228600" defTabSz="10445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10445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10445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10445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10445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1350">
                  <a:solidFill>
                    <a:schemeClr val="tx2"/>
                  </a:solidFill>
                  <a:latin typeface="標楷體" panose="03000509000000000000" pitchFamily="65" charset="-120"/>
                </a:rPr>
                <a:t>路由器 </a:t>
              </a:r>
              <a:r>
                <a:rPr lang="en-US" altLang="zh-TW" sz="1350">
                  <a:solidFill>
                    <a:schemeClr val="tx2"/>
                  </a:solidFill>
                  <a:latin typeface="標楷體" panose="03000509000000000000" pitchFamily="65" charset="-120"/>
                </a:rPr>
                <a:t>(Router)</a:t>
              </a:r>
            </a:p>
          </p:txBody>
        </p:sp>
        <p:sp>
          <p:nvSpPr>
            <p:cNvPr id="15372" name="Line 28"/>
            <p:cNvSpPr>
              <a:spLocks noChangeShapeType="1"/>
            </p:cNvSpPr>
            <p:nvPr/>
          </p:nvSpPr>
          <p:spPr bwMode="auto">
            <a:xfrm flipH="1">
              <a:off x="2857" y="2296"/>
              <a:ext cx="272" cy="77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15373" name="Line 5"/>
            <p:cNvSpPr>
              <a:spLocks noChangeShapeType="1"/>
            </p:cNvSpPr>
            <p:nvPr/>
          </p:nvSpPr>
          <p:spPr bwMode="auto">
            <a:xfrm flipH="1">
              <a:off x="1769" y="3271"/>
              <a:ext cx="703" cy="1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graphicFrame>
          <p:nvGraphicFramePr>
            <p:cNvPr id="15374" name="Object 60"/>
            <p:cNvGraphicFramePr>
              <a:graphicFrameLocks noChangeAspect="1"/>
            </p:cNvGraphicFramePr>
            <p:nvPr/>
          </p:nvGraphicFramePr>
          <p:xfrm>
            <a:off x="2381" y="2954"/>
            <a:ext cx="703" cy="4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7" r:id="rId9" imgW="2381582" imgH="1666667" progId="">
                    <p:embed/>
                  </p:oleObj>
                </mc:Choice>
                <mc:Fallback>
                  <p:oleObj r:id="rId9" imgW="2381582" imgH="1666667" progId="">
                    <p:embed/>
                    <p:pic>
                      <p:nvPicPr>
                        <p:cNvPr id="15374" name="Object 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gray">
                        <a:xfrm>
                          <a:off x="2381" y="2954"/>
                          <a:ext cx="703" cy="4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 algn="ctr">
                              <a:solidFill>
                                <a:schemeClr val="folHlink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81920409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973" y="2240757"/>
            <a:ext cx="5122069" cy="3484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387" name="投影片編號版面配置區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15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2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750">
                <a:solidFill>
                  <a:schemeClr val="folHlink"/>
                </a:solidFill>
              </a:rPr>
              <a:t>SEC –  (</a:t>
            </a:r>
            <a:fld id="{C715231A-8F4D-4BF7-A9CE-65800B278936}" type="slidenum">
              <a:rPr lang="en-US" altLang="zh-TW" sz="75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r>
              <a:rPr lang="en-US" altLang="zh-TW" sz="75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基本概念 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– 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存取控制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8384" y="1223565"/>
            <a:ext cx="4133897" cy="404813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存取權限 </a:t>
            </a:r>
            <a:r>
              <a:rPr lang="en-US" altLang="zh-TW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– </a:t>
            </a:r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不同區域</a:t>
            </a:r>
          </a:p>
        </p:txBody>
      </p:sp>
      <p:sp>
        <p:nvSpPr>
          <p:cNvPr id="16390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gray">
          <a:xfrm>
            <a:off x="7596187" y="5616178"/>
            <a:ext cx="404813" cy="270272"/>
          </a:xfrm>
          <a:prstGeom prst="actionButtonReturn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6609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編號版面配置區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15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2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750">
                <a:solidFill>
                  <a:schemeClr val="folHlink"/>
                </a:solidFill>
              </a:rPr>
              <a:t>SEC –  (</a:t>
            </a:r>
            <a:fld id="{1F74BC37-130D-4AE6-841F-5FA44B87666D}" type="slidenum">
              <a:rPr lang="en-US" altLang="zh-TW" sz="75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r>
              <a:rPr lang="en-US" altLang="zh-TW" sz="75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4785" y="384572"/>
            <a:ext cx="7162800" cy="5715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基本概念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–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存取控制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4785" y="1565672"/>
            <a:ext cx="5594747" cy="3456385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注意事項</a:t>
            </a:r>
            <a:r>
              <a:rPr lang="en-US" altLang="zh-TW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</a:p>
          <a:p>
            <a:pPr marL="628650" lvl="1"/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如權限不足，有些功能不會在左選單中顯示。</a:t>
            </a:r>
          </a:p>
        </p:txBody>
      </p:sp>
      <p:graphicFrame>
        <p:nvGraphicFramePr>
          <p:cNvPr id="17413" name="Object 8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089359857"/>
              </p:ext>
            </p:extLst>
          </p:nvPr>
        </p:nvGraphicFramePr>
        <p:xfrm>
          <a:off x="2701529" y="2926179"/>
          <a:ext cx="1519238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PBrush" r:id="rId3" imgW="1352381" imgH="2324424" progId="">
                  <p:embed/>
                </p:oleObj>
              </mc:Choice>
              <mc:Fallback>
                <p:oleObj name="PBrush" r:id="rId3" imgW="1352381" imgH="2324424" progId="">
                  <p:embed/>
                  <p:pic>
                    <p:nvPicPr>
                      <p:cNvPr id="1741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1529" y="2926179"/>
                        <a:ext cx="1519238" cy="260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1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382691" y="2719388"/>
          <a:ext cx="1489472" cy="2302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PBrush" r:id="rId5" imgW="1324160" imgH="2048161" progId="">
                  <p:embed/>
                </p:oleObj>
              </mc:Choice>
              <mc:Fallback>
                <p:oleObj name="PBrush" r:id="rId5" imgW="1324160" imgH="2048161" progId="">
                  <p:embed/>
                  <p:pic>
                    <p:nvPicPr>
                      <p:cNvPr id="1741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2691" y="2719388"/>
                        <a:ext cx="1489472" cy="23026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15" name="Group 14"/>
          <p:cNvGrpSpPr>
            <a:grpSpLocks/>
          </p:cNvGrpSpPr>
          <p:nvPr/>
        </p:nvGrpSpPr>
        <p:grpSpPr bwMode="auto">
          <a:xfrm>
            <a:off x="2708673" y="3158729"/>
            <a:ext cx="1350169" cy="1458515"/>
            <a:chOff x="1315" y="1933"/>
            <a:chExt cx="1134" cy="1225"/>
          </a:xfrm>
        </p:grpSpPr>
        <p:sp>
          <p:nvSpPr>
            <p:cNvPr id="17416" name="Rectangle 12"/>
            <p:cNvSpPr>
              <a:spLocks noChangeArrowheads="1"/>
            </p:cNvSpPr>
            <p:nvPr/>
          </p:nvSpPr>
          <p:spPr bwMode="gray">
            <a:xfrm>
              <a:off x="1315" y="1933"/>
              <a:ext cx="1134" cy="250"/>
            </a:xfrm>
            <a:prstGeom prst="rect">
              <a:avLst/>
            </a:prstGeom>
            <a:noFill/>
            <a:ln w="38100" algn="ctr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ECFF">
                          <a:alpha val="20000"/>
                        </a:srgbClr>
                      </a:gs>
                      <a:gs pos="100000">
                        <a:srgbClr val="5E6D76">
                          <a:alpha val="20000"/>
                        </a:srgbClr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en-US" sz="1800">
                <a:solidFill>
                  <a:schemeClr val="folHlink"/>
                </a:solidFill>
              </a:endParaRPr>
            </a:p>
          </p:txBody>
        </p:sp>
        <p:sp>
          <p:nvSpPr>
            <p:cNvPr id="17417" name="Rectangle 13"/>
            <p:cNvSpPr>
              <a:spLocks noChangeArrowheads="1"/>
            </p:cNvSpPr>
            <p:nvPr/>
          </p:nvSpPr>
          <p:spPr bwMode="gray">
            <a:xfrm>
              <a:off x="1315" y="2727"/>
              <a:ext cx="1134" cy="431"/>
            </a:xfrm>
            <a:prstGeom prst="rect">
              <a:avLst/>
            </a:prstGeom>
            <a:noFill/>
            <a:ln w="38100" algn="ctr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ECFF">
                          <a:alpha val="20000"/>
                        </a:srgbClr>
                      </a:gs>
                      <a:gs pos="100000">
                        <a:srgbClr val="5E6D76">
                          <a:alpha val="20000"/>
                        </a:srgbClr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en-US" sz="1800">
                <a:solidFill>
                  <a:schemeClr val="folHlin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08132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766" y="2296716"/>
            <a:ext cx="4645819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767" y="4127898"/>
            <a:ext cx="4725590" cy="177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投影片編號版面配置區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15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2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750">
                <a:solidFill>
                  <a:schemeClr val="folHlink"/>
                </a:solidFill>
              </a:rPr>
              <a:t>SEC –  (</a:t>
            </a:r>
            <a:fld id="{0F4750B1-DF67-4DFF-A71C-F373F311322D}" type="slidenum">
              <a:rPr lang="en-US" altLang="zh-TW" sz="75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r>
              <a:rPr lang="en-US" altLang="zh-TW" sz="75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75197" y="346471"/>
            <a:ext cx="7162800" cy="5715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基本概念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–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存取控制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75197" y="1835944"/>
            <a:ext cx="5594747" cy="3456385"/>
          </a:xfrm>
        </p:spPr>
        <p:txBody>
          <a:bodyPr/>
          <a:lstStyle/>
          <a:p>
            <a:pPr marL="628650" lvl="1"/>
            <a:r>
              <a:rPr lang="zh-TW" altLang="en-US" b="1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如權限不足，有些分頁將不會顯示。</a:t>
            </a:r>
          </a:p>
        </p:txBody>
      </p:sp>
      <p:sp>
        <p:nvSpPr>
          <p:cNvPr id="18439" name="Oval 11"/>
          <p:cNvSpPr>
            <a:spLocks noChangeArrowheads="1"/>
          </p:cNvSpPr>
          <p:nvPr/>
        </p:nvSpPr>
        <p:spPr bwMode="gray">
          <a:xfrm>
            <a:off x="2867025" y="2321719"/>
            <a:ext cx="1512094" cy="351235"/>
          </a:xfrm>
          <a:prstGeom prst="ellipse">
            <a:avLst/>
          </a:prstGeom>
          <a:noFill/>
          <a:ln w="38100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ECFF">
                        <a:alpha val="20000"/>
                      </a:srgbClr>
                    </a:gs>
                    <a:gs pos="100000">
                      <a:srgbClr val="5E6D76">
                        <a:alpha val="20000"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>
              <a:solidFill>
                <a:schemeClr val="folHlink"/>
              </a:solidFill>
            </a:endParaRPr>
          </a:p>
        </p:txBody>
      </p:sp>
      <p:sp>
        <p:nvSpPr>
          <p:cNvPr id="18440" name="Oval 12"/>
          <p:cNvSpPr>
            <a:spLocks noChangeArrowheads="1"/>
          </p:cNvSpPr>
          <p:nvPr/>
        </p:nvSpPr>
        <p:spPr bwMode="gray">
          <a:xfrm>
            <a:off x="2789635" y="4050506"/>
            <a:ext cx="1459706" cy="323850"/>
          </a:xfrm>
          <a:prstGeom prst="ellipse">
            <a:avLst/>
          </a:prstGeom>
          <a:noFill/>
          <a:ln w="38100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ECFF">
                        <a:alpha val="20000"/>
                      </a:srgbClr>
                    </a:gs>
                    <a:gs pos="100000">
                      <a:srgbClr val="5E6D76">
                        <a:alpha val="20000"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17968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272" y="2235994"/>
            <a:ext cx="4314825" cy="22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94" y="4655344"/>
            <a:ext cx="4329113" cy="90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投影片編號版面配置區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15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2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750">
                <a:solidFill>
                  <a:schemeClr val="folHlink"/>
                </a:solidFill>
              </a:rPr>
              <a:t>SEC –  (</a:t>
            </a:r>
            <a:fld id="{0804A4FC-470E-44DA-844B-D099BAD836A9}" type="slidenum">
              <a:rPr lang="en-US" altLang="zh-TW" sz="75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r>
              <a:rPr lang="en-US" altLang="zh-TW" sz="75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基本概念 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– 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存取控制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3696" y="1680369"/>
            <a:ext cx="6048375" cy="3564731"/>
          </a:xfrm>
        </p:spPr>
        <p:txBody>
          <a:bodyPr/>
          <a:lstStyle/>
          <a:p>
            <a:pPr marL="628650" lvl="1"/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如權限不足，有些按鍵會以灰色表示。</a:t>
            </a:r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gray">
          <a:xfrm>
            <a:off x="3194448" y="4266010"/>
            <a:ext cx="620315" cy="296465"/>
          </a:xfrm>
          <a:prstGeom prst="ellipse">
            <a:avLst/>
          </a:prstGeom>
          <a:noFill/>
          <a:ln w="3810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ECFF">
                        <a:alpha val="20000"/>
                      </a:srgbClr>
                    </a:gs>
                    <a:gs pos="100000">
                      <a:srgbClr val="5E6D76">
                        <a:alpha val="20000"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>
              <a:solidFill>
                <a:schemeClr val="folHlink"/>
              </a:solidFill>
            </a:endParaRPr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gray">
          <a:xfrm>
            <a:off x="3168254" y="5319713"/>
            <a:ext cx="620315" cy="296466"/>
          </a:xfrm>
          <a:prstGeom prst="ellipse">
            <a:avLst/>
          </a:prstGeom>
          <a:noFill/>
          <a:ln w="3810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ECFF">
                        <a:alpha val="20000"/>
                      </a:srgbClr>
                    </a:gs>
                    <a:gs pos="100000">
                      <a:srgbClr val="5E6D76">
                        <a:alpha val="20000"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09839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編號版面配置區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15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2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750">
                <a:solidFill>
                  <a:schemeClr val="folHlink"/>
                </a:solidFill>
              </a:rPr>
              <a:t>SEC –  (</a:t>
            </a:r>
            <a:fld id="{E466EDC6-EFF5-4F1F-A9D8-F5BC5EC2DAF4}" type="slidenum">
              <a:rPr lang="en-US" altLang="zh-TW" sz="75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r>
              <a:rPr lang="en-US" altLang="zh-TW" sz="75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6888" y="432115"/>
            <a:ext cx="7162800" cy="5715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基本概念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–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存取控制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11824" y="1337461"/>
            <a:ext cx="5778103" cy="3456385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注意事項</a:t>
            </a:r>
            <a:r>
              <a:rPr lang="en-US" altLang="zh-TW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</a:p>
          <a:p>
            <a:pPr marL="628650" lvl="1"/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內置用戶戶口</a:t>
            </a:r>
          </a:p>
          <a:p>
            <a:pPr marL="628650" lvl="1">
              <a:buNone/>
            </a:pPr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en-US" altLang="zh-TW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en-US" altLang="zh-TW" b="1" dirty="0" err="1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sysadmin</a:t>
            </a:r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：具備絕大部分功能權限</a:t>
            </a:r>
            <a:r>
              <a:rPr lang="en-US" altLang="zh-TW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﹝</a:t>
            </a:r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除</a:t>
            </a:r>
            <a:r>
              <a:rPr lang="zh-TW" altLang="en-US" b="1" u="sng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教職員資料</a:t>
            </a:r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b="1" u="sng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財務管理及策劃資料</a:t>
            </a:r>
            <a:r>
              <a:rPr lang="en-US" altLang="zh-TW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﹞</a:t>
            </a:r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628650" lvl="1">
              <a:buNone/>
            </a:pPr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en-US" altLang="zh-TW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en-US" altLang="zh-TW" b="1" dirty="0" err="1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asysadmin</a:t>
            </a:r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：僅用作更改 </a:t>
            </a:r>
            <a:r>
              <a:rPr lang="en-US" altLang="zh-TW" b="1" dirty="0" err="1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sysadmin</a:t>
            </a:r>
            <a:r>
              <a:rPr lang="en-US" altLang="zh-TW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密碼。</a:t>
            </a:r>
          </a:p>
          <a:p>
            <a:pPr marL="628650" lvl="1">
              <a:buNone/>
            </a:pPr>
            <a:endParaRPr lang="zh-TW" altLang="en-US" b="1" dirty="0" smtClean="0">
              <a:solidFill>
                <a:schemeClr val="folHlink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28650" lvl="1"/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用戶類別</a:t>
            </a:r>
          </a:p>
          <a:p>
            <a:pPr marL="942975" lvl="2" indent="-257175">
              <a:buNone/>
            </a:pPr>
            <a:r>
              <a:rPr lang="zh-TW" altLang="en-US" sz="1500" b="1" dirty="0">
                <a:solidFill>
                  <a:schemeClr val="fol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共四個類別：教職員、學生、家長及其他</a:t>
            </a:r>
          </a:p>
          <a:p>
            <a:pPr marL="942975" lvl="2" indent="-257175">
              <a:buNone/>
            </a:pPr>
            <a:endParaRPr lang="zh-TW" altLang="en-US" sz="1500" b="1" dirty="0">
              <a:solidFill>
                <a:schemeClr val="folHlin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28650" lvl="1"/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其他功能</a:t>
            </a:r>
          </a:p>
          <a:p>
            <a:pPr marL="942975" lvl="2" indent="-257175">
              <a:buNone/>
            </a:pPr>
            <a:r>
              <a:rPr lang="zh-TW" altLang="en-US" sz="1500" b="1" dirty="0">
                <a:solidFill>
                  <a:schemeClr val="fol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重啟已鎖用戶、查詢登入狀況</a:t>
            </a:r>
          </a:p>
          <a:p>
            <a:pPr marL="628650" lvl="1">
              <a:buNone/>
            </a:pPr>
            <a:endParaRPr lang="en-US" altLang="zh-TW" sz="1800" b="1" dirty="0">
              <a:solidFill>
                <a:schemeClr val="folHlin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485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gray">
          <a:xfrm>
            <a:off x="7623573" y="5669756"/>
            <a:ext cx="296465" cy="244079"/>
          </a:xfrm>
          <a:prstGeom prst="actionButtonReturn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0060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編號版面配置區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15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2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750">
                <a:solidFill>
                  <a:schemeClr val="folHlink"/>
                </a:solidFill>
              </a:rPr>
              <a:t>SEC –  (</a:t>
            </a:r>
            <a:fld id="{419C6AA0-91D5-4F51-BE88-D949C2E0C0A6}" type="slidenum">
              <a:rPr lang="en-US" altLang="zh-TW" sz="75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r>
              <a:rPr lang="en-US" altLang="zh-TW" sz="75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基本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概念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–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互聯網存取時限概況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2010967"/>
            <a:ext cx="1210866" cy="236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491" y="2010967"/>
            <a:ext cx="5076825" cy="187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18495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編號版面配置區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15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2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750">
                <a:solidFill>
                  <a:schemeClr val="folHlink"/>
                </a:solidFill>
              </a:rPr>
              <a:t>SEC –  (</a:t>
            </a:r>
            <a:fld id="{7AEC123E-6A8B-4D64-84B0-E714DAFD5164}" type="slidenum">
              <a:rPr lang="en-US" altLang="zh-TW" sz="75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r>
              <a:rPr lang="en-US" altLang="zh-TW" sz="75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基本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概念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–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互聯網存取時限概況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898" y="1855878"/>
            <a:ext cx="3887390" cy="143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gray">
          <a:xfrm>
            <a:off x="1723430" y="1364379"/>
            <a:ext cx="56173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 dirty="0">
                <a:solidFill>
                  <a:schemeClr val="folHlink"/>
                </a:solidFill>
              </a:rPr>
              <a:t>可以限制不同類別的同工</a:t>
            </a:r>
            <a:r>
              <a:rPr lang="en-US" altLang="zh-TW" sz="1800" dirty="0">
                <a:solidFill>
                  <a:schemeClr val="folHlink"/>
                </a:solidFill>
              </a:rPr>
              <a:t>/</a:t>
            </a:r>
            <a:r>
              <a:rPr lang="zh-TW" altLang="en-US" sz="1800" dirty="0">
                <a:solidFill>
                  <a:schemeClr val="folHlink"/>
                </a:solidFill>
              </a:rPr>
              <a:t>用戶經由互聯網登入的時段</a:t>
            </a: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042" y="3203019"/>
            <a:ext cx="4306491" cy="306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7"/>
          <p:cNvSpPr>
            <a:spLocks noChangeArrowheads="1"/>
          </p:cNvSpPr>
          <p:nvPr/>
        </p:nvSpPr>
        <p:spPr bwMode="gray">
          <a:xfrm>
            <a:off x="1408039" y="3054191"/>
            <a:ext cx="458390" cy="297656"/>
          </a:xfrm>
          <a:prstGeom prst="rect">
            <a:avLst/>
          </a:prstGeom>
          <a:noFill/>
          <a:ln w="2857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03544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編號版面配置區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15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2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750">
                <a:solidFill>
                  <a:schemeClr val="folHlink"/>
                </a:solidFill>
              </a:rPr>
              <a:t>SEC –  (</a:t>
            </a:r>
            <a:fld id="{C19A3225-D73E-4B45-AE2B-3C4D02C0A03C}" type="slidenum">
              <a:rPr lang="en-US" altLang="zh-TW" sz="75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r>
              <a:rPr lang="en-US" altLang="zh-TW" sz="75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基本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概念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–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互聯網存取時限概況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grpSp>
        <p:nvGrpSpPr>
          <p:cNvPr id="23556" name="Group 9"/>
          <p:cNvGrpSpPr>
            <a:grpSpLocks/>
          </p:cNvGrpSpPr>
          <p:nvPr/>
        </p:nvGrpSpPr>
        <p:grpSpPr bwMode="auto">
          <a:xfrm>
            <a:off x="1666251" y="2313623"/>
            <a:ext cx="5343525" cy="2943225"/>
            <a:chOff x="295" y="1366"/>
            <a:chExt cx="4488" cy="2472"/>
          </a:xfrm>
        </p:grpSpPr>
        <p:grpSp>
          <p:nvGrpSpPr>
            <p:cNvPr id="23558" name="Group 8"/>
            <p:cNvGrpSpPr>
              <a:grpSpLocks/>
            </p:cNvGrpSpPr>
            <p:nvPr/>
          </p:nvGrpSpPr>
          <p:grpSpPr bwMode="auto">
            <a:xfrm>
              <a:off x="295" y="1366"/>
              <a:ext cx="4488" cy="2472"/>
              <a:chOff x="295" y="845"/>
              <a:chExt cx="4488" cy="2472"/>
            </a:xfrm>
          </p:grpSpPr>
          <p:pic>
            <p:nvPicPr>
              <p:cNvPr id="23560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" y="845"/>
                <a:ext cx="2619" cy="18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61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8" y="1553"/>
                <a:ext cx="3805" cy="17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559" name="Rectangle 6"/>
            <p:cNvSpPr>
              <a:spLocks noChangeArrowheads="1"/>
            </p:cNvSpPr>
            <p:nvPr/>
          </p:nvSpPr>
          <p:spPr bwMode="gray">
            <a:xfrm>
              <a:off x="793" y="1548"/>
              <a:ext cx="590" cy="249"/>
            </a:xfrm>
            <a:prstGeom prst="rect">
              <a:avLst/>
            </a:prstGeom>
            <a:noFill/>
            <a:ln w="28575" algn="ctr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en-US" sz="1800">
                <a:solidFill>
                  <a:schemeClr val="folHlink"/>
                </a:solidFill>
              </a:endParaRPr>
            </a:p>
          </p:txBody>
        </p:sp>
      </p:grpSp>
      <p:sp>
        <p:nvSpPr>
          <p:cNvPr id="23557" name="Text Box 10"/>
          <p:cNvSpPr txBox="1">
            <a:spLocks noChangeArrowheads="1"/>
          </p:cNvSpPr>
          <p:nvPr/>
        </p:nvSpPr>
        <p:spPr bwMode="gray">
          <a:xfrm>
            <a:off x="1879373" y="1489631"/>
            <a:ext cx="51304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 dirty="0">
                <a:solidFill>
                  <a:schemeClr val="folHlink"/>
                </a:solidFill>
              </a:rPr>
              <a:t>再編配給不同類別的同工</a:t>
            </a:r>
            <a:r>
              <a:rPr lang="en-US" altLang="zh-TW" sz="1800" dirty="0">
                <a:solidFill>
                  <a:schemeClr val="folHlink"/>
                </a:solidFill>
              </a:rPr>
              <a:t>/</a:t>
            </a:r>
            <a:r>
              <a:rPr lang="zh-TW" altLang="en-US" sz="1800" dirty="0">
                <a:solidFill>
                  <a:schemeClr val="folHlink"/>
                </a:solidFill>
              </a:rPr>
              <a:t>用戶</a:t>
            </a:r>
          </a:p>
        </p:txBody>
      </p:sp>
    </p:spTree>
    <p:extLst>
      <p:ext uri="{BB962C8B-B14F-4D97-AF65-F5344CB8AC3E}">
        <p14:creationId xmlns:p14="http://schemas.microsoft.com/office/powerpoint/2010/main" val="368796277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投影片編號版面配置區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15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2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750">
                <a:solidFill>
                  <a:schemeClr val="folHlink"/>
                </a:solidFill>
              </a:rPr>
              <a:t>SEC –  (</a:t>
            </a:r>
            <a:fld id="{1558F4B0-18CB-4572-BB91-3EF6D66AAC6D}" type="slidenum">
              <a:rPr lang="en-US" altLang="zh-TW" sz="75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r>
              <a:rPr lang="en-US" altLang="zh-TW" sz="75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ea typeface="標楷體" pitchFamily="65" charset="-120"/>
              </a:rPr>
              <a:t>主要功能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1392" y="1970485"/>
            <a:ext cx="6001940" cy="1296590"/>
          </a:xfrm>
        </p:spPr>
        <p:txBody>
          <a:bodyPr/>
          <a:lstStyle/>
          <a:p>
            <a:pPr>
              <a:defRPr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存取控制</a:t>
            </a:r>
          </a:p>
          <a:p>
            <a:pPr>
              <a:defRPr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設定</a:t>
            </a:r>
          </a:p>
          <a:p>
            <a:pPr>
              <a:defRPr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報告及紀錄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保安檢查</a:t>
            </a:r>
          </a:p>
        </p:txBody>
      </p:sp>
      <p:pic>
        <p:nvPicPr>
          <p:cNvPr id="6149" name="圖片 604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629" y="1047750"/>
            <a:ext cx="2159794" cy="481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矩形 60425"/>
          <p:cNvSpPr>
            <a:spLocks noChangeArrowheads="1"/>
          </p:cNvSpPr>
          <p:nvPr/>
        </p:nvSpPr>
        <p:spPr bwMode="auto">
          <a:xfrm>
            <a:off x="4814888" y="1307307"/>
            <a:ext cx="898922" cy="221456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>
              <a:solidFill>
                <a:schemeClr val="folHlink"/>
              </a:solidFill>
            </a:endParaRPr>
          </a:p>
        </p:txBody>
      </p:sp>
      <p:sp>
        <p:nvSpPr>
          <p:cNvPr id="6151" name="矩形 87"/>
          <p:cNvSpPr>
            <a:spLocks noChangeArrowheads="1"/>
          </p:cNvSpPr>
          <p:nvPr/>
        </p:nvSpPr>
        <p:spPr bwMode="auto">
          <a:xfrm>
            <a:off x="4805363" y="3346848"/>
            <a:ext cx="898922" cy="220265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>
              <a:solidFill>
                <a:schemeClr val="folHlink"/>
              </a:solidFill>
            </a:endParaRPr>
          </a:p>
        </p:txBody>
      </p:sp>
      <p:sp>
        <p:nvSpPr>
          <p:cNvPr id="6152" name="矩形 88"/>
          <p:cNvSpPr>
            <a:spLocks noChangeArrowheads="1"/>
          </p:cNvSpPr>
          <p:nvPr/>
        </p:nvSpPr>
        <p:spPr bwMode="auto">
          <a:xfrm>
            <a:off x="4802981" y="4345781"/>
            <a:ext cx="1119188" cy="220266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>
              <a:solidFill>
                <a:schemeClr val="folHlink"/>
              </a:solidFill>
            </a:endParaRPr>
          </a:p>
        </p:txBody>
      </p:sp>
      <p:sp>
        <p:nvSpPr>
          <p:cNvPr id="6153" name="矩形 91"/>
          <p:cNvSpPr>
            <a:spLocks noChangeArrowheads="1"/>
          </p:cNvSpPr>
          <p:nvPr/>
        </p:nvSpPr>
        <p:spPr bwMode="auto">
          <a:xfrm>
            <a:off x="4802982" y="5638800"/>
            <a:ext cx="898922" cy="220266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7243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編號版面配置區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15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2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750">
                <a:solidFill>
                  <a:schemeClr val="folHlink"/>
                </a:solidFill>
              </a:rPr>
              <a:t>SEC –  (</a:t>
            </a:r>
            <a:fld id="{EDB244A3-5565-4C71-A5BF-9A40B7F55966}" type="slidenum">
              <a:rPr lang="en-US" altLang="zh-TW" sz="75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r>
              <a:rPr lang="en-US" altLang="zh-TW" sz="75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基本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概念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–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互聯網存取時限概況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804" y="2369344"/>
            <a:ext cx="3684984" cy="354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6"/>
          <p:cNvSpPr txBox="1">
            <a:spLocks noChangeArrowheads="1"/>
          </p:cNvSpPr>
          <p:nvPr/>
        </p:nvSpPr>
        <p:spPr bwMode="gray">
          <a:xfrm>
            <a:off x="1763316" y="1863329"/>
            <a:ext cx="5400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chemeClr val="folHlink"/>
                </a:solidFill>
              </a:rPr>
              <a:t>已把互聯網存取時限概況編給教師八四</a:t>
            </a:r>
          </a:p>
        </p:txBody>
      </p:sp>
      <p:sp>
        <p:nvSpPr>
          <p:cNvPr id="24582" name="Rectangle 7"/>
          <p:cNvSpPr>
            <a:spLocks noChangeArrowheads="1"/>
          </p:cNvSpPr>
          <p:nvPr/>
        </p:nvSpPr>
        <p:spPr bwMode="gray">
          <a:xfrm>
            <a:off x="3771901" y="5454254"/>
            <a:ext cx="459581" cy="189309"/>
          </a:xfrm>
          <a:prstGeom prst="rect">
            <a:avLst/>
          </a:prstGeom>
          <a:noFill/>
          <a:ln w="2857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4364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編號版面配置區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15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2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750">
                <a:solidFill>
                  <a:schemeClr val="folHlink"/>
                </a:solidFill>
              </a:rPr>
              <a:t>SEC –  (</a:t>
            </a:r>
            <a:fld id="{3C6785F2-8B30-45FD-A5D3-EC89303EC426}" type="slidenum">
              <a:rPr lang="en-US" altLang="zh-TW" sz="75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r>
              <a:rPr lang="en-US" altLang="zh-TW" sz="75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基本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概念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–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互聯網存取時限概況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1" y="2245519"/>
            <a:ext cx="3726656" cy="358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6"/>
          <p:cNvSpPr>
            <a:spLocks noChangeArrowheads="1"/>
          </p:cNvSpPr>
          <p:nvPr/>
        </p:nvSpPr>
        <p:spPr bwMode="gray">
          <a:xfrm>
            <a:off x="3896916" y="5370910"/>
            <a:ext cx="540544" cy="188119"/>
          </a:xfrm>
          <a:prstGeom prst="rect">
            <a:avLst/>
          </a:prstGeom>
          <a:noFill/>
          <a:ln w="2857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>
              <a:solidFill>
                <a:schemeClr val="folHlink"/>
              </a:solidFill>
            </a:endParaRPr>
          </a:p>
        </p:txBody>
      </p:sp>
      <p:sp>
        <p:nvSpPr>
          <p:cNvPr id="25606" name="Text Box 9"/>
          <p:cNvSpPr txBox="1">
            <a:spLocks noChangeArrowheads="1"/>
          </p:cNvSpPr>
          <p:nvPr/>
        </p:nvSpPr>
        <p:spPr bwMode="gray">
          <a:xfrm>
            <a:off x="1601391" y="1889522"/>
            <a:ext cx="59674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chemeClr val="folHlink"/>
                </a:solidFill>
              </a:rPr>
              <a:t>可以把多餘的存取時限概況刪除</a:t>
            </a:r>
          </a:p>
        </p:txBody>
      </p:sp>
    </p:spTree>
    <p:extLst>
      <p:ext uri="{BB962C8B-B14F-4D97-AF65-F5344CB8AC3E}">
        <p14:creationId xmlns:p14="http://schemas.microsoft.com/office/powerpoint/2010/main" val="316572741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編號版面配置區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15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2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750">
                <a:solidFill>
                  <a:schemeClr val="folHlink"/>
                </a:solidFill>
              </a:rPr>
              <a:t>SEC –  (</a:t>
            </a:r>
            <a:fld id="{55B0AA1B-BECE-403E-86A5-065E80B914B8}" type="slidenum">
              <a:rPr lang="en-US" altLang="zh-TW" sz="75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r>
              <a:rPr lang="en-US" altLang="zh-TW" sz="75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基本概念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–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互聯網存取時限概況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六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gray">
          <a:xfrm>
            <a:off x="1601391" y="1889522"/>
            <a:ext cx="5967413" cy="194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chemeClr val="folHlink"/>
                </a:solidFill>
              </a:rPr>
              <a:t>系統在增新學戶時，會為不同用戶設定存取時限概況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zh-TW" altLang="en-US" sz="1800">
              <a:solidFill>
                <a:schemeClr val="folHlink"/>
              </a:solidFill>
            </a:endParaRPr>
          </a:p>
          <a:p>
            <a:pPr eaLnBrk="1" hangingPunct="1">
              <a:buClrTx/>
              <a:buSzTx/>
              <a:buFont typeface="Arial" panose="020B0604020202020204" pitchFamily="34" charset="0"/>
              <a:buChar char="•"/>
            </a:pPr>
            <a:r>
              <a:rPr lang="zh-TW" altLang="en-US" sz="1500">
                <a:solidFill>
                  <a:schemeClr val="folHlink"/>
                </a:solidFill>
                <a:latin typeface="標楷體" panose="03000509000000000000" pitchFamily="65" charset="-120"/>
              </a:rPr>
              <a:t> 學生用戶 	 </a:t>
            </a:r>
            <a:r>
              <a:rPr lang="en-US" altLang="zh-TW" sz="1500">
                <a:solidFill>
                  <a:schemeClr val="folHlink"/>
                </a:solidFill>
                <a:latin typeface="標楷體" panose="03000509000000000000" pitchFamily="65" charset="-120"/>
              </a:rPr>
              <a:t>- </a:t>
            </a:r>
            <a:r>
              <a:rPr lang="zh-TW" altLang="en-US" sz="1500">
                <a:solidFill>
                  <a:schemeClr val="folHlink"/>
                </a:solidFill>
              </a:rPr>
              <a:t>學生用戶的預設互聯網存取時限概況 </a:t>
            </a:r>
            <a:endParaRPr lang="zh-TW" altLang="en-US" sz="1500">
              <a:solidFill>
                <a:schemeClr val="folHlink"/>
              </a:solidFill>
              <a:latin typeface="標楷體" panose="03000509000000000000" pitchFamily="65" charset="-120"/>
            </a:endParaRPr>
          </a:p>
          <a:p>
            <a:pPr eaLnBrk="1" hangingPunct="1">
              <a:buClrTx/>
              <a:buSzTx/>
              <a:buFont typeface="Arial" panose="020B0604020202020204" pitchFamily="34" charset="0"/>
              <a:buChar char="•"/>
            </a:pPr>
            <a:r>
              <a:rPr lang="zh-TW" altLang="en-US" sz="1500">
                <a:solidFill>
                  <a:schemeClr val="folHlink"/>
                </a:solidFill>
                <a:latin typeface="標楷體" panose="03000509000000000000" pitchFamily="65" charset="-120"/>
              </a:rPr>
              <a:t> 家長用戶 	 </a:t>
            </a:r>
            <a:r>
              <a:rPr lang="en-US" altLang="zh-TW" sz="1500">
                <a:solidFill>
                  <a:schemeClr val="folHlink"/>
                </a:solidFill>
                <a:latin typeface="標楷體" panose="03000509000000000000" pitchFamily="65" charset="-120"/>
              </a:rPr>
              <a:t>- </a:t>
            </a:r>
            <a:r>
              <a:rPr lang="zh-TW" altLang="en-US" sz="1500">
                <a:solidFill>
                  <a:schemeClr val="folHlink"/>
                </a:solidFill>
              </a:rPr>
              <a:t>家長用戶的預設互聯網存取時限概況</a:t>
            </a:r>
            <a:r>
              <a:rPr lang="zh-TW" altLang="en-US" sz="1800">
                <a:solidFill>
                  <a:schemeClr val="folHlink"/>
                </a:solidFill>
              </a:rPr>
              <a:t> </a:t>
            </a:r>
            <a:endParaRPr lang="zh-TW" altLang="en-US" sz="1500">
              <a:solidFill>
                <a:schemeClr val="folHlink"/>
              </a:solidFill>
              <a:latin typeface="標楷體" panose="03000509000000000000" pitchFamily="65" charset="-120"/>
            </a:endParaRPr>
          </a:p>
          <a:p>
            <a:pPr eaLnBrk="1" hangingPunct="1">
              <a:buClrTx/>
              <a:buSzTx/>
              <a:buFont typeface="Arial" panose="020B0604020202020204" pitchFamily="34" charset="0"/>
              <a:buChar char="•"/>
            </a:pPr>
            <a:r>
              <a:rPr lang="zh-TW" altLang="en-US" sz="1500">
                <a:solidFill>
                  <a:schemeClr val="folHlink"/>
                </a:solidFill>
                <a:latin typeface="標楷體" panose="03000509000000000000" pitchFamily="65" charset="-120"/>
              </a:rPr>
              <a:t> 教師</a:t>
            </a:r>
            <a:r>
              <a:rPr lang="en-US" altLang="zh-TW" sz="1500">
                <a:solidFill>
                  <a:schemeClr val="folHlink"/>
                </a:solidFill>
                <a:latin typeface="標楷體" panose="03000509000000000000" pitchFamily="65" charset="-120"/>
              </a:rPr>
              <a:t>/</a:t>
            </a:r>
            <a:r>
              <a:rPr lang="zh-TW" altLang="en-US" sz="1500">
                <a:solidFill>
                  <a:schemeClr val="folHlink"/>
                </a:solidFill>
                <a:latin typeface="標楷體" panose="03000509000000000000" pitchFamily="65" charset="-120"/>
              </a:rPr>
              <a:t>其他用戶 </a:t>
            </a:r>
            <a:r>
              <a:rPr lang="en-US" altLang="zh-TW" sz="1500">
                <a:solidFill>
                  <a:schemeClr val="folHlink"/>
                </a:solidFill>
                <a:latin typeface="標楷體" panose="03000509000000000000" pitchFamily="65" charset="-120"/>
              </a:rPr>
              <a:t>- </a:t>
            </a:r>
            <a:r>
              <a:rPr lang="zh-TW" altLang="en-US" sz="1500">
                <a:solidFill>
                  <a:schemeClr val="folHlink"/>
                </a:solidFill>
              </a:rPr>
              <a:t>教職員</a:t>
            </a:r>
            <a:r>
              <a:rPr lang="en-US" altLang="zh-TW" sz="1500">
                <a:solidFill>
                  <a:schemeClr val="folHlink"/>
                </a:solidFill>
              </a:rPr>
              <a:t>/</a:t>
            </a:r>
            <a:r>
              <a:rPr lang="zh-TW" altLang="en-US" sz="1500">
                <a:solidFill>
                  <a:schemeClr val="folHlink"/>
                </a:solidFill>
              </a:rPr>
              <a:t>其他用戶的預設互聯網存取時限概況</a:t>
            </a:r>
          </a:p>
          <a:p>
            <a:pPr eaLnBrk="1" hangingPunct="1">
              <a:buClrTx/>
              <a:buSzTx/>
              <a:buFont typeface="Arial" panose="020B0604020202020204" pitchFamily="34" charset="0"/>
              <a:buChar char="•"/>
            </a:pPr>
            <a:r>
              <a:rPr lang="zh-TW" altLang="en-US" sz="1500">
                <a:solidFill>
                  <a:schemeClr val="folHlink"/>
                </a:solidFill>
              </a:rPr>
              <a:t>  但學校亦可因應實際需要</a:t>
            </a:r>
            <a:r>
              <a:rPr lang="en-US" altLang="zh-TW" sz="1500">
                <a:solidFill>
                  <a:schemeClr val="folHlink"/>
                </a:solidFill>
              </a:rPr>
              <a:t>/</a:t>
            </a:r>
            <a:r>
              <a:rPr lang="zh-TW" altLang="en-US" sz="1500">
                <a:solidFill>
                  <a:schemeClr val="folHlink"/>
                </a:solidFill>
              </a:rPr>
              <a:t>系統保安更改互聯網存取時限概況</a:t>
            </a:r>
          </a:p>
        </p:txBody>
      </p:sp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4092179"/>
            <a:ext cx="5535216" cy="140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67118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編號版面配置區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15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2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750">
                <a:solidFill>
                  <a:schemeClr val="folHlink"/>
                </a:solidFill>
              </a:rPr>
              <a:t>SEC –  (</a:t>
            </a:r>
            <a:fld id="{AFACCE2F-C46D-4352-BCAF-AAA037D91119}" type="slidenum">
              <a:rPr lang="en-US" altLang="zh-TW" sz="75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r>
              <a:rPr lang="en-US" altLang="zh-TW" sz="75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一般功能 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– 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設定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45457"/>
            <a:ext cx="6048375" cy="3564731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設定 </a:t>
            </a:r>
            <a:r>
              <a:rPr lang="en-US" altLang="zh-TW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– (1) </a:t>
            </a:r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系統設定</a:t>
            </a:r>
          </a:p>
          <a:p>
            <a:pPr marL="628650" lvl="1"/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一般設定</a:t>
            </a:r>
            <a:b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 smtClean="0">
                <a:solidFill>
                  <a:srgbClr val="6699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﹝</a:t>
            </a:r>
            <a:r>
              <a:rPr lang="zh-TW" altLang="en-US" b="1" dirty="0" smtClean="0">
                <a:solidFill>
                  <a:srgbClr val="6699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如：容許錯誤登入次數，自動重啟已鎖用戶時限等</a:t>
            </a:r>
            <a:r>
              <a:rPr lang="en-US" altLang="zh-TW" b="1" dirty="0" smtClean="0">
                <a:solidFill>
                  <a:srgbClr val="6699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﹞</a:t>
            </a:r>
          </a:p>
          <a:p>
            <a:pPr marL="628650" lvl="1"/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存取時限</a:t>
            </a:r>
            <a:b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 smtClean="0">
                <a:solidFill>
                  <a:srgbClr val="6699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﹝</a:t>
            </a:r>
            <a:r>
              <a:rPr lang="zh-TW" altLang="en-US" b="1" dirty="0" smtClean="0">
                <a:solidFill>
                  <a:srgbClr val="6699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如：星期一至六、星期日的存取時限</a:t>
            </a:r>
            <a:r>
              <a:rPr lang="en-US" altLang="zh-TW" b="1" dirty="0" smtClean="0">
                <a:solidFill>
                  <a:srgbClr val="6699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﹞</a:t>
            </a:r>
          </a:p>
          <a:p>
            <a:pPr marL="628650" lvl="1"/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電子郵件</a:t>
            </a:r>
            <a:b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 smtClean="0">
                <a:solidFill>
                  <a:srgbClr val="6699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﹝</a:t>
            </a:r>
            <a:r>
              <a:rPr lang="zh-TW" altLang="en-US" b="1" dirty="0" smtClean="0">
                <a:solidFill>
                  <a:srgbClr val="6699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如：學校電郵地址、</a:t>
            </a:r>
            <a:r>
              <a:rPr lang="en-US" altLang="zh-TW" b="1" dirty="0" smtClean="0">
                <a:solidFill>
                  <a:srgbClr val="6699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SMTP</a:t>
            </a:r>
            <a:r>
              <a:rPr lang="zh-TW" altLang="en-US" b="1" dirty="0" smtClean="0">
                <a:solidFill>
                  <a:srgbClr val="6699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伺服器等</a:t>
            </a:r>
            <a:r>
              <a:rPr lang="en-US" altLang="zh-TW" b="1" dirty="0" smtClean="0">
                <a:solidFill>
                  <a:srgbClr val="6699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﹞</a:t>
            </a:r>
          </a:p>
          <a:p>
            <a:pPr marL="628650" lvl="1"/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審計追縱及紀錄</a:t>
            </a:r>
            <a:b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 smtClean="0">
                <a:solidFill>
                  <a:srgbClr val="6699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﹝</a:t>
            </a:r>
            <a:r>
              <a:rPr lang="zh-TW" altLang="en-US" b="1" dirty="0" smtClean="0">
                <a:solidFill>
                  <a:srgbClr val="6699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如：檔案容量大小</a:t>
            </a:r>
            <a:r>
              <a:rPr lang="en-US" altLang="zh-TW" b="1" dirty="0" smtClean="0">
                <a:solidFill>
                  <a:srgbClr val="6699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﹞</a:t>
            </a:r>
          </a:p>
        </p:txBody>
      </p:sp>
      <p:pic>
        <p:nvPicPr>
          <p:cNvPr id="27653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815" y="1533525"/>
            <a:ext cx="2890838" cy="398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77475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編號版面配置區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15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2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750">
                <a:solidFill>
                  <a:schemeClr val="folHlink"/>
                </a:solidFill>
              </a:rPr>
              <a:t>SEC –  (</a:t>
            </a:r>
            <a:fld id="{8D60A184-8EB5-483B-8BA5-CEA54D5CA3EE}" type="slidenum">
              <a:rPr lang="en-US" altLang="zh-TW" sz="75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r>
              <a:rPr lang="en-US" altLang="zh-TW" sz="75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一般功能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–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設定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826" y="1336448"/>
            <a:ext cx="6048375" cy="3564731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設定 </a:t>
            </a:r>
            <a:r>
              <a:rPr lang="en-US" altLang="zh-TW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– (2) </a:t>
            </a:r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網絡協定位址設定</a:t>
            </a:r>
          </a:p>
          <a:p>
            <a:pPr marL="628650" lvl="1"/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容許某些 </a:t>
            </a:r>
            <a:r>
              <a:rPr lang="en-US" altLang="zh-TW" b="1" dirty="0" err="1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ITEd</a:t>
            </a:r>
            <a:r>
              <a:rPr lang="en-US" altLang="zh-TW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工作站連接存取</a:t>
            </a:r>
          </a:p>
          <a:p>
            <a:endParaRPr lang="en-US" altLang="zh-TW" b="1" dirty="0" smtClean="0">
              <a:solidFill>
                <a:schemeClr val="folHlink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b="1" dirty="0" smtClean="0">
              <a:solidFill>
                <a:schemeClr val="folHlink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設定 </a:t>
            </a:r>
            <a:r>
              <a:rPr lang="en-US" altLang="zh-TW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– (3) </a:t>
            </a:r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系統界面設定</a:t>
            </a:r>
          </a:p>
          <a:p>
            <a:pPr marL="628650" lvl="1"/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登入頁圖像</a:t>
            </a:r>
          </a:p>
          <a:p>
            <a:pPr marL="628650" lvl="1"/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校徽</a:t>
            </a:r>
          </a:p>
          <a:p>
            <a:pPr marL="628650" lvl="1"/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顏色</a:t>
            </a:r>
          </a:p>
          <a:p>
            <a:endParaRPr lang="en-US" altLang="zh-TW" b="1" dirty="0" smtClean="0">
              <a:solidFill>
                <a:schemeClr val="folHlink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8677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467" y="2237185"/>
            <a:ext cx="4346972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639" y="3770475"/>
            <a:ext cx="2875359" cy="249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45058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611" y="1848329"/>
            <a:ext cx="2040731" cy="97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投影片編號版面配置區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15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2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750">
                <a:solidFill>
                  <a:schemeClr val="folHlink"/>
                </a:solidFill>
              </a:rPr>
              <a:t>SEC –  (</a:t>
            </a:r>
            <a:fld id="{922CCB92-4C60-4913-B0E9-84385DD6B0AE}" type="slidenum">
              <a:rPr lang="en-US" altLang="zh-TW" sz="75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r>
              <a:rPr lang="en-US" altLang="zh-TW" sz="75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一般功能 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– 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報告及紀錄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6868" y="1397199"/>
            <a:ext cx="6048375" cy="3564731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報告及紀錄 </a:t>
            </a:r>
            <a:r>
              <a:rPr lang="en-US" altLang="zh-TW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– </a:t>
            </a:r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審計追蹤</a:t>
            </a:r>
          </a:p>
          <a:p>
            <a:pPr marL="628650" lvl="1"/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一般</a:t>
            </a:r>
          </a:p>
          <a:p>
            <a:pPr marL="628650" lvl="1"/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教職員資料 </a:t>
            </a:r>
            <a:r>
              <a:rPr lang="en-US" altLang="zh-TW" b="1" dirty="0" smtClean="0">
                <a:solidFill>
                  <a:schemeClr val="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solidFill>
                  <a:schemeClr val="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只限 </a:t>
            </a:r>
            <a:r>
              <a:rPr lang="en-US" altLang="zh-TW" b="1" dirty="0" smtClean="0">
                <a:solidFill>
                  <a:schemeClr val="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SCHOOL_HEAD)</a:t>
            </a:r>
          </a:p>
          <a:p>
            <a:pPr marL="628650" lvl="1"/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財務管理及策劃 </a:t>
            </a:r>
            <a:r>
              <a:rPr lang="en-US" altLang="zh-TW" b="1" dirty="0" smtClean="0">
                <a:solidFill>
                  <a:schemeClr val="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solidFill>
                  <a:schemeClr val="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只限 </a:t>
            </a:r>
            <a:r>
              <a:rPr lang="en-US" altLang="zh-TW" b="1" dirty="0" smtClean="0">
                <a:solidFill>
                  <a:schemeClr val="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SCHOOL_HEAD)</a:t>
            </a:r>
          </a:p>
          <a:p>
            <a:pPr marL="628650" lvl="1"/>
            <a:endParaRPr lang="en-US" altLang="zh-TW" b="1" dirty="0" smtClean="0">
              <a:solidFill>
                <a:schemeClr val="folHlink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9702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247" y="3355181"/>
            <a:ext cx="5986463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80524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編號版面配置區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15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2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750">
                <a:solidFill>
                  <a:schemeClr val="folHlink"/>
                </a:solidFill>
              </a:rPr>
              <a:t>SEC –  (</a:t>
            </a:r>
            <a:fld id="{168A3E10-1828-4E2D-B753-7A4CE5837566}" type="slidenum">
              <a:rPr lang="en-US" altLang="zh-TW" sz="75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r>
              <a:rPr lang="en-US" altLang="zh-TW" sz="75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一般功能 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– 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報告及紀錄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2792" y="1232299"/>
            <a:ext cx="6048375" cy="1188244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報告及紀錄 </a:t>
            </a:r>
            <a:r>
              <a:rPr lang="en-US" altLang="zh-TW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– </a:t>
            </a:r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紀錄檔案</a:t>
            </a:r>
          </a:p>
          <a:p>
            <a:pPr marL="628650" lvl="1"/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清理 </a:t>
            </a:r>
            <a:r>
              <a:rPr lang="en-US" altLang="zh-TW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– </a:t>
            </a:r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登入</a:t>
            </a:r>
            <a:r>
              <a:rPr lang="en-US" altLang="zh-TW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﹝</a:t>
            </a:r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成功</a:t>
            </a:r>
            <a:r>
              <a:rPr lang="en-US" altLang="zh-TW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失敗</a:t>
            </a:r>
            <a:r>
              <a:rPr lang="en-US" altLang="zh-TW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﹞</a:t>
            </a:r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紀錄</a:t>
            </a:r>
          </a:p>
          <a:p>
            <a:pPr marL="628650" lvl="1">
              <a:buNone/>
            </a:pPr>
            <a:endParaRPr lang="zh-TW" altLang="en-US" b="1" dirty="0" smtClean="0">
              <a:solidFill>
                <a:schemeClr val="folHlink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28650" lvl="1"/>
            <a:endParaRPr lang="en-US" altLang="zh-TW" b="1" dirty="0" smtClean="0">
              <a:solidFill>
                <a:schemeClr val="folHlink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725" name="Rectangle 7"/>
          <p:cNvSpPr>
            <a:spLocks noChangeArrowheads="1"/>
          </p:cNvSpPr>
          <p:nvPr/>
        </p:nvSpPr>
        <p:spPr bwMode="auto">
          <a:xfrm>
            <a:off x="1109040" y="3143606"/>
            <a:ext cx="4882753" cy="32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838200" indent="-38100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1" eaLnBrk="1" hangingPunct="1"/>
            <a:r>
              <a:rPr lang="zh-TW" altLang="en-US" sz="1500" dirty="0">
                <a:solidFill>
                  <a:schemeClr val="folHlink"/>
                </a:solidFill>
                <a:latin typeface="標楷體" panose="03000509000000000000" pitchFamily="65" charset="-120"/>
              </a:rPr>
              <a:t>檢視備份 </a:t>
            </a:r>
            <a:r>
              <a:rPr lang="en-US" altLang="zh-TW" sz="1500" dirty="0">
                <a:solidFill>
                  <a:schemeClr val="folHlink"/>
                </a:solidFill>
                <a:latin typeface="標楷體" panose="03000509000000000000" pitchFamily="65" charset="-120"/>
              </a:rPr>
              <a:t>– </a:t>
            </a:r>
            <a:r>
              <a:rPr lang="zh-TW" altLang="en-US" sz="1500" dirty="0">
                <a:solidFill>
                  <a:schemeClr val="folHlink"/>
                </a:solidFill>
                <a:latin typeface="標楷體" panose="03000509000000000000" pitchFamily="65" charset="-120"/>
              </a:rPr>
              <a:t>資料</a:t>
            </a:r>
            <a:r>
              <a:rPr lang="en-US" altLang="zh-TW" sz="1500" dirty="0">
                <a:solidFill>
                  <a:schemeClr val="folHlink"/>
                </a:solidFill>
                <a:latin typeface="標楷體" panose="03000509000000000000" pitchFamily="65" charset="-120"/>
              </a:rPr>
              <a:t>/</a:t>
            </a:r>
            <a:r>
              <a:rPr lang="zh-TW" altLang="en-US" sz="1500" dirty="0">
                <a:solidFill>
                  <a:schemeClr val="folHlink"/>
                </a:solidFill>
                <a:latin typeface="標楷體" panose="03000509000000000000" pitchFamily="65" charset="-120"/>
              </a:rPr>
              <a:t>伺服器</a:t>
            </a:r>
            <a:r>
              <a:rPr lang="en-US" altLang="zh-TW" sz="1500" dirty="0">
                <a:solidFill>
                  <a:schemeClr val="folHlink"/>
                </a:solidFill>
                <a:latin typeface="標楷體" panose="03000509000000000000" pitchFamily="65" charset="-120"/>
              </a:rPr>
              <a:t>﹝</a:t>
            </a:r>
            <a:r>
              <a:rPr lang="zh-TW" altLang="en-US" sz="1500" dirty="0">
                <a:solidFill>
                  <a:schemeClr val="folHlink"/>
                </a:solidFill>
                <a:latin typeface="標楷體" panose="03000509000000000000" pitchFamily="65" charset="-120"/>
              </a:rPr>
              <a:t>備份</a:t>
            </a:r>
            <a:r>
              <a:rPr lang="en-US" altLang="zh-TW" sz="1500" dirty="0">
                <a:solidFill>
                  <a:schemeClr val="folHlink"/>
                </a:solidFill>
                <a:latin typeface="標楷體" panose="03000509000000000000" pitchFamily="65" charset="-120"/>
              </a:rPr>
              <a:t>/</a:t>
            </a:r>
            <a:r>
              <a:rPr lang="zh-TW" altLang="en-US" sz="1500" dirty="0">
                <a:solidFill>
                  <a:schemeClr val="folHlink"/>
                </a:solidFill>
                <a:latin typeface="標楷體" panose="03000509000000000000" pitchFamily="65" charset="-120"/>
              </a:rPr>
              <a:t>復原</a:t>
            </a:r>
            <a:r>
              <a:rPr lang="en-US" altLang="zh-TW" sz="1500" dirty="0">
                <a:solidFill>
                  <a:schemeClr val="folHlink"/>
                </a:solidFill>
                <a:latin typeface="標楷體" panose="03000509000000000000" pitchFamily="65" charset="-120"/>
              </a:rPr>
              <a:t>﹞</a:t>
            </a:r>
            <a:r>
              <a:rPr lang="zh-TW" altLang="en-US" sz="1500" dirty="0">
                <a:solidFill>
                  <a:schemeClr val="folHlink"/>
                </a:solidFill>
                <a:latin typeface="標楷體" panose="03000509000000000000" pitchFamily="65" charset="-120"/>
              </a:rPr>
              <a:t>紀錄</a:t>
            </a:r>
          </a:p>
          <a:p>
            <a:pPr lvl="1" eaLnBrk="1" hangingPunct="1"/>
            <a:endParaRPr lang="en-US" altLang="zh-TW" sz="1500" dirty="0">
              <a:solidFill>
                <a:schemeClr val="folHlink"/>
              </a:solidFill>
              <a:latin typeface="標楷體" panose="03000509000000000000" pitchFamily="65" charset="-120"/>
            </a:endParaRPr>
          </a:p>
        </p:txBody>
      </p:sp>
      <p:sp>
        <p:nvSpPr>
          <p:cNvPr id="30726" name="Line 13"/>
          <p:cNvSpPr>
            <a:spLocks noChangeShapeType="1"/>
          </p:cNvSpPr>
          <p:nvPr/>
        </p:nvSpPr>
        <p:spPr bwMode="gray">
          <a:xfrm>
            <a:off x="1835944" y="5454254"/>
            <a:ext cx="377429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pic>
        <p:nvPicPr>
          <p:cNvPr id="30727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031" y="2168719"/>
            <a:ext cx="4270772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096" y="1967309"/>
            <a:ext cx="2187178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2"/>
          <a:stretch>
            <a:fillRect/>
          </a:stretch>
        </p:blipFill>
        <p:spPr bwMode="auto">
          <a:xfrm>
            <a:off x="1704823" y="3419035"/>
            <a:ext cx="4743450" cy="175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群組 5"/>
          <p:cNvGrpSpPr>
            <a:grpSpLocks/>
          </p:cNvGrpSpPr>
          <p:nvPr/>
        </p:nvGrpSpPr>
        <p:grpSpPr bwMode="auto">
          <a:xfrm>
            <a:off x="2251471" y="5175207"/>
            <a:ext cx="5617369" cy="1277540"/>
            <a:chOff x="852984" y="4710483"/>
            <a:chExt cx="7488832" cy="1702429"/>
          </a:xfrm>
        </p:grpSpPr>
        <p:pic>
          <p:nvPicPr>
            <p:cNvPr id="30731" name="圖片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6"/>
            <a:stretch>
              <a:fillRect/>
            </a:stretch>
          </p:blipFill>
          <p:spPr bwMode="auto">
            <a:xfrm>
              <a:off x="852984" y="4773345"/>
              <a:ext cx="7488832" cy="1639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2" name="文字方塊 4"/>
            <p:cNvSpPr txBox="1">
              <a:spLocks noChangeArrowheads="1"/>
            </p:cNvSpPr>
            <p:nvPr/>
          </p:nvSpPr>
          <p:spPr bwMode="auto">
            <a:xfrm>
              <a:off x="2813331" y="4710483"/>
              <a:ext cx="1836204" cy="338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1050">
                  <a:solidFill>
                    <a:schemeClr val="folHlink"/>
                  </a:solidFill>
                </a:rPr>
                <a:t>資料備份</a:t>
              </a:r>
              <a:r>
                <a:rPr lang="en-US" altLang="zh-TW" sz="1050">
                  <a:solidFill>
                    <a:schemeClr val="folHlink"/>
                  </a:solidFill>
                </a:rPr>
                <a:t>/</a:t>
              </a:r>
              <a:r>
                <a:rPr lang="zh-TW" altLang="en-US" sz="1050">
                  <a:solidFill>
                    <a:schemeClr val="folHlink"/>
                  </a:solidFill>
                </a:rPr>
                <a:t>復原紀錄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631396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編號版面配置區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15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2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750">
                <a:solidFill>
                  <a:schemeClr val="folHlink"/>
                </a:solidFill>
              </a:rPr>
              <a:t>SEC –  (</a:t>
            </a:r>
            <a:fld id="{47D243B7-25C9-417E-BF90-F2DD83D2DE2C}" type="slidenum">
              <a:rPr lang="en-US" altLang="zh-TW" sz="75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r>
              <a:rPr lang="en-US" altLang="zh-TW" sz="75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一般功能 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– 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報告及紀錄</a:t>
            </a:r>
          </a:p>
        </p:txBody>
      </p:sp>
      <p:pic>
        <p:nvPicPr>
          <p:cNvPr id="31748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144" y="1464975"/>
            <a:ext cx="5915025" cy="38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00978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322" y="2807494"/>
            <a:ext cx="6272213" cy="228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投影片編號版面配置區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15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2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750">
                <a:solidFill>
                  <a:schemeClr val="folHlink"/>
                </a:solidFill>
              </a:rPr>
              <a:t>SEC –  (</a:t>
            </a:r>
            <a:fld id="{824BE37F-1D7F-4286-B694-33717C5CAB14}" type="slidenum">
              <a:rPr lang="en-US" altLang="zh-TW" sz="75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r>
              <a:rPr lang="en-US" altLang="zh-TW" sz="75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一般功能 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– 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報告及紀錄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3985" y="1418224"/>
            <a:ext cx="5832872" cy="3564731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報告及紀錄 </a:t>
            </a:r>
            <a:r>
              <a:rPr lang="en-US" altLang="zh-TW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– </a:t>
            </a:r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報告</a:t>
            </a:r>
          </a:p>
          <a:p>
            <a:pPr marL="628650" lvl="1"/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例子：</a:t>
            </a:r>
            <a:r>
              <a:rPr lang="en-US" altLang="zh-TW" b="1" dirty="0" smtClean="0">
                <a:solidFill>
                  <a:srgbClr val="6699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R-SEC005 </a:t>
            </a:r>
            <a:r>
              <a:rPr lang="zh-TW" altLang="en-US" b="1" dirty="0" smtClean="0">
                <a:solidFill>
                  <a:srgbClr val="6699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不成功登入系統紀錄</a:t>
            </a:r>
          </a:p>
          <a:p>
            <a:pPr marL="628650" lvl="1"/>
            <a:endParaRPr lang="zh-TW" altLang="en-US" b="1" dirty="0" smtClean="0">
              <a:solidFill>
                <a:srgbClr val="CC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28650" lvl="1"/>
            <a:endParaRPr lang="en-US" altLang="zh-TW" b="1" dirty="0" smtClean="0">
              <a:solidFill>
                <a:schemeClr val="folHlink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445070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編號版面配置區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15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2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750">
                <a:solidFill>
                  <a:schemeClr val="folHlink"/>
                </a:solidFill>
              </a:rPr>
              <a:t>SEC –  (</a:t>
            </a:r>
            <a:fld id="{D197450D-BD2E-40A3-B93F-0D26B5735D79}" type="slidenum">
              <a:rPr lang="en-US" altLang="zh-TW" sz="75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r>
              <a:rPr lang="en-US" altLang="zh-TW" sz="75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重設密碼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grpSp>
        <p:nvGrpSpPr>
          <p:cNvPr id="33796" name="Group 10"/>
          <p:cNvGrpSpPr>
            <a:grpSpLocks/>
          </p:cNvGrpSpPr>
          <p:nvPr/>
        </p:nvGrpSpPr>
        <p:grpSpPr bwMode="auto">
          <a:xfrm>
            <a:off x="2554209" y="2113785"/>
            <a:ext cx="4344591" cy="3673078"/>
            <a:chOff x="1056" y="1139"/>
            <a:chExt cx="3649" cy="3085"/>
          </a:xfrm>
        </p:grpSpPr>
        <p:pic>
          <p:nvPicPr>
            <p:cNvPr id="33798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" y="2952"/>
              <a:ext cx="3618" cy="1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99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139"/>
              <a:ext cx="3649" cy="1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797" name="Text Box 11"/>
          <p:cNvSpPr txBox="1">
            <a:spLocks noChangeArrowheads="1"/>
          </p:cNvSpPr>
          <p:nvPr/>
        </p:nvSpPr>
        <p:spPr bwMode="gray">
          <a:xfrm>
            <a:off x="2176817" y="1525082"/>
            <a:ext cx="42933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chemeClr val="folHlink"/>
                </a:solidFill>
              </a:rPr>
              <a:t>可以整批重設用戶的密碼</a:t>
            </a:r>
          </a:p>
        </p:txBody>
      </p:sp>
    </p:spTree>
    <p:extLst>
      <p:ext uri="{BB962C8B-B14F-4D97-AF65-F5344CB8AC3E}">
        <p14:creationId xmlns:p14="http://schemas.microsoft.com/office/powerpoint/2010/main" val="25152081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319" y="1970485"/>
            <a:ext cx="2077641" cy="210621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投影片編號版面配置區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15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2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750">
                <a:solidFill>
                  <a:schemeClr val="folHlink"/>
                </a:solidFill>
              </a:rPr>
              <a:t>SEC –  (</a:t>
            </a:r>
            <a:fld id="{27D599AA-8AB6-4456-8B45-3C6B6FF23471}" type="slidenum">
              <a:rPr lang="en-US" altLang="zh-TW" sz="75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r>
              <a:rPr lang="en-US" altLang="zh-TW" sz="75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ea typeface="標楷體" pitchFamily="65" charset="-120"/>
              </a:rPr>
              <a:t>核心概念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0302" y="1672234"/>
            <a:ext cx="6001940" cy="1296590"/>
          </a:xfrm>
        </p:spPr>
        <p:txBody>
          <a:bodyPr/>
          <a:lstStyle/>
          <a:p>
            <a:pPr>
              <a:defRPr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核心概念 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-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存取控制</a:t>
            </a:r>
          </a:p>
          <a:p>
            <a:pPr marL="628650" lvl="1">
              <a:buNone/>
              <a:defRPr/>
            </a:pPr>
            <a:endParaRPr lang="zh-TW" altLang="en-US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gray">
          <a:xfrm>
            <a:off x="5787629" y="2239567"/>
            <a:ext cx="1741884" cy="1297781"/>
          </a:xfrm>
          <a:prstGeom prst="rect">
            <a:avLst/>
          </a:prstGeom>
          <a:noFill/>
          <a:ln w="38100" algn="ctr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ECFF">
                        <a:alpha val="20000"/>
                      </a:srgbClr>
                    </a:gs>
                    <a:gs pos="100000">
                      <a:srgbClr val="5E6D76">
                        <a:alpha val="20000"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>
              <a:solidFill>
                <a:schemeClr val="folHlink"/>
              </a:solidFill>
            </a:endParaRPr>
          </a:p>
        </p:txBody>
      </p:sp>
      <p:grpSp>
        <p:nvGrpSpPr>
          <p:cNvPr id="7175" name="Group 16"/>
          <p:cNvGrpSpPr>
            <a:grpSpLocks/>
          </p:cNvGrpSpPr>
          <p:nvPr/>
        </p:nvGrpSpPr>
        <p:grpSpPr bwMode="auto">
          <a:xfrm>
            <a:off x="2003822" y="2943225"/>
            <a:ext cx="3214688" cy="2601516"/>
            <a:chOff x="496" y="1752"/>
            <a:chExt cx="2700" cy="2185"/>
          </a:xfrm>
        </p:grpSpPr>
        <p:pic>
          <p:nvPicPr>
            <p:cNvPr id="7186" name="Picture 9" descr="j0197461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1752"/>
              <a:ext cx="2675" cy="2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9995" name="Text Box 11"/>
            <p:cNvSpPr txBox="1">
              <a:spLocks noChangeArrowheads="1"/>
            </p:cNvSpPr>
            <p:nvPr/>
          </p:nvSpPr>
          <p:spPr bwMode="gray">
            <a:xfrm>
              <a:off x="496" y="1888"/>
              <a:ext cx="478" cy="271"/>
            </a:xfrm>
            <a:prstGeom prst="rect">
              <a:avLst/>
            </a:prstGeom>
            <a:solidFill>
              <a:srgbClr val="99FF99"/>
            </a:solidFill>
            <a:ln w="2857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zh-TW" altLang="en-US" sz="150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區域</a:t>
              </a:r>
            </a:p>
          </p:txBody>
        </p:sp>
      </p:grpSp>
      <p:grpSp>
        <p:nvGrpSpPr>
          <p:cNvPr id="7176" name="Group 14"/>
          <p:cNvGrpSpPr>
            <a:grpSpLocks/>
          </p:cNvGrpSpPr>
          <p:nvPr/>
        </p:nvGrpSpPr>
        <p:grpSpPr bwMode="auto">
          <a:xfrm>
            <a:off x="3762376" y="3807619"/>
            <a:ext cx="2416968" cy="1418035"/>
            <a:chOff x="1837" y="2478"/>
            <a:chExt cx="2030" cy="1191"/>
          </a:xfrm>
        </p:grpSpPr>
        <p:pic>
          <p:nvPicPr>
            <p:cNvPr id="7183" name="Picture 13" descr="j0098061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" y="2750"/>
              <a:ext cx="882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4" name="Picture 8" descr="j0240341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2478"/>
              <a:ext cx="918" cy="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9994" name="Text Box 10"/>
            <p:cNvSpPr txBox="1">
              <a:spLocks noChangeArrowheads="1"/>
            </p:cNvSpPr>
            <p:nvPr/>
          </p:nvSpPr>
          <p:spPr bwMode="gray">
            <a:xfrm>
              <a:off x="3066" y="3022"/>
              <a:ext cx="801" cy="271"/>
            </a:xfrm>
            <a:prstGeom prst="rect">
              <a:avLst/>
            </a:prstGeom>
            <a:solidFill>
              <a:srgbClr val="CCECFF"/>
            </a:solidFill>
            <a:ln w="28575" algn="ctr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zh-TW" altLang="en-US" sz="15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用戶組別</a:t>
              </a:r>
            </a:p>
          </p:txBody>
        </p:sp>
      </p:grpSp>
      <p:grpSp>
        <p:nvGrpSpPr>
          <p:cNvPr id="7177" name="Group 18"/>
          <p:cNvGrpSpPr>
            <a:grpSpLocks/>
          </p:cNvGrpSpPr>
          <p:nvPr/>
        </p:nvGrpSpPr>
        <p:grpSpPr bwMode="auto">
          <a:xfrm>
            <a:off x="4248150" y="2240757"/>
            <a:ext cx="1078707" cy="1369219"/>
            <a:chOff x="2608" y="1162"/>
            <a:chExt cx="906" cy="1150"/>
          </a:xfrm>
        </p:grpSpPr>
        <p:pic>
          <p:nvPicPr>
            <p:cNvPr id="7181" name="Picture 17" descr="j0394728[1]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1162"/>
              <a:ext cx="358" cy="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9996" name="Text Box 12"/>
            <p:cNvSpPr txBox="1">
              <a:spLocks noChangeArrowheads="1"/>
            </p:cNvSpPr>
            <p:nvPr/>
          </p:nvSpPr>
          <p:spPr bwMode="gray">
            <a:xfrm>
              <a:off x="3036" y="1570"/>
              <a:ext cx="478" cy="271"/>
            </a:xfrm>
            <a:prstGeom prst="rect">
              <a:avLst/>
            </a:prstGeom>
            <a:solidFill>
              <a:srgbClr val="FFCCFF"/>
            </a:solidFill>
            <a:ln w="28575" algn="ctr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zh-TW" altLang="en-US" sz="1500" dirty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用戶</a:t>
              </a:r>
            </a:p>
          </p:txBody>
        </p:sp>
      </p:grpSp>
      <p:grpSp>
        <p:nvGrpSpPr>
          <p:cNvPr id="7178" name="群組 1"/>
          <p:cNvGrpSpPr>
            <a:grpSpLocks/>
          </p:cNvGrpSpPr>
          <p:nvPr/>
        </p:nvGrpSpPr>
        <p:grpSpPr bwMode="auto">
          <a:xfrm>
            <a:off x="1223963" y="4642247"/>
            <a:ext cx="2241947" cy="1145887"/>
            <a:chOff x="107504" y="5046536"/>
            <a:chExt cx="2989865" cy="1528400"/>
          </a:xfrm>
        </p:grpSpPr>
        <p:pic>
          <p:nvPicPr>
            <p:cNvPr id="7179" name="圖片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320" y="5046536"/>
              <a:ext cx="1154656" cy="1154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12"/>
            <p:cNvSpPr txBox="1">
              <a:spLocks noChangeArrowheads="1"/>
            </p:cNvSpPr>
            <p:nvPr/>
          </p:nvSpPr>
          <p:spPr bwMode="gray">
            <a:xfrm>
              <a:off x="107504" y="6143894"/>
              <a:ext cx="2989865" cy="43104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 algn="ctr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sz="1500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互聯網存取時限概況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955559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編號版面配置區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15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2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750">
                <a:solidFill>
                  <a:schemeClr val="folHlink"/>
                </a:solidFill>
              </a:rPr>
              <a:t>SEC –  (</a:t>
            </a:r>
            <a:fld id="{1CB6F61D-CF08-4F79-8B21-AFE767EF2BBA}" type="slidenum">
              <a:rPr lang="en-US" altLang="zh-TW" sz="75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r>
              <a:rPr lang="en-US" altLang="zh-TW" sz="75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重設密碼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grpSp>
        <p:nvGrpSpPr>
          <p:cNvPr id="34820" name="Group 7"/>
          <p:cNvGrpSpPr>
            <a:grpSpLocks/>
          </p:cNvGrpSpPr>
          <p:nvPr/>
        </p:nvGrpSpPr>
        <p:grpSpPr bwMode="auto">
          <a:xfrm>
            <a:off x="1358503" y="2563237"/>
            <a:ext cx="5643563" cy="3026569"/>
            <a:chOff x="181" y="1251"/>
            <a:chExt cx="4740" cy="2542"/>
          </a:xfrm>
        </p:grpSpPr>
        <p:pic>
          <p:nvPicPr>
            <p:cNvPr id="3482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" y="1251"/>
              <a:ext cx="3630" cy="1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3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927"/>
              <a:ext cx="3673" cy="1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21" name="Text Box 8"/>
          <p:cNvSpPr txBox="1">
            <a:spLocks noChangeArrowheads="1"/>
          </p:cNvSpPr>
          <p:nvPr/>
        </p:nvSpPr>
        <p:spPr bwMode="gray">
          <a:xfrm>
            <a:off x="1492454" y="1791474"/>
            <a:ext cx="56235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 dirty="0">
                <a:solidFill>
                  <a:schemeClr val="folHlink"/>
                </a:solidFill>
              </a:rPr>
              <a:t>按重設密碼鍵，再按確定，即可重設選定用戶的密碼</a:t>
            </a:r>
          </a:p>
        </p:txBody>
      </p:sp>
    </p:spTree>
    <p:extLst>
      <p:ext uri="{BB962C8B-B14F-4D97-AF65-F5344CB8AC3E}">
        <p14:creationId xmlns:p14="http://schemas.microsoft.com/office/powerpoint/2010/main" val="7748311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編號版面配置區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15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2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750">
                <a:solidFill>
                  <a:schemeClr val="folHlink"/>
                </a:solidFill>
              </a:rPr>
              <a:t>SEC –  (</a:t>
            </a:r>
            <a:fld id="{10CEEDAD-C719-42B8-8766-987185C07ACC}" type="slidenum">
              <a:rPr lang="en-US" altLang="zh-TW" sz="75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r>
              <a:rPr lang="en-US" altLang="zh-TW" sz="75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重設密碼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591" y="2459832"/>
            <a:ext cx="4266009" cy="326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6"/>
          <p:cNvSpPr txBox="1">
            <a:spLocks noChangeArrowheads="1"/>
          </p:cNvSpPr>
          <p:nvPr/>
        </p:nvSpPr>
        <p:spPr bwMode="gray">
          <a:xfrm>
            <a:off x="2060972" y="1863329"/>
            <a:ext cx="51577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chemeClr val="folHlink"/>
                </a:solidFill>
              </a:rPr>
              <a:t>在報告管理取得重設密碼報告</a:t>
            </a:r>
          </a:p>
        </p:txBody>
      </p:sp>
    </p:spTree>
    <p:extLst>
      <p:ext uri="{BB962C8B-B14F-4D97-AF65-F5344CB8AC3E}">
        <p14:creationId xmlns:p14="http://schemas.microsoft.com/office/powerpoint/2010/main" val="425632324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編號版面配置區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15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2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750">
                <a:solidFill>
                  <a:schemeClr val="folHlink"/>
                </a:solidFill>
              </a:rPr>
              <a:t>SEC –  (</a:t>
            </a:r>
            <a:fld id="{19CD3122-61AC-416B-B980-CE5C36B1013D}" type="slidenum">
              <a:rPr lang="en-US" altLang="zh-TW" sz="75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r>
              <a:rPr lang="en-US" altLang="zh-TW" sz="75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重設密碼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36868" name="Text Box 6"/>
          <p:cNvSpPr txBox="1">
            <a:spLocks noChangeArrowheads="1"/>
          </p:cNvSpPr>
          <p:nvPr/>
        </p:nvSpPr>
        <p:spPr bwMode="gray">
          <a:xfrm>
            <a:off x="1520429" y="1863329"/>
            <a:ext cx="61031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chemeClr val="folHlink"/>
                </a:solidFill>
              </a:rPr>
              <a:t>報告內包括該六位用戶的新密碼</a:t>
            </a:r>
          </a:p>
        </p:txBody>
      </p:sp>
      <p:pic>
        <p:nvPicPr>
          <p:cNvPr id="36869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585" y="2328862"/>
            <a:ext cx="6523434" cy="294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95214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844" y="3386138"/>
            <a:ext cx="4024313" cy="250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投影片編號版面配置區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15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2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750">
                <a:solidFill>
                  <a:schemeClr val="folHlink"/>
                </a:solidFill>
              </a:rPr>
              <a:t>SEC –  (</a:t>
            </a:r>
            <a:fld id="{7380DF49-7AF3-414E-9C59-ACD06824FE35}" type="slidenum">
              <a:rPr lang="en-US" altLang="zh-TW" sz="75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r>
              <a:rPr lang="en-US" altLang="zh-TW" sz="75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整批產生學生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家長用戶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37893" name="Text Box 6"/>
          <p:cNvSpPr txBox="1">
            <a:spLocks noChangeArrowheads="1"/>
          </p:cNvSpPr>
          <p:nvPr/>
        </p:nvSpPr>
        <p:spPr bwMode="gray">
          <a:xfrm>
            <a:off x="1790700" y="1944291"/>
            <a:ext cx="577810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chemeClr val="folHlink"/>
                </a:solidFill>
              </a:rPr>
              <a:t>選擇某一學年某一級的學生</a:t>
            </a:r>
            <a:r>
              <a:rPr lang="en-US" altLang="zh-TW" sz="1800">
                <a:solidFill>
                  <a:schemeClr val="folHlink"/>
                </a:solidFill>
              </a:rPr>
              <a:t>/</a:t>
            </a:r>
            <a:r>
              <a:rPr lang="zh-TW" altLang="en-US" sz="1800">
                <a:solidFill>
                  <a:schemeClr val="folHlink"/>
                </a:solidFill>
              </a:rPr>
              <a:t>家長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chemeClr val="folHlink"/>
                </a:solidFill>
              </a:rPr>
              <a:t>然後選用戶密種類 </a:t>
            </a:r>
            <a:r>
              <a:rPr lang="en-US" altLang="zh-TW" sz="1800">
                <a:solidFill>
                  <a:schemeClr val="folHlink"/>
                </a:solidFill>
                <a:latin typeface="標楷體" panose="03000509000000000000" pitchFamily="65" charset="-120"/>
              </a:rPr>
              <a:t>–</a:t>
            </a:r>
            <a:r>
              <a:rPr lang="en-US" altLang="zh-TW" sz="1800">
                <a:solidFill>
                  <a:schemeClr val="folHlink"/>
                </a:solidFill>
              </a:rPr>
              <a:t> </a:t>
            </a:r>
            <a:r>
              <a:rPr lang="zh-TW" altLang="en-US" sz="1800">
                <a:solidFill>
                  <a:schemeClr val="folHlink"/>
                </a:solidFill>
              </a:rPr>
              <a:t>可選用戶名稱</a:t>
            </a:r>
            <a:r>
              <a:rPr lang="en-US" altLang="zh-TW" sz="1800">
                <a:solidFill>
                  <a:schemeClr val="folHlink"/>
                </a:solidFill>
              </a:rPr>
              <a:t>/</a:t>
            </a:r>
            <a:r>
              <a:rPr lang="zh-TW" altLang="en-US" sz="1800">
                <a:solidFill>
                  <a:schemeClr val="folHlink"/>
                </a:solidFill>
              </a:rPr>
              <a:t>身份證</a:t>
            </a:r>
            <a:r>
              <a:rPr lang="en-US" altLang="zh-TW" sz="1800">
                <a:solidFill>
                  <a:schemeClr val="folHlink"/>
                </a:solidFill>
              </a:rPr>
              <a:t>/</a:t>
            </a:r>
            <a:r>
              <a:rPr lang="zh-TW" altLang="en-US" sz="1800">
                <a:solidFill>
                  <a:schemeClr val="folHlink"/>
                </a:solidFill>
              </a:rPr>
              <a:t>電話</a:t>
            </a:r>
            <a:r>
              <a:rPr lang="en-US" altLang="zh-TW" sz="1800">
                <a:solidFill>
                  <a:schemeClr val="folHlink"/>
                </a:solidFill>
              </a:rPr>
              <a:t>/</a:t>
            </a:r>
            <a:r>
              <a:rPr lang="zh-TW" altLang="en-US" sz="1800">
                <a:solidFill>
                  <a:schemeClr val="folHlink"/>
                </a:solidFill>
              </a:rPr>
              <a:t>由系統產生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chemeClr val="folHlink"/>
                </a:solidFill>
              </a:rPr>
              <a:t>再按新增用戶鍵</a:t>
            </a:r>
          </a:p>
        </p:txBody>
      </p:sp>
      <p:sp>
        <p:nvSpPr>
          <p:cNvPr id="37894" name="Rectangle 7"/>
          <p:cNvSpPr>
            <a:spLocks noChangeArrowheads="1"/>
          </p:cNvSpPr>
          <p:nvPr/>
        </p:nvSpPr>
        <p:spPr bwMode="gray">
          <a:xfrm>
            <a:off x="2562226" y="3899297"/>
            <a:ext cx="4021931" cy="771525"/>
          </a:xfrm>
          <a:prstGeom prst="rect">
            <a:avLst/>
          </a:prstGeom>
          <a:noFill/>
          <a:ln w="2857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05704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323" y="2315766"/>
            <a:ext cx="6407944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投影片編號版面配置區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15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2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750">
                <a:solidFill>
                  <a:schemeClr val="folHlink"/>
                </a:solidFill>
              </a:rPr>
              <a:t>SEC –  (</a:t>
            </a:r>
            <a:fld id="{9B1AE8B1-1B1A-4A45-9E68-B0643B6B733B}" type="slidenum">
              <a:rPr lang="en-US" altLang="zh-TW" sz="75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r>
              <a:rPr lang="en-US" altLang="zh-TW" sz="75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整批產生學生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家長用戶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38917" name="Text Box 6"/>
          <p:cNvSpPr txBox="1">
            <a:spLocks noChangeArrowheads="1"/>
          </p:cNvSpPr>
          <p:nvPr/>
        </p:nvSpPr>
        <p:spPr bwMode="gray">
          <a:xfrm>
            <a:off x="1547813" y="1925241"/>
            <a:ext cx="60209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chemeClr val="folHlink"/>
                </a:solidFill>
              </a:rPr>
              <a:t>彈出的文件內包括該級所有家長用戶的名稱及密碼</a:t>
            </a:r>
          </a:p>
        </p:txBody>
      </p:sp>
    </p:spTree>
    <p:extLst>
      <p:ext uri="{BB962C8B-B14F-4D97-AF65-F5344CB8AC3E}">
        <p14:creationId xmlns:p14="http://schemas.microsoft.com/office/powerpoint/2010/main" val="183992783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0700" y="1026319"/>
            <a:ext cx="7162800" cy="571500"/>
          </a:xfrm>
        </p:spPr>
        <p:txBody>
          <a:bodyPr/>
          <a:lstStyle/>
          <a:p>
            <a:pPr>
              <a:defRPr/>
            </a:pPr>
            <a:r>
              <a:rPr lang="zh-HK" altLang="en-US" dirty="0">
                <a:latin typeface="標楷體" pitchFamily="65" charset="-120"/>
                <a:ea typeface="標楷體" pitchFamily="65" charset="-120"/>
              </a:rPr>
              <a:t>保安檢查</a:t>
            </a:r>
          </a:p>
        </p:txBody>
      </p:sp>
      <p:sp>
        <p:nvSpPr>
          <p:cNvPr id="39939" name="投影片編號版面配置區 3"/>
          <p:cNvSpPr>
            <a:spLocks noGrp="1"/>
          </p:cNvSpPr>
          <p:nvPr>
            <p:ph type="sldNum" sz="quarter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15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2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900">
                <a:solidFill>
                  <a:srgbClr val="0070C0"/>
                </a:solidFill>
                <a:latin typeface="Arial" panose="020B0604020202020204" pitchFamily="34" charset="0"/>
              </a:rPr>
              <a:t>P. </a:t>
            </a:r>
            <a:fld id="{33A64B2C-4C53-4D65-B52F-EFCE34EA695D}" type="slidenum">
              <a:rPr lang="en-US" altLang="zh-TW" sz="90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zh-TW" sz="9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39940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206" y="1808560"/>
            <a:ext cx="4657725" cy="3858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97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HK" dirty="0">
                <a:latin typeface="標楷體" pitchFamily="65" charset="-120"/>
                <a:ea typeface="標楷體" pitchFamily="65" charset="-120"/>
              </a:rPr>
              <a:t>保安檢查</a:t>
            </a:r>
            <a:r>
              <a:rPr dirty="0" err="1">
                <a:latin typeface="標楷體" pitchFamily="65" charset="-120"/>
                <a:ea typeface="標楷體" pitchFamily="65" charset="-120"/>
              </a:rPr>
              <a:t>異常報告</a:t>
            </a:r>
            <a:endParaRPr lang="zh-HK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0963" name="投影片編號版面配置區 3"/>
          <p:cNvSpPr>
            <a:spLocks noGrp="1"/>
          </p:cNvSpPr>
          <p:nvPr>
            <p:ph type="sldNum" sz="quarter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15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2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900">
                <a:solidFill>
                  <a:srgbClr val="0070C0"/>
                </a:solidFill>
                <a:latin typeface="Arial" panose="020B0604020202020204" pitchFamily="34" charset="0"/>
              </a:rPr>
              <a:t>P. </a:t>
            </a:r>
            <a:fld id="{C002D6C6-96A1-4D83-A30F-32FBAA7DBF16}" type="slidenum">
              <a:rPr lang="en-US" altLang="zh-TW" sz="90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zh-TW" sz="9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029" y="2655094"/>
            <a:ext cx="6250781" cy="1807369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160" y="4617244"/>
            <a:ext cx="5550694" cy="1228725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5242" y="1754982"/>
            <a:ext cx="5136356" cy="764381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906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7"/>
          <a:stretch>
            <a:fillRect/>
          </a:stretch>
        </p:blipFill>
        <p:spPr bwMode="auto">
          <a:xfrm>
            <a:off x="1129903" y="1262522"/>
            <a:ext cx="6831806" cy="509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投影片編號版面配置區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15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2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750">
                <a:solidFill>
                  <a:schemeClr val="folHlink"/>
                </a:solidFill>
              </a:rPr>
              <a:t>SEC –  (</a:t>
            </a:r>
            <a:fld id="{05F247F6-1170-4B01-BA5E-862CAE4D3FAE}" type="slidenum">
              <a:rPr lang="en-US" altLang="zh-TW" sz="75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r>
              <a:rPr lang="en-US" altLang="zh-TW" sz="75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41988" name="Rectangle 5"/>
          <p:cNvSpPr>
            <a:spLocks noChangeArrowheads="1"/>
          </p:cNvSpPr>
          <p:nvPr/>
        </p:nvSpPr>
        <p:spPr bwMode="gray">
          <a:xfrm>
            <a:off x="1129903" y="4508898"/>
            <a:ext cx="6223397" cy="891778"/>
          </a:xfrm>
          <a:prstGeom prst="rect">
            <a:avLst/>
          </a:prstGeom>
          <a:noFill/>
          <a:ln w="57150" algn="ctr">
            <a:solidFill>
              <a:srgbClr val="8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11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382" y="2915841"/>
            <a:ext cx="9141619" cy="16478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TW" sz="4500" dirty="0">
                <a:latin typeface="標楷體" panose="03000509000000000000" charset="-120"/>
                <a:ea typeface="標楷體" panose="03000509000000000000" charset="-120"/>
              </a:rPr>
              <a:t>-</a:t>
            </a:r>
            <a:r>
              <a:rPr lang="zh-TW" altLang="en-US" sz="4500" dirty="0">
                <a:latin typeface="標楷體" panose="03000509000000000000" charset="-120"/>
                <a:ea typeface="標楷體" panose="03000509000000000000" charset="-120"/>
              </a:rPr>
              <a:t>完 </a:t>
            </a:r>
            <a:r>
              <a:rPr lang="en-US" altLang="zh-TW" sz="4500" dirty="0">
                <a:latin typeface="標楷體" panose="03000509000000000000" charset="-120"/>
                <a:ea typeface="標楷體" panose="03000509000000000000" charset="-120"/>
              </a:rPr>
              <a:t>-</a:t>
            </a:r>
            <a:r>
              <a:rPr lang="zh-TW" altLang="en-GB" sz="4500" dirty="0">
                <a:latin typeface="標楷體" panose="03000509000000000000" charset="-120"/>
                <a:ea typeface="標楷體" panose="03000509000000000000" charset="-120"/>
              </a:rPr>
              <a:t/>
            </a:r>
            <a:br>
              <a:rPr lang="zh-TW" altLang="en-GB" sz="4500" dirty="0">
                <a:latin typeface="標楷體" panose="03000509000000000000" charset="-120"/>
                <a:ea typeface="標楷體" panose="03000509000000000000" charset="-120"/>
              </a:rPr>
            </a:br>
            <a:endParaRPr lang="zh-TW" altLang="en-US" sz="4500" b="0" dirty="0">
              <a:solidFill>
                <a:srgbClr val="008000"/>
              </a:solidFill>
              <a:effectLst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541474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編號版面配置區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15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2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750">
                <a:solidFill>
                  <a:schemeClr val="folHlink"/>
                </a:solidFill>
              </a:rPr>
              <a:t>SEC –  (</a:t>
            </a:r>
            <a:fld id="{E3D6EA00-6641-4BFB-A0A6-E265F6084AA0}" type="slidenum">
              <a:rPr lang="en-US" altLang="zh-TW" sz="75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r>
              <a:rPr lang="en-US" altLang="zh-TW" sz="75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基本概念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–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存取控制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3529" y="1835944"/>
            <a:ext cx="6048375" cy="3564731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存取權限 </a:t>
            </a:r>
            <a:r>
              <a:rPr lang="en-US" altLang="zh-TW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– </a:t>
            </a:r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用戶、用戶組別</a:t>
            </a:r>
          </a:p>
        </p:txBody>
      </p:sp>
      <p:grpSp>
        <p:nvGrpSpPr>
          <p:cNvPr id="8197" name="Group 40"/>
          <p:cNvGrpSpPr>
            <a:grpSpLocks/>
          </p:cNvGrpSpPr>
          <p:nvPr/>
        </p:nvGrpSpPr>
        <p:grpSpPr bwMode="auto">
          <a:xfrm>
            <a:off x="1910953" y="3462338"/>
            <a:ext cx="1543050" cy="1212056"/>
            <a:chOff x="645" y="2188"/>
            <a:chExt cx="1296" cy="1018"/>
          </a:xfrm>
        </p:grpSpPr>
        <p:pic>
          <p:nvPicPr>
            <p:cNvPr id="8216" name="Picture 18" descr="j0240341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2364"/>
              <a:ext cx="1148" cy="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7" name="Text Box 25"/>
            <p:cNvSpPr txBox="1">
              <a:spLocks noChangeArrowheads="1"/>
            </p:cNvSpPr>
            <p:nvPr/>
          </p:nvSpPr>
          <p:spPr bwMode="gray">
            <a:xfrm>
              <a:off x="645" y="2188"/>
              <a:ext cx="640" cy="271"/>
            </a:xfrm>
            <a:prstGeom prst="rect">
              <a:avLst/>
            </a:prstGeom>
            <a:solidFill>
              <a:srgbClr val="CCECFF"/>
            </a:solidFill>
            <a:ln w="38100" algn="ctr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1500">
                  <a:solidFill>
                    <a:schemeClr val="folHlink"/>
                  </a:solidFill>
                </a:rPr>
                <a:t>教師組</a:t>
              </a:r>
            </a:p>
          </p:txBody>
        </p:sp>
      </p:grpSp>
      <p:grpSp>
        <p:nvGrpSpPr>
          <p:cNvPr id="8198" name="Group 39"/>
          <p:cNvGrpSpPr>
            <a:grpSpLocks/>
          </p:cNvGrpSpPr>
          <p:nvPr/>
        </p:nvGrpSpPr>
        <p:grpSpPr bwMode="auto">
          <a:xfrm>
            <a:off x="3924298" y="2381250"/>
            <a:ext cx="1470422" cy="1294210"/>
            <a:chOff x="2336" y="1280"/>
            <a:chExt cx="1235" cy="1087"/>
          </a:xfrm>
        </p:grpSpPr>
        <p:pic>
          <p:nvPicPr>
            <p:cNvPr id="8214" name="Picture 19" descr="j0240341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1525"/>
              <a:ext cx="1148" cy="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5" name="Text Box 27"/>
            <p:cNvSpPr txBox="1">
              <a:spLocks noChangeArrowheads="1"/>
            </p:cNvSpPr>
            <p:nvPr/>
          </p:nvSpPr>
          <p:spPr bwMode="gray">
            <a:xfrm>
              <a:off x="2608" y="1280"/>
              <a:ext cx="963" cy="271"/>
            </a:xfrm>
            <a:prstGeom prst="rect">
              <a:avLst/>
            </a:prstGeom>
            <a:solidFill>
              <a:srgbClr val="CCECFF"/>
            </a:solidFill>
            <a:ln w="38100" algn="ctr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1500">
                  <a:solidFill>
                    <a:schemeClr val="folHlink"/>
                  </a:solidFill>
                </a:rPr>
                <a:t>聯遞系統組</a:t>
              </a:r>
            </a:p>
          </p:txBody>
        </p:sp>
      </p:grpSp>
      <p:grpSp>
        <p:nvGrpSpPr>
          <p:cNvPr id="8199" name="Group 42"/>
          <p:cNvGrpSpPr>
            <a:grpSpLocks/>
          </p:cNvGrpSpPr>
          <p:nvPr/>
        </p:nvGrpSpPr>
        <p:grpSpPr bwMode="auto">
          <a:xfrm>
            <a:off x="5975748" y="3326607"/>
            <a:ext cx="1487091" cy="1294210"/>
            <a:chOff x="4059" y="2074"/>
            <a:chExt cx="1249" cy="1087"/>
          </a:xfrm>
        </p:grpSpPr>
        <p:pic>
          <p:nvPicPr>
            <p:cNvPr id="8212" name="Picture 20" descr="j0240341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2319"/>
              <a:ext cx="1148" cy="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3" name="Text Box 28"/>
            <p:cNvSpPr txBox="1">
              <a:spLocks noChangeArrowheads="1"/>
            </p:cNvSpPr>
            <p:nvPr/>
          </p:nvSpPr>
          <p:spPr bwMode="gray">
            <a:xfrm>
              <a:off x="4345" y="2074"/>
              <a:ext cx="963" cy="271"/>
            </a:xfrm>
            <a:prstGeom prst="rect">
              <a:avLst/>
            </a:prstGeom>
            <a:solidFill>
              <a:srgbClr val="CCECFF"/>
            </a:solidFill>
            <a:ln w="38100" algn="ctr">
              <a:solidFill>
                <a:srgbClr val="6699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1500">
                  <a:solidFill>
                    <a:srgbClr val="6699FF"/>
                  </a:solidFill>
                </a:rPr>
                <a:t>特定工作組</a:t>
              </a:r>
            </a:p>
          </p:txBody>
        </p:sp>
      </p:grpSp>
      <p:grpSp>
        <p:nvGrpSpPr>
          <p:cNvPr id="8200" name="Group 35"/>
          <p:cNvGrpSpPr>
            <a:grpSpLocks/>
          </p:cNvGrpSpPr>
          <p:nvPr/>
        </p:nvGrpSpPr>
        <p:grpSpPr bwMode="auto">
          <a:xfrm>
            <a:off x="3168252" y="4400552"/>
            <a:ext cx="889396" cy="747713"/>
            <a:chOff x="1701" y="2976"/>
            <a:chExt cx="747" cy="628"/>
          </a:xfrm>
        </p:grpSpPr>
        <p:sp>
          <p:nvSpPr>
            <p:cNvPr id="8210" name="AutoShape 29"/>
            <p:cNvSpPr>
              <a:spLocks noChangeArrowheads="1"/>
            </p:cNvSpPr>
            <p:nvPr/>
          </p:nvSpPr>
          <p:spPr bwMode="gray">
            <a:xfrm rot="838994">
              <a:off x="1995" y="2976"/>
              <a:ext cx="453" cy="4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5 w 21600"/>
                <a:gd name="T13" fmla="*/ 5424 h 21600"/>
                <a:gd name="T14" fmla="*/ 18882 w 21600"/>
                <a:gd name="T15" fmla="*/ 1622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CCECFF"/>
            </a:solidFill>
            <a:ln w="38100" algn="ctr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8211" name="Text Box 32"/>
            <p:cNvSpPr txBox="1">
              <a:spLocks noChangeArrowheads="1"/>
            </p:cNvSpPr>
            <p:nvPr/>
          </p:nvSpPr>
          <p:spPr bwMode="gray">
            <a:xfrm>
              <a:off x="1701" y="3294"/>
              <a:ext cx="543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1800">
                  <a:solidFill>
                    <a:schemeClr val="folHlink"/>
                  </a:solidFill>
                </a:rPr>
                <a:t>權限</a:t>
              </a:r>
            </a:p>
          </p:txBody>
        </p:sp>
      </p:grpSp>
      <p:grpSp>
        <p:nvGrpSpPr>
          <p:cNvPr id="8201" name="Group 36"/>
          <p:cNvGrpSpPr>
            <a:grpSpLocks/>
          </p:cNvGrpSpPr>
          <p:nvPr/>
        </p:nvGrpSpPr>
        <p:grpSpPr bwMode="auto">
          <a:xfrm>
            <a:off x="4410072" y="3780235"/>
            <a:ext cx="997743" cy="539353"/>
            <a:chOff x="2744" y="2455"/>
            <a:chExt cx="838" cy="453"/>
          </a:xfrm>
        </p:grpSpPr>
        <p:sp>
          <p:nvSpPr>
            <p:cNvPr id="8208" name="AutoShape 30"/>
            <p:cNvSpPr>
              <a:spLocks noChangeArrowheads="1"/>
            </p:cNvSpPr>
            <p:nvPr/>
          </p:nvSpPr>
          <p:spPr bwMode="gray">
            <a:xfrm rot="5400000">
              <a:off x="2744" y="2455"/>
              <a:ext cx="453" cy="4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5 w 21600"/>
                <a:gd name="T13" fmla="*/ 5376 h 21600"/>
                <a:gd name="T14" fmla="*/ 18882 w 21600"/>
                <a:gd name="T15" fmla="*/ 1622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164" y="0"/>
                  </a:moveTo>
                  <a:lnTo>
                    <a:pt x="16164" y="5376"/>
                  </a:lnTo>
                  <a:lnTo>
                    <a:pt x="3375" y="5376"/>
                  </a:lnTo>
                  <a:lnTo>
                    <a:pt x="3375" y="16224"/>
                  </a:lnTo>
                  <a:lnTo>
                    <a:pt x="16164" y="16224"/>
                  </a:lnTo>
                  <a:lnTo>
                    <a:pt x="16164" y="21600"/>
                  </a:lnTo>
                  <a:lnTo>
                    <a:pt x="21600" y="10800"/>
                  </a:lnTo>
                  <a:lnTo>
                    <a:pt x="16164" y="0"/>
                  </a:lnTo>
                  <a:close/>
                </a:path>
                <a:path w="21600" h="21600">
                  <a:moveTo>
                    <a:pt x="1350" y="5376"/>
                  </a:moveTo>
                  <a:lnTo>
                    <a:pt x="1350" y="16224"/>
                  </a:lnTo>
                  <a:lnTo>
                    <a:pt x="2700" y="16224"/>
                  </a:lnTo>
                  <a:lnTo>
                    <a:pt x="2700" y="5376"/>
                  </a:lnTo>
                  <a:lnTo>
                    <a:pt x="1350" y="5376"/>
                  </a:lnTo>
                  <a:close/>
                </a:path>
                <a:path w="21600" h="21600">
                  <a:moveTo>
                    <a:pt x="0" y="5376"/>
                  </a:moveTo>
                  <a:lnTo>
                    <a:pt x="0" y="16224"/>
                  </a:lnTo>
                  <a:lnTo>
                    <a:pt x="675" y="16224"/>
                  </a:lnTo>
                  <a:lnTo>
                    <a:pt x="675" y="5376"/>
                  </a:lnTo>
                  <a:lnTo>
                    <a:pt x="0" y="5376"/>
                  </a:lnTo>
                  <a:close/>
                </a:path>
              </a:pathLst>
            </a:custGeom>
            <a:solidFill>
              <a:srgbClr val="CCECFF"/>
            </a:solidFill>
            <a:ln w="38100" algn="ctr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8209" name="Text Box 33"/>
            <p:cNvSpPr txBox="1">
              <a:spLocks noChangeArrowheads="1"/>
            </p:cNvSpPr>
            <p:nvPr/>
          </p:nvSpPr>
          <p:spPr bwMode="gray">
            <a:xfrm>
              <a:off x="3039" y="2500"/>
              <a:ext cx="543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1800">
                  <a:solidFill>
                    <a:schemeClr val="folHlink"/>
                  </a:solidFill>
                </a:rPr>
                <a:t>權限</a:t>
              </a:r>
            </a:p>
          </p:txBody>
        </p:sp>
      </p:grpSp>
      <p:grpSp>
        <p:nvGrpSpPr>
          <p:cNvPr id="8202" name="Group 43"/>
          <p:cNvGrpSpPr>
            <a:grpSpLocks/>
          </p:cNvGrpSpPr>
          <p:nvPr/>
        </p:nvGrpSpPr>
        <p:grpSpPr bwMode="auto">
          <a:xfrm>
            <a:off x="5355432" y="4400547"/>
            <a:ext cx="890588" cy="720328"/>
            <a:chOff x="3538" y="2976"/>
            <a:chExt cx="748" cy="605"/>
          </a:xfrm>
        </p:grpSpPr>
        <p:sp>
          <p:nvSpPr>
            <p:cNvPr id="8206" name="AutoShape 31"/>
            <p:cNvSpPr>
              <a:spLocks noChangeArrowheads="1"/>
            </p:cNvSpPr>
            <p:nvPr/>
          </p:nvSpPr>
          <p:spPr bwMode="gray">
            <a:xfrm rot="9017258">
              <a:off x="3538" y="2976"/>
              <a:ext cx="453" cy="4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5 w 21600"/>
                <a:gd name="T13" fmla="*/ 5376 h 21600"/>
                <a:gd name="T14" fmla="*/ 18882 w 21600"/>
                <a:gd name="T15" fmla="*/ 1622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164" y="0"/>
                  </a:moveTo>
                  <a:lnTo>
                    <a:pt x="16164" y="5376"/>
                  </a:lnTo>
                  <a:lnTo>
                    <a:pt x="3375" y="5376"/>
                  </a:lnTo>
                  <a:lnTo>
                    <a:pt x="3375" y="16224"/>
                  </a:lnTo>
                  <a:lnTo>
                    <a:pt x="16164" y="16224"/>
                  </a:lnTo>
                  <a:lnTo>
                    <a:pt x="16164" y="21600"/>
                  </a:lnTo>
                  <a:lnTo>
                    <a:pt x="21600" y="10800"/>
                  </a:lnTo>
                  <a:lnTo>
                    <a:pt x="16164" y="0"/>
                  </a:lnTo>
                  <a:close/>
                </a:path>
                <a:path w="21600" h="21600">
                  <a:moveTo>
                    <a:pt x="1350" y="5376"/>
                  </a:moveTo>
                  <a:lnTo>
                    <a:pt x="1350" y="16224"/>
                  </a:lnTo>
                  <a:lnTo>
                    <a:pt x="2700" y="16224"/>
                  </a:lnTo>
                  <a:lnTo>
                    <a:pt x="2700" y="5376"/>
                  </a:lnTo>
                  <a:lnTo>
                    <a:pt x="1350" y="5376"/>
                  </a:lnTo>
                  <a:close/>
                </a:path>
                <a:path w="21600" h="21600">
                  <a:moveTo>
                    <a:pt x="0" y="5376"/>
                  </a:moveTo>
                  <a:lnTo>
                    <a:pt x="0" y="16224"/>
                  </a:lnTo>
                  <a:lnTo>
                    <a:pt x="675" y="16224"/>
                  </a:lnTo>
                  <a:lnTo>
                    <a:pt x="675" y="5376"/>
                  </a:lnTo>
                  <a:lnTo>
                    <a:pt x="0" y="5376"/>
                  </a:lnTo>
                  <a:close/>
                </a:path>
              </a:pathLst>
            </a:custGeom>
            <a:solidFill>
              <a:srgbClr val="CCECFF"/>
            </a:solidFill>
            <a:ln w="38100" algn="ctr">
              <a:solidFill>
                <a:srgbClr val="6699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8207" name="Text Box 34"/>
            <p:cNvSpPr txBox="1">
              <a:spLocks noChangeArrowheads="1"/>
            </p:cNvSpPr>
            <p:nvPr/>
          </p:nvSpPr>
          <p:spPr bwMode="gray">
            <a:xfrm>
              <a:off x="3743" y="3271"/>
              <a:ext cx="543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1800">
                  <a:solidFill>
                    <a:srgbClr val="6699FF"/>
                  </a:solidFill>
                </a:rPr>
                <a:t>權限</a:t>
              </a:r>
            </a:p>
          </p:txBody>
        </p:sp>
      </p:grpSp>
      <p:grpSp>
        <p:nvGrpSpPr>
          <p:cNvPr id="8203" name="Group 44"/>
          <p:cNvGrpSpPr>
            <a:grpSpLocks/>
          </p:cNvGrpSpPr>
          <p:nvPr/>
        </p:nvGrpSpPr>
        <p:grpSpPr bwMode="auto">
          <a:xfrm>
            <a:off x="4410075" y="4455319"/>
            <a:ext cx="971551" cy="1369219"/>
            <a:chOff x="2812" y="3045"/>
            <a:chExt cx="816" cy="1150"/>
          </a:xfrm>
        </p:grpSpPr>
        <p:pic>
          <p:nvPicPr>
            <p:cNvPr id="8204" name="Picture 23" descr="j0394728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" y="3045"/>
              <a:ext cx="358" cy="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008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5" name="Text Box 41"/>
            <p:cNvSpPr txBox="1">
              <a:spLocks noChangeArrowheads="1"/>
            </p:cNvSpPr>
            <p:nvPr/>
          </p:nvSpPr>
          <p:spPr bwMode="gray">
            <a:xfrm>
              <a:off x="3085" y="3884"/>
              <a:ext cx="543" cy="310"/>
            </a:xfrm>
            <a:prstGeom prst="rect">
              <a:avLst/>
            </a:prstGeom>
            <a:solidFill>
              <a:srgbClr val="FFCCFF"/>
            </a:solidFill>
            <a:ln w="3810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1800">
                  <a:solidFill>
                    <a:srgbClr val="800080"/>
                  </a:solidFill>
                </a:rPr>
                <a:t>用戶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9205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編號版面配置區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15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2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750">
                <a:solidFill>
                  <a:schemeClr val="folHlink"/>
                </a:solidFill>
              </a:rPr>
              <a:t>SEC –  (</a:t>
            </a:r>
            <a:fld id="{AD66FC69-19C5-4B12-877E-D1A9EB020A19}" type="slidenum">
              <a:rPr lang="en-US" altLang="zh-TW" sz="75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r>
              <a:rPr lang="en-US" altLang="zh-TW" sz="75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基本概念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–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存取控制</a:t>
            </a:r>
          </a:p>
        </p:txBody>
      </p:sp>
      <p:grpSp>
        <p:nvGrpSpPr>
          <p:cNvPr id="9220" name="Group 27"/>
          <p:cNvGrpSpPr>
            <a:grpSpLocks/>
          </p:cNvGrpSpPr>
          <p:nvPr/>
        </p:nvGrpSpPr>
        <p:grpSpPr bwMode="auto">
          <a:xfrm>
            <a:off x="1600197" y="2100949"/>
            <a:ext cx="5131594" cy="3388519"/>
            <a:chOff x="725" y="1275"/>
            <a:chExt cx="3660" cy="2417"/>
          </a:xfrm>
        </p:grpSpPr>
        <p:pic>
          <p:nvPicPr>
            <p:cNvPr id="9233" name="Picture 19" descr="untitled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" y="1275"/>
              <a:ext cx="3660" cy="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4" name="Picture 20" descr="untitled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" y="2636"/>
              <a:ext cx="3654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21" name="Group 25"/>
          <p:cNvGrpSpPr>
            <a:grpSpLocks/>
          </p:cNvGrpSpPr>
          <p:nvPr/>
        </p:nvGrpSpPr>
        <p:grpSpPr bwMode="auto">
          <a:xfrm>
            <a:off x="6731798" y="2915841"/>
            <a:ext cx="915592" cy="1647825"/>
            <a:chOff x="4377" y="1774"/>
            <a:chExt cx="769" cy="1248"/>
          </a:xfrm>
        </p:grpSpPr>
        <p:sp>
          <p:nvSpPr>
            <p:cNvPr id="9228" name="Line 13"/>
            <p:cNvSpPr>
              <a:spLocks noChangeShapeType="1"/>
            </p:cNvSpPr>
            <p:nvPr/>
          </p:nvSpPr>
          <p:spPr bwMode="gray">
            <a:xfrm>
              <a:off x="4377" y="1774"/>
              <a:ext cx="159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9229" name="Line 14"/>
            <p:cNvSpPr>
              <a:spLocks noChangeShapeType="1"/>
            </p:cNvSpPr>
            <p:nvPr/>
          </p:nvSpPr>
          <p:spPr bwMode="gray">
            <a:xfrm>
              <a:off x="4377" y="3022"/>
              <a:ext cx="159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9230" name="Line 15"/>
            <p:cNvSpPr>
              <a:spLocks noChangeShapeType="1"/>
            </p:cNvSpPr>
            <p:nvPr/>
          </p:nvSpPr>
          <p:spPr bwMode="gray">
            <a:xfrm>
              <a:off x="4536" y="1774"/>
              <a:ext cx="0" cy="1248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9231" name="Text Box 21"/>
            <p:cNvSpPr txBox="1">
              <a:spLocks noChangeArrowheads="1"/>
            </p:cNvSpPr>
            <p:nvPr/>
          </p:nvSpPr>
          <p:spPr bwMode="gray">
            <a:xfrm>
              <a:off x="4603" y="2160"/>
              <a:ext cx="543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1800">
                  <a:solidFill>
                    <a:srgbClr val="800080"/>
                  </a:solidFill>
                </a:rPr>
                <a:t>預設</a:t>
              </a:r>
            </a:p>
          </p:txBody>
        </p:sp>
        <p:sp>
          <p:nvSpPr>
            <p:cNvPr id="9232" name="Line 23"/>
            <p:cNvSpPr>
              <a:spLocks noChangeShapeType="1"/>
            </p:cNvSpPr>
            <p:nvPr/>
          </p:nvSpPr>
          <p:spPr bwMode="gray">
            <a:xfrm>
              <a:off x="4536" y="2319"/>
              <a:ext cx="113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</p:grpSp>
      <p:grpSp>
        <p:nvGrpSpPr>
          <p:cNvPr id="9222" name="Group 26"/>
          <p:cNvGrpSpPr>
            <a:grpSpLocks/>
          </p:cNvGrpSpPr>
          <p:nvPr/>
        </p:nvGrpSpPr>
        <p:grpSpPr bwMode="auto">
          <a:xfrm>
            <a:off x="6731792" y="4736307"/>
            <a:ext cx="1377553" cy="656035"/>
            <a:chOff x="4377" y="3181"/>
            <a:chExt cx="1157" cy="431"/>
          </a:xfrm>
        </p:grpSpPr>
        <p:sp>
          <p:nvSpPr>
            <p:cNvPr id="9223" name="Line 16"/>
            <p:cNvSpPr>
              <a:spLocks noChangeShapeType="1"/>
            </p:cNvSpPr>
            <p:nvPr/>
          </p:nvSpPr>
          <p:spPr bwMode="gray">
            <a:xfrm>
              <a:off x="4377" y="3181"/>
              <a:ext cx="159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9224" name="Line 17"/>
            <p:cNvSpPr>
              <a:spLocks noChangeShapeType="1"/>
            </p:cNvSpPr>
            <p:nvPr/>
          </p:nvSpPr>
          <p:spPr bwMode="gray">
            <a:xfrm>
              <a:off x="4377" y="3612"/>
              <a:ext cx="159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9225" name="Line 18"/>
            <p:cNvSpPr>
              <a:spLocks noChangeShapeType="1"/>
            </p:cNvSpPr>
            <p:nvPr/>
          </p:nvSpPr>
          <p:spPr bwMode="gray">
            <a:xfrm>
              <a:off x="4536" y="3181"/>
              <a:ext cx="0" cy="431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9226" name="Text Box 22"/>
            <p:cNvSpPr txBox="1">
              <a:spLocks noChangeArrowheads="1"/>
            </p:cNvSpPr>
            <p:nvPr/>
          </p:nvSpPr>
          <p:spPr bwMode="gray">
            <a:xfrm>
              <a:off x="4603" y="3203"/>
              <a:ext cx="931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1800">
                  <a:solidFill>
                    <a:schemeClr val="tx2"/>
                  </a:solidFill>
                </a:rPr>
                <a:t>用戶設定</a:t>
              </a:r>
            </a:p>
          </p:txBody>
        </p:sp>
        <p:sp>
          <p:nvSpPr>
            <p:cNvPr id="9227" name="Line 24"/>
            <p:cNvSpPr>
              <a:spLocks noChangeShapeType="1"/>
            </p:cNvSpPr>
            <p:nvPr/>
          </p:nvSpPr>
          <p:spPr bwMode="gray">
            <a:xfrm>
              <a:off x="4536" y="3362"/>
              <a:ext cx="113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</p:grpSp>
    </p:spTree>
    <p:extLst>
      <p:ext uri="{BB962C8B-B14F-4D97-AF65-F5344CB8AC3E}">
        <p14:creationId xmlns:p14="http://schemas.microsoft.com/office/powerpoint/2010/main" val="193256279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" r="32390"/>
          <a:stretch>
            <a:fillRect/>
          </a:stretch>
        </p:blipFill>
        <p:spPr bwMode="auto">
          <a:xfrm>
            <a:off x="1318023" y="1691879"/>
            <a:ext cx="6316265" cy="422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投影片編號版面配置區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15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2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750">
                <a:solidFill>
                  <a:schemeClr val="folHlink"/>
                </a:solidFill>
              </a:rPr>
              <a:t>SEC –  (</a:t>
            </a:r>
            <a:fld id="{D97458CA-3C92-40E6-8562-329E60E61428}" type="slidenum">
              <a:rPr lang="en-US" altLang="zh-TW" sz="75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r>
              <a:rPr lang="en-US" altLang="zh-TW" sz="75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基本概念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–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存取控制</a:t>
            </a: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gray">
          <a:xfrm>
            <a:off x="1359694" y="3699272"/>
            <a:ext cx="944166" cy="432197"/>
          </a:xfrm>
          <a:prstGeom prst="rect">
            <a:avLst/>
          </a:prstGeom>
          <a:noFill/>
          <a:ln w="57150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>
              <a:solidFill>
                <a:schemeClr val="folHlink"/>
              </a:solidFill>
            </a:endParaRPr>
          </a:p>
        </p:txBody>
      </p:sp>
      <p:sp>
        <p:nvSpPr>
          <p:cNvPr id="10246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gray">
          <a:xfrm>
            <a:off x="7623572" y="5724525"/>
            <a:ext cx="270272" cy="189310"/>
          </a:xfrm>
          <a:prstGeom prst="actionButtonReturn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38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編號版面配置區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15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2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750">
                <a:solidFill>
                  <a:schemeClr val="folHlink"/>
                </a:solidFill>
              </a:rPr>
              <a:t>SEC –  (</a:t>
            </a:r>
            <a:fld id="{841E3A01-346B-466D-A898-9D6BB3B27C30}" type="slidenum">
              <a:rPr lang="en-US" altLang="zh-TW" sz="75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r>
              <a:rPr lang="en-US" altLang="zh-TW" sz="75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基本概念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–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存取控制</a:t>
            </a:r>
          </a:p>
        </p:txBody>
      </p:sp>
      <p:sp>
        <p:nvSpPr>
          <p:cNvPr id="11268" name="Text Box 13"/>
          <p:cNvSpPr txBox="1">
            <a:spLocks noChangeArrowheads="1"/>
          </p:cNvSpPr>
          <p:nvPr/>
        </p:nvSpPr>
        <p:spPr bwMode="gray">
          <a:xfrm>
            <a:off x="1845336" y="2084785"/>
            <a:ext cx="1800493" cy="369332"/>
          </a:xfrm>
          <a:prstGeom prst="rect">
            <a:avLst/>
          </a:prstGeom>
          <a:solidFill>
            <a:srgbClr val="CCECFF"/>
          </a:solidFill>
          <a:ln w="38100" algn="ctr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chemeClr val="folHlink"/>
                </a:solidFill>
              </a:rPr>
              <a:t>學生資料整理組</a:t>
            </a:r>
          </a:p>
        </p:txBody>
      </p:sp>
      <p:sp>
        <p:nvSpPr>
          <p:cNvPr id="11269" name="Text Box 14"/>
          <p:cNvSpPr txBox="1">
            <a:spLocks noChangeArrowheads="1"/>
          </p:cNvSpPr>
          <p:nvPr/>
        </p:nvSpPr>
        <p:spPr bwMode="gray">
          <a:xfrm>
            <a:off x="5951651" y="2787254"/>
            <a:ext cx="1338829" cy="369332"/>
          </a:xfrm>
          <a:prstGeom prst="rect">
            <a:avLst/>
          </a:prstGeom>
          <a:solidFill>
            <a:srgbClr val="CCECFF"/>
          </a:solidFill>
          <a:ln w="38100" algn="ctr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chemeClr val="folHlink"/>
                </a:solidFill>
              </a:rPr>
              <a:t>積分輸入組</a:t>
            </a:r>
          </a:p>
        </p:txBody>
      </p:sp>
      <p:sp>
        <p:nvSpPr>
          <p:cNvPr id="11270" name="AutoShape 16"/>
          <p:cNvSpPr>
            <a:spLocks noChangeArrowheads="1"/>
          </p:cNvSpPr>
          <p:nvPr/>
        </p:nvSpPr>
        <p:spPr bwMode="gray">
          <a:xfrm rot="19106985">
            <a:off x="3913585" y="4164807"/>
            <a:ext cx="539353" cy="540544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ECFF"/>
          </a:solidFill>
          <a:ln w="38100" algn="ctr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11271" name="Text Box 17"/>
          <p:cNvSpPr txBox="1">
            <a:spLocks noChangeArrowheads="1"/>
          </p:cNvSpPr>
          <p:nvPr/>
        </p:nvSpPr>
        <p:spPr bwMode="gray">
          <a:xfrm>
            <a:off x="1598951" y="4461273"/>
            <a:ext cx="20313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chemeClr val="folHlink"/>
                </a:solidFill>
              </a:rPr>
              <a:t>學生學習概覽資料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chemeClr val="folHlink"/>
                </a:solidFill>
              </a:rPr>
              <a:t>資料輸入 權限</a:t>
            </a:r>
          </a:p>
        </p:txBody>
      </p:sp>
      <p:sp>
        <p:nvSpPr>
          <p:cNvPr id="11272" name="AutoShape 19"/>
          <p:cNvSpPr>
            <a:spLocks noChangeArrowheads="1"/>
          </p:cNvSpPr>
          <p:nvPr/>
        </p:nvSpPr>
        <p:spPr bwMode="gray">
          <a:xfrm rot="10319974">
            <a:off x="5210175" y="3030141"/>
            <a:ext cx="540544" cy="540544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ECFF"/>
          </a:solidFill>
          <a:ln w="38100" algn="ctr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11273" name="Text Box 20"/>
          <p:cNvSpPr txBox="1">
            <a:spLocks noChangeArrowheads="1"/>
          </p:cNvSpPr>
          <p:nvPr/>
        </p:nvSpPr>
        <p:spPr bwMode="gray">
          <a:xfrm>
            <a:off x="5885260" y="3300413"/>
            <a:ext cx="15763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chemeClr val="folHlink"/>
                </a:solidFill>
              </a:rPr>
              <a:t>積分輸入 權限</a:t>
            </a:r>
          </a:p>
        </p:txBody>
      </p:sp>
      <p:sp>
        <p:nvSpPr>
          <p:cNvPr id="11274" name="Text Box 28"/>
          <p:cNvSpPr txBox="1">
            <a:spLocks noChangeArrowheads="1"/>
          </p:cNvSpPr>
          <p:nvPr/>
        </p:nvSpPr>
        <p:spPr bwMode="gray">
          <a:xfrm>
            <a:off x="1376632" y="3677842"/>
            <a:ext cx="2537874" cy="646331"/>
          </a:xfrm>
          <a:prstGeom prst="rect">
            <a:avLst/>
          </a:prstGeom>
          <a:solidFill>
            <a:srgbClr val="CCECFF"/>
          </a:solidFill>
          <a:ln w="38100" algn="ctr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chemeClr val="folHlink"/>
                </a:solidFill>
              </a:rPr>
              <a:t>學生學習概覽資料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chemeClr val="folHlink"/>
                </a:solidFill>
              </a:rPr>
              <a:t>資料輸入組 </a:t>
            </a:r>
            <a:r>
              <a:rPr lang="en-US" altLang="zh-TW" sz="1800">
                <a:solidFill>
                  <a:srgbClr val="008000"/>
                </a:solidFill>
              </a:rPr>
              <a:t>(</a:t>
            </a:r>
            <a:r>
              <a:rPr lang="zh-TW" altLang="en-US" sz="1800">
                <a:solidFill>
                  <a:srgbClr val="008000"/>
                </a:solidFill>
              </a:rPr>
              <a:t>中學適用</a:t>
            </a:r>
            <a:r>
              <a:rPr lang="en-US" altLang="zh-TW" sz="1800">
                <a:solidFill>
                  <a:srgbClr val="008000"/>
                </a:solidFill>
              </a:rPr>
              <a:t>)</a:t>
            </a:r>
          </a:p>
        </p:txBody>
      </p:sp>
      <p:sp>
        <p:nvSpPr>
          <p:cNvPr id="11275" name="AutoShape 30"/>
          <p:cNvSpPr>
            <a:spLocks noChangeArrowheads="1"/>
          </p:cNvSpPr>
          <p:nvPr/>
        </p:nvSpPr>
        <p:spPr bwMode="gray">
          <a:xfrm rot="1277677">
            <a:off x="3670698" y="2625329"/>
            <a:ext cx="539353" cy="540544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ECFF"/>
          </a:solidFill>
          <a:ln w="38100" algn="ctr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11276" name="Text Box 31"/>
          <p:cNvSpPr txBox="1">
            <a:spLocks noChangeArrowheads="1"/>
          </p:cNvSpPr>
          <p:nvPr/>
        </p:nvSpPr>
        <p:spPr bwMode="gray">
          <a:xfrm>
            <a:off x="1505755" y="2625329"/>
            <a:ext cx="20986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chemeClr val="folHlink"/>
                </a:solidFill>
              </a:rPr>
              <a:t>學生資料存取 權限</a:t>
            </a:r>
          </a:p>
        </p:txBody>
      </p:sp>
      <p:grpSp>
        <p:nvGrpSpPr>
          <p:cNvPr id="11277" name="Group 32"/>
          <p:cNvGrpSpPr>
            <a:grpSpLocks/>
          </p:cNvGrpSpPr>
          <p:nvPr/>
        </p:nvGrpSpPr>
        <p:grpSpPr bwMode="auto">
          <a:xfrm>
            <a:off x="4454132" y="2814638"/>
            <a:ext cx="971551" cy="1369219"/>
            <a:chOff x="2812" y="3045"/>
            <a:chExt cx="816" cy="1150"/>
          </a:xfrm>
        </p:grpSpPr>
        <p:pic>
          <p:nvPicPr>
            <p:cNvPr id="11278" name="Picture 33" descr="j0394728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" y="3045"/>
              <a:ext cx="358" cy="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008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9" name="Text Box 34"/>
            <p:cNvSpPr txBox="1">
              <a:spLocks noChangeArrowheads="1"/>
            </p:cNvSpPr>
            <p:nvPr/>
          </p:nvSpPr>
          <p:spPr bwMode="gray">
            <a:xfrm>
              <a:off x="3085" y="3884"/>
              <a:ext cx="543" cy="310"/>
            </a:xfrm>
            <a:prstGeom prst="rect">
              <a:avLst/>
            </a:prstGeom>
            <a:solidFill>
              <a:srgbClr val="FFCCFF"/>
            </a:solidFill>
            <a:ln w="3810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1800">
                  <a:solidFill>
                    <a:srgbClr val="800080"/>
                  </a:solidFill>
                </a:rPr>
                <a:t>用戶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772219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編號版面配置區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15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2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750">
                <a:solidFill>
                  <a:schemeClr val="folHlink"/>
                </a:solidFill>
              </a:rPr>
              <a:t>SEC –  (</a:t>
            </a:r>
            <a:fld id="{BC9909E3-6A55-4E93-BE30-63370E584176}" type="slidenum">
              <a:rPr lang="en-US" altLang="zh-TW" sz="75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r>
              <a:rPr lang="en-US" altLang="zh-TW" sz="75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基本概念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–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存取控制</a:t>
            </a:r>
          </a:p>
        </p:txBody>
      </p:sp>
      <p:pic>
        <p:nvPicPr>
          <p:cNvPr id="12292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354" y="4033837"/>
            <a:ext cx="5622131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354" y="1740694"/>
            <a:ext cx="5622131" cy="215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94099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編號版面配置區 6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15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2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750">
                <a:solidFill>
                  <a:schemeClr val="folHlink"/>
                </a:solidFill>
              </a:rPr>
              <a:t>SEC –  (</a:t>
            </a:r>
            <a:fld id="{E7D2F0C1-A816-44F6-950D-26A19C5732ED}" type="slidenum">
              <a:rPr lang="en-US" altLang="zh-TW" sz="75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r>
              <a:rPr lang="en-US" altLang="zh-TW" sz="75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6888" y="1047750"/>
            <a:ext cx="7162800" cy="5715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基本概念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–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存取控制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0010" y="1916907"/>
            <a:ext cx="2851547" cy="27860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1500" b="1">
                <a:solidFill>
                  <a:schemeClr val="fol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存取權限 </a:t>
            </a:r>
            <a:r>
              <a:rPr lang="en-US" altLang="zh-TW" sz="1500" b="1">
                <a:solidFill>
                  <a:schemeClr val="fol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– </a:t>
            </a:r>
            <a:r>
              <a:rPr lang="zh-TW" altLang="en-US" sz="1500" b="1">
                <a:solidFill>
                  <a:schemeClr val="fol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用戶組別</a:t>
            </a:r>
          </a:p>
        </p:txBody>
      </p:sp>
      <p:graphicFrame>
        <p:nvGraphicFramePr>
          <p:cNvPr id="165013" name="Group 149"/>
          <p:cNvGraphicFramePr>
            <a:graphicFrameLocks noGrp="1"/>
          </p:cNvGraphicFramePr>
          <p:nvPr>
            <p:ph sz="half" idx="2"/>
          </p:nvPr>
        </p:nvGraphicFramePr>
        <p:xfrm>
          <a:off x="1656160" y="2294335"/>
          <a:ext cx="6129338" cy="3429000"/>
        </p:xfrm>
        <a:graphic>
          <a:graphicData uri="http://schemas.openxmlformats.org/drawingml/2006/table">
            <a:tbl>
              <a:tblPr/>
              <a:tblGrid>
                <a:gridCol w="3033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5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新細明體" charset="-120"/>
                        </a:rPr>
                        <a:t>SCHOOL_HEAD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校長</a:t>
                      </a:r>
                    </a:p>
                  </a:txBody>
                  <a:tcPr marL="68576" marR="68576" marT="34290" marB="3429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新細明體" charset="-120"/>
                        </a:rPr>
                        <a:t>FMP_ADMIN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財務管理管理員</a:t>
                      </a:r>
                    </a:p>
                  </a:txBody>
                  <a:tcPr marL="68576" marR="6857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新細明體" charset="-120"/>
                        </a:rPr>
                        <a:t>SYSTEM_ADMIN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網上校管系統管理員</a:t>
                      </a:r>
                    </a:p>
                  </a:txBody>
                  <a:tcPr marL="68576" marR="68576" marT="34290" marB="3429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新細明體" charset="-120"/>
                        </a:rPr>
                        <a:t>FMP_ACCT_CLERK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財務管理會計文員</a:t>
                      </a:r>
                    </a:p>
                  </a:txBody>
                  <a:tcPr marL="68576" marR="6857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新細明體" charset="-120"/>
                        </a:rPr>
                        <a:t>STAFF_MANAGEMENT_1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教職員管理 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</a:p>
                  </a:txBody>
                  <a:tcPr marL="68576" marR="68576" marT="34290" marB="3429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新細明體" charset="-120"/>
                        </a:rPr>
                        <a:t>FMP_PETTYCASH_CLERK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財務管理零用現金文員</a:t>
                      </a:r>
                    </a:p>
                  </a:txBody>
                  <a:tcPr marL="68576" marR="6857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新細明體" charset="-120"/>
                        </a:rPr>
                        <a:t>STAFF_MANAGEMENT_2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教職員管理 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</a:p>
                  </a:txBody>
                  <a:tcPr marL="68576" marR="68576" marT="34290" marB="3429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新細明體" charset="-120"/>
                        </a:rPr>
                        <a:t>FMP_USER 1 , 2, 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財務管理用戶 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1, 2, 3</a:t>
                      </a:r>
                    </a:p>
                  </a:txBody>
                  <a:tcPr marL="68576" marR="6857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新細明體" charset="-120"/>
                        </a:rPr>
                        <a:t>STAFF_MANAGEMENT_3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教職員管理 </a:t>
                      </a:r>
                      <a:r>
                        <a:rPr kumimoji="0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</a:p>
                  </a:txBody>
                  <a:tcPr marL="68576" marR="68576" marT="34290" marB="3429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新細明體" charset="-120"/>
                        </a:rPr>
                        <a:t>SAM_ADMIN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學校活動管理員</a:t>
                      </a: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76" marR="6857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新細明體" charset="-120"/>
                        </a:rPr>
                        <a:t>STA_ADMIN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課外活動管理員</a:t>
                      </a:r>
                    </a:p>
                  </a:txBody>
                  <a:tcPr marL="68576" marR="68576" marT="34290" marB="3429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WFSFAA(SFO)_ADMIN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在職家庭及學生資助事務處管理員</a:t>
                      </a: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76" marR="6857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603013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deManagement_2006">
  <a:themeElements>
    <a:clrScheme name="CodeManagement_2006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odeManagement_200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>
          <a:solidFill>
            <a:srgbClr val="FF0000"/>
          </a:solidFill>
        </a:ln>
      </a:spPr>
      <a:bodyPr vert="horz" wrap="square" lIns="91440" tIns="45720" rIns="91440" bIns="45720" numCol="1" rtlCol="0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anose="05000000000000000000" pitchFamily="2" charset="2"/>
          <a:buNone/>
          <a:defRPr kumimoji="0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anose="020B0603020202020204" pitchFamily="34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anose="05000000000000000000" pitchFamily="2" charset="2"/>
          <a:buNone/>
          <a:defRPr kumimoji="0" lang="zh-TW" altLang="en-US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anose="020B0603020202020204" pitchFamily="34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CodeManagement_2006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Management_2006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Management_2006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925</Words>
  <Application>Microsoft Office PowerPoint</Application>
  <PresentationFormat>如螢幕大小 (4:3)</PresentationFormat>
  <Paragraphs>194</Paragraphs>
  <Slides>38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49" baseType="lpstr">
      <vt:lpstr>新細明體</vt:lpstr>
      <vt:lpstr>標楷體</vt:lpstr>
      <vt:lpstr>Arial</vt:lpstr>
      <vt:lpstr>Arial Black</vt:lpstr>
      <vt:lpstr>Cooper Black</vt:lpstr>
      <vt:lpstr>Tahoma</vt:lpstr>
      <vt:lpstr>Times New Roman</vt:lpstr>
      <vt:lpstr>Trebuchet MS</vt:lpstr>
      <vt:lpstr>Wingdings</vt:lpstr>
      <vt:lpstr>CodeManagement_2006</vt:lpstr>
      <vt:lpstr>PBrush</vt:lpstr>
      <vt:lpstr>PowerPoint 簡報</vt:lpstr>
      <vt:lpstr>主要功能</vt:lpstr>
      <vt:lpstr>核心概念</vt:lpstr>
      <vt:lpstr>基本概念 – 存取控制</vt:lpstr>
      <vt:lpstr>基本概念 – 存取控制</vt:lpstr>
      <vt:lpstr>基本概念 – 存取控制</vt:lpstr>
      <vt:lpstr>基本概念 – 存取控制</vt:lpstr>
      <vt:lpstr>基本概念 – 存取控制</vt:lpstr>
      <vt:lpstr>基本概念 – 存取控制</vt:lpstr>
      <vt:lpstr>基本概念 – 存取控制</vt:lpstr>
      <vt:lpstr>基本概念 – 存取控制</vt:lpstr>
      <vt:lpstr>基本概念 – 存取控制</vt:lpstr>
      <vt:lpstr>基本概念 – 存取控制</vt:lpstr>
      <vt:lpstr>基本概念 – 存取控制</vt:lpstr>
      <vt:lpstr>基本概念 – 存取控制</vt:lpstr>
      <vt:lpstr>基本概念 – 存取控制</vt:lpstr>
      <vt:lpstr>基本概念 – 互聯網存取時限概況(一)</vt:lpstr>
      <vt:lpstr>基本概念 – 互聯網存取時限概況(二)</vt:lpstr>
      <vt:lpstr>基本概念 – 互聯網存取時限概況(三)</vt:lpstr>
      <vt:lpstr>基本概念 – 互聯網存取時限概況(四)</vt:lpstr>
      <vt:lpstr>基本概念 – 互聯網存取時限概況(五)</vt:lpstr>
      <vt:lpstr>基本概念 – 互聯網存取時限概況(六)</vt:lpstr>
      <vt:lpstr>一般功能 – 設定</vt:lpstr>
      <vt:lpstr>一般功能 – 設定</vt:lpstr>
      <vt:lpstr>一般功能 – 報告及紀錄</vt:lpstr>
      <vt:lpstr>一般功能 – 報告及紀錄</vt:lpstr>
      <vt:lpstr>一般功能 – 報告及紀錄</vt:lpstr>
      <vt:lpstr>一般功能 – 報告及紀錄</vt:lpstr>
      <vt:lpstr>重設密碼(一)</vt:lpstr>
      <vt:lpstr>重設密碼(二)</vt:lpstr>
      <vt:lpstr>重設密碼(三)</vt:lpstr>
      <vt:lpstr>重設密碼(四)</vt:lpstr>
      <vt:lpstr>整批產生學生/家長用戶(一)</vt:lpstr>
      <vt:lpstr>整批產生學生/家長用戶(二)</vt:lpstr>
      <vt:lpstr>保安檢查</vt:lpstr>
      <vt:lpstr>保安檢查異常報告</vt:lpstr>
      <vt:lpstr>PowerPoint 簡報</vt:lpstr>
      <vt:lpstr>-完 - </vt:lpstr>
    </vt:vector>
  </TitlesOfParts>
  <Company>emb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 Management</dc:title>
  <dc:creator>YIP, Hiu-ling</dc:creator>
  <cp:lastModifiedBy>user</cp:lastModifiedBy>
  <cp:revision>186</cp:revision>
  <cp:lastPrinted>2020-03-27T01:29:41Z</cp:lastPrinted>
  <dcterms:created xsi:type="dcterms:W3CDTF">2007-01-30T02:15:00Z</dcterms:created>
  <dcterms:modified xsi:type="dcterms:W3CDTF">2020-07-27T03:31:49Z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1033-10.2.0.7516</vt:lpwstr>
  </property>
</Properties>
</file>