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59"/>
  </p:notesMasterIdLst>
  <p:handoutMasterIdLst>
    <p:handoutMasterId r:id="rId60"/>
  </p:handoutMasterIdLst>
  <p:sldIdLst>
    <p:sldId id="578" r:id="rId2"/>
    <p:sldId id="582" r:id="rId3"/>
    <p:sldId id="580" r:id="rId4"/>
    <p:sldId id="581" r:id="rId5"/>
    <p:sldId id="590" r:id="rId6"/>
    <p:sldId id="624" r:id="rId7"/>
    <p:sldId id="591" r:id="rId8"/>
    <p:sldId id="599" r:id="rId9"/>
    <p:sldId id="583" r:id="rId10"/>
    <p:sldId id="579" r:id="rId11"/>
    <p:sldId id="592" r:id="rId12"/>
    <p:sldId id="593" r:id="rId13"/>
    <p:sldId id="584" r:id="rId14"/>
    <p:sldId id="594" r:id="rId15"/>
    <p:sldId id="595" r:id="rId16"/>
    <p:sldId id="596" r:id="rId17"/>
    <p:sldId id="627" r:id="rId18"/>
    <p:sldId id="628" r:id="rId19"/>
    <p:sldId id="619" r:id="rId20"/>
    <p:sldId id="629" r:id="rId21"/>
    <p:sldId id="597" r:id="rId22"/>
    <p:sldId id="604" r:id="rId23"/>
    <p:sldId id="605" r:id="rId24"/>
    <p:sldId id="606" r:id="rId25"/>
    <p:sldId id="607" r:id="rId26"/>
    <p:sldId id="600" r:id="rId27"/>
    <p:sldId id="601" r:id="rId28"/>
    <p:sldId id="625" r:id="rId29"/>
    <p:sldId id="626" r:id="rId30"/>
    <p:sldId id="632" r:id="rId31"/>
    <p:sldId id="620" r:id="rId32"/>
    <p:sldId id="602" r:id="rId33"/>
    <p:sldId id="621" r:id="rId34"/>
    <p:sldId id="603" r:id="rId35"/>
    <p:sldId id="598" r:id="rId36"/>
    <p:sldId id="608" r:id="rId37"/>
    <p:sldId id="609" r:id="rId38"/>
    <p:sldId id="610" r:id="rId39"/>
    <p:sldId id="636" r:id="rId40"/>
    <p:sldId id="633" r:id="rId41"/>
    <p:sldId id="634" r:id="rId42"/>
    <p:sldId id="622" r:id="rId43"/>
    <p:sldId id="611" r:id="rId44"/>
    <p:sldId id="613" r:id="rId45"/>
    <p:sldId id="612" r:id="rId46"/>
    <p:sldId id="614" r:id="rId47"/>
    <p:sldId id="616" r:id="rId48"/>
    <p:sldId id="615" r:id="rId49"/>
    <p:sldId id="623" r:id="rId50"/>
    <p:sldId id="585" r:id="rId51"/>
    <p:sldId id="617" r:id="rId52"/>
    <p:sldId id="635" r:id="rId53"/>
    <p:sldId id="618" r:id="rId54"/>
    <p:sldId id="567" r:id="rId55"/>
    <p:sldId id="568" r:id="rId56"/>
    <p:sldId id="586" r:id="rId57"/>
    <p:sldId id="587" r:id="rId58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8"/>
            <p14:sldId id="582"/>
            <p14:sldId id="580"/>
            <p14:sldId id="581"/>
            <p14:sldId id="590"/>
            <p14:sldId id="624"/>
            <p14:sldId id="591"/>
            <p14:sldId id="599"/>
            <p14:sldId id="583"/>
            <p14:sldId id="579"/>
            <p14:sldId id="592"/>
            <p14:sldId id="593"/>
            <p14:sldId id="584"/>
            <p14:sldId id="594"/>
            <p14:sldId id="595"/>
            <p14:sldId id="596"/>
            <p14:sldId id="627"/>
            <p14:sldId id="628"/>
            <p14:sldId id="619"/>
            <p14:sldId id="629"/>
            <p14:sldId id="597"/>
            <p14:sldId id="604"/>
            <p14:sldId id="605"/>
            <p14:sldId id="606"/>
            <p14:sldId id="607"/>
            <p14:sldId id="600"/>
            <p14:sldId id="601"/>
            <p14:sldId id="625"/>
            <p14:sldId id="626"/>
            <p14:sldId id="632"/>
            <p14:sldId id="620"/>
            <p14:sldId id="602"/>
            <p14:sldId id="621"/>
            <p14:sldId id="603"/>
            <p14:sldId id="598"/>
            <p14:sldId id="608"/>
            <p14:sldId id="609"/>
            <p14:sldId id="610"/>
            <p14:sldId id="636"/>
            <p14:sldId id="633"/>
            <p14:sldId id="634"/>
            <p14:sldId id="622"/>
            <p14:sldId id="611"/>
            <p14:sldId id="613"/>
            <p14:sldId id="612"/>
            <p14:sldId id="614"/>
            <p14:sldId id="616"/>
            <p14:sldId id="615"/>
            <p14:sldId id="623"/>
            <p14:sldId id="585"/>
            <p14:sldId id="617"/>
            <p14:sldId id="635"/>
            <p14:sldId id="618"/>
            <p14:sldId id="567"/>
            <p14:sldId id="568"/>
            <p14:sldId id="586"/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3333CC"/>
    <a:srgbClr val="0000FF"/>
    <a:srgbClr val="800080"/>
    <a:srgbClr val="A50021"/>
    <a:srgbClr val="868686"/>
    <a:srgbClr val="FFFF99"/>
    <a:srgbClr val="CC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4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-4428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45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5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30/9/2021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5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5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30/9/2021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778377"/>
            <a:ext cx="5438776" cy="3908426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5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8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15373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9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5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912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37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767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07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72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593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155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99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5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12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5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 smtClean="0">
                <a:solidFill>
                  <a:srgbClr val="0099FF"/>
                </a:solidFill>
                <a:latin typeface="Tahoma" panose="020B0604030504040204" pitchFamily="34" charset="0"/>
              </a:rPr>
              <a:t>									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609272"/>
            <a:ext cx="91440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Learning Profile (SLP)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1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概覽列印次序及篩選設定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列印選項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科目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1" y="1784244"/>
            <a:ext cx="5628120" cy="42241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8248940" y="3205799"/>
            <a:ext cx="680748" cy="28759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145414" y="2362535"/>
            <a:ext cx="595313" cy="297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H="1">
            <a:off x="5171643" y="6081713"/>
            <a:ext cx="3077297" cy="392978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sp>
        <p:nvSpPr>
          <p:cNvPr id="12" name="文字方塊 11"/>
          <p:cNvSpPr txBox="1"/>
          <p:nvPr/>
        </p:nvSpPr>
        <p:spPr>
          <a:xfrm>
            <a:off x="2836428" y="228047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773985" y="2742136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91" y="6150841"/>
            <a:ext cx="5661891" cy="462195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 bwMode="auto">
          <a:xfrm flipH="1" flipV="1">
            <a:off x="5241585" y="5612898"/>
            <a:ext cx="3007356" cy="468815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73" y="3203801"/>
            <a:ext cx="4975628" cy="2539249"/>
          </a:xfrm>
          <a:prstGeom prst="rect">
            <a:avLst/>
          </a:prstGeom>
          <a:ln w="22225" cmpd="dbl"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 bwMode="auto">
          <a:xfrm>
            <a:off x="4560837" y="3595517"/>
            <a:ext cx="680748" cy="22802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37544" y="6284651"/>
            <a:ext cx="595313" cy="297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154796" y="6280326"/>
            <a:ext cx="595313" cy="297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753586" y="6077527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62170" y="6267440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64" y="1341438"/>
            <a:ext cx="874683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其他學習經歷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1851804"/>
            <a:ext cx="6840220" cy="43273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1318925" y="2022213"/>
            <a:ext cx="888566" cy="306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37595" y="2880236"/>
            <a:ext cx="888566" cy="306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07491" y="217560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09419" y="3135821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1892" y="3135821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0142" y="6254452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6276186"/>
            <a:ext cx="6840219" cy="4399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890327" y="3366654"/>
            <a:ext cx="878580" cy="31080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6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概覽列印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165" y="1341438"/>
            <a:ext cx="842356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校內頒發的主要獎項及成就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353730"/>
            <a:ext cx="6608186" cy="43623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031345" y="5308935"/>
            <a:ext cx="1505528" cy="676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076307" y="2538026"/>
            <a:ext cx="1045584" cy="3160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96646" y="246519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28687" y="3342433"/>
            <a:ext cx="696913" cy="2874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1892" y="3135821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36873" y="5217080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1155" y="6407151"/>
            <a:ext cx="696913" cy="2874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0142" y="6254452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02" y="2188054"/>
            <a:ext cx="6024201" cy="24721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代碼表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2342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輸入的時間</a:t>
            </a:r>
          </a:p>
        </p:txBody>
      </p:sp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655" y="3389485"/>
            <a:ext cx="6840220" cy="214820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655" y="5646218"/>
            <a:ext cx="6788727" cy="11032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1785795" y="5636705"/>
            <a:ext cx="680748" cy="294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512234" y="5660408"/>
            <a:ext cx="680748" cy="294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4655" y="6490837"/>
            <a:ext cx="543574" cy="2170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46148" y="2761791"/>
            <a:ext cx="425739" cy="7294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2562153" y="3330095"/>
            <a:ext cx="867784" cy="224722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15" name="文字方塊 14"/>
          <p:cNvSpPr txBox="1"/>
          <p:nvPr/>
        </p:nvSpPr>
        <p:spPr>
          <a:xfrm>
            <a:off x="2912702" y="283321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2562152" y="5931344"/>
            <a:ext cx="2111447" cy="847402"/>
          </a:xfrm>
          <a:prstGeom prst="wedgeEllipseCallout">
            <a:avLst>
              <a:gd name="adj1" fmla="val -71317"/>
              <a:gd name="adj2" fmla="val -42581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鍵入代碼及</a:t>
            </a:r>
            <a:r>
              <a:rPr kumimoji="0"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按</a:t>
            </a: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[Enter]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7" name="橢圓形圖說文字 16"/>
          <p:cNvSpPr/>
          <p:nvPr/>
        </p:nvSpPr>
        <p:spPr bwMode="auto">
          <a:xfrm>
            <a:off x="6695858" y="5287855"/>
            <a:ext cx="1971201" cy="1326087"/>
          </a:xfrm>
          <a:prstGeom prst="wedgeEllipseCallout">
            <a:avLst>
              <a:gd name="adj1" fmla="val -71317"/>
              <a:gd name="adj2" fmla="val -6362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按</a:t>
            </a: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[</a:t>
            </a:r>
            <a:r>
              <a:rPr kumimoji="0"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表格</a:t>
            </a: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] </a:t>
            </a:r>
            <a:r>
              <a:rPr kumimoji="0"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，在所選項目</a:t>
            </a:r>
            <a:r>
              <a:rPr kumimoji="0"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按</a:t>
            </a:r>
            <a:r>
              <a:rPr kumimoji="0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</a:rPr>
              <a:t>[</a:t>
            </a:r>
            <a:r>
              <a:rPr kumimoji="0"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選擇</a:t>
            </a:r>
            <a:r>
              <a:rPr kumimoji="0" lang="en-US" altLang="zh-HK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]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46042" y="54106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</a:p>
        </p:txBody>
      </p:sp>
      <p:cxnSp>
        <p:nvCxnSpPr>
          <p:cNvPr id="19" name="直線單箭頭接點 18"/>
          <p:cNvCxnSpPr/>
          <p:nvPr/>
        </p:nvCxnSpPr>
        <p:spPr bwMode="auto">
          <a:xfrm>
            <a:off x="3532474" y="3330095"/>
            <a:ext cx="2118912" cy="224722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22" name="文字方塊 21"/>
          <p:cNvSpPr txBox="1"/>
          <p:nvPr/>
        </p:nvSpPr>
        <p:spPr>
          <a:xfrm>
            <a:off x="3662161" y="5263585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17216" y="6091226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連學生互聯網存取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6192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查詢設定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4182" y="1828798"/>
            <a:ext cx="7887854" cy="47567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891251" y="2634887"/>
            <a:ext cx="1151803" cy="302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12742" y="4207162"/>
            <a:ext cx="1230312" cy="300184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6733309" y="2142836"/>
            <a:ext cx="2196379" cy="1874982"/>
          </a:xfrm>
          <a:prstGeom prst="wedgeEllipseCallout">
            <a:avLst>
              <a:gd name="adj1" fmla="val -137858"/>
              <a:gd name="adj2" fmla="val -254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學生成績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橢圓形圖說文字 8"/>
          <p:cNvSpPr/>
          <p:nvPr/>
        </p:nvSpPr>
        <p:spPr bwMode="auto">
          <a:xfrm>
            <a:off x="6947621" y="4694091"/>
            <a:ext cx="2196379" cy="1874982"/>
          </a:xfrm>
          <a:prstGeom prst="wedgeEllipseCallout">
            <a:avLst>
              <a:gd name="adj1" fmla="val -59219"/>
              <a:gd name="adj2" fmla="val -451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可讓學生從系統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中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瀏覽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修改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個人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資料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15578" y="270633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54331" y="2937164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9532" y="3249910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3273" y="43572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0000FF"/>
                </a:solidFill>
              </a:rPr>
              <a:t>1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36723" y="4343399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0000FF"/>
                </a:solidFill>
              </a:rPr>
              <a:t>2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30405" y="5286528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0000FF"/>
                </a:solidFill>
              </a:rPr>
              <a:t>3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54182" y="6136407"/>
            <a:ext cx="803563" cy="270744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1351" y="5748193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0000FF"/>
                </a:solidFill>
              </a:rPr>
              <a:t>4</a:t>
            </a:r>
            <a:endParaRPr lang="zh-HK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連學生互聯網存取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存取控制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用戶組別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內設定學生存取權限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3" y="2300288"/>
            <a:ext cx="8039100" cy="3781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28003"/>
            <a:ext cx="6442522" cy="301663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289069" y="5008754"/>
            <a:ext cx="1230312" cy="300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1519381" y="5158846"/>
            <a:ext cx="2923310" cy="549227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023360" y="2639626"/>
            <a:ext cx="1101004" cy="306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98888" y="2933552"/>
            <a:ext cx="1101004" cy="4192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92451" y="282407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38834" y="2891134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03183" y="4655129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32339" y="5202626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572000" y="6260059"/>
            <a:ext cx="1967345" cy="284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11636" y="6053290"/>
            <a:ext cx="49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科目組合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只提供英文版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7526" y="1439704"/>
            <a:ext cx="8632162" cy="4453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97526" y="5536980"/>
            <a:ext cx="598402" cy="3281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67596" y="562004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998" y="3269605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609272"/>
            <a:ext cx="91440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Learning Profile (SLP)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3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18837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036643" y="3465513"/>
            <a:ext cx="1741029" cy="30986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16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3042" y="1572666"/>
            <a:ext cx="7733702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上學年終結</a:t>
            </a:r>
            <a:r>
              <a:rPr lang="zh-HK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HK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六月至八月</a:t>
            </a:r>
            <a:r>
              <a:rPr lang="en-US" altLang="zh-HK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其他模組輸入及抽取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上學年其他學習經歷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為學生學習概覽作預備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上學年所有該模組的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1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65439" y="23190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覽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Student Learning Profile SLP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3" y="1389414"/>
            <a:ext cx="7870648" cy="967389"/>
          </a:xfrm>
        </p:spPr>
        <p:txBody>
          <a:bodyPr/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26717" y="2609757"/>
            <a:ext cx="8223319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內學科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成績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其他學習經歷 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遂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數據輸入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527" y="1341438"/>
            <a:ext cx="81972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可按需要遂一作個別輸入</a:t>
            </a: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9527" y="1920875"/>
            <a:ext cx="6840220" cy="4937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35252" y="2148461"/>
            <a:ext cx="4236748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86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遂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輸入主要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273" y="1341438"/>
            <a:ext cx="83015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可按需要以班本遂一作</a:t>
            </a:r>
            <a:r>
              <a:rPr lang="zh-HK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72" y="1880235"/>
            <a:ext cx="8158364" cy="45269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35252" y="5556679"/>
            <a:ext cx="8208384" cy="7702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35252" y="2074570"/>
            <a:ext cx="942109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632" y="207457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1838" y="4341167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2558473" y="5556679"/>
            <a:ext cx="591127" cy="525034"/>
          </a:xfrm>
          <a:prstGeom prst="ellipse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7024254" y="5547730"/>
            <a:ext cx="591127" cy="525034"/>
          </a:xfrm>
          <a:prstGeom prst="ellipse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615382" y="3703782"/>
            <a:ext cx="1080654" cy="277552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558473" y="3500437"/>
            <a:ext cx="6299200" cy="107156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6947621" y="1578267"/>
            <a:ext cx="2196379" cy="1874982"/>
          </a:xfrm>
          <a:prstGeom prst="wedgeEllipseCallout">
            <a:avLst>
              <a:gd name="adj1" fmla="val 3860"/>
              <a:gd name="adj2" fmla="val 77256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先入主要作品名稱，再勾選紀錄後，才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整批增新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73197" y="2566585"/>
            <a:ext cx="2426640" cy="3982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87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7" y="254000"/>
            <a:ext cx="7700385" cy="762000"/>
          </a:xfrm>
        </p:spPr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遂一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6799" y="1341438"/>
            <a:ext cx="832000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2" y="2011657"/>
            <a:ext cx="8280455" cy="39088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969818" y="2148461"/>
            <a:ext cx="1052946" cy="3823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91855" y="252904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91868" y="5440218"/>
            <a:ext cx="641005" cy="332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2370" y="4978553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303559" y="4599709"/>
            <a:ext cx="719205" cy="3252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6834909" y="1115729"/>
            <a:ext cx="2196379" cy="1874982"/>
          </a:xfrm>
          <a:prstGeom prst="wedgeEllipseCallout">
            <a:avLst>
              <a:gd name="adj1" fmla="val -152997"/>
              <a:gd name="adj2" fmla="val 11272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課外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活動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1868" y="2431185"/>
            <a:ext cx="945805" cy="2363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66148" y="4694165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" y="1801091"/>
            <a:ext cx="8416665" cy="46060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遂一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輸入校外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4523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更改，亦可加入列印次序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766887" y="2287007"/>
            <a:ext cx="1262639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20393" y="4719781"/>
            <a:ext cx="8466407" cy="16873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564582" y="3676723"/>
            <a:ext cx="979054" cy="2567709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35978" y="248739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24572" y="4981058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123238" y="4960577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CC"/>
                </a:solidFill>
              </a:rPr>
              <a:t>3</a:t>
            </a:r>
            <a:endParaRPr lang="zh-HK" altLang="en-US" dirty="0">
              <a:solidFill>
                <a:srgbClr val="3333CC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430389" y="5824244"/>
            <a:ext cx="979054" cy="514937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38330" y="5620047"/>
            <a:ext cx="31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</a:rPr>
              <a:t>4</a:t>
            </a:r>
            <a:endParaRPr lang="zh-HK" altLang="en-US" dirty="0">
              <a:solidFill>
                <a:srgbClr val="3333CC"/>
              </a:solidFill>
            </a:endParaRPr>
          </a:p>
        </p:txBody>
      </p:sp>
      <p:sp>
        <p:nvSpPr>
          <p:cNvPr id="15" name="橢圓形圖說文字 14"/>
          <p:cNvSpPr/>
          <p:nvPr/>
        </p:nvSpPr>
        <p:spPr bwMode="auto">
          <a:xfrm>
            <a:off x="6827548" y="2014209"/>
            <a:ext cx="2196379" cy="1542116"/>
          </a:xfrm>
          <a:prstGeom prst="wedgeEllipseCallout">
            <a:avLst>
              <a:gd name="adj1" fmla="val 8486"/>
              <a:gd name="adj2" fmla="val 113638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所有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順序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70651" y="2569591"/>
            <a:ext cx="1053921" cy="247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10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遂一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035" y="1341438"/>
            <a:ext cx="831076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6035" y="1914063"/>
            <a:ext cx="8223020" cy="44930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334326" y="2093044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98213" y="3833090"/>
            <a:ext cx="8466407" cy="951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96509" y="183176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3090" y="536704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5527" y="416060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88290" y="5923318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7234" y="2339764"/>
            <a:ext cx="1053921" cy="247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899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–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學習經歷的列印次序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73" y="1341438"/>
            <a:ext cx="826192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其他學習經歷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73" y="2004291"/>
            <a:ext cx="8504815" cy="38238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32508" y="2213117"/>
            <a:ext cx="1062183" cy="2528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15288" y="4074245"/>
            <a:ext cx="1062183" cy="1449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3236" y="175145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36596" y="536647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51433" y="589135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32508" y="5393525"/>
            <a:ext cx="2770910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形圖說文字 10"/>
          <p:cNvSpPr/>
          <p:nvPr/>
        </p:nvSpPr>
        <p:spPr bwMode="auto">
          <a:xfrm>
            <a:off x="6769315" y="2169459"/>
            <a:ext cx="2196379" cy="1542116"/>
          </a:xfrm>
          <a:prstGeom prst="wedgeEllipseCallout">
            <a:avLst>
              <a:gd name="adj1" fmla="val 24046"/>
              <a:gd name="adj2" fmla="val 105852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</a:t>
            </a:r>
            <a:r>
              <a:rPr kumimoji="0"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所有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順序</a:t>
            </a: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78690" y="2496712"/>
            <a:ext cx="1062183" cy="222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004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內頒發獎項的列印次序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校內頒發的主要獎項及成就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1818" y="2359198"/>
            <a:ext cx="8081818" cy="39307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339272" y="2582572"/>
            <a:ext cx="1062183" cy="2899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553035" y="4632613"/>
            <a:ext cx="990601" cy="1449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形圖說文字 6"/>
          <p:cNvSpPr/>
          <p:nvPr/>
        </p:nvSpPr>
        <p:spPr bwMode="auto">
          <a:xfrm>
            <a:off x="6825672" y="2045857"/>
            <a:ext cx="2196379" cy="1874982"/>
          </a:xfrm>
          <a:prstGeom prst="wedgeEllipseCallout">
            <a:avLst>
              <a:gd name="adj1" fmla="val -81928"/>
              <a:gd name="adj2" fmla="val 12208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獎懲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資料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3626" y="244591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58608" y="613803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623516" y="512633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60880" y="5958680"/>
            <a:ext cx="2597728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1938" y="2841647"/>
            <a:ext cx="1062183" cy="2235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50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609272"/>
            <a:ext cx="91440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Learning Profile (SLP)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7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5825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" y="1341438"/>
            <a:ext cx="8224982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</a:t>
            </a:r>
            <a:r>
              <a:rPr lang="zh-HK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HK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離校、退修事宜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資料的時段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從其他模組輸入及抽取學生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，可選擇輸入校外參與及個人自述</a:t>
            </a:r>
            <a:endParaRPr lang="zh-HK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2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65439" y="23190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覽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Student Learning Profile SLP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3" y="1389414"/>
            <a:ext cx="7870648" cy="967389"/>
          </a:xfrm>
        </p:spPr>
        <p:txBody>
          <a:bodyPr/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26717" y="2609757"/>
            <a:ext cx="8223319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內學科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成績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其他學習經歷 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777673" y="3465513"/>
            <a:ext cx="1191491" cy="1060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0585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HK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62" y="2003741"/>
            <a:ext cx="7788910" cy="48542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87927" y="2148463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7926" y="6257174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040908" y="3380046"/>
            <a:ext cx="3883892" cy="14967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7017" y="208757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03854" y="396920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2471" y="577244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爆炸 2 10"/>
          <p:cNvSpPr/>
          <p:nvPr/>
        </p:nvSpPr>
        <p:spPr bwMode="auto">
          <a:xfrm>
            <a:off x="5791199" y="4841199"/>
            <a:ext cx="2456873" cy="1616363"/>
          </a:xfrm>
          <a:prstGeom prst="irregularSeal2">
            <a:avLst/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加</a:t>
            </a:r>
            <a:r>
              <a:rPr kumimoji="0"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密</a:t>
            </a:r>
            <a:endParaRPr kumimoji="0" lang="en-US" altLang="zh-HK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新要求！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87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5024582" y="3465513"/>
            <a:ext cx="1283854" cy="1060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718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7926" y="1985068"/>
            <a:ext cx="8100291" cy="3048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87925" y="2407081"/>
            <a:ext cx="1062183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7015" y="237663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1969655" y="5033818"/>
            <a:ext cx="4544291" cy="1047895"/>
          </a:xfrm>
          <a:prstGeom prst="cloudCallout">
            <a:avLst>
              <a:gd name="adj1" fmla="val -59044"/>
              <a:gd name="adj2" fmla="val -106127"/>
            </a:avLst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匯出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作品   </a:t>
            </a:r>
            <a:r>
              <a:rPr lang="zh-TW" altLang="en-US" sz="20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zh-HK" altLang="en-US" sz="2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7925" y="4188620"/>
            <a:ext cx="1062183" cy="512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88143" y="2995398"/>
            <a:ext cx="2604657" cy="61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9303" y="418862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75924" y="313965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64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(OLE)(2)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82182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多位學生資料</a:t>
            </a:r>
          </a:p>
          <a:p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09690" y="2024871"/>
            <a:ext cx="8324619" cy="3553893"/>
            <a:chOff x="246726" y="2348143"/>
            <a:chExt cx="8324619" cy="3553893"/>
          </a:xfrm>
        </p:grpSpPr>
        <p:pic>
          <p:nvPicPr>
            <p:cNvPr id="4" name="圖片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6726" y="2348143"/>
              <a:ext cx="8324619" cy="355389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1099125" y="2687782"/>
              <a:ext cx="1246911" cy="4433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2510326" y="278009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9978" y="4401129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44836" y="341278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59780" y="303877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66388" y="486511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0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6914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多位學生資料</a:t>
            </a:r>
          </a:p>
          <a:p>
            <a:endParaRPr lang="zh-HK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61819" y="2112472"/>
            <a:ext cx="8072582" cy="2995237"/>
            <a:chOff x="452582" y="2334144"/>
            <a:chExt cx="8072582" cy="2995237"/>
          </a:xfrm>
        </p:grpSpPr>
        <p:pic>
          <p:nvPicPr>
            <p:cNvPr id="6" name="圖片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2582" y="2334144"/>
              <a:ext cx="8072582" cy="299523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2429161" y="2653289"/>
              <a:ext cx="1560948" cy="4433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kumimoji="0" lang="zh-HK" alt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4082474" y="278766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11634" y="314842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01685" y="453388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31599" y="347960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8691" y="4498771"/>
            <a:ext cx="1025236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678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學生自述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927" y="1341438"/>
            <a:ext cx="8298873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 marL="0" indent="0">
              <a:buNone/>
            </a:pPr>
            <a:r>
              <a:rPr lang="en-US" altLang="zh-HK" dirty="0" smtClean="0"/>
              <a:t>   </a:t>
            </a:r>
            <a:r>
              <a:rPr lang="en-US" altLang="zh-HK" b="1" dirty="0" smtClean="0">
                <a:solidFill>
                  <a:srgbClr val="008000"/>
                </a:solidFill>
              </a:rPr>
              <a:t>(</a:t>
            </a:r>
            <a:r>
              <a:rPr lang="zh-HK" altLang="en-US" b="1" dirty="0">
                <a:solidFill>
                  <a:srgbClr val="008000"/>
                </a:solidFill>
              </a:rPr>
              <a:t>注意文字檔格式</a:t>
            </a:r>
            <a:r>
              <a:rPr lang="en-US" altLang="zh-HK" b="1" dirty="0" smtClean="0">
                <a:solidFill>
                  <a:srgbClr val="008000"/>
                </a:solidFill>
              </a:rPr>
              <a:t>)</a:t>
            </a:r>
            <a:endParaRPr lang="zh-HK" altLang="en-US" b="1" dirty="0">
              <a:solidFill>
                <a:srgbClr val="008000"/>
              </a:solidFill>
            </a:endParaRP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7927" y="2471100"/>
            <a:ext cx="8010582" cy="3006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393218" y="2809643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87927" y="3848734"/>
            <a:ext cx="5588000" cy="8710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16673" y="234320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51433" y="486764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33400" y="348074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7927" y="4788163"/>
            <a:ext cx="1145309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347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列印次序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582" y="1341438"/>
            <a:ext cx="823421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檔格式按班別成批匯入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多位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HK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HK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校內頒發獎項</a:t>
            </a:r>
            <a:r>
              <a:rPr lang="en-US" altLang="zh-HK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17781" y="2427691"/>
            <a:ext cx="6840220" cy="4293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922979" y="2632364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322780" y="3200401"/>
            <a:ext cx="3816929" cy="531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9977" y="6277579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19976" y="4566542"/>
            <a:ext cx="124691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581932" y="3774932"/>
            <a:ext cx="2623086" cy="2515664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681018" y="5551055"/>
            <a:ext cx="5085051" cy="2216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828843" y="5816168"/>
            <a:ext cx="3816929" cy="531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04180" y="240153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06836" y="535450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07727" y="579161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89453" y="3357494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95558" y="454590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56468" y="629059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9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609272"/>
            <a:ext cx="91440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Learning Profile (SLP)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8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9257" y="1267865"/>
            <a:ext cx="7884633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</a:t>
            </a:r>
            <a:r>
              <a:rPr lang="zh-HK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en-US" altLang="zh-H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九月</a:t>
            </a:r>
            <a:r>
              <a:rPr lang="en-US" altLang="zh-H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相關學習概覽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概覽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概覽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</a:t>
            </a:r>
            <a:r>
              <a:rPr lang="en-US" altLang="zh-TW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學生戶口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作個人自述輸入之用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從其他模組輸入及抽取學生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sz="3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，可選擇輸入校外參與及個人自述</a:t>
            </a:r>
            <a:endParaRPr lang="zh-HK" altLang="en-US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2749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65439" y="23190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覽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Student Learning Profile SLP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3" y="1389414"/>
            <a:ext cx="7870648" cy="967389"/>
          </a:xfrm>
        </p:spPr>
        <p:txBody>
          <a:bodyPr/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26717" y="2609757"/>
            <a:ext cx="8223319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內學科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成績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其他學習經歷 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5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289964" y="3465513"/>
            <a:ext cx="1283854" cy="1060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934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24345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9090" y="1851947"/>
            <a:ext cx="8347710" cy="45552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33649" y="2133600"/>
            <a:ext cx="8453151" cy="18101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8436" y="2807859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011055" y="4729018"/>
            <a:ext cx="2512290" cy="17826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47745" y="4162867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2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內學科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243455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校內學科</a:t>
            </a:r>
            <a:r>
              <a:rPr lang="zh-TW" altLang="en-US" b="1" dirty="0" smtClean="0"/>
              <a:t>成績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44" y="1986453"/>
            <a:ext cx="7980219" cy="44206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93686" y="3711575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79237" y="338613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6825672" y="1836593"/>
            <a:ext cx="2196379" cy="1874982"/>
          </a:xfrm>
          <a:prstGeom prst="wedgeEllipseCallout">
            <a:avLst>
              <a:gd name="adj1" fmla="val -98329"/>
              <a:gd name="adj2" fmla="val 74300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學生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成績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</a:t>
            </a:r>
            <a:endParaRPr kumimoji="0" lang="en-US" altLang="zh-HK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匯入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54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99" y="1341438"/>
            <a:ext cx="821840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8399" y="2031682"/>
            <a:ext cx="8102946" cy="3814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078776" y="3625129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4727" y="3269605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68399" y="5033818"/>
            <a:ext cx="1526656" cy="32327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592290" y="4068476"/>
            <a:ext cx="979055" cy="1214724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62891" y="535709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5205673" y="5126258"/>
            <a:ext cx="2534400" cy="1519163"/>
          </a:xfrm>
          <a:prstGeom prst="wedgeEllipseCallout">
            <a:avLst>
              <a:gd name="adj1" fmla="val -181987"/>
              <a:gd name="adj2" fmla="val -43946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若要列印無編號紀錄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需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勾</a:t>
            </a: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選此選項。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93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內頒發的主要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345" y="1341438"/>
            <a:ext cx="8571346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校內頒發的主要獎項及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(ANP)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45" y="2334577"/>
            <a:ext cx="8211128" cy="37471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919286" y="4086947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69491" y="374648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43345" y="5200160"/>
            <a:ext cx="1526656" cy="32327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51433" y="557174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5205673" y="5126258"/>
            <a:ext cx="2451272" cy="1519163"/>
          </a:xfrm>
          <a:prstGeom prst="wedgeEllipseCallout">
            <a:avLst>
              <a:gd name="adj1" fmla="val -186794"/>
              <a:gd name="adj2" fmla="val -35434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若要列印無編號紀錄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需</a:t>
            </a:r>
            <a:r>
              <a:rPr kumimoji="0"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勾</a:t>
            </a: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選此選項。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4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的表現╱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獎項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163" y="1341438"/>
            <a:ext cx="8227637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校外的表現╱獎項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162" y="2012171"/>
            <a:ext cx="8227637" cy="45548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769030" y="3489901"/>
            <a:ext cx="1285734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11897" y="302823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59161" y="5853046"/>
            <a:ext cx="1526656" cy="323273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66888" y="618375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04726" y="3853373"/>
            <a:ext cx="882073" cy="2322946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4325418" y="5627336"/>
            <a:ext cx="3208654" cy="1112839"/>
          </a:xfrm>
          <a:prstGeom prst="wedgeEllipseCallout">
            <a:avLst>
              <a:gd name="adj1" fmla="val -125656"/>
              <a:gd name="adj2" fmla="val -1417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kumimoji="0"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若要列印無編號紀錄，需勾選此選項。</a:t>
            </a: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29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HK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109" y="1341438"/>
            <a:ext cx="82526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學生的自述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4109" y="2070042"/>
            <a:ext cx="8081818" cy="35087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748085" y="4280911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33636" y="405007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9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7550702" y="3465513"/>
            <a:ext cx="1283854" cy="10603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7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HK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備工作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401" y="1309907"/>
            <a:ext cx="8428694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學年中</a:t>
            </a:r>
            <a:r>
              <a:rPr lang="en-US" altLang="zh-H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一月</a:t>
            </a:r>
            <a:r>
              <a:rPr lang="en-US" altLang="zh-H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其他模組輸入及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自述最終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學生或教職員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學生自行遞交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en-US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(JUPAS</a:t>
            </a:r>
            <a:r>
              <a:rPr lang="en-US" altLang="zh-TW" sz="3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800080"/>
              </a:buClr>
              <a:buSzPct val="100000"/>
              <a:buNone/>
            </a:pPr>
            <a:r>
              <a:rPr lang="en-US" altLang="zh-TW" sz="3200" i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r>
              <a:rPr lang="en-US" altLang="zh-H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JUPAS</a:t>
            </a:r>
            <a:r>
              <a:rPr lang="zh-HK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HK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平台的</a:t>
            </a:r>
            <a:r>
              <a:rPr lang="zh-HK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最新</a:t>
            </a:r>
            <a:r>
              <a:rPr lang="zh-HK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872" y="1341438"/>
            <a:ext cx="81999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1508" y="1842539"/>
            <a:ext cx="7400983" cy="476146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48545" y="237829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48544" y="2839961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599" y="330162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6872" y="4830550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8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872" y="1341438"/>
            <a:ext cx="81999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6872" y="1842309"/>
            <a:ext cx="7657291" cy="48355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496497" y="2193494"/>
            <a:ext cx="2625393" cy="364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668961" y="4599566"/>
            <a:ext cx="4867912" cy="9422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46216" y="5208563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96497" y="5670228"/>
            <a:ext cx="1191057" cy="4114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28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872" y="1341438"/>
            <a:ext cx="8199928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1" y="1826996"/>
            <a:ext cx="7523209" cy="47677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66642" y="3038763"/>
            <a:ext cx="991103" cy="351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32569" y="2004291"/>
            <a:ext cx="2212456" cy="1376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689588" y="6239163"/>
            <a:ext cx="1078848" cy="3556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401115" y="6243781"/>
            <a:ext cx="1240485" cy="3509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21357" y="217985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870" y="264586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97413" y="5777498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790674" y="5869136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86870" y="6254751"/>
            <a:ext cx="866257" cy="3400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62193" y="5837102"/>
            <a:ext cx="23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85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</a:t>
            </a:r>
            <a:r>
              <a:rPr lang="en-US" altLang="zh-TW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R-SLP009</a:t>
            </a:r>
            <a:endParaRPr lang="zh-HK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35" y="1383771"/>
            <a:ext cx="5909088" cy="5317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3572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9318" y="392575"/>
            <a:ext cx="7775875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722076" y="3999344"/>
            <a:ext cx="1152128" cy="341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5418" y="396499"/>
            <a:ext cx="777808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0" y="1663738"/>
            <a:ext cx="8710180" cy="321089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73204" y="3842326"/>
            <a:ext cx="1152128" cy="766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41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6883" y="1395663"/>
            <a:ext cx="83547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HK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HK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HK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HK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87" y="1368363"/>
            <a:ext cx="1878189" cy="1124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3" y="2707923"/>
            <a:ext cx="7640108" cy="14380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59" y="4218301"/>
            <a:ext cx="8179329" cy="18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0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02516" y="3205018"/>
            <a:ext cx="1261306" cy="762000"/>
          </a:xfrm>
        </p:spPr>
        <p:txBody>
          <a:bodyPr/>
          <a:lstStyle/>
          <a:p>
            <a:r>
              <a:rPr lang="zh-TW" altLang="en-US" sz="6000" dirty="0"/>
              <a:t>完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875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609272"/>
            <a:ext cx="9144000" cy="974725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Learning Profile (SLP)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0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37102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565439" y="231903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學習概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覽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Student Learning Profile SLP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3" y="1389414"/>
            <a:ext cx="7870648" cy="967389"/>
          </a:xfrm>
        </p:spPr>
        <p:txBody>
          <a:bodyPr/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726717" y="2609757"/>
            <a:ext cx="8223319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algn="l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內學科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成績</a:t>
              </a:r>
              <a:r>
                <a:rPr lang="zh-TW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其他學習經歷 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algn="l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</a:t>
              </a:r>
              <a:r>
                <a:rPr lang="zh-HK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功能表</a:t>
            </a:r>
            <a:endParaRPr lang="zh-HK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91" y="1341438"/>
            <a:ext cx="8308109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44" y="2373745"/>
            <a:ext cx="8525112" cy="4190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09443" y="3465513"/>
            <a:ext cx="1741029" cy="2616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1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1685</Words>
  <Application>Microsoft Office PowerPoint</Application>
  <PresentationFormat>如螢幕大小 (4:3)</PresentationFormat>
  <Paragraphs>293</Paragraphs>
  <Slides>57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57</vt:i4>
      </vt:variant>
    </vt:vector>
  </HeadingPairs>
  <TitlesOfParts>
    <vt:vector size="66" baseType="lpstr"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CodeManagement_2006</vt:lpstr>
      <vt:lpstr>PowerPoint 簡報</vt:lpstr>
      <vt:lpstr>事前預備工作(一)</vt:lpstr>
      <vt:lpstr>事前預備工作(二)</vt:lpstr>
      <vt:lpstr>事前預備工作(三)</vt:lpstr>
      <vt:lpstr>事前預備工作(四)</vt:lpstr>
      <vt:lpstr>PowerPoint 簡報</vt:lpstr>
      <vt:lpstr>PowerPoint 簡報</vt:lpstr>
      <vt:lpstr>PowerPoint 簡報</vt:lpstr>
      <vt:lpstr>功能表</vt:lpstr>
      <vt:lpstr>概覽列印次序及篩選設定</vt:lpstr>
      <vt:lpstr>概覽列印項目篩選設定</vt:lpstr>
      <vt:lpstr>概覽列印項目篩選設定</vt:lpstr>
      <vt:lpstr>主要作品的代碼表設定</vt:lpstr>
      <vt:lpstr>查詢(連學生互聯網存取)設定(1)</vt:lpstr>
      <vt:lpstr>查詢(連學生互聯網存取)設定(2)</vt:lpstr>
      <vt:lpstr>科目組合(只提供英文版)</vt:lpstr>
      <vt:lpstr>PowerPoint 簡報</vt:lpstr>
      <vt:lpstr>PowerPoint 簡報</vt:lpstr>
      <vt:lpstr>功能表</vt:lpstr>
      <vt:lpstr>PowerPoint 簡報</vt:lpstr>
      <vt:lpstr>編修 – (遂一)數據輸入(1)</vt:lpstr>
      <vt:lpstr>編修 – (遂一/整批)輸入主要作品(2)</vt:lpstr>
      <vt:lpstr>編修 – (遂一)輸入其他學習經歷(3)</vt:lpstr>
      <vt:lpstr>編修 – (遂一)輸入校外表現/獎項(4)</vt:lpstr>
      <vt:lpstr>編修 – (遂一)輸入學生自述(5)</vt:lpstr>
      <vt:lpstr>編修 – 其他學習經歷的列印次序(6)</vt:lpstr>
      <vt:lpstr>編修 – 校內頒發獎項的列印次序(7)</vt:lpstr>
      <vt:lpstr>PowerPoint 簡報</vt:lpstr>
      <vt:lpstr>PowerPoint 簡報</vt:lpstr>
      <vt:lpstr>PowerPoint 簡報</vt:lpstr>
      <vt:lpstr>功能表</vt:lpstr>
      <vt:lpstr>匯出 — 主要作品</vt:lpstr>
      <vt:lpstr>功能表</vt:lpstr>
      <vt:lpstr>匯入 — 主要作品(1)</vt:lpstr>
      <vt:lpstr>匯入 — 其他學習經歷(OLE)(2)</vt:lpstr>
      <vt:lpstr>匯入 — 校外表現/獎項(3)</vt:lpstr>
      <vt:lpstr>匯入 — 學生自述(4)</vt:lpstr>
      <vt:lpstr>匯入 — 列印次序(5)</vt:lpstr>
      <vt:lpstr>PowerPoint 簡報</vt:lpstr>
      <vt:lpstr>PowerPoint 簡報</vt:lpstr>
      <vt:lpstr>PowerPoint 簡報</vt:lpstr>
      <vt:lpstr>功能表</vt:lpstr>
      <vt:lpstr>查詢(1)</vt:lpstr>
      <vt:lpstr>查詢 — 校內學科成績(2)</vt:lpstr>
      <vt:lpstr>查詢 — 其他學習經歷(3)</vt:lpstr>
      <vt:lpstr>查詢 — 校內頒發的主要獎項(4)</vt:lpstr>
      <vt:lpstr>查詢 — 校外的表現╱獎項(5)</vt:lpstr>
      <vt:lpstr>查詢 — 學生的自述(6)</vt:lpstr>
      <vt:lpstr>功能表</vt:lpstr>
      <vt:lpstr>報告(1)</vt:lpstr>
      <vt:lpstr>報告(2)</vt:lpstr>
      <vt:lpstr>報告(2)</vt:lpstr>
      <vt:lpstr>報告 R-SLP009</vt:lpstr>
      <vt:lpstr>PowerPoint 簡報</vt:lpstr>
      <vt:lpstr>PowerPoint 簡報</vt:lpstr>
      <vt:lpstr>常見問題</vt:lpstr>
      <vt:lpstr>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SO, Wai-hung</cp:lastModifiedBy>
  <cp:revision>755</cp:revision>
  <cp:lastPrinted>2021-06-22T07:17:55Z</cp:lastPrinted>
  <dcterms:created xsi:type="dcterms:W3CDTF">2017-12-12T04:09:30Z</dcterms:created>
  <dcterms:modified xsi:type="dcterms:W3CDTF">2021-09-30T07:41:05Z</dcterms:modified>
</cp:coreProperties>
</file>