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42"/>
  </p:notesMasterIdLst>
  <p:handoutMasterIdLst>
    <p:handoutMasterId r:id="rId43"/>
  </p:handoutMasterIdLst>
  <p:sldIdLst>
    <p:sldId id="578" r:id="rId2"/>
    <p:sldId id="582" r:id="rId3"/>
    <p:sldId id="580" r:id="rId4"/>
    <p:sldId id="581" r:id="rId5"/>
    <p:sldId id="590" r:id="rId6"/>
    <p:sldId id="591" r:id="rId7"/>
    <p:sldId id="599" r:id="rId8"/>
    <p:sldId id="583" r:id="rId9"/>
    <p:sldId id="579" r:id="rId10"/>
    <p:sldId id="592" r:id="rId11"/>
    <p:sldId id="593" r:id="rId12"/>
    <p:sldId id="584" r:id="rId13"/>
    <p:sldId id="594" r:id="rId14"/>
    <p:sldId id="595" r:id="rId15"/>
    <p:sldId id="596" r:id="rId16"/>
    <p:sldId id="597" r:id="rId17"/>
    <p:sldId id="604" r:id="rId18"/>
    <p:sldId id="605" r:id="rId19"/>
    <p:sldId id="606" r:id="rId20"/>
    <p:sldId id="607" r:id="rId21"/>
    <p:sldId id="600" r:id="rId22"/>
    <p:sldId id="601" r:id="rId23"/>
    <p:sldId id="602" r:id="rId24"/>
    <p:sldId id="603" r:id="rId25"/>
    <p:sldId id="598" r:id="rId26"/>
    <p:sldId id="608" r:id="rId27"/>
    <p:sldId id="609" r:id="rId28"/>
    <p:sldId id="610" r:id="rId29"/>
    <p:sldId id="611" r:id="rId30"/>
    <p:sldId id="613" r:id="rId31"/>
    <p:sldId id="612" r:id="rId32"/>
    <p:sldId id="614" r:id="rId33"/>
    <p:sldId id="616" r:id="rId34"/>
    <p:sldId id="615" r:id="rId35"/>
    <p:sldId id="585" r:id="rId36"/>
    <p:sldId id="617" r:id="rId37"/>
    <p:sldId id="618" r:id="rId38"/>
    <p:sldId id="567" r:id="rId39"/>
    <p:sldId id="568" r:id="rId40"/>
    <p:sldId id="586" r:id="rId41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8"/>
            <p14:sldId id="582"/>
            <p14:sldId id="580"/>
            <p14:sldId id="581"/>
            <p14:sldId id="590"/>
            <p14:sldId id="591"/>
            <p14:sldId id="599"/>
            <p14:sldId id="583"/>
            <p14:sldId id="579"/>
            <p14:sldId id="592"/>
            <p14:sldId id="593"/>
            <p14:sldId id="584"/>
            <p14:sldId id="594"/>
            <p14:sldId id="595"/>
            <p14:sldId id="596"/>
            <p14:sldId id="597"/>
            <p14:sldId id="604"/>
            <p14:sldId id="605"/>
            <p14:sldId id="606"/>
            <p14:sldId id="607"/>
            <p14:sldId id="600"/>
            <p14:sldId id="601"/>
            <p14:sldId id="602"/>
            <p14:sldId id="603"/>
            <p14:sldId id="598"/>
            <p14:sldId id="608"/>
            <p14:sldId id="609"/>
            <p14:sldId id="610"/>
            <p14:sldId id="611"/>
            <p14:sldId id="613"/>
            <p14:sldId id="612"/>
            <p14:sldId id="614"/>
            <p14:sldId id="616"/>
            <p14:sldId id="615"/>
            <p14:sldId id="585"/>
            <p14:sldId id="617"/>
            <p14:sldId id="618"/>
            <p14:sldId id="567"/>
            <p14:sldId id="568"/>
            <p14:sldId id="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80"/>
    <a:srgbClr val="3333FF"/>
    <a:srgbClr val="A50021"/>
    <a:srgbClr val="0000FF"/>
    <a:srgbClr val="3333CC"/>
    <a:srgbClr val="868686"/>
    <a:srgbClr val="FFFF99"/>
    <a:srgbClr val="CC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54" y="1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-4428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45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5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10/8/2021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5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5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10/8/2021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778377"/>
            <a:ext cx="5438776" cy="3908426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5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6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15373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912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37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6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7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2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59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155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99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5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12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5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 smtClean="0">
                <a:solidFill>
                  <a:srgbClr val="0099FF"/>
                </a:solidFill>
                <a:latin typeface="Tahoma" panose="020B0604030504040204" pitchFamily="34" charset="0"/>
              </a:rPr>
              <a:t>									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506134"/>
            <a:ext cx="5943600" cy="1143000"/>
          </a:xfrm>
        </p:spPr>
        <p:txBody>
          <a:bodyPr/>
          <a:lstStyle/>
          <a:p>
            <a:pPr algn="ctr"/>
            <a:r>
              <a:rPr lang="zh-HK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endParaRPr lang="zh-HK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59436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12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64" y="1341438"/>
            <a:ext cx="874683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其他學習經歷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1851803"/>
            <a:ext cx="6840220" cy="48723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890327" y="3833092"/>
            <a:ext cx="878580" cy="2891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18925" y="2057735"/>
            <a:ext cx="888566" cy="306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68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概覽列印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65" y="1341438"/>
            <a:ext cx="842356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校內頒發的主要獎項及成就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353730"/>
            <a:ext cx="6608186" cy="43623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031345" y="5308935"/>
            <a:ext cx="1505528" cy="676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076307" y="2538026"/>
            <a:ext cx="1045584" cy="3160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17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代碼表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2342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輸入的時間</a:t>
            </a: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1939" y="2219283"/>
            <a:ext cx="5887749" cy="187512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655" y="3389485"/>
            <a:ext cx="6840220" cy="214820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655" y="5646218"/>
            <a:ext cx="6788727" cy="11032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1785795" y="5636705"/>
            <a:ext cx="680748" cy="294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512234" y="5660408"/>
            <a:ext cx="680748" cy="294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4655" y="6490837"/>
            <a:ext cx="543574" cy="2170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315854" y="2660074"/>
            <a:ext cx="425739" cy="7294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2466543" y="3389485"/>
            <a:ext cx="867784" cy="224722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cxnSp>
        <p:nvCxnSpPr>
          <p:cNvPr id="14" name="直線單箭頭接點 13"/>
          <p:cNvCxnSpPr>
            <a:stCxn id="8" idx="3"/>
          </p:cNvCxnSpPr>
          <p:nvPr/>
        </p:nvCxnSpPr>
        <p:spPr bwMode="auto">
          <a:xfrm>
            <a:off x="2466543" y="5784025"/>
            <a:ext cx="3045691" cy="53357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97116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連學生互聯網存取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6192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查詢設定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4182" y="1828798"/>
            <a:ext cx="7887854" cy="47567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891251" y="2634887"/>
            <a:ext cx="1151803" cy="302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12742" y="4207162"/>
            <a:ext cx="1230312" cy="300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6733309" y="2142836"/>
            <a:ext cx="2196379" cy="1874982"/>
          </a:xfrm>
          <a:prstGeom prst="wedgeEllipseCallout">
            <a:avLst>
              <a:gd name="adj1" fmla="val -137858"/>
              <a:gd name="adj2" fmla="val -254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學生成績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連學生互聯網存取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存取控制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用戶組別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內設定學生存取權限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3" y="2300288"/>
            <a:ext cx="8039100" cy="3781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8003"/>
            <a:ext cx="6442522" cy="301663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289069" y="5008754"/>
            <a:ext cx="1230312" cy="300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1519381" y="5158846"/>
            <a:ext cx="2923310" cy="549227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023360" y="2639626"/>
            <a:ext cx="1101004" cy="306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98888" y="2933552"/>
            <a:ext cx="1101004" cy="4192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91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科目組合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只提供英文版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7526" y="1439704"/>
            <a:ext cx="8632162" cy="4453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97525" y="5536980"/>
            <a:ext cx="1355783" cy="355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31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27" y="1341438"/>
            <a:ext cx="81972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可按需要遂一作個別輸入</a:t>
            </a: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9527" y="1920875"/>
            <a:ext cx="6840220" cy="4937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35252" y="2148461"/>
            <a:ext cx="4236748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86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輸入主要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273" y="1341438"/>
            <a:ext cx="83015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72" y="1880235"/>
            <a:ext cx="8158364" cy="45269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35252" y="5556679"/>
            <a:ext cx="8208384" cy="7702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35252" y="2074570"/>
            <a:ext cx="942109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87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7" y="254000"/>
            <a:ext cx="7700385" cy="762000"/>
          </a:xfrm>
        </p:spPr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99" y="1341438"/>
            <a:ext cx="832000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2" y="2011657"/>
            <a:ext cx="8280455" cy="39088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969818" y="2148461"/>
            <a:ext cx="1052946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35252" y="4553527"/>
            <a:ext cx="8208384" cy="10067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89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" y="1801091"/>
            <a:ext cx="8416665" cy="46060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輸入校外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4523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更改，亦可加入列印次序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66887" y="2287007"/>
            <a:ext cx="1262639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20393" y="4719781"/>
            <a:ext cx="8466407" cy="16873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564582" y="3676723"/>
            <a:ext cx="979054" cy="2567709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10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243455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上學年終結</a:t>
            </a:r>
            <a:r>
              <a:rPr lang="zh-HK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H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六月至八月</a:t>
            </a:r>
            <a:r>
              <a:rPr lang="en-US" altLang="zh-H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其他模組輸入及抽取</a:t>
            </a:r>
            <a:r>
              <a:rPr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現學年其他學習經歷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為學生學習概覽作預備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上學年所有該模組的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HK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語文老師，為下學年的中六學生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批改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TW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18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035" y="1341438"/>
            <a:ext cx="831076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6035" y="1914063"/>
            <a:ext cx="8223020" cy="44930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334326" y="2093044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98213" y="3833090"/>
            <a:ext cx="8466407" cy="951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89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–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學習經歷的列印次序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6192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其他學習經歷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73" y="2004291"/>
            <a:ext cx="8504815" cy="38238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32508" y="2213117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15288" y="4074245"/>
            <a:ext cx="1062183" cy="1449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00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內頒發獎項的列印次序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校內頒發的主要獎項及成就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18" y="2359198"/>
            <a:ext cx="8081818" cy="39307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39272" y="2582572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553035" y="4632613"/>
            <a:ext cx="990601" cy="1449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形圖說文字 6"/>
          <p:cNvSpPr/>
          <p:nvPr/>
        </p:nvSpPr>
        <p:spPr bwMode="auto">
          <a:xfrm>
            <a:off x="6825672" y="2045857"/>
            <a:ext cx="2196379" cy="1874982"/>
          </a:xfrm>
          <a:prstGeom prst="wedgeEllipseCallout">
            <a:avLst>
              <a:gd name="adj1" fmla="val -81928"/>
              <a:gd name="adj2" fmla="val 12208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獎懲</a:t>
            </a:r>
            <a:r>
              <a:rPr kumimoji="0" lang="zh-HK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資料</a:t>
            </a:r>
            <a:endParaRPr kumimoji="0" lang="en-US" altLang="zh-HK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03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62" y="2003741"/>
            <a:ext cx="7788910" cy="48542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87927" y="2148463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7926" y="6257174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40908" y="3380046"/>
            <a:ext cx="3883892" cy="14967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308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7926" y="1985068"/>
            <a:ext cx="8100291" cy="3048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87925" y="2407081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06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(OLE)(2)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821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多位學生資料</a:t>
            </a:r>
          </a:p>
          <a:p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09690" y="2024871"/>
            <a:ext cx="8324619" cy="3553893"/>
            <a:chOff x="246726" y="2348143"/>
            <a:chExt cx="8324619" cy="3553893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6726" y="2348143"/>
              <a:ext cx="8324619" cy="355389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1099125" y="2687782"/>
              <a:ext cx="1246911" cy="4433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07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914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多位學生資料</a:t>
            </a:r>
          </a:p>
          <a:p>
            <a:endParaRPr lang="zh-HK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61819" y="2112472"/>
            <a:ext cx="8072582" cy="2995237"/>
            <a:chOff x="452582" y="2334144"/>
            <a:chExt cx="8072582" cy="2995237"/>
          </a:xfrm>
        </p:grpSpPr>
        <p:pic>
          <p:nvPicPr>
            <p:cNvPr id="6" name="圖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2582" y="2334144"/>
              <a:ext cx="8072582" cy="299523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2429161" y="2653289"/>
              <a:ext cx="1560948" cy="4433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78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學生自述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 marL="0" indent="0">
              <a:buNone/>
            </a:pPr>
            <a:r>
              <a:rPr lang="en-US" altLang="zh-HK" dirty="0" smtClean="0"/>
              <a:t>   </a:t>
            </a:r>
            <a:r>
              <a:rPr lang="en-US" altLang="zh-HK" b="1" dirty="0" smtClean="0">
                <a:solidFill>
                  <a:srgbClr val="008000"/>
                </a:solidFill>
              </a:rPr>
              <a:t>(</a:t>
            </a:r>
            <a:r>
              <a:rPr lang="zh-HK" altLang="en-US" b="1" dirty="0">
                <a:solidFill>
                  <a:srgbClr val="008000"/>
                </a:solidFill>
              </a:rPr>
              <a:t>注意文字檔格式</a:t>
            </a:r>
            <a:r>
              <a:rPr lang="en-US" altLang="zh-HK" b="1" dirty="0" smtClean="0">
                <a:solidFill>
                  <a:srgbClr val="008000"/>
                </a:solidFill>
              </a:rPr>
              <a:t>)</a:t>
            </a: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7927" y="2471100"/>
            <a:ext cx="8010582" cy="3006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93218" y="2809643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7927" y="3848734"/>
            <a:ext cx="5588000" cy="871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34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2342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檔格式按班別成批匯入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HK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校內頒發獎項</a:t>
            </a:r>
            <a:r>
              <a:rPr lang="en-US" altLang="zh-HK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17781" y="2427691"/>
            <a:ext cx="6840220" cy="4293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922979" y="2632364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322780" y="3200401"/>
            <a:ext cx="3816929" cy="531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9977" y="6277579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19976" y="4566542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581932" y="5009889"/>
            <a:ext cx="27710" cy="1280706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681018" y="5551055"/>
            <a:ext cx="5085051" cy="221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828843" y="5816168"/>
            <a:ext cx="3816929" cy="531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34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24345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9090" y="1851947"/>
            <a:ext cx="8347710" cy="45552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33649" y="3500438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288740" y="3200256"/>
            <a:ext cx="8331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338885" y="3200256"/>
            <a:ext cx="985551" cy="411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93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</a:t>
            </a:r>
            <a:r>
              <a:rPr lang="zh-HK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HK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離校、退修事宜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下一學年向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S1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學生介紹該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概覽的講座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從其他模組輸入及抽取學生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，可選擇輸入校外參與及個人自述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20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內學科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24345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校內學科</a:t>
            </a:r>
            <a:r>
              <a:rPr lang="zh-TW" altLang="en-US" b="1" dirty="0" smtClean="0"/>
              <a:t>成績</a:t>
            </a:r>
            <a:r>
              <a:rPr lang="en-US" altLang="zh-TW" b="1" dirty="0" smtClean="0"/>
              <a:t>(ASR)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44" y="1986453"/>
            <a:ext cx="7980219" cy="44206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93686" y="3711575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754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99" y="1341438"/>
            <a:ext cx="821840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8399" y="2031682"/>
            <a:ext cx="8102946" cy="3814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078776" y="3625129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593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內頒發的主要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57134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校內頒發的主要獎項及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(ANP)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45" y="2334577"/>
            <a:ext cx="8211128" cy="37471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919286" y="4086947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52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的表現╱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163" y="1341438"/>
            <a:ext cx="822763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校外的表現╱獎項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62" y="2012171"/>
            <a:ext cx="8227637" cy="45548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769030" y="3489901"/>
            <a:ext cx="1285734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82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學生的自述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4109" y="2051569"/>
            <a:ext cx="8081818" cy="35087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748085" y="4280911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699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872" y="1341438"/>
            <a:ext cx="81999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1508" y="1842539"/>
            <a:ext cx="7400983" cy="47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8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872" y="1341438"/>
            <a:ext cx="81999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508" y="1842309"/>
            <a:ext cx="7114655" cy="48355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029508" y="2193494"/>
            <a:ext cx="2212456" cy="3649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28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R-SLP009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35" y="1383771"/>
            <a:ext cx="5909088" cy="5317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3572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722076" y="3999344"/>
            <a:ext cx="1152128" cy="341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0" y="1663738"/>
            <a:ext cx="8710180" cy="321089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73204" y="3842326"/>
            <a:ext cx="1152128" cy="766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4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3" y="1341438"/>
            <a:ext cx="8321962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</a:t>
            </a:r>
            <a:r>
              <a:rPr lang="zh-HK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en-US" altLang="zh-H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九月</a:t>
            </a:r>
            <a:r>
              <a:rPr lang="en-US" altLang="zh-H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相關學習概覽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時相關學習概覽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時相關學習概覽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學生戶口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作個人自述輸入之用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從其他模組輸入及抽取學生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，可選擇輸入校外參與及個人自述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356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6883" y="1395663"/>
            <a:ext cx="83547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HK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HK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87" y="1368363"/>
            <a:ext cx="1878189" cy="1124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3" y="2707923"/>
            <a:ext cx="7640108" cy="14380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59" y="4218301"/>
            <a:ext cx="8179329" cy="18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0" y="1341438"/>
            <a:ext cx="8280400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學年中</a:t>
            </a:r>
            <a:r>
              <a:rPr lang="en-US" altLang="zh-H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一月</a:t>
            </a:r>
            <a:r>
              <a:rPr lang="en-US" altLang="zh-H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學生輸入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讓教職員輸入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匯人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個人自述最終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學生自行遞交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(JUPAS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800080"/>
              </a:buClr>
              <a:buSzPct val="100000"/>
              <a:buNone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r>
              <a:rPr lang="en-US" altLang="zh-H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JUPAS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網上平台的最新公布：四月或之後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71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15586"/>
            <a:ext cx="7772400" cy="1500187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37102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65439" y="23190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覽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Student Learning Profile SLP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3" y="1389414"/>
            <a:ext cx="7870648" cy="967389"/>
          </a:xfrm>
        </p:spPr>
        <p:txBody>
          <a:bodyPr/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26717" y="2609757"/>
            <a:ext cx="8223319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內學科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成績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其他學習經歷 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概覽列印次序及篩選設定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列印選項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科目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1" y="1784244"/>
            <a:ext cx="5628120" cy="42241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9" y="4123815"/>
            <a:ext cx="4975628" cy="2539249"/>
          </a:xfrm>
          <a:prstGeom prst="rect">
            <a:avLst/>
          </a:prstGeom>
          <a:ln w="22225" cmpd="dbl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 bwMode="auto">
          <a:xfrm>
            <a:off x="8248940" y="3205799"/>
            <a:ext cx="680748" cy="28759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490895" y="4496436"/>
            <a:ext cx="680748" cy="22802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145414" y="2362535"/>
            <a:ext cx="595313" cy="297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H="1">
            <a:off x="5171643" y="6081713"/>
            <a:ext cx="3077297" cy="392978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cxnSp>
        <p:nvCxnSpPr>
          <p:cNvPr id="13" name="直線單箭頭接點 12"/>
          <p:cNvCxnSpPr/>
          <p:nvPr/>
        </p:nvCxnSpPr>
        <p:spPr bwMode="auto">
          <a:xfrm flipH="1">
            <a:off x="5171643" y="6081713"/>
            <a:ext cx="3077297" cy="392978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949074268"/>
      </p:ext>
    </p:extLst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1100</Words>
  <Application>Microsoft Office PowerPoint</Application>
  <PresentationFormat>如螢幕大小 (4:3)</PresentationFormat>
  <Paragraphs>123</Paragraphs>
  <Slides>40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40</vt:i4>
      </vt:variant>
    </vt:vector>
  </HeadingPairs>
  <TitlesOfParts>
    <vt:vector size="49" baseType="lpstr"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CodeManagement_2006</vt:lpstr>
      <vt:lpstr>線上培訓課程系列</vt:lpstr>
      <vt:lpstr>事前預備工作(一)</vt:lpstr>
      <vt:lpstr>事前預備工作(二)</vt:lpstr>
      <vt:lpstr>事前預備工作(三)</vt:lpstr>
      <vt:lpstr>事前預備工作(四)</vt:lpstr>
      <vt:lpstr>PowerPoint 簡報</vt:lpstr>
      <vt:lpstr>PowerPoint 簡報</vt:lpstr>
      <vt:lpstr>功能表</vt:lpstr>
      <vt:lpstr>概覽列印次序及篩選設定</vt:lpstr>
      <vt:lpstr>概覽列印項目篩選設定</vt:lpstr>
      <vt:lpstr>概覽列印項目篩選設定</vt:lpstr>
      <vt:lpstr>主要作品的代碼表設定</vt:lpstr>
      <vt:lpstr>查詢(連學生互聯網存取)設定(1)</vt:lpstr>
      <vt:lpstr>查詢(連學生互聯網存取)設定(2)</vt:lpstr>
      <vt:lpstr>科目組合(只提供英文版)</vt:lpstr>
      <vt:lpstr>編修 – (手動)數據輸入(1)</vt:lpstr>
      <vt:lpstr>編修 – (手動)輸入主要作品(2)</vt:lpstr>
      <vt:lpstr>編修 – (手動)輸入其他學習經歷(3)</vt:lpstr>
      <vt:lpstr>編修 – (手動)輸入校外表現/獎項(4)</vt:lpstr>
      <vt:lpstr>編修 – (手動)輸入學生自述(5)</vt:lpstr>
      <vt:lpstr>編修 – 其他學習經歷的列印次序(6)</vt:lpstr>
      <vt:lpstr>編修 – 校內頒發獎項的列印次序(7)</vt:lpstr>
      <vt:lpstr>匯出 — 主要作品</vt:lpstr>
      <vt:lpstr>匯入 — 主要作品(1)</vt:lpstr>
      <vt:lpstr>匯入 — 其他學習經歷(OLE)(2)</vt:lpstr>
      <vt:lpstr>匯入 — 校外表現/獎項(3)</vt:lpstr>
      <vt:lpstr>匯入 — 學生自述(4)</vt:lpstr>
      <vt:lpstr>匯入 — 列印次序(5)</vt:lpstr>
      <vt:lpstr>查詢(1)</vt:lpstr>
      <vt:lpstr>查詢 — 校內學科成績(2)</vt:lpstr>
      <vt:lpstr>查詢 — 其他學習經歷(3)</vt:lpstr>
      <vt:lpstr>查詢 — 校內頒發的主要獎項(4)</vt:lpstr>
      <vt:lpstr>查詢 — 校外的表現╱獎項(5)</vt:lpstr>
      <vt:lpstr>查詢 — 學生的自述(6)</vt:lpstr>
      <vt:lpstr>報告(1)</vt:lpstr>
      <vt:lpstr>報告(2)</vt:lpstr>
      <vt:lpstr>報告 R-SLP009</vt:lpstr>
      <vt:lpstr>PowerPoint 簡報</vt:lpstr>
      <vt:lpstr>PowerPoint 簡報</vt:lpstr>
      <vt:lpstr>常見問題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YIP, Wing-yan Jasmine</cp:lastModifiedBy>
  <cp:revision>701</cp:revision>
  <cp:lastPrinted>2021-06-22T07:17:55Z</cp:lastPrinted>
  <dcterms:created xsi:type="dcterms:W3CDTF">2017-12-12T04:09:30Z</dcterms:created>
  <dcterms:modified xsi:type="dcterms:W3CDTF">2021-08-10T07:08:34Z</dcterms:modified>
</cp:coreProperties>
</file>