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8"/>
  </p:notesMasterIdLst>
  <p:handoutMasterIdLst>
    <p:handoutMasterId r:id="rId19"/>
  </p:handoutMasterIdLst>
  <p:sldIdLst>
    <p:sldId id="622" r:id="rId4"/>
    <p:sldId id="621" r:id="rId5"/>
    <p:sldId id="323" r:id="rId6"/>
    <p:sldId id="343" r:id="rId7"/>
    <p:sldId id="342" r:id="rId8"/>
    <p:sldId id="283" r:id="rId9"/>
    <p:sldId id="336" r:id="rId10"/>
    <p:sldId id="346" r:id="rId11"/>
    <p:sldId id="337" r:id="rId12"/>
    <p:sldId id="338" r:id="rId13"/>
    <p:sldId id="347" r:id="rId14"/>
    <p:sldId id="334" r:id="rId15"/>
    <p:sldId id="351" r:id="rId16"/>
    <p:sldId id="350" r:id="rId17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622"/>
            <p14:sldId id="621"/>
            <p14:sldId id="323"/>
            <p14:sldId id="343"/>
            <p14:sldId id="342"/>
            <p14:sldId id="283"/>
            <p14:sldId id="336"/>
            <p14:sldId id="346"/>
            <p14:sldId id="337"/>
            <p14:sldId id="338"/>
            <p14:sldId id="347"/>
            <p14:sldId id="334"/>
            <p14:sldId id="351"/>
            <p14:sldId id="35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DDDD"/>
    <a:srgbClr val="333399"/>
    <a:srgbClr val="FFCCCC"/>
    <a:srgbClr val="F7FAFD"/>
    <a:srgbClr val="2E75B6"/>
    <a:srgbClr val="CEE1F2"/>
    <a:srgbClr val="B5D2EC"/>
    <a:srgbClr val="FF33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83605" autoAdjust="0"/>
  </p:normalViewPr>
  <p:slideViewPr>
    <p:cSldViewPr snapToGrid="0">
      <p:cViewPr varScale="1">
        <p:scale>
          <a:sx n="95" d="100"/>
          <a:sy n="95" d="100"/>
        </p:scale>
        <p:origin x="1044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20/12/2024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20/12/2024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60F69-5F52-4D59-8E6C-D976104DA97D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35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 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480DD-1FC6-494A-9093-3C4BE972BB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標題 5">
            <a:extLst>
              <a:ext uri="{FF2B5EF4-FFF2-40B4-BE49-F238E27FC236}">
                <a16:creationId xmlns:a16="http://schemas.microsoft.com/office/drawing/2014/main" id="{60E790D1-AE1C-4205-B214-9D60CBE9C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1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  <p:sldLayoutId id="2147483677" r:id="rId9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C6FFD95A-49D4-4B9B-B896-118F562332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學位分配模組</a:t>
            </a:r>
            <a:endParaRPr lang="en-US" dirty="0"/>
          </a:p>
        </p:txBody>
      </p:sp>
      <p:sp>
        <p:nvSpPr>
          <p:cNvPr id="6" name="副標題 5">
            <a:extLst>
              <a:ext uri="{FF2B5EF4-FFF2-40B4-BE49-F238E27FC236}">
                <a16:creationId xmlns:a16="http://schemas.microsoft.com/office/drawing/2014/main" id="{BE2B238B-81F8-40F2-B31C-662C6757D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小一派位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8048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786" y="271659"/>
            <a:ext cx="9550400" cy="762000"/>
          </a:xfrm>
        </p:spPr>
        <p:txBody>
          <a:bodyPr/>
          <a:lstStyle/>
          <a:p>
            <a:r>
              <a:rPr lang="zh-TW" altLang="en-US" sz="3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小一派位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查詢 </a:t>
            </a:r>
            <a:r>
              <a:rPr lang="en-US" altLang="zh-TW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檢視小一派位結果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3D67D7B-C383-41AE-BA28-EA4AE8A52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10</a:t>
            </a:fld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F80F348-E1C4-4789-A462-62B3962F5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484" y="2318169"/>
            <a:ext cx="3894940" cy="222166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786" y="271659"/>
            <a:ext cx="10119214" cy="762000"/>
          </a:xfrm>
        </p:spPr>
        <p:txBody>
          <a:bodyPr/>
          <a:lstStyle/>
          <a:p>
            <a:r>
              <a:rPr lang="zh-TW" altLang="en-US" sz="3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小一派位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查詢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以年份及／或學生資料查詢派位結果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54D3502-E046-4180-B3C2-E90715F57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11</a:t>
            </a:fld>
            <a:endParaRPr 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03FAF9D-40E4-4ADF-841D-2EFD24FD0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537" y="1555363"/>
            <a:ext cx="7956376" cy="4404548"/>
          </a:xfrm>
          <a:prstGeom prst="rect">
            <a:avLst/>
          </a:prstGeom>
        </p:spPr>
      </p:pic>
      <p:sp>
        <p:nvSpPr>
          <p:cNvPr id="5" name="箭號: 向右 4">
            <a:extLst>
              <a:ext uri="{FF2B5EF4-FFF2-40B4-BE49-F238E27FC236}">
                <a16:creationId xmlns:a16="http://schemas.microsoft.com/office/drawing/2014/main" id="{362E121B-9B7E-4B4F-9E5B-32B8453FD2E8}"/>
              </a:ext>
            </a:extLst>
          </p:cNvPr>
          <p:cNvSpPr/>
          <p:nvPr/>
        </p:nvSpPr>
        <p:spPr bwMode="auto">
          <a:xfrm>
            <a:off x="1297827" y="3850906"/>
            <a:ext cx="950614" cy="443618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DF03750-5CBF-4364-82F7-6ED68DAB644D}"/>
              </a:ext>
            </a:extLst>
          </p:cNvPr>
          <p:cNvSpPr/>
          <p:nvPr/>
        </p:nvSpPr>
        <p:spPr bwMode="auto">
          <a:xfrm>
            <a:off x="256778" y="3578407"/>
            <a:ext cx="950614" cy="903158"/>
          </a:xfrm>
          <a:prstGeom prst="rect">
            <a:avLst/>
          </a:prstGeom>
          <a:solidFill>
            <a:srgbClr val="FF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篩選功能</a:t>
            </a:r>
            <a:endParaRPr kumimoji="1" lang="en-US" sz="2400" b="0" i="0" u="none" strike="noStrike" cap="none" normalizeH="0" baseline="0" dirty="0">
              <a:ln>
                <a:noFill/>
              </a:ln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DBA29A2-FD3D-420F-8080-AA222DB19BAB}"/>
              </a:ext>
            </a:extLst>
          </p:cNvPr>
          <p:cNvSpPr/>
          <p:nvPr/>
        </p:nvSpPr>
        <p:spPr bwMode="auto">
          <a:xfrm>
            <a:off x="2268537" y="2070493"/>
            <a:ext cx="753626" cy="37178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小一派位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查詢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檢視學生派位資料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143262C-D5EC-4D9F-B529-742665377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12</a:t>
            </a:fld>
            <a:endParaRPr 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F8957305-4056-4939-B83E-AFB379FBCCE1}"/>
              </a:ext>
            </a:extLst>
          </p:cNvPr>
          <p:cNvGrpSpPr/>
          <p:nvPr/>
        </p:nvGrpSpPr>
        <p:grpSpPr>
          <a:xfrm>
            <a:off x="2555463" y="1360115"/>
            <a:ext cx="7081074" cy="4523124"/>
            <a:chOff x="2697101" y="1731904"/>
            <a:chExt cx="7081074" cy="4523124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37DDF8B5-2895-49E3-A2D7-038C29D242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97101" y="1731904"/>
              <a:ext cx="7081074" cy="4523124"/>
            </a:xfrm>
            <a:prstGeom prst="rect">
              <a:avLst/>
            </a:prstGeom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0E6EEFDA-279C-44BD-9687-5F5D5B1759E4}"/>
                </a:ext>
              </a:extLst>
            </p:cNvPr>
            <p:cNvSpPr/>
            <p:nvPr/>
          </p:nvSpPr>
          <p:spPr bwMode="auto">
            <a:xfrm>
              <a:off x="4952246" y="2362954"/>
              <a:ext cx="4825929" cy="3892074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786" y="1205802"/>
            <a:ext cx="9550400" cy="1164288"/>
          </a:xfrm>
        </p:spPr>
        <p:txBody>
          <a:bodyPr/>
          <a:lstStyle/>
          <a:p>
            <a:pPr>
              <a:defRPr/>
            </a:pPr>
            <a:r>
              <a:rPr lang="zh-TW" altLang="en-US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答：</a:t>
            </a:r>
            <a:br>
              <a:rPr lang="en-US" altLang="zh-TW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到</a:t>
            </a:r>
            <a:r>
              <a:rPr kumimoji="1" lang="zh-TW" altLang="en-US" b="0" dirty="0">
                <a:solidFill>
                  <a:srgbClr val="CC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聯遞系統 </a:t>
            </a:r>
            <a:r>
              <a:rPr lang="en-US" altLang="zh-TW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b="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kumimoji="1" lang="zh-TW" altLang="en-US" b="0" dirty="0">
                <a:solidFill>
                  <a:srgbClr val="7030A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接收訊息</a:t>
            </a:r>
            <a:r>
              <a:rPr lang="zh-TW" altLang="en-US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庫存或刪除過去的資料檔案訊息</a:t>
            </a:r>
            <a:br>
              <a:rPr lang="en-US" altLang="zh-TW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再次匯入派位結果數據檔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33136CF0-A52C-46D3-914D-ED2E45D57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13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42FA0E-5DEC-420D-A0D3-FED6B97D2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786" y="271659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3000" kern="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常見問題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kern="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匯入派位結果數據檔失敗，應如何處理？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3C3232D-EA7B-4300-894A-6873AFCA1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13" y="2278562"/>
            <a:ext cx="5765657" cy="4021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D314804-D9C8-43C4-8E27-83A910741F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719" t="48805" r="16332" b="18858"/>
          <a:stretch/>
        </p:blipFill>
        <p:spPr>
          <a:xfrm>
            <a:off x="6537776" y="3114989"/>
            <a:ext cx="5205043" cy="211015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81200" y="2420939"/>
            <a:ext cx="8229600" cy="287972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zh-TW" altLang="en-US" sz="96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完</a:t>
            </a:r>
            <a:endParaRPr lang="zh-HK" altLang="en-US" sz="9600" b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392D2AD-C7FC-48FC-86A0-214600E41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06304324-CDB1-44B8-98C8-B4DF6F5E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562" y="3039364"/>
            <a:ext cx="3978860" cy="1362075"/>
          </a:xfrm>
        </p:spPr>
        <p:txBody>
          <a:bodyPr/>
          <a:lstStyle/>
          <a:p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處理小一派位結果</a:t>
            </a:r>
            <a:endParaRPr 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72AF184-30B1-443D-849B-BBB063552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2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F9DBFC-8181-4507-B9D4-9AC1C05EC2CB}"/>
              </a:ext>
            </a:extLst>
          </p:cNvPr>
          <p:cNvSpPr txBox="1">
            <a:spLocks noChangeArrowheads="1"/>
          </p:cNvSpPr>
          <p:nvPr/>
        </p:nvSpPr>
        <p:spPr>
          <a:xfrm>
            <a:off x="2424113" y="1484313"/>
            <a:ext cx="7313612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BD078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BD078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D028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altLang="zh-TW" sz="3300" b="1" dirty="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altLang="zh-TW" sz="2500" b="1" dirty="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77435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D52F13D2-5A77-40AB-8666-3681A4673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z="3000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聯遞系統</a:t>
            </a:r>
            <a:r>
              <a:rPr lang="zh-TW" altLang="en-US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解密小一派位結果（數據檔）</a:t>
            </a:r>
            <a:endParaRPr lang="en-US" sz="3000" kern="1200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176906C-B199-4AB9-9B66-38FD979AA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3</a:t>
            </a:fld>
            <a:endParaRPr 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0D05356-8D11-4096-8E1A-305F17988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275" y="1424012"/>
            <a:ext cx="5505450" cy="46672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4375D24-1AA7-48BA-BF0A-D035A00CC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lvl="1" indent="-358775">
              <a:spcBef>
                <a:spcPts val="500"/>
              </a:spcBef>
              <a:buClr>
                <a:srgbClr val="CC3399"/>
              </a:buClr>
            </a:pPr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輸入密碼匙，開啟數據檔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D717163-9567-4817-9D37-887E4CB99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4</a:t>
            </a:fld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3C27DFA4-4939-4992-8185-D1890F286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716" y="2385960"/>
            <a:ext cx="5667375" cy="2266950"/>
          </a:xfrm>
          <a:prstGeom prst="rect">
            <a:avLst/>
          </a:prstGeom>
        </p:spPr>
      </p:pic>
      <p:sp>
        <p:nvSpPr>
          <p:cNvPr id="10" name="標題 2">
            <a:extLst>
              <a:ext uri="{FF2B5EF4-FFF2-40B4-BE49-F238E27FC236}">
                <a16:creationId xmlns:a16="http://schemas.microsoft.com/office/drawing/2014/main" id="{57084903-F970-4AAF-BD1A-A4A61C487A17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2073275" y="271463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2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kumimoji="1" lang="zh-TW" altLang="en-US" sz="3000" kern="0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聯遞系統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開啟小一派位結果（數據檔）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072785" y="271659"/>
            <a:ext cx="9955091" cy="762000"/>
          </a:xfrm>
        </p:spPr>
        <p:txBody>
          <a:bodyPr/>
          <a:lstStyle/>
          <a:p>
            <a:pPr eaLnBrk="1" hangingPunct="1"/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3000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聯遞系統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接收及開啟派位結果數據檔</a:t>
            </a:r>
            <a:endParaRPr lang="zh-HK" altLang="en-US" sz="3000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A67D051-ABC2-46E7-9ABA-698AA921D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5</a:t>
            </a:fld>
            <a:endParaRPr 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F0B43769-79D3-4F7F-8235-FFCD8FA5E5D7}"/>
              </a:ext>
            </a:extLst>
          </p:cNvPr>
          <p:cNvGrpSpPr/>
          <p:nvPr/>
        </p:nvGrpSpPr>
        <p:grpSpPr>
          <a:xfrm>
            <a:off x="1729263" y="1562100"/>
            <a:ext cx="8972550" cy="3505200"/>
            <a:chOff x="1729263" y="1562100"/>
            <a:chExt cx="8972550" cy="3505200"/>
          </a:xfrm>
        </p:grpSpPr>
        <p:pic>
          <p:nvPicPr>
            <p:cNvPr id="2" name="圖片 1">
              <a:extLst>
                <a:ext uri="{FF2B5EF4-FFF2-40B4-BE49-F238E27FC236}">
                  <a16:creationId xmlns:a16="http://schemas.microsoft.com/office/drawing/2014/main" id="{B2A59AD3-A35F-4BC3-98EB-0AED1F5DD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9263" y="1562100"/>
              <a:ext cx="8972550" cy="3505200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E11F151B-E9A7-44CA-9D1A-FE85D7E2C273}"/>
                </a:ext>
              </a:extLst>
            </p:cNvPr>
            <p:cNvSpPr/>
            <p:nvPr/>
          </p:nvSpPr>
          <p:spPr bwMode="auto">
            <a:xfrm>
              <a:off x="2421653" y="4561952"/>
              <a:ext cx="753626" cy="371789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786" y="271659"/>
            <a:ext cx="9985236" cy="762000"/>
          </a:xfrm>
        </p:spPr>
        <p:txBody>
          <a:bodyPr/>
          <a:lstStyle/>
          <a:p>
            <a:r>
              <a:rPr kumimoji="1" lang="zh-TW" altLang="en-US" sz="3000" dirty="0">
                <a:solidFill>
                  <a:srgbClr val="CC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學位分配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小一派位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資料互換 </a:t>
            </a:r>
            <a:r>
              <a:rPr lang="en-US" altLang="zh-TW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處理統一派位結果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C7F280B-D35D-436A-9551-99F877CBA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6</a:t>
            </a:fld>
            <a:endParaRPr 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63F988B-8549-49A5-9842-446AB18EF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7" y="2049426"/>
            <a:ext cx="5275446" cy="335915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5F7B028-CE36-4FD1-A788-B76F35121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7</a:t>
            </a:fld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D8CC3AA-ADE0-4585-B94A-6CB8B4A76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786" y="271659"/>
            <a:ext cx="982487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2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3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小一派位</a:t>
            </a:r>
            <a:r>
              <a:rPr lang="zh-TW" altLang="en-US" sz="3000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000" kern="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3000" kern="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資料互換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匯入小一派位結果數據檔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157F2C2-95AF-43EE-B33A-7BE435985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1700683"/>
            <a:ext cx="7981950" cy="36576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786" y="271659"/>
            <a:ext cx="9824878" cy="762000"/>
          </a:xfrm>
        </p:spPr>
        <p:txBody>
          <a:bodyPr/>
          <a:lstStyle/>
          <a:p>
            <a:pPr eaLnBrk="1" hangingPunct="1"/>
            <a:r>
              <a:rPr lang="zh-TW" altLang="en-US" sz="30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小一派位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資料互換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kern="12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成功匯入小一派位結果數據檔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E79EDDB-380B-43F3-9D61-8C7ADA797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8</a:t>
            </a:fld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E94D42A-8545-481F-8F04-2A868F064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912" y="1709762"/>
            <a:ext cx="10715625" cy="40957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常見問題 </a:t>
            </a:r>
            <a:r>
              <a:rPr lang="en-US" altLang="zh-TW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 </a:t>
            </a:r>
            <a:r>
              <a:rPr lang="zh-TW" altLang="en-US" sz="3000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匯入派位結果數據檔失敗，應如何處理？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6F15829-D4E4-4784-9DE1-1F365B69B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9</a:t>
            </a:fld>
            <a:endParaRPr 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AB4299E-26EF-4845-9CD3-F8CDF2CA6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455" y="1352340"/>
            <a:ext cx="8343430" cy="480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78637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49252</TotalTime>
  <Words>215</Words>
  <Application>Microsoft Office PowerPoint</Application>
  <PresentationFormat>寬螢幕</PresentationFormat>
  <Paragraphs>32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5" baseType="lpstr">
      <vt:lpstr>微軟正黑體</vt:lpstr>
      <vt:lpstr>新細明體</vt:lpstr>
      <vt:lpstr>標楷體</vt:lpstr>
      <vt:lpstr>Arial</vt:lpstr>
      <vt:lpstr>Calibri</vt:lpstr>
      <vt:lpstr>Cooper Black</vt:lpstr>
      <vt:lpstr>Tahoma</vt:lpstr>
      <vt:lpstr>Trebuchet MS</vt:lpstr>
      <vt:lpstr>Wingdings</vt:lpstr>
      <vt:lpstr>Wingdings 2</vt:lpstr>
      <vt:lpstr>佈景主題1</vt:lpstr>
      <vt:lpstr>學位分配模組</vt:lpstr>
      <vt:lpstr>處理小一派位結果</vt:lpstr>
      <vt:lpstr>聯遞系統解密小一派位結果（數據檔）</vt:lpstr>
      <vt:lpstr>聯遞系統開啟小一派位結果（數據檔）</vt:lpstr>
      <vt:lpstr>在聯遞系統接收及開啟派位結果數據檔</vt:lpstr>
      <vt:lpstr>學位分配 &gt; 小一派位 &gt; 資料互換 — 處理統一派位結果</vt:lpstr>
      <vt:lpstr>PowerPoint 簡報</vt:lpstr>
      <vt:lpstr>小一派位 &gt; 資料互換 — 成功匯入小一派位結果數據檔</vt:lpstr>
      <vt:lpstr>常見問題 — 匯入派位結果數據檔失敗，應如何處理？</vt:lpstr>
      <vt:lpstr>小一派位 &gt; 查詢 — 檢視小一派位結果</vt:lpstr>
      <vt:lpstr>小一派位 &gt; 查詢 — 以年份及／或學生資料查詢派位結果</vt:lpstr>
      <vt:lpstr>小一派位 &gt; 查詢 — 檢視學生派位資料</vt:lpstr>
      <vt:lpstr>答： 1. 到聯遞系統 &gt; 接收訊息庫存或刪除過去的資料檔案訊息 2. 再次匯入派位結果數據檔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網上校管系統 系統保安及常規保安措施簡介會</dc:title>
  <dc:creator>Ricardo Yu</dc:creator>
  <cp:lastModifiedBy>YIP Wing-yan Jasmine</cp:lastModifiedBy>
  <cp:revision>605</cp:revision>
  <cp:lastPrinted>2024-09-05T06:08:10Z</cp:lastPrinted>
  <dcterms:created xsi:type="dcterms:W3CDTF">2018-05-11T03:19:46Z</dcterms:created>
  <dcterms:modified xsi:type="dcterms:W3CDTF">2024-12-20T07:19:17Z</dcterms:modified>
</cp:coreProperties>
</file>