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32"/>
  </p:notesMasterIdLst>
  <p:handoutMasterIdLst>
    <p:handoutMasterId r:id="rId33"/>
  </p:handoutMasterIdLst>
  <p:sldIdLst>
    <p:sldId id="622" r:id="rId4"/>
    <p:sldId id="623" r:id="rId5"/>
    <p:sldId id="621" r:id="rId6"/>
    <p:sldId id="624" r:id="rId7"/>
    <p:sldId id="366" r:id="rId8"/>
    <p:sldId id="340" r:id="rId9"/>
    <p:sldId id="280" r:id="rId10"/>
    <p:sldId id="281" r:id="rId11"/>
    <p:sldId id="342" r:id="rId12"/>
    <p:sldId id="352" r:id="rId13"/>
    <p:sldId id="459" r:id="rId14"/>
    <p:sldId id="354" r:id="rId15"/>
    <p:sldId id="355" r:id="rId16"/>
    <p:sldId id="357" r:id="rId17"/>
    <p:sldId id="323" r:id="rId18"/>
    <p:sldId id="343" r:id="rId19"/>
    <p:sldId id="344" r:id="rId20"/>
    <p:sldId id="283" r:id="rId21"/>
    <p:sldId id="336" r:id="rId22"/>
    <p:sldId id="346" r:id="rId23"/>
    <p:sldId id="338" r:id="rId24"/>
    <p:sldId id="347" r:id="rId25"/>
    <p:sldId id="334" r:id="rId26"/>
    <p:sldId id="339" r:id="rId27"/>
    <p:sldId id="285" r:id="rId28"/>
    <p:sldId id="337" r:id="rId29"/>
    <p:sldId id="351" r:id="rId30"/>
    <p:sldId id="350" r:id="rId31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622"/>
            <p14:sldId id="623"/>
            <p14:sldId id="621"/>
            <p14:sldId id="624"/>
            <p14:sldId id="366"/>
            <p14:sldId id="340"/>
            <p14:sldId id="280"/>
            <p14:sldId id="281"/>
            <p14:sldId id="342"/>
            <p14:sldId id="352"/>
            <p14:sldId id="459"/>
            <p14:sldId id="354"/>
            <p14:sldId id="355"/>
            <p14:sldId id="357"/>
            <p14:sldId id="323"/>
            <p14:sldId id="343"/>
            <p14:sldId id="344"/>
            <p14:sldId id="283"/>
            <p14:sldId id="336"/>
            <p14:sldId id="346"/>
            <p14:sldId id="338"/>
            <p14:sldId id="347"/>
            <p14:sldId id="334"/>
            <p14:sldId id="339"/>
            <p14:sldId id="285"/>
            <p14:sldId id="337"/>
            <p14:sldId id="351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DDD"/>
    <a:srgbClr val="333399"/>
    <a:srgbClr val="FFCCCC"/>
    <a:srgbClr val="F7FAFD"/>
    <a:srgbClr val="2E75B6"/>
    <a:srgbClr val="CEE1F2"/>
    <a:srgbClr val="B5D2EC"/>
    <a:srgbClr val="FF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3605" autoAdjust="0"/>
  </p:normalViewPr>
  <p:slideViewPr>
    <p:cSldViewPr snapToGrid="0">
      <p:cViewPr varScale="1">
        <p:scale>
          <a:sx n="95" d="100"/>
          <a:sy n="95" d="100"/>
        </p:scale>
        <p:origin x="104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27/11/2024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27/11/2024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961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7972" indent="-28383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342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479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615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497752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1889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06026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60162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EF895E9-3C0E-4AC9-83DC-89DE8CE74582}" type="slidenum">
              <a:rPr lang="en-US" altLang="zh-TW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zh-TW" dirty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07025" y="1574800"/>
            <a:ext cx="13985875" cy="786765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HK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6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6609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354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80DD-1FC6-494A-9093-3C4BE972BB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60E790D1-AE1C-4205-B214-9D60CBE9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1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  <p:sldLayoutId id="2147483677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6FFD95A-49D4-4B9B-B896-118F562332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學位分配模組</a:t>
            </a:r>
            <a:endParaRPr lang="en-US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BE2B238B-81F8-40F2-B31C-662C6757D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804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lvl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GB" sz="3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</a:t>
            </a:r>
            <a:r>
              <a:rPr kumimoji="1" lang="zh-TW" altLang="en-US"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  <a:endParaRPr kumimoji="1" lang="en-GB" altLang="zh-TW" sz="30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E242DD-C081-4815-985F-9B59ADC0D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39480DD-1FC6-494A-9093-3C4BE972BB8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072786" y="1431712"/>
            <a:ext cx="9080883" cy="1299027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雲端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校管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800" kern="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相關政府部門／機構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（例如：</a:t>
            </a:r>
            <a:r>
              <a:rPr lang="zh-CN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學生資助辦事處、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CN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等）提供互換資料的</a:t>
            </a:r>
            <a:r>
              <a:rPr lang="zh-TW" altLang="en-US" sz="2800" kern="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電子渠道</a:t>
            </a:r>
            <a:r>
              <a:rPr lang="zh-TW" altLang="en-US" sz="280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800" dirty="0">
              <a:solidFill>
                <a:srgbClr val="FF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10574" y="2765378"/>
            <a:ext cx="9154595" cy="36815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zh-TW" altLang="en-US" sz="2800" kern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教育局不同組別</a:t>
            </a:r>
            <a:endParaRPr lang="en-US" altLang="zh-TW" sz="2800" kern="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>
                <a:srgbClr val="D60093"/>
              </a:buClr>
              <a:buSzPct val="55000"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學生資料及在學記錄、學位分配、各項調查（收生實況調查、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實際在學人數點算、科目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資料調查等）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000"/>
              </a:spcBef>
              <a:buClrTx/>
              <a:buSzPct val="55000"/>
              <a:buNone/>
            </a:pPr>
            <a:r>
              <a:rPr lang="zh-TW" altLang="en-US" sz="2800" kern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學生資助處</a:t>
            </a:r>
            <a:endParaRPr lang="en-US" altLang="zh-TW" sz="2800" kern="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>
              <a:spcBef>
                <a:spcPct val="0"/>
              </a:spcBef>
              <a:buClr>
                <a:srgbClr val="D60093"/>
              </a:buClr>
              <a:buSzPct val="55000"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學生資助及津貼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000"/>
              </a:spcBef>
              <a:buClrTx/>
              <a:buSzPct val="55000"/>
              <a:buNone/>
            </a:pPr>
            <a:r>
              <a:rPr lang="zh-HK" altLang="en-US" sz="2800" kern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香港考評局</a:t>
            </a:r>
            <a:endParaRPr lang="en-US" altLang="zh-HK" sz="2800" kern="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>
              <a:spcBef>
                <a:spcPts val="1000"/>
              </a:spcBef>
              <a:buClr>
                <a:srgbClr val="D60093"/>
              </a:buClr>
              <a:buSzPct val="55000"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全港性系統評估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53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9536124C-CDE5-488F-89D0-5BD6CE87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</a:t>
            </a:r>
            <a:r>
              <a:rPr kumimoji="1"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  <a:endParaRPr kumimoji="1" lang="en-US" altLang="zh-TW" sz="3000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6D18C-D71C-44EB-AA23-FD56B7441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30" y="1440089"/>
            <a:ext cx="3990931" cy="43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2">
            <a:extLst>
              <a:ext uri="{FF2B5EF4-FFF2-40B4-BE49-F238E27FC236}">
                <a16:creationId xmlns:a16="http://schemas.microsoft.com/office/drawing/2014/main" id="{832E9CD3-A310-4104-A1FF-4F8CEA37C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lvl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kumimoji="1" lang="zh-TW" altLang="en-GB" sz="3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</a:t>
            </a:r>
            <a:r>
              <a:rPr kumimoji="1" lang="zh-TW" altLang="en-US"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  <a:endParaRPr kumimoji="1" lang="en-GB" altLang="zh-TW" sz="30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2EA721-8986-493F-A95D-9FF14DC14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317" y="1509713"/>
            <a:ext cx="5283200" cy="2976562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寄發訊息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93EAED4-6131-440D-BBD7-EB880F8FA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717" y="1509713"/>
            <a:ext cx="5283200" cy="2976562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接收訊息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1341FC-4663-42BE-9B9F-F425265B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39480DD-1FC6-494A-9093-3C4BE972BB8D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B3FD30C-B58C-4411-BF55-6D6A69A3F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32" y="2287031"/>
            <a:ext cx="4800969" cy="1790328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9987214C-F4D6-4AB5-BEE1-FE8A0742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51" y="2304341"/>
            <a:ext cx="4415731" cy="17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83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811524" y="1178494"/>
            <a:ext cx="64447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F72446F3-2F90-4E38-90C8-C069E7A30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lvl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kumimoji="1" lang="zh-TW" altLang="en-GB" sz="3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</a:t>
            </a:r>
            <a:r>
              <a:rPr kumimoji="1" lang="zh-TW" altLang="en-US"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  <a:endParaRPr kumimoji="1" lang="en-GB" altLang="zh-TW" sz="30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32D860D-333A-491D-87D1-2DE561709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9F90F9A-2900-4152-AAB3-A7491CEF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7" y="1593882"/>
            <a:ext cx="106584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772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CA56A570-E216-4520-BC8D-AE0813C2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kumimoji="1" lang="zh-TW" altLang="en-US" sz="3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 </a:t>
            </a:r>
            <a:r>
              <a:rPr lang="en-US" altLang="zh-TW" sz="30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— </a:t>
            </a:r>
            <a:r>
              <a:rPr lang="zh-TW" altLang="en-US" sz="30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接收訊息</a:t>
            </a:r>
            <a:endParaRPr lang="en-US" altLang="zh-TW" sz="3000" b="1" kern="12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1019175" y="3024188"/>
            <a:ext cx="10769600" cy="3262312"/>
          </a:xfrm>
        </p:spPr>
        <p:txBody>
          <a:bodyPr/>
          <a:lstStyle/>
          <a:p>
            <a:pPr marL="358775" lvl="1" indent="-358775">
              <a:spcBef>
                <a:spcPts val="500"/>
              </a:spcBef>
              <a:buClr>
                <a:srgbClr val="CC3399"/>
              </a:buClr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GB" sz="28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接收由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教育局／相關政府部門／機構發出的訊息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8775" lvl="1" indent="-358775">
              <a:spcBef>
                <a:spcPts val="500"/>
              </a:spcBef>
              <a:buClr>
                <a:srgbClr val="CC3399"/>
              </a:buClr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輸入學校密碼匙打開已密封訊息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>
              <a:spcBef>
                <a:spcPts val="500"/>
              </a:spcBef>
              <a:buClr>
                <a:srgbClr val="CC3399"/>
              </a:buClr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在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模組（</a:t>
            </a:r>
            <a:r>
              <a:rPr lang="zh-TW" altLang="en-US" sz="28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資料互換功能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）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，處理已接收的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匯入資料檔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>
              <a:spcBef>
                <a:spcPts val="500"/>
              </a:spcBef>
              <a:buClr>
                <a:srgbClr val="CC3399"/>
              </a:buClr>
            </a:pPr>
            <a:r>
              <a:rPr lang="zh-TW" altLang="en-US" sz="28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匯入新資料檔失敗（如小一派位）：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匯入前</a:t>
            </a:r>
            <a:r>
              <a:rPr lang="zh-TW" altLang="en-US" sz="2800" u="sng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必須先行</a:t>
            </a:r>
            <a:r>
              <a:rPr lang="zh-TW" altLang="en-US" sz="28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庫存／刪除以往學年接收過</a:t>
            </a:r>
            <a:r>
              <a:rPr lang="zh-TW" altLang="en-US" sz="2800" u="sng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相同名稱</a:t>
            </a:r>
            <a:r>
              <a:rPr lang="zh-TW" altLang="en-US" sz="28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的資料檔</a:t>
            </a:r>
            <a:endParaRPr lang="en-US" altLang="zh-TW" sz="2800" dirty="0">
              <a:solidFill>
                <a:srgbClr val="D6009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>
              <a:spcBef>
                <a:spcPts val="500"/>
              </a:spcBef>
              <a:buClr>
                <a:srgbClr val="CC3399"/>
              </a:buClr>
            </a:pP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>
              <a:spcBef>
                <a:spcPts val="500"/>
              </a:spcBef>
              <a:buClr>
                <a:srgbClr val="CC3399"/>
              </a:buClr>
            </a:pPr>
            <a:endParaRPr lang="zh-TW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7C8FA2B-5892-4352-A5B3-7D4B36DA4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39480DD-1FC6-494A-9093-3C4BE972BB8D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909C50-3935-4EC7-9DC7-86EB1C5F2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81" y="1084361"/>
            <a:ext cx="6776520" cy="18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426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52F13D2-5A77-40AB-8666-3681A467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0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</a:t>
            </a:r>
            <a:r>
              <a:rPr lang="zh-TW" altLang="en-US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解密小一派位結果（數據檔）</a:t>
            </a:r>
            <a:endParaRPr lang="en-US" sz="3000" kern="1200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176906C-B199-4AB9-9B66-38FD979AA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D05356-8D11-4096-8E1A-305F1798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1424012"/>
            <a:ext cx="5505450" cy="46672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375D24-1AA7-48BA-BF0A-D035A00CC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1" indent="-358775">
              <a:spcBef>
                <a:spcPts val="500"/>
              </a:spcBef>
              <a:buClr>
                <a:srgbClr val="CC3399"/>
              </a:buClr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輸入密碼匙，開啟數據檔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D717163-9567-4817-9D37-887E4CB99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C27DFA4-4939-4992-8185-D1890F28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16" y="2385960"/>
            <a:ext cx="5667375" cy="2266950"/>
          </a:xfrm>
          <a:prstGeom prst="rect">
            <a:avLst/>
          </a:prstGeom>
        </p:spPr>
      </p:pic>
      <p:sp>
        <p:nvSpPr>
          <p:cNvPr id="10" name="標題 2">
            <a:extLst>
              <a:ext uri="{FF2B5EF4-FFF2-40B4-BE49-F238E27FC236}">
                <a16:creationId xmlns:a16="http://schemas.microsoft.com/office/drawing/2014/main" id="{57084903-F970-4AAF-BD1A-A4A61C487A1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2073275" y="271463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kumimoji="1" lang="zh-TW" altLang="en-US" sz="3000" kern="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開啟小一派位結果（數據檔）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8992827-DD41-4354-AC5E-4E49B254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0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</a:t>
            </a:r>
            <a:r>
              <a:rPr lang="zh-TW" altLang="en-US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檢視數據檔附件</a:t>
            </a:r>
            <a:endParaRPr lang="en-US" altLang="zh-TW" sz="3000" kern="1200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FAB37A6-ABB8-4599-8F26-1E4F24D33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FAB918B-5216-468A-891C-6F151D35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1209675"/>
            <a:ext cx="5400675" cy="4810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786" y="271659"/>
            <a:ext cx="9985236" cy="762000"/>
          </a:xfrm>
        </p:spPr>
        <p:txBody>
          <a:bodyPr/>
          <a:lstStyle/>
          <a:p>
            <a:r>
              <a:rPr kumimoji="1" lang="zh-TW" altLang="en-US" sz="30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學位分配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小一派位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資料互換 </a:t>
            </a:r>
            <a:r>
              <a:rPr lang="en-US" altLang="zh-TW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處理統一派位結果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C7F280B-D35D-436A-9551-99F877CBA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18</a:t>
            </a:fld>
            <a:endParaRPr 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63F988B-8549-49A5-9842-446AB18EF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77" y="2049426"/>
            <a:ext cx="5275446" cy="33591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5F7B028-CE36-4FD1-A788-B76F35121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D8CC3AA-ADE0-4585-B94A-6CB8B4A76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86" y="271659"/>
            <a:ext cx="982487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3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</a:t>
            </a:r>
            <a:r>
              <a:rPr lang="zh-TW" altLang="en-US" sz="3000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kern="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000" kern="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資料互換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匯入小一派位結果數據檔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57F2C2-95AF-43EE-B33A-7BE435985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1700683"/>
            <a:ext cx="7981950" cy="3657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469E83C4-6239-4368-8A17-6650FEB7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/>
              <a:t>學位分配模組 </a:t>
            </a:r>
            <a:r>
              <a:rPr lang="en-US" altLang="zh-TW" sz="3000" dirty="0"/>
              <a:t>— </a:t>
            </a:r>
            <a:r>
              <a:rPr lang="zh-TW" altLang="en-US" sz="3000" dirty="0"/>
              <a:t>小一派位附屬模組簡介</a:t>
            </a:r>
            <a:endParaRPr lang="en-US" sz="3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3A539E-CAC7-4AF0-A8F7-B82FCE6C3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9C29DC5-0B52-4471-A83C-110BCBF7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175" y="2007394"/>
            <a:ext cx="3997650" cy="30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179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786" y="271659"/>
            <a:ext cx="9824878" cy="762000"/>
          </a:xfrm>
        </p:spPr>
        <p:txBody>
          <a:bodyPr/>
          <a:lstStyle/>
          <a:p>
            <a:pPr eaLnBrk="1" hangingPunct="1"/>
            <a:r>
              <a:rPr lang="zh-TW" altLang="en-US" sz="3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資料互換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成功匯入小一派位結果數據檔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E79EDDB-380B-43F3-9D61-8C7ADA797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20</a:t>
            </a:fld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E94D42A-8545-481F-8F04-2A868F06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12" y="1709762"/>
            <a:ext cx="10715625" cy="40957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sz="3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查詢 </a:t>
            </a:r>
            <a:r>
              <a:rPr lang="en-US" altLang="zh-TW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檢視小一派位結果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3D67D7B-C383-41AE-BA28-EA4AE8A52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21</a:t>
            </a:fld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F80F348-E1C4-4789-A462-62B3962F5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484" y="2318169"/>
            <a:ext cx="3894940" cy="22216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786" y="271659"/>
            <a:ext cx="10119214" cy="762000"/>
          </a:xfrm>
        </p:spPr>
        <p:txBody>
          <a:bodyPr/>
          <a:lstStyle/>
          <a:p>
            <a:r>
              <a:rPr lang="zh-TW" altLang="en-US" sz="3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查詢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以年份及／或學生資料查詢派位結果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4D3502-E046-4180-B3C2-E90715F57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22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3FAF9D-40E4-4ADF-841D-2EFD24FD0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7" y="1555363"/>
            <a:ext cx="7956376" cy="4404548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362E121B-9B7E-4B4F-9E5B-32B8453FD2E8}"/>
              </a:ext>
            </a:extLst>
          </p:cNvPr>
          <p:cNvSpPr/>
          <p:nvPr/>
        </p:nvSpPr>
        <p:spPr bwMode="auto">
          <a:xfrm>
            <a:off x="1297827" y="3850906"/>
            <a:ext cx="950614" cy="443618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DF03750-5CBF-4364-82F7-6ED68DAB644D}"/>
              </a:ext>
            </a:extLst>
          </p:cNvPr>
          <p:cNvSpPr/>
          <p:nvPr/>
        </p:nvSpPr>
        <p:spPr bwMode="auto">
          <a:xfrm>
            <a:off x="256778" y="3578407"/>
            <a:ext cx="950614" cy="903158"/>
          </a:xfrm>
          <a:prstGeom prst="rect">
            <a:avLst/>
          </a:prstGeom>
          <a:solidFill>
            <a:srgbClr val="FFDDD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篩選功能</a:t>
            </a:r>
            <a:endParaRPr kumimoji="1" lang="en-US" sz="2400" b="0" i="0" u="none" strike="noStrike" cap="none" normalizeH="0" baseline="0" dirty="0">
              <a:ln>
                <a:noFill/>
              </a:ln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查詢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檢視學生派位資料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143262C-D5EC-4D9F-B529-742665377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23</a:t>
            </a:fld>
            <a:endParaRPr 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F8957305-4056-4939-B83E-AFB379FBCCE1}"/>
              </a:ext>
            </a:extLst>
          </p:cNvPr>
          <p:cNvGrpSpPr/>
          <p:nvPr/>
        </p:nvGrpSpPr>
        <p:grpSpPr>
          <a:xfrm>
            <a:off x="2555463" y="1360115"/>
            <a:ext cx="7081074" cy="4523124"/>
            <a:chOff x="2697101" y="1731904"/>
            <a:chExt cx="7081074" cy="4523124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7DDF8B5-2895-49E3-A2D7-038C29D24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7101" y="1731904"/>
              <a:ext cx="7081074" cy="452312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E6EEFDA-279C-44BD-9687-5F5D5B1759E4}"/>
                </a:ext>
              </a:extLst>
            </p:cNvPr>
            <p:cNvSpPr/>
            <p:nvPr/>
          </p:nvSpPr>
          <p:spPr bwMode="auto">
            <a:xfrm>
              <a:off x="4952246" y="2362954"/>
              <a:ext cx="4825929" cy="38920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20D461A-A81B-4EAE-A7DC-5212B4B9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學生資料 </a:t>
            </a:r>
            <a:r>
              <a:rPr lang="en-US" altLang="zh-TW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註冊  </a:t>
            </a:r>
            <a:r>
              <a:rPr lang="en-US" altLang="zh-TW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</a:t>
            </a:r>
            <a:endParaRPr lang="en-US" sz="3000" dirty="0">
              <a:solidFill>
                <a:srgbClr val="333399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3D8CFBD-59C2-469C-8019-54881D25F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24</a:t>
            </a:fld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50D0DC-0AE9-46F1-8E44-A2B1BD10B650}"/>
              </a:ext>
            </a:extLst>
          </p:cNvPr>
          <p:cNvSpPr/>
          <p:nvPr/>
        </p:nvSpPr>
        <p:spPr>
          <a:xfrm>
            <a:off x="2072786" y="1382702"/>
            <a:ext cx="73827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便捷收生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選取合適的學校授課制、分配類別及小一派位班級類別，以搜尋學生名單</a:t>
            </a:r>
            <a:endParaRPr lang="en-US" sz="2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6D8923C-D95A-4D9B-87F6-4BBC6047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3" y="2275254"/>
            <a:ext cx="10041653" cy="39494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78DB3BA-E1F2-4850-BBB8-DD1F09A0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學生資料 </a:t>
            </a:r>
            <a:r>
              <a:rPr lang="en-US" altLang="zh-TW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註冊  </a:t>
            </a:r>
            <a:r>
              <a:rPr lang="en-US" altLang="zh-TW" sz="3000" kern="12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</a:t>
            </a:r>
            <a:endParaRPr lang="en-US" sz="3000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F061C1F-D8D6-4F48-B6D8-2838D27B5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25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815E01F-CA56-4089-ABAA-375E4DB9E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02" y="1933658"/>
            <a:ext cx="8615311" cy="444203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F400681-2B69-4824-ADF7-0CDDF9CBAC7E}"/>
              </a:ext>
            </a:extLst>
          </p:cNvPr>
          <p:cNvSpPr/>
          <p:nvPr/>
        </p:nvSpPr>
        <p:spPr>
          <a:xfrm>
            <a:off x="2072786" y="1382702"/>
            <a:ext cx="87877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便捷收生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輸入學生資料，便捷收生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匯入派位結果數據檔失敗，應如何處理？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6F15829-D4E4-4784-9DE1-1F365B69B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26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B4299E-26EF-4845-9CD3-F8CDF2CA6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5" y="1352340"/>
            <a:ext cx="8343430" cy="48087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786" y="1205802"/>
            <a:ext cx="9550400" cy="1164288"/>
          </a:xfrm>
        </p:spPr>
        <p:txBody>
          <a:bodyPr/>
          <a:lstStyle/>
          <a:p>
            <a:pPr>
              <a:defRPr/>
            </a:pPr>
            <a:r>
              <a:rPr lang="zh-TW" altLang="en-US" b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答：</a:t>
            </a:r>
            <a:br>
              <a:rPr lang="en-US" altLang="zh-TW" b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到</a:t>
            </a:r>
            <a:r>
              <a:rPr kumimoji="1" lang="zh-TW" altLang="en-US" b="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 </a:t>
            </a:r>
            <a:r>
              <a:rPr lang="en-US" altLang="zh-TW" b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b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接收訊息</a:t>
            </a:r>
            <a:r>
              <a:rPr lang="zh-TW" altLang="en-US" b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庫存或刪除過去的資料檔案訊息</a:t>
            </a:r>
            <a:br>
              <a:rPr lang="en-US" altLang="zh-TW" b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b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再次匯入派位結果數據檔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3136CF0-A52C-46D3-914D-ED2E45D57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27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42FA0E-5DEC-420D-A0D3-FED6B97D2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86" y="271659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3000" kern="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kern="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匯入派位結果數據檔失敗，應如何處理？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C3232D-EA7B-4300-894A-6873AFCA1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3" y="2278562"/>
            <a:ext cx="5765657" cy="402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D314804-D9C8-43C4-8E27-83A910741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9" t="48805" r="16332" b="18858"/>
          <a:stretch/>
        </p:blipFill>
        <p:spPr>
          <a:xfrm>
            <a:off x="6537776" y="3114989"/>
            <a:ext cx="5205043" cy="21101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2420939"/>
            <a:ext cx="8229600" cy="287972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zh-TW" altLang="en-US" sz="96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endParaRPr lang="zh-HK" altLang="en-US" sz="96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392D2AD-C7FC-48FC-86A0-214600E41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6304324-CDB1-44B8-98C8-B4DF6F5E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62" y="3039364"/>
            <a:ext cx="3978860" cy="1362075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處理小一派位結果</a:t>
            </a:r>
            <a:endParaRPr 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72AF184-30B1-443D-849B-BBB063552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F9DBFC-8181-4507-B9D4-9AC1C05EC2CB}"/>
              </a:ext>
            </a:extLst>
          </p:cNvPr>
          <p:cNvSpPr txBox="1">
            <a:spLocks noChangeArrowheads="1"/>
          </p:cNvSpPr>
          <p:nvPr/>
        </p:nvSpPr>
        <p:spPr>
          <a:xfrm>
            <a:off x="2424113" y="1484313"/>
            <a:ext cx="7313612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zh-TW" sz="33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zh-TW" sz="25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77435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69F322-1CA7-49A6-AFD8-5B6AD6005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E01EDB3A-E576-4D04-9F11-660DB55BF4CB}"/>
              </a:ext>
            </a:extLst>
          </p:cNvPr>
          <p:cNvSpPr/>
          <p:nvPr/>
        </p:nvSpPr>
        <p:spPr>
          <a:xfrm>
            <a:off x="4691063" y="2057976"/>
            <a:ext cx="2628900" cy="647700"/>
          </a:xfrm>
          <a:prstGeom prst="roundRect">
            <a:avLst/>
          </a:prstGeom>
          <a:ln w="539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id="{25E44B92-8C97-40F3-B7BA-805DC21ACB34}"/>
              </a:ext>
            </a:extLst>
          </p:cNvPr>
          <p:cNvGrpSpPr>
            <a:grpSpLocks/>
          </p:cNvGrpSpPr>
          <p:nvPr/>
        </p:nvGrpSpPr>
        <p:grpSpPr bwMode="auto">
          <a:xfrm>
            <a:off x="5031080" y="2781876"/>
            <a:ext cx="2035509" cy="2684522"/>
            <a:chOff x="3391808" y="2654627"/>
            <a:chExt cx="2035509" cy="2684938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EA32FC9F-B6C5-4D4D-9D2C-215FB60B7560}"/>
                </a:ext>
              </a:extLst>
            </p:cNvPr>
            <p:cNvSpPr/>
            <p:nvPr/>
          </p:nvSpPr>
          <p:spPr bwMode="auto">
            <a:xfrm>
              <a:off x="3581682" y="4220145"/>
              <a:ext cx="1655763" cy="573177"/>
            </a:xfrm>
            <a:prstGeom prst="roundRect">
              <a:avLst/>
            </a:prstGeom>
            <a:ln w="539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學校管理</a:t>
              </a:r>
              <a:endPara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9" name="Straight Arrow Connector 10">
              <a:extLst>
                <a:ext uri="{FF2B5EF4-FFF2-40B4-BE49-F238E27FC236}">
                  <a16:creationId xmlns:a16="http://schemas.microsoft.com/office/drawing/2014/main" id="{2D289ABF-2A67-4755-99B5-068F2B8EEEA7}"/>
                </a:ext>
              </a:extLst>
            </p:cNvPr>
            <p:cNvCxnSpPr/>
            <p:nvPr/>
          </p:nvCxnSpPr>
          <p:spPr bwMode="auto">
            <a:xfrm flipV="1">
              <a:off x="4400832" y="2654627"/>
              <a:ext cx="0" cy="1565518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BB12B57F-5439-41A7-B81E-9A6699A2284D}"/>
                </a:ext>
              </a:extLst>
            </p:cNvPr>
            <p:cNvSpPr txBox="1"/>
            <p:nvPr/>
          </p:nvSpPr>
          <p:spPr bwMode="auto">
            <a:xfrm>
              <a:off x="3391808" y="4939393"/>
              <a:ext cx="2035509" cy="400172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設定班級結構</a:t>
              </a:r>
              <a:endParaRPr lang="zh-HK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2A53315C-EA00-4D8F-937C-514C1AD1EE6A}"/>
              </a:ext>
            </a:extLst>
          </p:cNvPr>
          <p:cNvGrpSpPr>
            <a:grpSpLocks/>
          </p:cNvGrpSpPr>
          <p:nvPr/>
        </p:nvGrpSpPr>
        <p:grpSpPr bwMode="auto">
          <a:xfrm>
            <a:off x="7321444" y="2818391"/>
            <a:ext cx="2468563" cy="2315357"/>
            <a:chOff x="5616997" y="2710658"/>
            <a:chExt cx="2468835" cy="2314240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5C98AF5E-9340-42B3-83F4-62DAAA84BAFF}"/>
                </a:ext>
              </a:extLst>
            </p:cNvPr>
            <p:cNvSpPr/>
            <p:nvPr/>
          </p:nvSpPr>
          <p:spPr bwMode="auto">
            <a:xfrm>
              <a:off x="6358441" y="3932441"/>
              <a:ext cx="1657533" cy="574398"/>
            </a:xfrm>
            <a:prstGeom prst="roundRect">
              <a:avLst/>
            </a:prstGeom>
            <a:ln w="539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</a:t>
              </a:r>
              <a:endPara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3" name="Straight Arrow Connector 13">
              <a:extLst>
                <a:ext uri="{FF2B5EF4-FFF2-40B4-BE49-F238E27FC236}">
                  <a16:creationId xmlns:a16="http://schemas.microsoft.com/office/drawing/2014/main" id="{0FE5A977-4174-4504-8254-7667D5E746C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616997" y="2710658"/>
              <a:ext cx="812889" cy="1229717"/>
            </a:xfrm>
            <a:prstGeom prst="straightConnector1">
              <a:avLst/>
            </a:prstGeom>
            <a:ln w="762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9">
              <a:extLst>
                <a:ext uri="{FF2B5EF4-FFF2-40B4-BE49-F238E27FC236}">
                  <a16:creationId xmlns:a16="http://schemas.microsoft.com/office/drawing/2014/main" id="{263CC05B-A210-40A5-BC64-24D567020A3D}"/>
                </a:ext>
              </a:extLst>
            </p:cNvPr>
            <p:cNvSpPr txBox="1"/>
            <p:nvPr/>
          </p:nvSpPr>
          <p:spPr bwMode="auto">
            <a:xfrm>
              <a:off x="6429886" y="4624981"/>
              <a:ext cx="1655946" cy="3999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註冊學生</a:t>
              </a:r>
              <a:endParaRPr lang="zh-HK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AC2B7769-D72B-4AD7-942A-20B15F49FF97}"/>
              </a:ext>
            </a:extLst>
          </p:cNvPr>
          <p:cNvGrpSpPr>
            <a:grpSpLocks/>
          </p:cNvGrpSpPr>
          <p:nvPr/>
        </p:nvGrpSpPr>
        <p:grpSpPr bwMode="auto">
          <a:xfrm>
            <a:off x="1946169" y="2753301"/>
            <a:ext cx="2820988" cy="2312988"/>
            <a:chOff x="241335" y="2698750"/>
            <a:chExt cx="2820452" cy="2312581"/>
          </a:xfrm>
        </p:grpSpPr>
        <p:sp>
          <p:nvSpPr>
            <p:cNvPr id="16" name="Rounded Rectangle 24">
              <a:extLst>
                <a:ext uri="{FF2B5EF4-FFF2-40B4-BE49-F238E27FC236}">
                  <a16:creationId xmlns:a16="http://schemas.microsoft.com/office/drawing/2014/main" id="{42F18E39-DC06-4E98-8BFB-B618E0E4F96D}"/>
                </a:ext>
              </a:extLst>
            </p:cNvPr>
            <p:cNvSpPr/>
            <p:nvPr/>
          </p:nvSpPr>
          <p:spPr bwMode="auto">
            <a:xfrm>
              <a:off x="495287" y="3906625"/>
              <a:ext cx="1655448" cy="572986"/>
            </a:xfrm>
            <a:prstGeom prst="roundRect">
              <a:avLst/>
            </a:prstGeom>
            <a:ln w="53975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系統保安</a:t>
              </a:r>
              <a:endPara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7" name="Straight Arrow Connector 25">
              <a:extLst>
                <a:ext uri="{FF2B5EF4-FFF2-40B4-BE49-F238E27FC236}">
                  <a16:creationId xmlns:a16="http://schemas.microsoft.com/office/drawing/2014/main" id="{428DFED3-7B00-4CEF-AD64-FDAEB1D7FCA4}"/>
                </a:ext>
              </a:extLst>
            </p:cNvPr>
            <p:cNvCxnSpPr/>
            <p:nvPr/>
          </p:nvCxnSpPr>
          <p:spPr bwMode="auto">
            <a:xfrm flipV="1">
              <a:off x="2123752" y="2698750"/>
              <a:ext cx="938035" cy="123485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A05310DA-50AE-49DC-BD0F-5FE974F3A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35" y="4611221"/>
              <a:ext cx="2178050" cy="400110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lr>
                  <a:srgbClr val="6BB1C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6BB1C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6585CF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檢查存取權限</a:t>
              </a: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B5BFD4FA-2026-4028-81AC-F40F799E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86" y="271659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3000" kern="0" dirty="0"/>
              <a:t>小一派位與其他模組關係</a:t>
            </a:r>
          </a:p>
        </p:txBody>
      </p:sp>
    </p:spTree>
    <p:extLst>
      <p:ext uri="{BB962C8B-B14F-4D97-AF65-F5344CB8AC3E}">
        <p14:creationId xmlns:p14="http://schemas.microsoft.com/office/powerpoint/2010/main" val="4174464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2072785" y="1327206"/>
            <a:ext cx="8629027" cy="48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Bef>
                <a:spcPts val="500"/>
              </a:spcBef>
              <a:buClr>
                <a:schemeClr val="tx1"/>
              </a:buClr>
              <a:buNone/>
            </a:pPr>
            <a:r>
              <a:rPr lang="zh-TW" altLang="en-US" sz="28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學校管理模組</a:t>
            </a:r>
            <a:endParaRPr lang="en-US" altLang="zh-TW" sz="2800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46088" lvl="1" indent="-446088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六月：策劃新學年、設定新學年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校曆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及預備下學年 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各班級（小一）結構</a:t>
            </a:r>
          </a:p>
          <a:p>
            <a:pPr marL="0" indent="0">
              <a:spcBef>
                <a:spcPts val="500"/>
              </a:spcBef>
              <a:buClr>
                <a:schemeClr val="tx1"/>
              </a:buClr>
              <a:buNone/>
            </a:pPr>
            <a:r>
              <a:rPr lang="zh-TW" altLang="en-US" sz="28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學位分配模組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六月：匯入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統一分配學額結果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（數據檔）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500"/>
              </a:spcBef>
              <a:buClr>
                <a:schemeClr val="tx1"/>
              </a:buClr>
              <a:buNone/>
            </a:pPr>
            <a:r>
              <a:rPr lang="zh-TW" altLang="en-US" sz="28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學位分配模組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檢視學生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派位資料及取錄狀況</a:t>
            </a:r>
          </a:p>
          <a:p>
            <a:pPr marL="0" indent="0">
              <a:spcBef>
                <a:spcPts val="500"/>
              </a:spcBef>
              <a:buClr>
                <a:schemeClr val="tx1"/>
              </a:buClr>
              <a:buNone/>
            </a:pPr>
            <a:r>
              <a:rPr lang="zh-TW" altLang="en-US" sz="28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學生資料模組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為學生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便捷註冊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3B1117C-8BD0-4757-8357-103961D8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5" y="288931"/>
            <a:ext cx="9550400" cy="762000"/>
          </a:xfrm>
        </p:spPr>
        <p:txBody>
          <a:bodyPr/>
          <a:lstStyle/>
          <a:p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學年末、開學前</a:t>
            </a:r>
            <a:endParaRPr lang="en-US" sz="3000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5C3021E-6E40-4D06-96EB-35B07E200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84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預備工作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0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學校管理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策劃新學年資料 </a:t>
            </a:r>
            <a:endParaRPr lang="zh-HK" altLang="en-US" sz="3000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655EB19-D125-49E4-9585-BDD032C67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15BA02-499C-447D-9EA2-C37720C5D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27" y="1825556"/>
            <a:ext cx="9631235" cy="31885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F72C3BC-5F91-4CEF-A196-FD6934AF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預備工作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0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學校管理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策劃新學年資料 </a:t>
            </a:r>
            <a:endParaRPr lang="en-US" sz="3000" dirty="0">
              <a:solidFill>
                <a:srgbClr val="333399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892A55A-704C-44B8-BDEE-C34727848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9763669-2B3C-40A2-A0D8-D542D4909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79" y="1613035"/>
            <a:ext cx="9351543" cy="4289205"/>
          </a:xfrm>
          <a:prstGeom prst="rect">
            <a:avLst/>
          </a:prstGeom>
        </p:spPr>
      </p:pic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B56042F0-2ABF-41B7-A80C-BB0B0BC10B87}"/>
              </a:ext>
            </a:extLst>
          </p:cNvPr>
          <p:cNvSpPr/>
          <p:nvPr/>
        </p:nvSpPr>
        <p:spPr bwMode="auto">
          <a:xfrm>
            <a:off x="5968722" y="1613035"/>
            <a:ext cx="2150346" cy="762064"/>
          </a:xfrm>
          <a:prstGeom prst="wedgeRectCallout">
            <a:avLst>
              <a:gd name="adj1" fmla="val -78779"/>
              <a:gd name="adj2" fmla="val 74181"/>
            </a:avLst>
          </a:prstGeom>
          <a:solidFill>
            <a:srgbClr val="FF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如現學年為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，請選擇</a:t>
            </a:r>
            <a:r>
              <a:rPr kumimoji="1" lang="en-US" altLang="zh-TW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endParaRPr kumimoji="1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632ED1-D9CE-4CC4-AB3C-503A62F4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預備工作 </a:t>
            </a:r>
            <a:r>
              <a:rPr lang="en-US" altLang="zh-TW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0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學校管理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設定新學年的班級結構</a:t>
            </a:r>
            <a:endParaRPr lang="en-US" sz="3000" dirty="0">
              <a:solidFill>
                <a:srgbClr val="333399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AD60CC-42BF-4C26-A8ED-E193CB6D6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3227E2-130B-4047-A843-2A2DBF779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097" y="1421149"/>
            <a:ext cx="7129967" cy="4571088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AFFB2D10-80E7-4161-A1C9-CC2B63B1A8EF}"/>
              </a:ext>
            </a:extLst>
          </p:cNvPr>
          <p:cNvSpPr/>
          <p:nvPr/>
        </p:nvSpPr>
        <p:spPr bwMode="auto">
          <a:xfrm>
            <a:off x="6229979" y="1820363"/>
            <a:ext cx="2150346" cy="762064"/>
          </a:xfrm>
          <a:prstGeom prst="wedgeRectCallout">
            <a:avLst>
              <a:gd name="adj1" fmla="val -66629"/>
              <a:gd name="adj2" fmla="val -48446"/>
            </a:avLst>
          </a:prstGeom>
          <a:solidFill>
            <a:srgbClr val="FF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如現學年為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，請選擇</a:t>
            </a:r>
            <a:r>
              <a:rPr kumimoji="1" lang="en-US" altLang="zh-TW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endParaRPr kumimoji="1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72785" y="271659"/>
            <a:ext cx="9955091" cy="762000"/>
          </a:xfrm>
        </p:spPr>
        <p:txBody>
          <a:bodyPr/>
          <a:lstStyle/>
          <a:p>
            <a:pPr eaLnBrk="1" hangingPunct="1"/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0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</a:t>
            </a:r>
            <a:r>
              <a:rPr lang="zh-TW" altLang="en-US" sz="30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接收及開啟派位結果數據檔</a:t>
            </a:r>
            <a:endParaRPr lang="zh-HK" altLang="en-US" sz="3000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A67D051-ABC2-46E7-9ABA-698AA921D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2A59AD3-A35F-4BC3-98EB-0AED1F5D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63" y="1562100"/>
            <a:ext cx="8972550" cy="3505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49185</TotalTime>
  <Words>637</Words>
  <Application>Microsoft Office PowerPoint</Application>
  <PresentationFormat>寬螢幕</PresentationFormat>
  <Paragraphs>97</Paragraphs>
  <Slides>28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0" baseType="lpstr">
      <vt:lpstr>微軟正黑體</vt:lpstr>
      <vt:lpstr>新細明體</vt:lpstr>
      <vt:lpstr>標楷體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Wingdings 2</vt:lpstr>
      <vt:lpstr>佈景主題1</vt:lpstr>
      <vt:lpstr>學位分配模組</vt:lpstr>
      <vt:lpstr>學位分配模組 — 小一派位附屬模組簡介</vt:lpstr>
      <vt:lpstr>處理小一派位結果</vt:lpstr>
      <vt:lpstr>PowerPoint 簡報</vt:lpstr>
      <vt:lpstr>學年末、開學前</vt:lpstr>
      <vt:lpstr>預備工作 — 在學校管理策劃新學年資料 </vt:lpstr>
      <vt:lpstr>預備工作 — 在學校管理策劃新學年資料 </vt:lpstr>
      <vt:lpstr>預備工作 — 在學校管理設定新學年的班級結構</vt:lpstr>
      <vt:lpstr>在聯遞系統接收及開啟派位結果數據檔</vt:lpstr>
      <vt:lpstr>聯遞系統簡介</vt:lpstr>
      <vt:lpstr>聯遞系統簡介</vt:lpstr>
      <vt:lpstr>聯遞系統簡介</vt:lpstr>
      <vt:lpstr>聯遞系統簡介</vt:lpstr>
      <vt:lpstr>聯遞系統 — 接收訊息</vt:lpstr>
      <vt:lpstr>聯遞系統解密小一派位結果（數據檔）</vt:lpstr>
      <vt:lpstr>聯遞系統開啟小一派位結果（數據檔）</vt:lpstr>
      <vt:lpstr>聯遞系統檢視數據檔附件</vt:lpstr>
      <vt:lpstr>學位分配 &gt; 小一派位 &gt; 資料互換 — 處理統一派位結果</vt:lpstr>
      <vt:lpstr>PowerPoint 簡報</vt:lpstr>
      <vt:lpstr>小一派位 &gt; 資料互換 — 成功匯入小一派位結果數據檔</vt:lpstr>
      <vt:lpstr>小一派位 &gt; 查詢 — 檢視小一派位結果</vt:lpstr>
      <vt:lpstr>小一派位 &gt; 查詢 — 以年份及／或學生資料查詢派位結果</vt:lpstr>
      <vt:lpstr>小一派位 &gt; 查詢 — 檢視學生派位資料</vt:lpstr>
      <vt:lpstr>學生資料 &gt; 註冊  &gt; 小一派位</vt:lpstr>
      <vt:lpstr>學生資料 &gt; 註冊  &gt; 小一派位</vt:lpstr>
      <vt:lpstr>常見問題 — 匯入派位結果數據檔失敗，應如何處理？</vt:lpstr>
      <vt:lpstr>答： 1. 到聯遞系統 &gt; 接收訊息庫存或刪除過去的資料檔案訊息 2. 再次匯入派位結果數據檔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網上校管系統 系統保安及常規保安措施簡介會</dc:title>
  <dc:creator>Ricardo Yu</dc:creator>
  <cp:lastModifiedBy>SIM T7</cp:lastModifiedBy>
  <cp:revision>602</cp:revision>
  <cp:lastPrinted>2024-09-05T06:08:10Z</cp:lastPrinted>
  <dcterms:created xsi:type="dcterms:W3CDTF">2018-05-11T03:19:46Z</dcterms:created>
  <dcterms:modified xsi:type="dcterms:W3CDTF">2024-11-27T04:46:06Z</dcterms:modified>
</cp:coreProperties>
</file>