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2"/>
  </p:handoutMasterIdLst>
  <p:sldIdLst>
    <p:sldId id="256" r:id="rId3"/>
    <p:sldId id="296" r:id="rId5"/>
    <p:sldId id="300" r:id="rId6"/>
    <p:sldId id="302" r:id="rId7"/>
    <p:sldId id="304" r:id="rId8"/>
    <p:sldId id="305" r:id="rId9"/>
    <p:sldId id="306" r:id="rId10"/>
    <p:sldId id="308" r:id="rId11"/>
    <p:sldId id="309" r:id="rId12"/>
    <p:sldId id="310" r:id="rId13"/>
    <p:sldId id="312" r:id="rId14"/>
    <p:sldId id="313" r:id="rId15"/>
    <p:sldId id="314" r:id="rId16"/>
    <p:sldId id="318" r:id="rId17"/>
    <p:sldId id="320" r:id="rId18"/>
    <p:sldId id="322" r:id="rId19"/>
    <p:sldId id="324" r:id="rId20"/>
    <p:sldId id="325" r:id="rId21"/>
    <p:sldId id="326" r:id="rId22"/>
    <p:sldId id="327" r:id="rId23"/>
    <p:sldId id="328" r:id="rId24"/>
    <p:sldId id="330" r:id="rId25"/>
    <p:sldId id="331" r:id="rId26"/>
    <p:sldId id="332" r:id="rId27"/>
    <p:sldId id="333" r:id="rId28"/>
    <p:sldId id="337" r:id="rId29"/>
    <p:sldId id="338" r:id="rId30"/>
    <p:sldId id="340" r:id="rId31"/>
    <p:sldId id="341" r:id="rId32"/>
    <p:sldId id="342" r:id="rId33"/>
    <p:sldId id="344" r:id="rId34"/>
    <p:sldId id="345" r:id="rId35"/>
    <p:sldId id="347" r:id="rId36"/>
    <p:sldId id="348" r:id="rId37"/>
    <p:sldId id="349" r:id="rId38"/>
    <p:sldId id="350" r:id="rId39"/>
    <p:sldId id="352" r:id="rId40"/>
    <p:sldId id="294" r:id="rId41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0000FF"/>
    <a:srgbClr val="FF66FF"/>
    <a:srgbClr val="D7F7FD"/>
    <a:srgbClr val="D7FCFD"/>
    <a:srgbClr val="CCECFF"/>
    <a:srgbClr val="D5FF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5509" autoAdjust="0"/>
  </p:normalViewPr>
  <p:slideViewPr>
    <p:cSldViewPr snapToGrid="0">
      <p:cViewPr varScale="1">
        <p:scale>
          <a:sx n="110" d="100"/>
          <a:sy n="110" d="100"/>
        </p:scale>
        <p:origin x="1638" y="78"/>
      </p:cViewPr>
      <p:guideLst>
        <p:guide orient="horz" pos="2136"/>
        <p:guide pos="29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8"/>
    </p:cViewPr>
  </p:sorterViewPr>
  <p:notesViewPr>
    <p:cSldViewPr snapToGrid="0">
      <p:cViewPr varScale="1">
        <p:scale>
          <a:sx n="72" d="100"/>
          <a:sy n="72" d="100"/>
        </p:scale>
        <p:origin x="-2334" y="-90"/>
      </p:cViewPr>
      <p:guideLst>
        <p:guide orient="horz" pos="3091"/>
        <p:guide pos="21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8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8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56A5DEAA-696E-4A8B-B2B2-CF068E858449}" type="slidenum">
              <a:rPr lang="en-US" altLang="zh-TW"/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8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2" y="4716464"/>
            <a:ext cx="4985393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/>
          <a:p>
            <a:pPr lvl="0"/>
            <a:r>
              <a:rPr lang="zh-TW" altLang="en-US" smtClean="0"/>
              <a:t>按一下以編輯母片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 smtClean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8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5346CEAE-F447-4323-8534-00D3DFDBC216}" type="slidenum">
              <a:rPr lang="en-US" altLang="zh-TW"/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派位年度控制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結束派位年度</a:t>
            </a: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開始新派位年度</a:t>
            </a:r>
            <a:r>
              <a:rPr lang="en-US" altLang="zh-TW" sz="1200" dirty="0" smtClean="0"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例如，</a:t>
            </a:r>
            <a:r>
              <a:rPr lang="en-US" altLang="zh-TW" sz="1200" dirty="0" smtClean="0">
                <a:latin typeface="Arial" panose="020B0604020202020204" pitchFamily="34" charset="0"/>
                <a:ea typeface="標楷體" panose="03000509000000000000" charset="-120"/>
              </a:rPr>
              <a:t>2019-2021</a:t>
            </a:r>
            <a:r>
              <a:rPr lang="en-US" altLang="zh-TW" sz="1200" dirty="0" smtClean="0"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時，系統會提醒須先結束舊派位年度</a:t>
            </a:r>
            <a:r>
              <a:rPr lang="en-US" altLang="zh-TW" sz="1200" dirty="0" smtClean="0"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例如，</a:t>
            </a:r>
            <a:r>
              <a:rPr lang="en-US" altLang="zh-TW" sz="1200" dirty="0" smtClean="0">
                <a:latin typeface="Arial" panose="020B0604020202020204" pitchFamily="34" charset="0"/>
                <a:ea typeface="標楷體" panose="03000509000000000000" charset="-120"/>
              </a:rPr>
              <a:t>2017-2019</a:t>
            </a:r>
            <a:r>
              <a:rPr lang="en-US" altLang="zh-TW" sz="1200" dirty="0" smtClean="0"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。請先將舊派位年度之相關報告</a:t>
            </a:r>
            <a:r>
              <a:rPr lang="en-US" altLang="zh-TW" sz="1200" dirty="0" smtClean="0">
                <a:latin typeface="標楷體" panose="03000509000000000000" charset="-120"/>
                <a:ea typeface="標楷體" panose="03000509000000000000" charset="-120"/>
              </a:rPr>
              <a:t>/</a:t>
            </a: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資料列印備份，才結束舊派位年度。</a:t>
            </a:r>
            <a:endParaRPr lang="en-US" altLang="zh-TW" sz="1200" dirty="0" smtClean="0">
              <a:latin typeface="標楷體" panose="03000509000000000000" charset="-120"/>
              <a:ea typeface="標楷體" panose="03000509000000000000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派位年度控制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重設校內評核學期</a:t>
            </a: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派位年度流程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en-US" altLang="zh-TW" sz="1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1.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選取派位年度</a:t>
            </a: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派位年度流程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en-US" altLang="zh-TW" sz="1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2.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編修學校組別資料</a:t>
            </a: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派位年度流程</a:t>
            </a:r>
            <a:r>
              <a:rPr lang="zh-TW" altLang="en-US" sz="1200" dirty="0" smtClean="0">
                <a:solidFill>
                  <a:srgbClr val="00B050"/>
                </a:solidFill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en-US" altLang="zh-TW" sz="1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2.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編修學校組別資料</a:t>
            </a: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派位年度流程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en-US" altLang="zh-TW" sz="1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2.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編修學校組別資料</a:t>
            </a: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0070C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派位年度流程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en-US" altLang="zh-TW" sz="1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2.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編修學校組別資料</a:t>
            </a: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派位年度流程</a:t>
            </a:r>
            <a:r>
              <a:rPr lang="zh-TW" altLang="en-US" sz="1200" dirty="0" smtClean="0">
                <a:solidFill>
                  <a:srgbClr val="00B050"/>
                </a:solidFill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en-US" altLang="zh-TW" sz="1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3.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編修學生組別資料</a:t>
            </a: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派位年度流程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en-US" altLang="zh-TW" sz="1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4.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提取校內成績</a:t>
            </a: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派位年度流程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en-US" altLang="zh-TW" sz="1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4.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提取校內成績</a:t>
            </a: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預備工作</a:t>
            </a:r>
            <a:endParaRPr lang="en-US" altLang="zh-TW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代碼管理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模組啓動科目代碼</a:t>
            </a:r>
            <a:endParaRPr lang="en-US" altLang="zh-TW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系統保安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模組檢查存取權限</a:t>
            </a:r>
            <a:endParaRPr lang="zh-TW" altLang="en-US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學校管理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模組設定班別及科目資料</a:t>
            </a:r>
            <a:endParaRPr lang="zh-TW" altLang="en-US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學生資料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模組更新學生資料及完成傳送表格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B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及表格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C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至教育局</a:t>
            </a:r>
            <a:endParaRPr lang="zh-TW" altLang="en-US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學生成績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模組設定考績綱要、輸入呈分科目積分及進行數據整合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派位年度流程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en-US" altLang="zh-TW" sz="1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4.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提取校內成績</a:t>
            </a: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派位年度流程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en-US" altLang="zh-TW" sz="1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4.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提取校內成績</a:t>
            </a: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派位年度流程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en-US" altLang="zh-TW" sz="1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4.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提取校內成績</a:t>
            </a:r>
            <a:endParaRPr lang="zh-HK" altLang="en-US" sz="120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派位年度流程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en-US" altLang="zh-TW" sz="1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5.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提編修校內成績及免修科目</a:t>
            </a: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派位年度流程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en-US" altLang="zh-TW" sz="1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6.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編修學生校內評核缺席示標</a:t>
            </a: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派位年度流程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en-US" altLang="zh-TW" sz="1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7.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產生資料檔</a:t>
            </a: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派位年度流程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en-US" altLang="zh-TW" sz="1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7.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產生資料檔</a:t>
            </a: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solidFill>
                  <a:schemeClr val="tx1"/>
                </a:solidFill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資料互換</a:t>
            </a:r>
            <a:r>
              <a:rPr lang="zh-TW" altLang="en-US" sz="1200" dirty="0" smtClean="0">
                <a:solidFill>
                  <a:schemeClr val="tx1"/>
                </a:solidFill>
                <a:ea typeface="標楷體" panose="03000509000000000000" charset="-120"/>
              </a:rPr>
              <a:t>確定校內成績資料檔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solidFill>
                  <a:schemeClr val="tx1"/>
                </a:solidFill>
                <a:ea typeface="標楷體" panose="03000509000000000000" charset="-120"/>
              </a:rPr>
              <a:t>經</a:t>
            </a:r>
            <a:r>
              <a:rPr lang="zh-TW" altLang="en-US" sz="1200" dirty="0" smtClean="0">
                <a:solidFill>
                  <a:srgbClr val="CC0099"/>
                </a:solidFill>
                <a:ea typeface="標楷體" panose="03000509000000000000" charset="-120"/>
              </a:rPr>
              <a:t>聯遞系统</a:t>
            </a:r>
            <a:r>
              <a:rPr lang="zh-TW" altLang="en-US" sz="1200" dirty="0" smtClean="0">
                <a:solidFill>
                  <a:schemeClr val="tx1"/>
                </a:solidFill>
                <a:ea typeface="標楷體" panose="03000509000000000000" charset="-120"/>
              </a:rPr>
              <a:t>加密及輸出校內成績資料檔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zh-TW" altLang="en-US" dirty="0">
                <a:latin typeface="標楷體" panose="03000509000000000000" charset="-120"/>
                <a:ea typeface="標楷體" panose="03000509000000000000" charset="-120"/>
                <a:sym typeface="+mn-ea"/>
              </a:rPr>
              <a:t>將適當的權限給予負責老師</a:t>
            </a:r>
            <a:endParaRPr lang="zh-HK" altLang="en-US" dirty="0">
              <a:solidFill>
                <a:schemeClr val="tx1"/>
              </a:solidFill>
              <a:latin typeface="標楷體" panose="03000509000000000000" charset="-120"/>
              <a:ea typeface="標楷體" panose="03000509000000000000" charset="-120"/>
            </a:endParaRPr>
          </a:p>
          <a:p>
            <a:pPr marL="552450" indent="-552450" eaLnBrk="1" hangingPunct="1">
              <a:buFont typeface="Wingdings" panose="05000000000000000000" pitchFamily="2" charset="2"/>
              <a:buNone/>
            </a:pPr>
            <a:endParaRPr lang="zh-TW" altLang="en-US" dirty="0">
              <a:latin typeface="Arial" panose="020B0604020202020204" pitchFamily="34" charset="0"/>
              <a:ea typeface="標楷體" panose="03000509000000000000" charset="-120"/>
              <a:sym typeface="+mn-ea"/>
            </a:endParaRPr>
          </a:p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預備工作</a:t>
            </a:r>
            <a:endParaRPr lang="en-US" altLang="zh-TW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代碼管理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模組啓動科目代碼</a:t>
            </a:r>
            <a:endParaRPr lang="en-US" altLang="zh-TW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系統保安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模組檢查存取權限</a:t>
            </a:r>
            <a:endParaRPr lang="zh-TW" altLang="en-US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學校管理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模組設定班別及科目資料</a:t>
            </a:r>
            <a:endParaRPr lang="zh-TW" altLang="en-US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學生資料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模組更新學生資料及完成傳送表格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B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及表格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C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至教育局</a:t>
            </a:r>
            <a:endParaRPr lang="zh-TW" altLang="en-US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學生成績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模組設定考績綱要、輸入呈分科目積分及進行數據整合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預備工作</a:t>
            </a:r>
            <a:endParaRPr lang="en-US" altLang="zh-TW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代碼管理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模組啓動科目代碼</a:t>
            </a:r>
            <a:endParaRPr lang="en-US" altLang="zh-TW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系統保安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模組檢查存取權限</a:t>
            </a:r>
            <a:endParaRPr lang="zh-TW" altLang="en-US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學校管理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模組設定班別及科目資料</a:t>
            </a:r>
            <a:endParaRPr lang="zh-TW" altLang="en-US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學生資料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模組更新學生資料及完成傳送表格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B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及表格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C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至教育局</a:t>
            </a:r>
            <a:endParaRPr lang="zh-TW" altLang="en-US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學生成績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模組設定考績綱要、輸入呈分科目積分及進行數據整合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預備工作</a:t>
            </a:r>
            <a:endParaRPr lang="en-US" altLang="zh-TW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代碼管理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模組啓動科目代碼</a:t>
            </a:r>
            <a:endParaRPr lang="en-US" altLang="zh-TW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系統保安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模組檢查存取權限</a:t>
            </a:r>
            <a:endParaRPr lang="zh-TW" altLang="en-US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學校管理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模組設定班別及科目資料</a:t>
            </a:r>
            <a:endParaRPr lang="zh-TW" altLang="en-US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學生資料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模組更新學生資料及完成傳送表格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B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及表格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C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至教育局</a:t>
            </a:r>
            <a:endParaRPr lang="zh-TW" altLang="en-US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學生成績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模組設定考績綱要、輸入呈分科目積分及進行數據整合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/>
        <p:txBody>
          <a:bodyPr wrap="square" lIns="91412" tIns="45708" rIns="91412" bIns="45708" anchor="t"/>
          <a:lstStyle/>
          <a:p>
            <a:pPr lvl="0"/>
            <a:endParaRPr lang="zh-HK" altLang="en-US" dirty="0"/>
          </a:p>
        </p:txBody>
      </p:sp>
      <p:sp>
        <p:nvSpPr>
          <p:cNvPr id="22532" name="投影片編號版面配置區 3"/>
          <p:cNvSpPr txBox="1">
            <a:spLocks noGrp="1"/>
          </p:cNvSpPr>
          <p:nvPr>
            <p:ph type="sldNum" sz="quarter"/>
          </p:nvPr>
        </p:nvSpPr>
        <p:spPr>
          <a:xfrm>
            <a:off x="3884613" y="9478963"/>
            <a:ext cx="2971800" cy="498475"/>
          </a:xfrm>
          <a:prstGeom prst="rect">
            <a:avLst/>
          </a:prstGeom>
          <a:noFill/>
          <a:ln w="9525">
            <a:noFill/>
          </a:ln>
        </p:spPr>
        <p:txBody>
          <a:bodyPr lIns="91412" tIns="45708" rIns="91412" bIns="45708" anchor="b"/>
          <a:lstStyle/>
          <a:p>
            <a:pPr lvl="0" algn="r" eaLnBrk="1" hangingPunct="1"/>
            <a:fld id="{9A0DB2DC-4C9A-4742-B13C-FB6460FD3503}" type="slidenum">
              <a:rPr lang="en-US" altLang="zh-TW" sz="1200" dirty="0">
                <a:latin typeface="Arial" panose="020B0604020202020204" pitchFamily="34" charset="0"/>
                <a:ea typeface="新細明體" panose="02020500000000000000" pitchFamily="18" charset="-120"/>
              </a:rPr>
            </a:fld>
            <a:endParaRPr lang="en-US" altLang="zh-TW" sz="120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pPr marL="552450" indent="-552450" eaLnBrk="1" hangingPunct="1">
              <a:buFont typeface="Wingdings" panose="05000000000000000000" pitchFamily="2" charset="2"/>
              <a:buNone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預備工作</a:t>
            </a:r>
            <a:endParaRPr lang="en-US" altLang="zh-TW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代碼管理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模組啓動科目代碼</a:t>
            </a:r>
            <a:endParaRPr lang="en-US" altLang="zh-TW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系統保安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模組檢查存取權限</a:t>
            </a:r>
            <a:endParaRPr lang="zh-TW" altLang="en-US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學校管理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模組設定班別及科目資料</a:t>
            </a:r>
            <a:endParaRPr lang="zh-TW" altLang="en-US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學生資料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模組更新學生資料及完成傳送表格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B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及表格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C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至教育局</a:t>
            </a:r>
            <a:endParaRPr lang="zh-TW" altLang="en-US" dirty="0">
              <a:latin typeface="Arial" panose="020B0604020202020204" pitchFamily="34" charset="0"/>
              <a:ea typeface="標楷體" panose="03000509000000000000" charset="-120"/>
            </a:endParaRPr>
          </a:p>
          <a:p>
            <a:pPr marL="552450" indent="-552450" eaLnBrk="1" hangingPunct="1">
              <a:buClrTx/>
              <a:buFont typeface="Calibri" panose="020F0502020204030204" pitchFamily="34" charset="0"/>
              <a:buAutoNum type="arabicParenR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在</a:t>
            </a:r>
            <a:r>
              <a:rPr lang="zh-TW" altLang="en-US" dirty="0">
                <a:solidFill>
                  <a:srgbClr val="CC0099"/>
                </a:solidFill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學生成績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charset="-120"/>
                <a:sym typeface="+mn-ea"/>
              </a:rPr>
              <a:t>模組設定考績綱要、輸入呈分科目積分及進行數據整合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zh-TW" altLang="en-US" dirty="0" smtClean="0">
                <a:effectLst/>
                <a:ea typeface="標楷體" panose="03000509000000000000" charset="-120"/>
                <a:sym typeface="+mn-ea"/>
              </a:rPr>
              <a:t>先決條</a:t>
            </a:r>
            <a:r>
              <a:rPr lang="zh-TW" altLang="en-US" dirty="0">
                <a:effectLst/>
                <a:ea typeface="標楷體" panose="03000509000000000000" charset="-120"/>
                <a:sym typeface="+mn-ea"/>
              </a:rPr>
              <a:t>件</a:t>
            </a:r>
            <a:r>
              <a:rPr lang="en-US" altLang="zh-TW" dirty="0">
                <a:latin typeface="標楷體" panose="03000509000000000000" charset="-120"/>
                <a:ea typeface="標楷體" panose="03000509000000000000" charset="-120"/>
                <a:sym typeface="+mn-ea"/>
              </a:rPr>
              <a:t> </a:t>
            </a:r>
            <a:r>
              <a:rPr lang="zh-TW" altLang="en-US" dirty="0">
                <a:latin typeface="標楷體" panose="03000509000000000000" charset="-120"/>
                <a:ea typeface="標楷體" panose="03000509000000000000" charset="-120"/>
                <a:sym typeface="+mn-ea"/>
              </a:rPr>
              <a:t>─ </a:t>
            </a:r>
            <a:r>
              <a:rPr lang="zh-TW" altLang="en-US" dirty="0">
                <a:effectLst/>
                <a:ea typeface="標楷體" panose="03000509000000000000" charset="-120"/>
                <a:sym typeface="+mn-ea"/>
              </a:rPr>
              <a:t>必須先確定</a:t>
            </a:r>
            <a:r>
              <a:rPr lang="zh-TW" altLang="en-US" dirty="0">
                <a:solidFill>
                  <a:srgbClr val="00B0F0"/>
                </a:solidFill>
                <a:ea typeface="標楷體" panose="03000509000000000000" charset="-120"/>
                <a:sym typeface="+mn-ea"/>
              </a:rPr>
              <a:t>學校資料</a:t>
            </a:r>
            <a:r>
              <a:rPr lang="zh-TW" altLang="en-US" dirty="0">
                <a:effectLst/>
                <a:ea typeface="標楷體" panose="03000509000000000000" charset="-120"/>
                <a:sym typeface="+mn-ea"/>
              </a:rPr>
              <a:t>及</a:t>
            </a:r>
            <a:r>
              <a:rPr lang="zh-TW" altLang="en-US" dirty="0">
                <a:solidFill>
                  <a:srgbClr val="00B0F0"/>
                </a:solidFill>
                <a:ea typeface="標楷體" panose="03000509000000000000" charset="-120"/>
                <a:sym typeface="+mn-ea"/>
              </a:rPr>
              <a:t>考績綱要</a:t>
            </a:r>
            <a:r>
              <a:rPr lang="zh-TW" altLang="en-US" dirty="0">
                <a:effectLst/>
                <a:ea typeface="標楷體" panose="03000509000000000000" charset="-120"/>
                <a:sym typeface="+mn-ea"/>
              </a:rPr>
              <a:t>設定，才可啟動呈分程序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sz="1200" dirty="0" smtClean="0"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1200" dirty="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學位分配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中一派位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1200" dirty="0" smtClean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1200" dirty="0" smtClean="0">
                <a:ea typeface="標楷體" panose="03000509000000000000" charset="-120"/>
              </a:rPr>
              <a:t>&gt; </a:t>
            </a:r>
            <a:br>
              <a:rPr lang="en-US" altLang="zh-TW" sz="1200" dirty="0" smtClean="0">
                <a:ea typeface="標楷體" panose="03000509000000000000" charset="-120"/>
              </a:rPr>
            </a:br>
            <a:r>
              <a:rPr lang="zh-TW" altLang="en-US" sz="1200" dirty="0" smtClean="0">
                <a:solidFill>
                  <a:srgbClr val="3333CC"/>
                </a:solidFill>
                <a:ea typeface="標楷體" panose="03000509000000000000" charset="-120"/>
              </a:rPr>
              <a:t>派位年度控制 </a:t>
            </a:r>
            <a:r>
              <a:rPr lang="en-US" altLang="zh-TW" sz="1200" dirty="0" smtClean="0">
                <a:ea typeface="標楷體" panose="03000509000000000000" charset="-120"/>
              </a:rPr>
              <a:t>&gt;  </a:t>
            </a:r>
            <a:r>
              <a:rPr lang="zh-TW" altLang="en-US" sz="1200" dirty="0" smtClean="0">
                <a:solidFill>
                  <a:srgbClr val="00B0F0"/>
                </a:solidFill>
                <a:ea typeface="標楷體" panose="03000509000000000000" charset="-120"/>
              </a:rPr>
              <a:t>開始校內評核學期</a:t>
            </a:r>
            <a:endParaRPr lang="zh-TW" altLang="en-US" sz="1200" dirty="0" smtClean="0">
              <a:solidFill>
                <a:srgbClr val="00B0F0"/>
              </a:solidFill>
              <a:ea typeface="標楷體" panose="03000509000000000000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TW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標楷體" panose="03000509000000000000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TW" altLang="en-US" noProof="0" dirty="0" smtClean="0">
                <a:ln>
                  <a:noFill/>
                </a:ln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sym typeface="+mn-ea"/>
              </a:rPr>
              <a:t>中一派位校內評核學期開始後，不能在</a:t>
            </a:r>
            <a:r>
              <a:rPr kumimoji="0" lang="zh-TW" altLang="en-US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sym typeface="+mn-ea"/>
              </a:rPr>
              <a:t>學生資料</a:t>
            </a:r>
            <a:r>
              <a:rPr kumimoji="0" lang="zh-TW" altLang="en-US" noProof="0" dirty="0">
                <a:ln>
                  <a:noFill/>
                </a:ln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sym typeface="+mn-ea"/>
              </a:rPr>
              <a:t>模組</a:t>
            </a:r>
            <a:r>
              <a:rPr kumimoji="0" lang="zh-TW" altLang="en-US" noProof="0" dirty="0" smtClean="0">
                <a:ln>
                  <a:noFill/>
                </a:ln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sym typeface="+mn-ea"/>
              </a:rPr>
              <a:t>內為小五</a:t>
            </a:r>
            <a:r>
              <a:rPr kumimoji="0" lang="en-US" altLang="zh-TW" noProof="0" dirty="0" smtClean="0">
                <a:ln>
                  <a:noFill/>
                </a:ln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sym typeface="+mn-ea"/>
              </a:rPr>
              <a:t>/</a:t>
            </a:r>
            <a:r>
              <a:rPr kumimoji="0" lang="zh-TW" altLang="en-US" noProof="0" dirty="0" smtClean="0">
                <a:ln>
                  <a:noFill/>
                </a:ln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sym typeface="+mn-ea"/>
              </a:rPr>
              <a:t>六的新學生註冊</a:t>
            </a:r>
            <a:endParaRPr kumimoji="0" lang="zh-TW" altLang="en-US" noProof="0" dirty="0" smtClean="0">
              <a:ln>
                <a:noFill/>
              </a:ln>
              <a:effectLst/>
              <a:uLnTx/>
              <a:uFillTx/>
              <a:latin typeface="標楷體" panose="03000509000000000000" charset="-120"/>
              <a:ea typeface="標楷體" panose="03000509000000000000" charset="-12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TW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TW" altLang="en-US" noProof="0" dirty="0" smtClean="0">
                <a:ln>
                  <a:noFill/>
                </a:ln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sym typeface="+mn-ea"/>
              </a:rPr>
              <a:t>中一派位</a:t>
            </a:r>
            <a:r>
              <a:rPr kumimoji="0" lang="zh-TW" altLang="en-US" noProof="0" dirty="0" smtClean="0">
                <a:ln>
                  <a:noFill/>
                </a:ln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sym typeface="+mn-ea"/>
              </a:rPr>
              <a:t>校內評核學期開始後及經聯遞系統送出校內成績資料前，不能在</a:t>
            </a:r>
            <a:r>
              <a:rPr kumimoji="0" lang="zh-TW" altLang="en-US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sym typeface="+mn-ea"/>
              </a:rPr>
              <a:t>學校管理</a:t>
            </a:r>
            <a:r>
              <a:rPr kumimoji="0" lang="zh-TW" altLang="en-US" noProof="0" dirty="0" smtClean="0">
                <a:ln>
                  <a:noFill/>
                </a:ln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sym typeface="+mn-ea"/>
              </a:rPr>
              <a:t>和</a:t>
            </a:r>
            <a:r>
              <a:rPr kumimoji="0" lang="zh-TW" altLang="en-US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sym typeface="+mn-ea"/>
              </a:rPr>
              <a:t>學生成績</a:t>
            </a:r>
            <a:r>
              <a:rPr kumimoji="0" lang="zh-TW" altLang="en-US" noProof="0" dirty="0" smtClean="0">
                <a:ln>
                  <a:noFill/>
                </a:ln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sym typeface="+mn-ea"/>
              </a:rPr>
              <a:t>模組重設學校資料</a:t>
            </a:r>
            <a:r>
              <a:rPr kumimoji="0" lang="zh-TW" altLang="en-US" noProof="0" dirty="0">
                <a:ln>
                  <a:noFill/>
                </a:ln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sym typeface="+mn-ea"/>
              </a:rPr>
              <a:t>及考績綱要設定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HK" altLang="en-US" sz="1200" dirty="0" smtClean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</a:fld>
            <a:endParaRPr lang="en-US" altLang="zh-TW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  <a:endParaRPr lang="en-US" altLang="zh-TW" noProof="0" smtClean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974725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  <a:endParaRPr lang="en-US" altLang="zh-TW" noProof="0" smtClean="0"/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</a:ln>
          <a:effectLst/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5373" name="Object 1037"/>
          <p:cNvGraphicFramePr>
            <a:graphicFrameLocks noChangeAspect="1"/>
          </p:cNvGraphicFramePr>
          <p:nvPr/>
        </p:nvGraphicFramePr>
        <p:xfrm>
          <a:off x="6443663" y="404813"/>
          <a:ext cx="23336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0" name="" r:id="rId2" imgW="2333625" imgH="1238250" progId="">
                  <p:embed/>
                </p:oleObj>
              </mc:Choice>
              <mc:Fallback>
                <p:oleObj name="" r:id="rId2" imgW="2333625" imgH="1238250" progId="">
                  <p:embed/>
                  <p:pic>
                    <p:nvPicPr>
                      <p:cNvPr id="0" name="Picture 1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3336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TW" smtClean="0"/>
              <a:t>Click to edit Master title style</a:t>
            </a:r>
            <a:endParaRPr lang="en-US" altLang="zh-TW" smtClean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341438"/>
            <a:ext cx="7758112" cy="4740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 smtClean="0"/>
              <a:t>Click to edit Master text styles</a:t>
            </a:r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  <a:endParaRPr lang="en-US" altLang="zh-TW" smtClean="0"/>
          </a:p>
          <a:p>
            <a:pPr lvl="2"/>
            <a:r>
              <a:rPr lang="en-US" altLang="zh-TW" smtClean="0"/>
              <a:t>Third level</a:t>
            </a:r>
            <a:endParaRPr lang="en-US" altLang="zh-TW" smtClean="0"/>
          </a:p>
          <a:p>
            <a:pPr lvl="3"/>
            <a:r>
              <a:rPr lang="en-US" altLang="zh-TW" smtClean="0"/>
              <a:t>Fourth level</a:t>
            </a:r>
            <a:endParaRPr lang="en-US" altLang="zh-TW" smtClean="0"/>
          </a:p>
        </p:txBody>
      </p:sp>
      <p:pic>
        <p:nvPicPr>
          <p:cNvPr id="14345" name="Picture 1033" descr="SAMS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</p:spPr>
      </p:pic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14350" name="Picture 1038" descr="wor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</p:spPr>
      </p:pic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anose="020B0604030504040204" pitchFamily="34" charset="0"/>
              </a:rPr>
              <a:t>Systems and Information Management Section                                                                                  Slide </a:t>
            </a:r>
            <a:fld id="{31E2B235-92EF-45A9-A86E-39DDFF18DA9B}" type="slidenum">
              <a:rPr kumimoji="1" lang="en-US" altLang="zh-TW" sz="1400" b="0" dirty="0">
                <a:solidFill>
                  <a:srgbClr val="0099FF"/>
                </a:solidFill>
                <a:latin typeface="Tahoma" panose="020B0604030504040204" pitchFamily="34" charset="0"/>
              </a:rPr>
            </a:fld>
            <a:endParaRPr kumimoji="1" lang="en-US" altLang="zh-TW" sz="1400" b="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73050" y="1969135"/>
            <a:ext cx="8350250" cy="1321435"/>
          </a:xfrm>
        </p:spPr>
        <p:txBody>
          <a:bodyPr/>
          <a:lstStyle/>
          <a:p>
            <a:pPr marL="273050" indent="-273050" eaLnBrk="1" hangingPunct="1">
              <a:spcBef>
                <a:spcPct val="20000"/>
              </a:spcBef>
              <a:defRPr/>
            </a:pPr>
            <a:r>
              <a:rPr lang="zh-TW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  <a:sym typeface="+mn-ea"/>
              </a:rPr>
              <a:t>學位分配 </a:t>
            </a:r>
            <a:r>
              <a:rPr lang="en-US" altLang="zh-TW" dirty="0">
                <a:effectLst>
                  <a:outerShdw blurRad="38100" dist="38100" dir="2700000" algn="tl">
                    <a:srgbClr val="DDDDDD"/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  <a:sym typeface="+mn-ea"/>
              </a:rPr>
              <a:t>- </a:t>
            </a:r>
            <a:r>
              <a:rPr lang="zh-TW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  <a:sym typeface="+mn-ea"/>
              </a:rPr>
              <a:t>中一派位 </a:t>
            </a:r>
            <a:br>
              <a:rPr lang="zh-TW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  <a:sym typeface="+mn-ea"/>
              </a:rPr>
            </a:br>
            <a:r>
              <a:rPr lang="en-US" altLang="zh-TW" dirty="0">
                <a:effectLst>
                  <a:outerShdw blurRad="38100" dist="38100" dir="2700000" algn="tl">
                    <a:srgbClr val="DDDDDD"/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  <a:sym typeface="+mn-ea"/>
              </a:rPr>
              <a:t>(</a:t>
            </a:r>
            <a:r>
              <a:rPr lang="zh-TW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  <a:sym typeface="+mn-ea"/>
              </a:rPr>
              <a:t>小學</a:t>
            </a:r>
            <a:r>
              <a:rPr lang="en-US" altLang="zh-TW" dirty="0">
                <a:effectLst>
                  <a:outerShdw blurRad="38100" dist="38100" dir="2700000" algn="tl">
                    <a:srgbClr val="DDDDDD"/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  <a:sym typeface="+mn-ea"/>
              </a:rPr>
              <a:t>)</a:t>
            </a:r>
            <a:endParaRPr lang="en-US" altLang="zh-TW" dirty="0">
              <a:effectLst>
                <a:outerShdw blurRad="38100" dist="38100" dir="2700000" algn="tl">
                  <a:srgbClr val="DDDDDD"/>
                </a:outerShdw>
              </a:effectLst>
              <a:latin typeface="標楷體" panose="03000509000000000000" charset="-120"/>
              <a:ea typeface="標楷體" panose="03000509000000000000" charset="-120"/>
              <a:cs typeface="標楷體" panose="03000509000000000000" charset="-120"/>
              <a:sym typeface="+mn-ea"/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1031" y="3810000"/>
            <a:ext cx="6776169" cy="97472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  <a:sym typeface="+mn-ea"/>
              </a:rPr>
              <a:t>School</a:t>
            </a:r>
            <a:r>
              <a:rPr lang="zh-TW" altLang="en-US" dirty="0" smtClean="0">
                <a:solidFill>
                  <a:schemeClr val="tx2"/>
                </a:solidFill>
                <a:latin typeface="Arial Black" panose="020B0A04020102020204" pitchFamily="34" charset="0"/>
                <a:sym typeface="+mn-ea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  <a:sym typeface="+mn-ea"/>
              </a:rPr>
              <a:t>Places</a:t>
            </a:r>
            <a:r>
              <a:rPr lang="zh-TW" altLang="en-US" dirty="0" smtClean="0">
                <a:solidFill>
                  <a:schemeClr val="tx2"/>
                </a:solidFill>
                <a:latin typeface="Arial Black" panose="020B0A04020102020204" pitchFamily="34" charset="0"/>
                <a:sym typeface="+mn-ea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  <a:sym typeface="+mn-ea"/>
              </a:rPr>
              <a:t>Allocation</a:t>
            </a:r>
            <a:r>
              <a:rPr lang="zh-TW" altLang="en-US" dirty="0" smtClean="0">
                <a:solidFill>
                  <a:schemeClr val="tx2"/>
                </a:solidFill>
                <a:latin typeface="Arial Black" panose="020B0A04020102020204" pitchFamily="34" charset="0"/>
                <a:sym typeface="+mn-ea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  <a:sym typeface="+mn-ea"/>
              </a:rPr>
              <a:t>-</a:t>
            </a:r>
            <a:r>
              <a:rPr lang="zh-TW" altLang="en-US" dirty="0" smtClean="0">
                <a:solidFill>
                  <a:schemeClr val="tx2"/>
                </a:solidFill>
                <a:latin typeface="Arial Black" panose="020B0A04020102020204" pitchFamily="34" charset="0"/>
                <a:sym typeface="+mn-ea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  <a:sym typeface="+mn-ea"/>
              </a:rPr>
              <a:t>Secondary</a:t>
            </a:r>
            <a:r>
              <a:rPr lang="zh-TW" altLang="en-US" dirty="0" smtClean="0">
                <a:solidFill>
                  <a:schemeClr val="tx2"/>
                </a:solidFill>
                <a:latin typeface="Arial Black" panose="020B0A04020102020204" pitchFamily="34" charset="0"/>
                <a:sym typeface="+mn-ea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  <a:sym typeface="+mn-ea"/>
              </a:rPr>
              <a:t>One</a:t>
            </a:r>
            <a:r>
              <a:rPr lang="zh-TW" altLang="en-US" dirty="0" smtClean="0">
                <a:solidFill>
                  <a:schemeClr val="tx2"/>
                </a:solidFill>
                <a:latin typeface="Arial Black" panose="020B0A04020102020204" pitchFamily="34" charset="0"/>
                <a:sym typeface="+mn-ea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  <a:sym typeface="+mn-ea"/>
              </a:rPr>
              <a:t>Allocation (Primary)</a:t>
            </a:r>
            <a:endParaRPr lang="en-GB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en-GB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314359" y="1578742"/>
            <a:ext cx="8229600" cy="508000"/>
          </a:xfrm>
        </p:spPr>
        <p:txBody>
          <a:bodyPr vert="horz" wrap="square" lIns="0" tIns="45720" rIns="0" bIns="0" anchor="b"/>
          <a:lstStyle/>
          <a:p>
            <a:pPr eaLnBrk="1" hangingPunct="1"/>
            <a:r>
              <a:rPr lang="zh-TW" altLang="en-US" sz="2800" b="0" kern="1200" dirty="0" smtClean="0">
                <a:solidFill>
                  <a:schemeClr val="tx1"/>
                </a:solidFill>
                <a:effectLst/>
                <a:ea typeface="標楷體" panose="03000509000000000000" charset="-120"/>
              </a:rPr>
              <a:t>已</a:t>
            </a:r>
            <a:r>
              <a:rPr lang="zh-TW" altLang="en-US" sz="2800" b="0" kern="1200" dirty="0">
                <a:solidFill>
                  <a:schemeClr val="tx1"/>
                </a:solidFill>
                <a:effectLst/>
                <a:ea typeface="標楷體" panose="03000509000000000000" charset="-120"/>
              </a:rPr>
              <a:t>確定的資料檔案須經</a:t>
            </a:r>
            <a:r>
              <a:rPr lang="zh-HK" altLang="en-US" sz="2800" dirty="0">
                <a:solidFill>
                  <a:srgbClr val="CC0099"/>
                </a:solidFill>
                <a:ea typeface="標楷體" panose="03000509000000000000" charset="-120"/>
              </a:rPr>
              <a:t>聯遞系統</a:t>
            </a:r>
            <a:r>
              <a:rPr lang="zh-TW" altLang="en-US" sz="2800" b="0" kern="1200" dirty="0">
                <a:solidFill>
                  <a:schemeClr val="tx1"/>
                </a:solidFill>
                <a:effectLst/>
                <a:ea typeface="標楷體" panose="03000509000000000000" charset="-120"/>
              </a:rPr>
              <a:t>傳送至教育局</a:t>
            </a:r>
            <a:endParaRPr lang="zh-TW" altLang="zh-TW" sz="2800" b="0" kern="1200" dirty="0">
              <a:solidFill>
                <a:schemeClr val="tx1"/>
              </a:solidFill>
              <a:effectLst/>
              <a:ea typeface="標楷體" panose="03000509000000000000" charset="-120"/>
            </a:endParaRPr>
          </a:p>
        </p:txBody>
      </p:sp>
      <p:grpSp>
        <p:nvGrpSpPr>
          <p:cNvPr id="21508" name="群組 2"/>
          <p:cNvGrpSpPr/>
          <p:nvPr/>
        </p:nvGrpSpPr>
        <p:grpSpPr>
          <a:xfrm>
            <a:off x="280055" y="2282686"/>
            <a:ext cx="8210550" cy="3816350"/>
            <a:chOff x="538163" y="2133600"/>
            <a:chExt cx="8210550" cy="3816350"/>
          </a:xfrm>
        </p:grpSpPr>
        <p:grpSp>
          <p:nvGrpSpPr>
            <p:cNvPr id="21511" name="群組 2"/>
            <p:cNvGrpSpPr/>
            <p:nvPr/>
          </p:nvGrpSpPr>
          <p:grpSpPr>
            <a:xfrm>
              <a:off x="684213" y="2133600"/>
              <a:ext cx="8064500" cy="3816350"/>
              <a:chOff x="684213" y="2133600"/>
              <a:chExt cx="8064500" cy="3816350"/>
            </a:xfrm>
          </p:grpSpPr>
          <p:pic>
            <p:nvPicPr>
              <p:cNvPr id="21513" name="圖片 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84213" y="2133600"/>
                <a:ext cx="8064500" cy="381635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" name="矩形 1"/>
              <p:cNvSpPr/>
              <p:nvPr/>
            </p:nvSpPr>
            <p:spPr>
              <a:xfrm>
                <a:off x="4179888" y="4892675"/>
                <a:ext cx="358775" cy="1428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HK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116513" y="4892675"/>
                <a:ext cx="358775" cy="1428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HK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5116513" y="5421312"/>
                <a:ext cx="358775" cy="1444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HK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211638" y="5421312"/>
                <a:ext cx="360363" cy="1444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HK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1512" name="Rectangle 8"/>
            <p:cNvSpPr/>
            <p:nvPr/>
          </p:nvSpPr>
          <p:spPr>
            <a:xfrm>
              <a:off x="538163" y="4800600"/>
              <a:ext cx="3013075" cy="1139825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HK" altLang="en-US" sz="1800" dirty="0">
                <a:latin typeface="Verdana" panose="020B0604030504040204" pitchFamily="34" charset="0"/>
                <a:ea typeface="標楷體" panose="03000509000000000000" charset="-120"/>
              </a:endParaRPr>
            </a:p>
          </p:txBody>
        </p:sp>
      </p:grpSp>
      <p:pic>
        <p:nvPicPr>
          <p:cNvPr id="21509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2"/>
          <p:cNvSpPr txBox="1"/>
          <p:nvPr/>
        </p:nvSpPr>
        <p:spPr>
          <a:xfrm>
            <a:off x="1612900" y="0"/>
            <a:ext cx="7194550" cy="1011555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預備工作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標楷體" panose="03000509000000000000" charset="-120"/>
              </a:rPr>
              <a:t>4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在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學生資料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模組更新學生資料</a:t>
            </a:r>
            <a:endParaRPr lang="zh-TW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1628775"/>
            <a:ext cx="7313613" cy="41148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標楷體" panose="03000509000000000000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標楷體" panose="03000509000000000000" charset="-120"/>
              <a:cs typeface="+mn-cs"/>
            </a:endParaRPr>
          </a:p>
        </p:txBody>
      </p:sp>
      <p:pic>
        <p:nvPicPr>
          <p:cNvPr id="24580" name="Picture 6" descr="http://cdr.websams.edb.gov.hk/images/logo-set-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881188"/>
            <a:ext cx="7056437" cy="4475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2" name="Rectangle 2"/>
          <p:cNvSpPr txBox="1"/>
          <p:nvPr/>
        </p:nvSpPr>
        <p:spPr>
          <a:xfrm>
            <a:off x="1598295" y="0"/>
            <a:ext cx="7288530" cy="1011555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預備工作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標楷體" panose="03000509000000000000" charset="-120"/>
              </a:rPr>
              <a:t>5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在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學生成績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模組設定考績綱要</a:t>
            </a:r>
            <a:endParaRPr lang="zh-TW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94013" y="2314575"/>
            <a:ext cx="306388" cy="106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2589" y="1201033"/>
            <a:ext cx="8229600" cy="6953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HK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注意 </a:t>
            </a: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─ </a:t>
            </a: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音樂科</a:t>
            </a: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及</a:t>
            </a: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視覺藝術科</a:t>
            </a: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的評分必須是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charset="-120"/>
                <a:cs typeface="Arial" panose="020B0604020202020204" pitchFamily="34" charset="0"/>
              </a:rPr>
              <a:t>5</a:t>
            </a: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的倍數</a:t>
            </a:r>
            <a:endParaRPr kumimoji="1" lang="zh-TW" altLang="zh-TW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j-cs"/>
            </a:endParaRPr>
          </a:p>
        </p:txBody>
      </p:sp>
      <p:pic>
        <p:nvPicPr>
          <p:cNvPr id="25604" name="Picture 6" descr="http://cdr.websams.edb.gov.hk/images/logo-set-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5" name="群組 1"/>
          <p:cNvGrpSpPr/>
          <p:nvPr/>
        </p:nvGrpSpPr>
        <p:grpSpPr>
          <a:xfrm>
            <a:off x="482912" y="2048220"/>
            <a:ext cx="5692775" cy="4424363"/>
            <a:chOff x="3563888" y="2325713"/>
            <a:chExt cx="5692775" cy="4424362"/>
          </a:xfrm>
        </p:grpSpPr>
        <p:pic>
          <p:nvPicPr>
            <p:cNvPr id="25608" name="圖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3888" y="2325713"/>
              <a:ext cx="5692775" cy="44243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9" name="Rectangle 8"/>
            <p:cNvSpPr/>
            <p:nvPr/>
          </p:nvSpPr>
          <p:spPr>
            <a:xfrm>
              <a:off x="6397699" y="4065313"/>
              <a:ext cx="1762125" cy="3429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HK" altLang="en-US" sz="1800" dirty="0">
                <a:latin typeface="Verdana" panose="020B0604030504040204" pitchFamily="34" charset="0"/>
                <a:ea typeface="標楷體" panose="03000509000000000000" charset="-120"/>
              </a:endParaRPr>
            </a:p>
          </p:txBody>
        </p:sp>
      </p:grpSp>
      <p:sp>
        <p:nvSpPr>
          <p:cNvPr id="25606" name="Rectangle 2"/>
          <p:cNvSpPr txBox="1"/>
          <p:nvPr/>
        </p:nvSpPr>
        <p:spPr>
          <a:xfrm>
            <a:off x="1598295" y="0"/>
            <a:ext cx="7176135" cy="1011555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預備工作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標楷體" panose="03000509000000000000" charset="-120"/>
              </a:rPr>
              <a:t>5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在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學生成績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模組輸入呈分科目的積分</a:t>
            </a:r>
            <a:endParaRPr lang="zh-TW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08961" y="2435449"/>
            <a:ext cx="307975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2179638"/>
            <a:ext cx="7970837" cy="427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8"/>
          <p:cNvSpPr/>
          <p:nvPr/>
        </p:nvSpPr>
        <p:spPr>
          <a:xfrm>
            <a:off x="1343025" y="5665788"/>
            <a:ext cx="720725" cy="431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endParaRPr lang="zh-TW" altLang="en-US" sz="1800" dirty="0">
              <a:latin typeface="Verdana" panose="020B0604030504040204" pitchFamily="34" charset="0"/>
            </a:endParaRPr>
          </a:p>
        </p:txBody>
      </p:sp>
      <p:sp>
        <p:nvSpPr>
          <p:cNvPr id="17416" name="Rectangle 8"/>
          <p:cNvSpPr/>
          <p:nvPr/>
        </p:nvSpPr>
        <p:spPr>
          <a:xfrm>
            <a:off x="357188" y="3925888"/>
            <a:ext cx="7777162" cy="57626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endParaRPr lang="zh-TW" altLang="en-US" sz="1800" dirty="0">
              <a:latin typeface="Verdana" panose="020B0604030504040204" pitchFamily="34" charset="0"/>
            </a:endParaRPr>
          </a:p>
        </p:txBody>
      </p:sp>
      <p:sp>
        <p:nvSpPr>
          <p:cNvPr id="26631" name="Rectangle 2"/>
          <p:cNvSpPr txBox="1"/>
          <p:nvPr/>
        </p:nvSpPr>
        <p:spPr>
          <a:xfrm>
            <a:off x="1569085" y="0"/>
            <a:ext cx="7119620" cy="1011555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預備工作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標楷體" panose="03000509000000000000" charset="-120"/>
              </a:rPr>
              <a:t>5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在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學生成績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模組完成相關考績的數據整合</a:t>
            </a:r>
            <a:endParaRPr lang="zh-TW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95738" y="2887663"/>
            <a:ext cx="346075" cy="153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32363" y="4724400"/>
            <a:ext cx="431800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67288" y="4541838"/>
            <a:ext cx="431800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32363" y="3967163"/>
            <a:ext cx="431800" cy="1444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32363" y="4149725"/>
            <a:ext cx="43180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87900" y="4338638"/>
            <a:ext cx="43180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74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6" descr="http://cdr.websams.edb.gov.hk/images/logo-set-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54013" y="1730831"/>
            <a:ext cx="7459663" cy="431165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n-cs"/>
              </a:rPr>
              <a:t>先選擇派位年度，然後選擇評核學期</a:t>
            </a: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0511" y="2409334"/>
            <a:ext cx="7986712" cy="4038600"/>
            <a:chOff x="198438" y="2755900"/>
            <a:chExt cx="7986712" cy="4038600"/>
          </a:xfrm>
        </p:grpSpPr>
        <p:pic>
          <p:nvPicPr>
            <p:cNvPr id="3072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650" y="2755900"/>
              <a:ext cx="7810500" cy="403860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8" name="群組 37"/>
            <p:cNvGrpSpPr/>
            <p:nvPr/>
          </p:nvGrpSpPr>
          <p:grpSpPr>
            <a:xfrm>
              <a:off x="198438" y="4149725"/>
              <a:ext cx="955675" cy="825500"/>
              <a:chOff x="2629347" y="5752306"/>
              <a:chExt cx="845368" cy="742950"/>
            </a:xfrm>
          </p:grpSpPr>
          <p:sp>
            <p:nvSpPr>
              <p:cNvPr id="30731" name="Rectangle 5"/>
              <p:cNvSpPr/>
              <p:nvPr/>
            </p:nvSpPr>
            <p:spPr>
              <a:xfrm>
                <a:off x="2790850" y="5752306"/>
                <a:ext cx="683865" cy="328613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405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Pct val="100000"/>
                  <a:buNone/>
                </a:pPr>
                <a:endParaRPr lang="zh-TW" altLang="en-US" sz="18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0732" name="Line 6"/>
              <p:cNvSpPr/>
              <p:nvPr/>
            </p:nvSpPr>
            <p:spPr>
              <a:xfrm flipV="1">
                <a:off x="2629347" y="6134894"/>
                <a:ext cx="360363" cy="360362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36" name="Rectangle 8"/>
            <p:cNvSpPr/>
            <p:nvPr/>
          </p:nvSpPr>
          <p:spPr>
            <a:xfrm>
              <a:off x="409575" y="3554413"/>
              <a:ext cx="3614738" cy="52228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HK" altLang="en-US" sz="1800" dirty="0">
                <a:latin typeface="Verdana" panose="020B0604030504040204" pitchFamily="34" charset="0"/>
                <a:ea typeface="標楷體" panose="03000509000000000000" charset="-120"/>
              </a:endParaRPr>
            </a:p>
          </p:txBody>
        </p:sp>
      </p:grpSp>
      <p:sp>
        <p:nvSpPr>
          <p:cNvPr id="30729" name="Title 1"/>
          <p:cNvSpPr txBox="1"/>
          <p:nvPr/>
        </p:nvSpPr>
        <p:spPr>
          <a:xfrm>
            <a:off x="490465" y="1501980"/>
            <a:ext cx="8391525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en-US" altLang="zh-HK" sz="3200" dirty="0">
                <a:solidFill>
                  <a:srgbClr val="00B0F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 </a:t>
            </a:r>
            <a:endParaRPr lang="en-US" altLang="zh-HK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701358" y="2589213"/>
            <a:ext cx="1722438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883218" y="3252470"/>
            <a:ext cx="11652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200" kern="1200" cap="none" spc="0" normalizeH="0" baseline="0" noProof="0" dirty="0">
                <a:latin typeface="+mn-ea"/>
                <a:ea typeface="+mn-ea"/>
                <a:cs typeface="+mn-cs"/>
              </a:rPr>
              <a:t>20XX - 20YY</a:t>
            </a:r>
            <a:endParaRPr kumimoji="1" lang="zh-HK" altLang="en-US" sz="12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1583444" y="-198411"/>
            <a:ext cx="8229600" cy="1068388"/>
          </a:xfrm>
        </p:spPr>
        <p:txBody>
          <a:bodyPr vert="horz" wrap="square" lIns="0" tIns="45720" rIns="0" bIns="0" anchor="b"/>
          <a:lstStyle/>
          <a:p>
            <a:pPr eaLnBrk="1" hangingPunct="1"/>
            <a:r>
              <a:rPr lang="zh-TW" altLang="en-US" sz="3200" dirty="0" smtClean="0">
                <a:solidFill>
                  <a:schemeClr val="tx1"/>
                </a:solidFill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a typeface="標楷體" panose="03000509000000000000" charset="-120"/>
              </a:rPr>
              <a:t>派位年度控制</a:t>
            </a:r>
            <a:endParaRPr lang="zh-TW" altLang="zh-TW" sz="3200" dirty="0">
              <a:solidFill>
                <a:srgbClr val="3333CC"/>
              </a:solidFill>
              <a:ea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401" y="2970245"/>
            <a:ext cx="8162925" cy="226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30180" y="1491205"/>
            <a:ext cx="7886700" cy="1800225"/>
          </a:xfrm>
        </p:spPr>
        <p:txBody>
          <a:bodyPr vert="horz" wrap="square" lIns="91440" tIns="45720" rIns="91440" bIns="45720" anchor="t"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zh-TW" altLang="en-US" sz="2800" dirty="0" smtClean="0">
                <a:latin typeface="標楷體" panose="03000509000000000000" charset="-120"/>
                <a:ea typeface="標楷體" panose="03000509000000000000" charset="-120"/>
              </a:rPr>
              <a:t>注意：開始</a:t>
            </a:r>
            <a:r>
              <a:rPr lang="zh-TW" altLang="en-US" sz="2800" dirty="0">
                <a:latin typeface="標楷體" panose="03000509000000000000" charset="-120"/>
                <a:ea typeface="標楷體" panose="03000509000000000000" charset="-120"/>
              </a:rPr>
              <a:t>新派位</a:t>
            </a:r>
            <a:r>
              <a:rPr lang="zh-TW" altLang="en-US" sz="2800" dirty="0" smtClean="0">
                <a:latin typeface="標楷體" panose="03000509000000000000" charset="-120"/>
                <a:ea typeface="標楷體" panose="03000509000000000000" charset="-120"/>
              </a:rPr>
              <a:t>年度時，須先結束舊派</a:t>
            </a:r>
            <a:r>
              <a:rPr lang="zh-TW" altLang="en-US" sz="2800" dirty="0">
                <a:latin typeface="標楷體" panose="03000509000000000000" charset="-120"/>
                <a:ea typeface="標楷體" panose="03000509000000000000" charset="-120"/>
              </a:rPr>
              <a:t>位</a:t>
            </a:r>
            <a:r>
              <a:rPr lang="zh-TW" altLang="en-US" sz="2800" dirty="0" smtClean="0">
                <a:latin typeface="標楷體" panose="03000509000000000000" charset="-120"/>
                <a:ea typeface="標楷體" panose="03000509000000000000" charset="-120"/>
              </a:rPr>
              <a:t>年度。</a:t>
            </a:r>
            <a:endParaRPr lang="en-GB" altLang="zh-TW" dirty="0">
              <a:latin typeface="標楷體" panose="03000509000000000000" charset="-120"/>
              <a:ea typeface="標楷體" panose="03000509000000000000" charset="-12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zh-TW" altLang="en-US" sz="2800" dirty="0" smtClean="0">
                <a:latin typeface="標楷體" panose="03000509000000000000" charset="-120"/>
                <a:ea typeface="標楷體" panose="03000509000000000000" charset="-120"/>
              </a:rPr>
              <a:t>請先將舊派</a:t>
            </a:r>
            <a:r>
              <a:rPr lang="zh-TW" altLang="en-US" sz="2800" dirty="0">
                <a:latin typeface="標楷體" panose="03000509000000000000" charset="-120"/>
                <a:ea typeface="標楷體" panose="03000509000000000000" charset="-120"/>
              </a:rPr>
              <a:t>位年度之相關報告</a:t>
            </a:r>
            <a:r>
              <a:rPr lang="en-US" altLang="zh-TW" sz="2800" dirty="0">
                <a:latin typeface="標楷體" panose="03000509000000000000" charset="-120"/>
                <a:ea typeface="標楷體" panose="03000509000000000000" charset="-120"/>
              </a:rPr>
              <a:t>/</a:t>
            </a:r>
            <a:r>
              <a:rPr lang="zh-TW" altLang="en-US" sz="2800" dirty="0">
                <a:latin typeface="標楷體" panose="03000509000000000000" charset="-120"/>
                <a:ea typeface="標楷體" panose="03000509000000000000" charset="-120"/>
              </a:rPr>
              <a:t>資料列印備份</a:t>
            </a:r>
            <a:r>
              <a:rPr lang="zh-TW" altLang="en-US" sz="2800" dirty="0" smtClean="0">
                <a:latin typeface="標楷體" panose="03000509000000000000" charset="-120"/>
                <a:ea typeface="標楷體" panose="03000509000000000000" charset="-120"/>
              </a:rPr>
              <a:t>，  才結束舊派</a:t>
            </a:r>
            <a:r>
              <a:rPr lang="zh-TW" altLang="en-US" sz="2800" dirty="0">
                <a:latin typeface="標楷體" panose="03000509000000000000" charset="-120"/>
                <a:ea typeface="標楷體" panose="03000509000000000000" charset="-120"/>
              </a:rPr>
              <a:t>位年度。</a:t>
            </a:r>
            <a:endParaRPr lang="en-US" altLang="zh-TW" sz="2800" dirty="0">
              <a:latin typeface="標楷體" panose="03000509000000000000" charset="-120"/>
              <a:ea typeface="標楷體" panose="03000509000000000000" charset="-120"/>
            </a:endParaRPr>
          </a:p>
        </p:txBody>
      </p:sp>
      <p:pic>
        <p:nvPicPr>
          <p:cNvPr id="32773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74" name="群組 1"/>
          <p:cNvGrpSpPr/>
          <p:nvPr/>
        </p:nvGrpSpPr>
        <p:grpSpPr>
          <a:xfrm>
            <a:off x="568325" y="4165010"/>
            <a:ext cx="7827963" cy="606425"/>
            <a:chOff x="595313" y="4191000"/>
            <a:chExt cx="7827962" cy="606425"/>
          </a:xfrm>
        </p:grpSpPr>
        <p:sp>
          <p:nvSpPr>
            <p:cNvPr id="13" name="橢圓 12"/>
            <p:cNvSpPr/>
            <p:nvPr/>
          </p:nvSpPr>
          <p:spPr>
            <a:xfrm>
              <a:off x="5038725" y="4191000"/>
              <a:ext cx="3384550" cy="6064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778" name="Rectangle 8"/>
            <p:cNvSpPr/>
            <p:nvPr/>
          </p:nvSpPr>
          <p:spPr>
            <a:xfrm>
              <a:off x="595313" y="4281488"/>
              <a:ext cx="3616325" cy="51593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HK" altLang="en-US" sz="1800" dirty="0">
                <a:latin typeface="Verdana" panose="020B0604030504040204" pitchFamily="34" charset="0"/>
                <a:ea typeface="標楷體" panose="03000509000000000000" charset="-120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2945434" y="4382468"/>
            <a:ext cx="1163638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300" kern="1200" cap="none" spc="0" normalizeH="0" baseline="0" noProof="0" dirty="0" smtClean="0">
                <a:latin typeface="+mn-ea"/>
                <a:ea typeface="+mn-ea"/>
                <a:cs typeface="+mn-cs"/>
              </a:rPr>
              <a:t>20XX- 20YY</a:t>
            </a:r>
            <a:endParaRPr kumimoji="1" lang="zh-HK" altLang="en-US" sz="13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1583444" y="-198411"/>
            <a:ext cx="8229600" cy="1068388"/>
          </a:xfrm>
        </p:spPr>
        <p:txBody>
          <a:bodyPr vert="horz" wrap="square" lIns="0" tIns="45720" rIns="0" bIns="0" anchor="b"/>
          <a:lstStyle/>
          <a:p>
            <a:pPr eaLnBrk="1" hangingPunct="1"/>
            <a:r>
              <a:rPr lang="zh-TW" altLang="en-US" sz="3200" dirty="0" smtClean="0">
                <a:solidFill>
                  <a:schemeClr val="tx1"/>
                </a:solidFill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a typeface="標楷體" panose="03000509000000000000" charset="-120"/>
              </a:rPr>
              <a:t>派位年度控制</a:t>
            </a:r>
            <a:endParaRPr lang="zh-TW" altLang="zh-TW" sz="3200" dirty="0">
              <a:solidFill>
                <a:srgbClr val="3333CC"/>
              </a:solidFill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175" y="2411683"/>
            <a:ext cx="8161338" cy="268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Title 1"/>
          <p:cNvSpPr txBox="1"/>
          <p:nvPr/>
        </p:nvSpPr>
        <p:spPr>
          <a:xfrm>
            <a:off x="517769" y="1635116"/>
            <a:ext cx="8391525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endParaRPr lang="zh-HK" altLang="en-US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903538" y="3851545"/>
            <a:ext cx="1163638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300" kern="1200" cap="none" spc="0" normalizeH="0" baseline="0" noProof="0" dirty="0">
                <a:latin typeface="+mn-ea"/>
                <a:ea typeface="+mn-ea"/>
                <a:cs typeface="+mn-cs"/>
              </a:rPr>
              <a:t>20XX - 20YY</a:t>
            </a:r>
            <a:endParaRPr kumimoji="1" lang="zh-HK" altLang="en-US" sz="13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2268505" y="2814273"/>
            <a:ext cx="1944688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188" y="3756295"/>
            <a:ext cx="3998913" cy="528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1583444" y="-198411"/>
            <a:ext cx="8229600" cy="1068388"/>
          </a:xfrm>
        </p:spPr>
        <p:txBody>
          <a:bodyPr vert="horz" wrap="square" lIns="0" tIns="45720" rIns="0" bIns="0" anchor="b"/>
          <a:lstStyle/>
          <a:p>
            <a:pPr eaLnBrk="1" hangingPunct="1"/>
            <a:r>
              <a:rPr lang="zh-TW" altLang="en-US" sz="3200" dirty="0" smtClean="0">
                <a:solidFill>
                  <a:schemeClr val="tx1"/>
                </a:solidFill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a typeface="標楷體" panose="03000509000000000000" charset="-120"/>
              </a:rPr>
              <a:t>派位年度控制</a:t>
            </a:r>
            <a:endParaRPr lang="zh-TW" altLang="zh-TW" sz="3200" dirty="0">
              <a:solidFill>
                <a:srgbClr val="3333CC"/>
              </a:solidFill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圖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" y="3067050"/>
            <a:ext cx="8410575" cy="299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8" name="Content Placeholder 1"/>
          <p:cNvSpPr>
            <a:spLocks noGrp="1"/>
          </p:cNvSpPr>
          <p:nvPr>
            <p:ph idx="1"/>
          </p:nvPr>
        </p:nvSpPr>
        <p:spPr>
          <a:xfrm>
            <a:off x="812212" y="2164727"/>
            <a:ext cx="8229600" cy="558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None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標楷體" panose="03000509000000000000" charset="-120"/>
                <a:cs typeface="+mn-cs"/>
              </a:rPr>
              <a:t>選取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標楷體" panose="03000509000000000000" charset="-120"/>
                <a:cs typeface="+mn-cs"/>
              </a:rPr>
              <a:t>派位年度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標楷體" panose="03000509000000000000" charset="-120"/>
                <a:cs typeface="+mn-cs"/>
              </a:rPr>
              <a:t>，按確定。</a:t>
            </a: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標楷體" panose="03000509000000000000" charset="-120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endParaRPr kumimoji="0" lang="zh-HK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9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6870" name="群組 2"/>
          <p:cNvGrpSpPr/>
          <p:nvPr/>
        </p:nvGrpSpPr>
        <p:grpSpPr>
          <a:xfrm>
            <a:off x="346075" y="4859338"/>
            <a:ext cx="3925888" cy="1339850"/>
            <a:chOff x="250825" y="4522788"/>
            <a:chExt cx="3925888" cy="1339850"/>
          </a:xfrm>
        </p:grpSpPr>
        <p:sp>
          <p:nvSpPr>
            <p:cNvPr id="36874" name="Rectangle 8"/>
            <p:cNvSpPr/>
            <p:nvPr/>
          </p:nvSpPr>
          <p:spPr>
            <a:xfrm>
              <a:off x="2771775" y="4522788"/>
              <a:ext cx="1404938" cy="4445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TW" altLang="en-US" sz="1800" dirty="0">
                <a:latin typeface="Verdana" panose="020B0604030504040204" pitchFamily="34" charset="0"/>
              </a:endParaRPr>
            </a:p>
          </p:txBody>
        </p:sp>
        <p:grpSp>
          <p:nvGrpSpPr>
            <p:cNvPr id="36875" name="群組 16"/>
            <p:cNvGrpSpPr/>
            <p:nvPr/>
          </p:nvGrpSpPr>
          <p:grpSpPr>
            <a:xfrm>
              <a:off x="250825" y="5037138"/>
              <a:ext cx="895350" cy="825500"/>
              <a:chOff x="2629347" y="5752306"/>
              <a:chExt cx="845368" cy="742950"/>
            </a:xfrm>
          </p:grpSpPr>
          <p:sp>
            <p:nvSpPr>
              <p:cNvPr id="36876" name="Rectangle 5"/>
              <p:cNvSpPr/>
              <p:nvPr/>
            </p:nvSpPr>
            <p:spPr>
              <a:xfrm>
                <a:off x="2790850" y="5752306"/>
                <a:ext cx="683865" cy="328613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405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Pct val="100000"/>
                  <a:buNone/>
                </a:pPr>
                <a:endParaRPr lang="zh-TW" altLang="en-US" sz="18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6877" name="Line 6"/>
              <p:cNvSpPr/>
              <p:nvPr/>
            </p:nvSpPr>
            <p:spPr>
              <a:xfrm flipV="1">
                <a:off x="2629347" y="6134894"/>
                <a:ext cx="360363" cy="360362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36871" name="Title 1"/>
          <p:cNvSpPr txBox="1"/>
          <p:nvPr/>
        </p:nvSpPr>
        <p:spPr>
          <a:xfrm>
            <a:off x="473973" y="934351"/>
            <a:ext cx="8391525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en-US" altLang="zh-TW" sz="3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1.</a:t>
            </a:r>
            <a:r>
              <a:rPr lang="zh-TW" altLang="en-US" sz="3200" dirty="0" smtClean="0">
                <a:solidFill>
                  <a:srgbClr val="00B0F0"/>
                </a:solidFill>
                <a:ea typeface="標楷體" panose="03000509000000000000" charset="-120"/>
              </a:rPr>
              <a:t>選取派位年度</a:t>
            </a:r>
            <a:endParaRPr lang="zh-HK" altLang="en-US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916238" y="4935538"/>
            <a:ext cx="114617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300" kern="1200" cap="none" spc="0" normalizeH="0" baseline="0" noProof="0" dirty="0">
                <a:latin typeface="+mn-ea"/>
                <a:ea typeface="+mn-ea"/>
                <a:cs typeface="+mn-cs"/>
              </a:rPr>
              <a:t>20XX - 20YY</a:t>
            </a:r>
            <a:endParaRPr kumimoji="1" lang="zh-HK" altLang="en-US" sz="13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4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派位年度流程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88" y="2195513"/>
            <a:ext cx="8229600" cy="630238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n-cs"/>
              </a:rPr>
              <a:t>如無組別資料可供複製，須輸入相關資料。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zh-HK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2" name="Picture 6" descr="http://cdr.websams.edb.gov.hk/images/logo-set-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7893" name="群組 1"/>
          <p:cNvGrpSpPr/>
          <p:nvPr/>
        </p:nvGrpSpPr>
        <p:grpSpPr>
          <a:xfrm>
            <a:off x="116785" y="3176588"/>
            <a:ext cx="8576365" cy="3349280"/>
            <a:chOff x="188222" y="2520950"/>
            <a:chExt cx="8576366" cy="3349280"/>
          </a:xfrm>
        </p:grpSpPr>
        <p:pic>
          <p:nvPicPr>
            <p:cNvPr id="37896" name="圖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038" y="2520950"/>
              <a:ext cx="8210550" cy="33242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橢圓 12"/>
            <p:cNvSpPr/>
            <p:nvPr/>
          </p:nvSpPr>
          <p:spPr>
            <a:xfrm>
              <a:off x="1735137" y="2679700"/>
              <a:ext cx="1944688" cy="5746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7898" name="群組 16"/>
            <p:cNvGrpSpPr/>
            <p:nvPr/>
          </p:nvGrpSpPr>
          <p:grpSpPr>
            <a:xfrm>
              <a:off x="188222" y="5219701"/>
              <a:ext cx="1200839" cy="650529"/>
              <a:chOff x="2551966" y="5752306"/>
              <a:chExt cx="922749" cy="585476"/>
            </a:xfrm>
          </p:grpSpPr>
          <p:sp>
            <p:nvSpPr>
              <p:cNvPr id="37899" name="Rectangle 5"/>
              <p:cNvSpPr/>
              <p:nvPr/>
            </p:nvSpPr>
            <p:spPr>
              <a:xfrm>
                <a:off x="2790850" y="5752306"/>
                <a:ext cx="683865" cy="328613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405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Pct val="100000"/>
                  <a:buNone/>
                </a:pPr>
                <a:endParaRPr lang="zh-TW" altLang="en-US" sz="18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7900" name="Line 6"/>
              <p:cNvSpPr/>
              <p:nvPr/>
            </p:nvSpPr>
            <p:spPr>
              <a:xfrm flipV="1">
                <a:off x="2551966" y="6134894"/>
                <a:ext cx="437744" cy="202888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37894" name="Title 1"/>
          <p:cNvSpPr txBox="1"/>
          <p:nvPr/>
        </p:nvSpPr>
        <p:spPr>
          <a:xfrm>
            <a:off x="459375" y="963551"/>
            <a:ext cx="8391525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en-US" altLang="zh-TW" sz="3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2</a:t>
            </a:r>
            <a:r>
              <a:rPr lang="en-US" altLang="zh-TW" sz="3200" dirty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. </a:t>
            </a:r>
            <a:r>
              <a:rPr lang="zh-TW" altLang="en-US" sz="3200" dirty="0">
                <a:solidFill>
                  <a:srgbClr val="00B0F0"/>
                </a:solidFill>
                <a:ea typeface="標楷體" panose="03000509000000000000" charset="-120"/>
              </a:rPr>
              <a:t>編修學校組別資料</a:t>
            </a:r>
            <a:endParaRPr lang="zh-HK" altLang="en-US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474913" y="4546600"/>
            <a:ext cx="1146175" cy="292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300" kern="1200" cap="none" spc="0" normalizeH="0" baseline="0" noProof="0" dirty="0">
                <a:latin typeface="+mn-ea"/>
                <a:ea typeface="+mn-ea"/>
                <a:cs typeface="+mn-cs"/>
              </a:rPr>
              <a:t>20XX - 20YY</a:t>
            </a:r>
            <a:endParaRPr kumimoji="1" lang="zh-HK" altLang="en-US" sz="13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4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派位年度流程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內容版面配置區 2"/>
          <p:cNvSpPr>
            <a:spLocks noGrp="1"/>
          </p:cNvSpPr>
          <p:nvPr>
            <p:ph idx="1"/>
          </p:nvPr>
        </p:nvSpPr>
        <p:spPr>
          <a:xfrm>
            <a:off x="357188" y="2195513"/>
            <a:ext cx="7313612" cy="1008062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TW" altLang="en-US" sz="2800" dirty="0">
                <a:latin typeface="標楷體" panose="03000509000000000000" charset="-120"/>
                <a:ea typeface="標楷體" panose="03000509000000000000" charset="-120"/>
              </a:rPr>
              <a:t>選取相關班別，編修組別 。</a:t>
            </a:r>
            <a:endParaRPr lang="zh-HK" altLang="en-US" sz="2800" dirty="0"/>
          </a:p>
        </p:txBody>
      </p:sp>
      <p:pic>
        <p:nvPicPr>
          <p:cNvPr id="38916" name="Picture 6" descr="http://cdr.websams.edb.gov.hk/images/logo-set-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917" name="群組 1"/>
          <p:cNvGrpSpPr/>
          <p:nvPr/>
        </p:nvGrpSpPr>
        <p:grpSpPr>
          <a:xfrm>
            <a:off x="357505" y="2720975"/>
            <a:ext cx="7454265" cy="3834765"/>
            <a:chOff x="517525" y="2033588"/>
            <a:chExt cx="7885113" cy="4556125"/>
          </a:xfrm>
        </p:grpSpPr>
        <p:pic>
          <p:nvPicPr>
            <p:cNvPr id="38920" name="圖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525" y="2033588"/>
              <a:ext cx="7885113" cy="45561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21" name="Rectangle 8"/>
            <p:cNvSpPr/>
            <p:nvPr/>
          </p:nvSpPr>
          <p:spPr>
            <a:xfrm>
              <a:off x="574675" y="4684713"/>
              <a:ext cx="2846388" cy="4318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TW" altLang="en-US" sz="1800" dirty="0">
                <a:latin typeface="Verdana" panose="020B0604030504040204" pitchFamily="34" charset="0"/>
              </a:endParaRPr>
            </a:p>
          </p:txBody>
        </p:sp>
        <p:grpSp>
          <p:nvGrpSpPr>
            <p:cNvPr id="38922" name="群組 19"/>
            <p:cNvGrpSpPr/>
            <p:nvPr/>
          </p:nvGrpSpPr>
          <p:grpSpPr>
            <a:xfrm>
              <a:off x="2814638" y="5257800"/>
              <a:ext cx="1212850" cy="798513"/>
              <a:chOff x="2774341" y="5752306"/>
              <a:chExt cx="700374" cy="636842"/>
            </a:xfrm>
          </p:grpSpPr>
          <p:sp>
            <p:nvSpPr>
              <p:cNvPr id="38924" name="Rectangle 5"/>
              <p:cNvSpPr/>
              <p:nvPr/>
            </p:nvSpPr>
            <p:spPr>
              <a:xfrm>
                <a:off x="2790850" y="5752306"/>
                <a:ext cx="683865" cy="328613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405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Pct val="100000"/>
                  <a:buNone/>
                </a:pPr>
                <a:endParaRPr lang="zh-TW" altLang="en-US" sz="18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8925" name="Line 6"/>
              <p:cNvSpPr/>
              <p:nvPr/>
            </p:nvSpPr>
            <p:spPr>
              <a:xfrm flipV="1">
                <a:off x="2774341" y="6127301"/>
                <a:ext cx="198860" cy="261847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38923" name="Oval 9"/>
            <p:cNvSpPr/>
            <p:nvPr/>
          </p:nvSpPr>
          <p:spPr>
            <a:xfrm>
              <a:off x="7285038" y="4568825"/>
              <a:ext cx="647700" cy="89535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HK" altLang="en-US" sz="1800" dirty="0">
                <a:latin typeface="Verdana" panose="020B0604030504040204" pitchFamily="34" charset="0"/>
                <a:ea typeface="標楷體" panose="03000509000000000000" charset="-120"/>
              </a:endParaRPr>
            </a:p>
          </p:txBody>
        </p:sp>
      </p:grpSp>
      <p:sp>
        <p:nvSpPr>
          <p:cNvPr id="38918" name="Title 1"/>
          <p:cNvSpPr txBox="1"/>
          <p:nvPr/>
        </p:nvSpPr>
        <p:spPr>
          <a:xfrm>
            <a:off x="459376" y="1021949"/>
            <a:ext cx="8391525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en-US" altLang="zh-TW" sz="3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2</a:t>
            </a:r>
            <a:r>
              <a:rPr lang="en-US" altLang="zh-TW" sz="3200" dirty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. </a:t>
            </a:r>
            <a:r>
              <a:rPr lang="zh-TW" altLang="en-US" sz="3200" dirty="0">
                <a:solidFill>
                  <a:srgbClr val="00B0F0"/>
                </a:solidFill>
                <a:ea typeface="標楷體" panose="03000509000000000000" charset="-120"/>
              </a:rPr>
              <a:t>編修學校組別資料</a:t>
            </a:r>
            <a:endParaRPr lang="zh-HK" altLang="en-US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529205" y="3832225"/>
            <a:ext cx="1146175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200" kern="1200" cap="none" spc="0" normalizeH="0" baseline="0" noProof="0" dirty="0">
                <a:latin typeface="+mn-ea"/>
                <a:ea typeface="+mn-ea"/>
                <a:cs typeface="+mn-cs"/>
              </a:rPr>
              <a:t>20XX - 20YY</a:t>
            </a:r>
            <a:endParaRPr kumimoji="1" lang="zh-HK" altLang="en-US" sz="12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4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派位年度流程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248171" y="1827212"/>
            <a:ext cx="8423209" cy="4523463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標楷體" panose="03000509000000000000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標楷體" panose="03000509000000000000" charset="-120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標楷體" panose="03000509000000000000" charset="-120"/>
                <a:cs typeface="+mn-cs"/>
              </a:rPr>
              <a:t>呈報小五及小六校內成績評核積分</a:t>
            </a:r>
            <a:endParaRPr kumimoji="0" lang="zh-TW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標楷體" panose="03000509000000000000" charset="-120"/>
              <a:cs typeface="+mn-cs"/>
            </a:endParaRPr>
          </a:p>
        </p:txBody>
      </p:sp>
      <p:pic>
        <p:nvPicPr>
          <p:cNvPr id="7171" name="Picture 6" descr="http://cdr.websams.edb.gov.hk/images/logo-set-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圖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7580" y="2930525"/>
            <a:ext cx="6967220" cy="3414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357188" y="1993900"/>
            <a:ext cx="8372475" cy="936625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TW" altLang="en-US" sz="2800" dirty="0">
                <a:latin typeface="標楷體" panose="03000509000000000000" charset="-120"/>
                <a:ea typeface="標楷體" panose="03000509000000000000" charset="-120"/>
              </a:rPr>
              <a:t>剔選須呈分科目，填寫科目比重及科目組別（如有）資料。</a:t>
            </a:r>
            <a:endParaRPr lang="zh-HK" altLang="en-US" sz="2800" dirty="0">
              <a:latin typeface="標楷體" panose="03000509000000000000" charset="-120"/>
              <a:ea typeface="標楷體" panose="03000509000000000000" charset="-120"/>
            </a:endParaRPr>
          </a:p>
        </p:txBody>
      </p:sp>
      <p:pic>
        <p:nvPicPr>
          <p:cNvPr id="39941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942" name="群組 3"/>
          <p:cNvGrpSpPr/>
          <p:nvPr/>
        </p:nvGrpSpPr>
        <p:grpSpPr>
          <a:xfrm>
            <a:off x="957580" y="4439920"/>
            <a:ext cx="6456998" cy="1908810"/>
            <a:chOff x="422703" y="4315291"/>
            <a:chExt cx="7381157" cy="2355751"/>
          </a:xfrm>
        </p:grpSpPr>
        <p:sp>
          <p:nvSpPr>
            <p:cNvPr id="39945" name="Rectangle 8"/>
            <p:cNvSpPr/>
            <p:nvPr/>
          </p:nvSpPr>
          <p:spPr>
            <a:xfrm>
              <a:off x="422703" y="4371365"/>
              <a:ext cx="436562" cy="19812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TW" altLang="en-US" sz="1800" dirty="0">
                <a:latin typeface="Verdana" panose="020B0604030504040204" pitchFamily="34" charset="0"/>
              </a:endParaRPr>
            </a:p>
          </p:txBody>
        </p:sp>
        <p:sp>
          <p:nvSpPr>
            <p:cNvPr id="39946" name="Rectangle 8"/>
            <p:cNvSpPr/>
            <p:nvPr/>
          </p:nvSpPr>
          <p:spPr>
            <a:xfrm>
              <a:off x="7156160" y="4315291"/>
              <a:ext cx="647700" cy="2093912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TW" altLang="en-US" sz="1800" dirty="0">
                <a:latin typeface="Verdana" panose="020B0604030504040204" pitchFamily="34" charset="0"/>
              </a:endParaRPr>
            </a:p>
          </p:txBody>
        </p:sp>
        <p:sp>
          <p:nvSpPr>
            <p:cNvPr id="39947" name="Rectangle 8"/>
            <p:cNvSpPr/>
            <p:nvPr/>
          </p:nvSpPr>
          <p:spPr>
            <a:xfrm>
              <a:off x="482845" y="6355129"/>
              <a:ext cx="709612" cy="315913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TW" altLang="en-US" sz="1800" dirty="0">
                <a:latin typeface="Verdana" panose="020B0604030504040204" pitchFamily="34" charset="0"/>
              </a:endParaRPr>
            </a:p>
          </p:txBody>
        </p:sp>
      </p:grpSp>
      <p:sp>
        <p:nvSpPr>
          <p:cNvPr id="39943" name="Title 1"/>
          <p:cNvSpPr txBox="1"/>
          <p:nvPr/>
        </p:nvSpPr>
        <p:spPr>
          <a:xfrm>
            <a:off x="488573" y="948952"/>
            <a:ext cx="8391525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en-US" altLang="zh-TW" sz="3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2</a:t>
            </a:r>
            <a:r>
              <a:rPr lang="en-US" altLang="zh-TW" sz="3200" dirty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. </a:t>
            </a:r>
            <a:r>
              <a:rPr lang="zh-TW" altLang="en-US" sz="3200" dirty="0">
                <a:solidFill>
                  <a:srgbClr val="00B0F0"/>
                </a:solidFill>
                <a:ea typeface="標楷體" panose="03000509000000000000" charset="-120"/>
              </a:rPr>
              <a:t>編修學校組別資料</a:t>
            </a:r>
            <a:endParaRPr lang="zh-HK" altLang="en-US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536190" y="3873818"/>
            <a:ext cx="114617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000" kern="1200" cap="none" spc="0" normalizeH="0" baseline="0" noProof="0" dirty="0">
                <a:latin typeface="+mn-ea"/>
                <a:ea typeface="+mn-ea"/>
                <a:cs typeface="+mn-cs"/>
              </a:rPr>
              <a:t>20XX - 20YY</a:t>
            </a:r>
            <a:endParaRPr kumimoji="1" lang="zh-HK" altLang="en-US" sz="10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2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派位年度流程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內容版面配置區 2"/>
          <p:cNvSpPr>
            <a:spLocks noGrp="1"/>
          </p:cNvSpPr>
          <p:nvPr>
            <p:ph idx="1"/>
          </p:nvPr>
        </p:nvSpPr>
        <p:spPr>
          <a:xfrm>
            <a:off x="357188" y="2195513"/>
            <a:ext cx="7313612" cy="657225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TW" altLang="en-US" sz="2800" dirty="0">
                <a:latin typeface="標楷體" panose="03000509000000000000" charset="-120"/>
                <a:ea typeface="標楷體" panose="03000509000000000000" charset="-120"/>
              </a:rPr>
              <a:t>可選取相關組別作修改。然後按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charset="-120"/>
                <a:ea typeface="標楷體" panose="03000509000000000000" charset="-120"/>
              </a:rPr>
              <a:t>下一步</a:t>
            </a:r>
            <a:r>
              <a:rPr lang="zh-TW" altLang="en-US" sz="2800" dirty="0">
                <a:latin typeface="標楷體" panose="03000509000000000000" charset="-120"/>
                <a:ea typeface="標楷體" panose="03000509000000000000" charset="-120"/>
              </a:rPr>
              <a:t>。</a:t>
            </a:r>
            <a:endParaRPr lang="zh-HK" altLang="en-US" sz="2800" dirty="0">
              <a:latin typeface="標楷體" panose="03000509000000000000" charset="-120"/>
              <a:ea typeface="標楷體" panose="03000509000000000000" charset="-120"/>
            </a:endParaRPr>
          </a:p>
        </p:txBody>
      </p:sp>
      <p:pic>
        <p:nvPicPr>
          <p:cNvPr id="40964" name="Picture 6" descr="http://cdr.websams.edb.gov.hk/images/logo-set-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65" name="群組 1"/>
          <p:cNvGrpSpPr/>
          <p:nvPr/>
        </p:nvGrpSpPr>
        <p:grpSpPr>
          <a:xfrm>
            <a:off x="357188" y="2997200"/>
            <a:ext cx="8135937" cy="3367088"/>
            <a:chOff x="180975" y="2708275"/>
            <a:chExt cx="8639175" cy="3656013"/>
          </a:xfrm>
        </p:grpSpPr>
        <p:pic>
          <p:nvPicPr>
            <p:cNvPr id="40968" name="圖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975" y="2708275"/>
              <a:ext cx="8639175" cy="329088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0969" name="群組 20"/>
            <p:cNvGrpSpPr/>
            <p:nvPr/>
          </p:nvGrpSpPr>
          <p:grpSpPr>
            <a:xfrm>
              <a:off x="7629525" y="5457825"/>
              <a:ext cx="1074738" cy="906463"/>
              <a:chOff x="2629347" y="5752306"/>
              <a:chExt cx="845368" cy="742950"/>
            </a:xfrm>
          </p:grpSpPr>
          <p:sp>
            <p:nvSpPr>
              <p:cNvPr id="40971" name="Rectangle 5"/>
              <p:cNvSpPr/>
              <p:nvPr/>
            </p:nvSpPr>
            <p:spPr>
              <a:xfrm>
                <a:off x="2790850" y="5752306"/>
                <a:ext cx="683865" cy="328613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405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Pct val="100000"/>
                  <a:buNone/>
                </a:pPr>
                <a:endParaRPr lang="zh-TW" altLang="en-US" sz="18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0972" name="Line 6"/>
              <p:cNvSpPr/>
              <p:nvPr/>
            </p:nvSpPr>
            <p:spPr>
              <a:xfrm flipV="1">
                <a:off x="2629347" y="6134894"/>
                <a:ext cx="360363" cy="360362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40970" name="Rectangle 8"/>
            <p:cNvSpPr/>
            <p:nvPr/>
          </p:nvSpPr>
          <p:spPr>
            <a:xfrm>
              <a:off x="180975" y="4495800"/>
              <a:ext cx="3851275" cy="936625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TW" altLang="en-US" sz="1800" dirty="0">
                <a:latin typeface="Verdana" panose="020B0604030504040204" pitchFamily="34" charset="0"/>
              </a:endParaRPr>
            </a:p>
          </p:txBody>
        </p:sp>
      </p:grpSp>
      <p:sp>
        <p:nvSpPr>
          <p:cNvPr id="40966" name="Title 1"/>
          <p:cNvSpPr txBox="1"/>
          <p:nvPr/>
        </p:nvSpPr>
        <p:spPr>
          <a:xfrm>
            <a:off x="444777" y="963550"/>
            <a:ext cx="8391525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en-US" altLang="zh-TW" sz="3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2</a:t>
            </a:r>
            <a:r>
              <a:rPr lang="en-US" altLang="zh-TW" sz="3200" dirty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. </a:t>
            </a:r>
            <a:r>
              <a:rPr lang="zh-TW" altLang="en-US" sz="3200" dirty="0">
                <a:solidFill>
                  <a:srgbClr val="00B0F0"/>
                </a:solidFill>
                <a:ea typeface="標楷體" panose="03000509000000000000" charset="-120"/>
              </a:rPr>
              <a:t>編修學校組別資料</a:t>
            </a:r>
            <a:endParaRPr lang="zh-HK" altLang="en-US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39975" y="4121150"/>
            <a:ext cx="1146175" cy="261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100" kern="1200" cap="none" spc="0" normalizeH="0" baseline="0" noProof="0" dirty="0">
                <a:latin typeface="+mn-ea"/>
                <a:ea typeface="+mn-ea"/>
                <a:cs typeface="+mn-cs"/>
              </a:rPr>
              <a:t>20XX - 20YY</a:t>
            </a:r>
            <a:endParaRPr kumimoji="1" lang="zh-HK" altLang="en-US" sz="11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3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派位年度流程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內容版面配置區 2"/>
          <p:cNvSpPr>
            <a:spLocks noGrp="1"/>
          </p:cNvSpPr>
          <p:nvPr>
            <p:ph idx="1"/>
          </p:nvPr>
        </p:nvSpPr>
        <p:spPr>
          <a:xfrm>
            <a:off x="357188" y="2179638"/>
            <a:ext cx="7959725" cy="1008062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TW" altLang="en-US" sz="2800" dirty="0">
                <a:latin typeface="標楷體" panose="03000509000000000000" charset="-120"/>
                <a:ea typeface="標楷體" panose="03000509000000000000" charset="-120"/>
              </a:rPr>
              <a:t>編修已離校不參加派位的學生組別為</a:t>
            </a: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charset="-120"/>
              </a:rPr>
              <a:t>X</a:t>
            </a:r>
            <a:r>
              <a:rPr lang="en-US" altLang="zh-TW" sz="2800" dirty="0"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2800" dirty="0">
                <a:latin typeface="標楷體" panose="03000509000000000000" charset="-120"/>
                <a:ea typeface="標楷體" panose="03000509000000000000" charset="-120"/>
              </a:rPr>
              <a:t>預設沒有校內成績</a:t>
            </a:r>
            <a:r>
              <a:rPr lang="en-US" altLang="zh-TW" sz="2800" dirty="0"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2800" dirty="0">
                <a:latin typeface="標楷體" panose="03000509000000000000" charset="-120"/>
                <a:ea typeface="標楷體" panose="03000509000000000000" charset="-120"/>
              </a:rPr>
              <a:t>。</a:t>
            </a:r>
            <a:endParaRPr lang="zh-HK" altLang="en-US" sz="2800" dirty="0">
              <a:latin typeface="標楷體" panose="03000509000000000000" charset="-120"/>
              <a:ea typeface="標楷體" panose="03000509000000000000" charset="-120"/>
            </a:endParaRPr>
          </a:p>
        </p:txBody>
      </p:sp>
      <p:pic>
        <p:nvPicPr>
          <p:cNvPr id="43012" name="Picture 6" descr="http://cdr.websams.edb.gov.hk/images/logo-set-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13" name="群組 2"/>
          <p:cNvGrpSpPr/>
          <p:nvPr/>
        </p:nvGrpSpPr>
        <p:grpSpPr>
          <a:xfrm>
            <a:off x="357189" y="3073400"/>
            <a:ext cx="6649988" cy="3496265"/>
            <a:chOff x="900113" y="2460625"/>
            <a:chExt cx="7696200" cy="4078288"/>
          </a:xfrm>
        </p:grpSpPr>
        <p:pic>
          <p:nvPicPr>
            <p:cNvPr id="43016" name="圖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113" y="2460625"/>
              <a:ext cx="7696200" cy="4078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橢圓 13"/>
            <p:cNvSpPr/>
            <p:nvPr/>
          </p:nvSpPr>
          <p:spPr>
            <a:xfrm>
              <a:off x="3708907" y="2888298"/>
              <a:ext cx="1799627" cy="5029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018" name="Rectangle 8"/>
            <p:cNvSpPr/>
            <p:nvPr/>
          </p:nvSpPr>
          <p:spPr>
            <a:xfrm>
              <a:off x="7970838" y="5718175"/>
              <a:ext cx="606425" cy="638175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TW" altLang="en-US" sz="1800" dirty="0">
                <a:latin typeface="Verdana" panose="020B0604030504040204" pitchFamily="34" charset="0"/>
              </a:endParaRPr>
            </a:p>
          </p:txBody>
        </p:sp>
      </p:grpSp>
      <p:sp>
        <p:nvSpPr>
          <p:cNvPr id="43014" name="Title 1"/>
          <p:cNvSpPr txBox="1"/>
          <p:nvPr/>
        </p:nvSpPr>
        <p:spPr>
          <a:xfrm>
            <a:off x="473974" y="919753"/>
            <a:ext cx="8391525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en-US" altLang="zh-TW" sz="3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3</a:t>
            </a:r>
            <a:r>
              <a:rPr lang="en-US" altLang="zh-TW" sz="3200" dirty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. </a:t>
            </a:r>
            <a:r>
              <a:rPr lang="zh-TW" altLang="en-US" sz="3200" dirty="0">
                <a:solidFill>
                  <a:srgbClr val="00B0F0"/>
                </a:solidFill>
                <a:ea typeface="標楷體" panose="03000509000000000000" charset="-120"/>
              </a:rPr>
              <a:t>編修學生組別資料</a:t>
            </a:r>
            <a:endParaRPr lang="zh-HK" altLang="en-US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077085" y="4205605"/>
            <a:ext cx="1146175" cy="260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100" kern="1200" cap="none" spc="0" normalizeH="0" baseline="0" noProof="0" dirty="0">
                <a:latin typeface="+mn-ea"/>
                <a:ea typeface="+mn-ea"/>
                <a:cs typeface="+mn-cs"/>
              </a:rPr>
              <a:t>20XX - 20YY</a:t>
            </a:r>
            <a:endParaRPr kumimoji="1" lang="zh-HK" altLang="en-US" sz="11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1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派位年度流程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6" descr="http://cdr.websams.edb.gov.hk/images/logo-set-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036" name="群組 1"/>
          <p:cNvGrpSpPr/>
          <p:nvPr/>
        </p:nvGrpSpPr>
        <p:grpSpPr>
          <a:xfrm>
            <a:off x="357188" y="2060575"/>
            <a:ext cx="7670800" cy="4392613"/>
            <a:chOff x="688975" y="2243138"/>
            <a:chExt cx="7980363" cy="4338637"/>
          </a:xfrm>
        </p:grpSpPr>
        <p:pic>
          <p:nvPicPr>
            <p:cNvPr id="44039" name="圖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125" y="2243138"/>
              <a:ext cx="7923213" cy="39290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40" name="Rectangle 8"/>
            <p:cNvSpPr/>
            <p:nvPr/>
          </p:nvSpPr>
          <p:spPr>
            <a:xfrm>
              <a:off x="688975" y="4178300"/>
              <a:ext cx="3168650" cy="847725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TW" altLang="en-US" sz="1800" dirty="0">
                <a:latin typeface="Verdana" panose="020B0604030504040204" pitchFamily="34" charset="0"/>
              </a:endParaRPr>
            </a:p>
          </p:txBody>
        </p:sp>
        <p:grpSp>
          <p:nvGrpSpPr>
            <p:cNvPr id="44041" name="群組 15"/>
            <p:cNvGrpSpPr/>
            <p:nvPr/>
          </p:nvGrpSpPr>
          <p:grpSpPr>
            <a:xfrm>
              <a:off x="1476375" y="5675313"/>
              <a:ext cx="1296988" cy="906462"/>
              <a:chOff x="2790850" y="5752306"/>
              <a:chExt cx="683865" cy="742950"/>
            </a:xfrm>
          </p:grpSpPr>
          <p:sp>
            <p:nvSpPr>
              <p:cNvPr id="44044" name="Rectangle 5"/>
              <p:cNvSpPr/>
              <p:nvPr/>
            </p:nvSpPr>
            <p:spPr>
              <a:xfrm>
                <a:off x="2790850" y="5752306"/>
                <a:ext cx="683865" cy="328613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405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Pct val="100000"/>
                  <a:buNone/>
                </a:pPr>
                <a:endParaRPr lang="zh-TW" altLang="en-US" sz="18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4045" name="Line 6"/>
              <p:cNvSpPr/>
              <p:nvPr/>
            </p:nvSpPr>
            <p:spPr>
              <a:xfrm flipV="1">
                <a:off x="2790850" y="6134894"/>
                <a:ext cx="198860" cy="360362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19" name="橢圓 18"/>
            <p:cNvSpPr/>
            <p:nvPr/>
          </p:nvSpPr>
          <p:spPr>
            <a:xfrm>
              <a:off x="5148201" y="2484609"/>
              <a:ext cx="1943892" cy="57388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043" name="Rectangle 8"/>
            <p:cNvSpPr/>
            <p:nvPr/>
          </p:nvSpPr>
          <p:spPr>
            <a:xfrm>
              <a:off x="692150" y="3913188"/>
              <a:ext cx="3168650" cy="29368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TW" altLang="en-US" sz="1800" dirty="0">
                <a:latin typeface="Verdana" panose="020B0604030504040204" pitchFamily="34" charset="0"/>
              </a:endParaRPr>
            </a:p>
          </p:txBody>
        </p:sp>
      </p:grpSp>
      <p:sp>
        <p:nvSpPr>
          <p:cNvPr id="44037" name="Title 1"/>
          <p:cNvSpPr txBox="1"/>
          <p:nvPr/>
        </p:nvSpPr>
        <p:spPr>
          <a:xfrm>
            <a:off x="430179" y="909241"/>
            <a:ext cx="8391525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en-US" altLang="zh-TW" sz="3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4</a:t>
            </a:r>
            <a:r>
              <a:rPr lang="en-US" altLang="zh-TW" sz="3200" dirty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. </a:t>
            </a:r>
            <a:r>
              <a:rPr lang="zh-TW" altLang="en-US" sz="3200" dirty="0">
                <a:solidFill>
                  <a:srgbClr val="00B0F0"/>
                </a:solidFill>
                <a:ea typeface="標楷體" panose="03000509000000000000" charset="-120"/>
              </a:rPr>
              <a:t>提取校內成績</a:t>
            </a:r>
            <a:endParaRPr lang="zh-HK" altLang="en-US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251075" y="3414713"/>
            <a:ext cx="1152525" cy="2460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000" kern="1200" cap="none" spc="0" normalizeH="0" baseline="0" noProof="0" dirty="0">
                <a:latin typeface="+mn-ea"/>
                <a:ea typeface="+mn-ea"/>
                <a:cs typeface="+mn-cs"/>
              </a:rPr>
              <a:t>20XX - 20YY</a:t>
            </a:r>
            <a:endParaRPr kumimoji="1" lang="zh-HK" altLang="en-US" sz="10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4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派位年度流程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/>
          </p:cNvSpPr>
          <p:nvPr>
            <p:ph idx="1"/>
          </p:nvPr>
        </p:nvSpPr>
        <p:spPr>
          <a:xfrm>
            <a:off x="357188" y="2005723"/>
            <a:ext cx="8569325" cy="935037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TW" altLang="en-US" sz="2800" dirty="0">
                <a:latin typeface="標楷體" panose="03000509000000000000" charset="-120"/>
                <a:ea typeface="標楷體" panose="03000509000000000000" charset="-120"/>
              </a:rPr>
              <a:t>提取校內成績時，音樂科及視覺藝術科的評分必須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charset="-120"/>
              </a:rPr>
              <a:t>是 </a:t>
            </a: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charset="-120"/>
              </a:rPr>
              <a:t>5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charset="-120"/>
              </a:rPr>
              <a:t> 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charset="-120"/>
                <a:ea typeface="標楷體" panose="03000509000000000000" charset="-120"/>
              </a:rPr>
              <a:t>的倍數</a:t>
            </a:r>
            <a:r>
              <a:rPr lang="zh-TW" altLang="en-US" sz="2800" dirty="0">
                <a:latin typeface="標楷體" panose="03000509000000000000" charset="-120"/>
                <a:ea typeface="標楷體" panose="03000509000000000000" charset="-120"/>
              </a:rPr>
              <a:t>。</a:t>
            </a:r>
            <a:endParaRPr lang="zh-TW" altLang="en-US" sz="2800" dirty="0">
              <a:latin typeface="標楷體" panose="03000509000000000000" charset="-120"/>
              <a:ea typeface="標楷體" panose="03000509000000000000" charset="-120"/>
            </a:endParaRPr>
          </a:p>
        </p:txBody>
      </p:sp>
      <p:pic>
        <p:nvPicPr>
          <p:cNvPr id="45060" name="Picture 6" descr="http://cdr.websams.edb.gov.hk/images/logo-set-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圖片 5"/>
          <p:cNvPicPr>
            <a:picLocks noChangeAspect="1"/>
          </p:cNvPicPr>
          <p:nvPr/>
        </p:nvPicPr>
        <p:blipFill>
          <a:blip r:embed="rId2"/>
          <a:srcRect r="546" b="20711"/>
          <a:stretch>
            <a:fillRect/>
          </a:stretch>
        </p:blipFill>
        <p:spPr>
          <a:xfrm>
            <a:off x="569271" y="2940506"/>
            <a:ext cx="7383462" cy="334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2" name="Title 1"/>
          <p:cNvSpPr txBox="1"/>
          <p:nvPr/>
        </p:nvSpPr>
        <p:spPr>
          <a:xfrm>
            <a:off x="444778" y="821644"/>
            <a:ext cx="8391525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en-US" altLang="zh-TW" sz="3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4</a:t>
            </a:r>
            <a:r>
              <a:rPr lang="en-US" altLang="zh-TW" sz="3200" dirty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. </a:t>
            </a:r>
            <a:r>
              <a:rPr lang="zh-TW" altLang="en-US" sz="3200" dirty="0">
                <a:solidFill>
                  <a:srgbClr val="00B0F0"/>
                </a:solidFill>
                <a:ea typeface="標楷體" panose="03000509000000000000" charset="-120"/>
              </a:rPr>
              <a:t>提取校內成績</a:t>
            </a:r>
            <a:endParaRPr lang="zh-HK" altLang="en-US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24075" y="4003040"/>
            <a:ext cx="1152525" cy="231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900" kern="1200" cap="none" spc="0" normalizeH="0" baseline="0" noProof="0" dirty="0">
                <a:latin typeface="+mn-ea"/>
                <a:ea typeface="+mn-ea"/>
                <a:cs typeface="+mn-cs"/>
              </a:rPr>
              <a:t>20XX - 20YY</a:t>
            </a:r>
            <a:endParaRPr kumimoji="1" lang="zh-HK" altLang="en-US" sz="9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8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派位年度流程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195513"/>
            <a:ext cx="8154988" cy="13716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n-cs"/>
              </a:rPr>
              <a:t>若音樂科或視覺藝術科的評分不是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charset="-120"/>
                <a:cs typeface="Arial" panose="020B0604020202020204" pitchFamily="34" charset="0"/>
              </a:rPr>
              <a:t>5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n-cs"/>
              </a:rPr>
              <a:t>的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n-cs"/>
              </a:rPr>
              <a:t>倍數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n-cs"/>
              </a:rPr>
              <a:t>，提取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n-cs"/>
              </a:rPr>
              <a:t>校內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n-cs"/>
              </a:rPr>
              <a:t>成績過程會終止及產生異常報告。可到</a:t>
            </a:r>
            <a:b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n-cs"/>
              </a:rPr>
            </a:b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n-cs"/>
              </a:rPr>
              <a:t>學生成績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n-cs"/>
              </a:rPr>
              <a:t>模組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n-cs"/>
              </a:rPr>
              <a:t>處理相關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n-cs"/>
              </a:rPr>
              <a:t>成績及進行數據整合。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n-cs"/>
            </a:endParaRPr>
          </a:p>
        </p:txBody>
      </p:sp>
      <p:pic>
        <p:nvPicPr>
          <p:cNvPr id="46084" name="Picture 6" descr="http://cdr.websams.edb.gov.hk/images/logo-set-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6085" name="群組 2"/>
          <p:cNvGrpSpPr/>
          <p:nvPr/>
        </p:nvGrpSpPr>
        <p:grpSpPr>
          <a:xfrm>
            <a:off x="371786" y="3666616"/>
            <a:ext cx="8064500" cy="2687638"/>
            <a:chOff x="135148" y="2319381"/>
            <a:chExt cx="8354802" cy="3057139"/>
          </a:xfrm>
        </p:grpSpPr>
        <p:pic>
          <p:nvPicPr>
            <p:cNvPr id="46088" name="圖片 7"/>
            <p:cNvPicPr>
              <a:picLocks noChangeAspect="1"/>
            </p:cNvPicPr>
            <p:nvPr/>
          </p:nvPicPr>
          <p:blipFill>
            <a:blip r:embed="rId2"/>
            <a:srcRect b="19559"/>
            <a:stretch>
              <a:fillRect/>
            </a:stretch>
          </p:blipFill>
          <p:spPr>
            <a:xfrm>
              <a:off x="135148" y="2319381"/>
              <a:ext cx="7993063" cy="30571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89" name="Rectangle 8"/>
            <p:cNvSpPr/>
            <p:nvPr/>
          </p:nvSpPr>
          <p:spPr>
            <a:xfrm>
              <a:off x="239713" y="2616200"/>
              <a:ext cx="8250237" cy="360363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HK" altLang="en-US" sz="1800" dirty="0">
                <a:latin typeface="Verdana" panose="020B0604030504040204" pitchFamily="34" charset="0"/>
                <a:ea typeface="標楷體" panose="03000509000000000000" charset="-120"/>
              </a:endParaRPr>
            </a:p>
          </p:txBody>
        </p:sp>
      </p:grpSp>
      <p:sp>
        <p:nvSpPr>
          <p:cNvPr id="46086" name="Title 1"/>
          <p:cNvSpPr txBox="1"/>
          <p:nvPr/>
        </p:nvSpPr>
        <p:spPr>
          <a:xfrm>
            <a:off x="430181" y="894639"/>
            <a:ext cx="8391525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en-US" altLang="zh-TW" sz="3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4</a:t>
            </a:r>
            <a:r>
              <a:rPr lang="en-US" altLang="zh-TW" sz="3200" dirty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. </a:t>
            </a:r>
            <a:r>
              <a:rPr lang="zh-TW" altLang="en-US" sz="3200" dirty="0">
                <a:solidFill>
                  <a:srgbClr val="00B0F0"/>
                </a:solidFill>
                <a:ea typeface="標楷體" panose="03000509000000000000" charset="-120"/>
              </a:rPr>
              <a:t>提取校內成績</a:t>
            </a:r>
            <a:endParaRPr lang="zh-HK" altLang="en-US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349500" y="4895215"/>
            <a:ext cx="1146175" cy="230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900" kern="1200" cap="none" spc="0" normalizeH="0" baseline="0" noProof="0" dirty="0">
                <a:latin typeface="+mn-ea"/>
                <a:ea typeface="+mn-ea"/>
                <a:cs typeface="+mn-cs"/>
              </a:rPr>
              <a:t>20XX - 20YY</a:t>
            </a:r>
            <a:endParaRPr kumimoji="1" lang="zh-HK" altLang="en-US" sz="9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0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派位年度流程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285115" y="1938655"/>
            <a:ext cx="8809355" cy="92900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</a:rPr>
              <a:t>成功提取校內</a:t>
            </a: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</a:rPr>
              <a:t>成績</a:t>
            </a: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</a:rPr>
              <a:t>，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</a:rPr>
              <a:t>學生成績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</a:rPr>
              <a:t>模組內的</a:t>
            </a: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</a:rPr>
              <a:t>積分會</a:t>
            </a: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</a:rPr>
              <a:t>被鎖定</a:t>
            </a: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</a:rPr>
              <a:t>，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直</a:t>
            </a: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至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校內成績資料檔案</a:t>
            </a: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經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聯遞</a:t>
            </a: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系統呈交後才能修改。</a:t>
            </a:r>
            <a:endParaRPr kumimoji="0" lang="zh-TW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j-cs"/>
            </a:endParaRPr>
          </a:p>
        </p:txBody>
      </p:sp>
      <p:pic>
        <p:nvPicPr>
          <p:cNvPr id="50180" name="Picture 6" descr="http://cdr.websams.edb.gov.hk/images/logo-set-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1" name="Title 1"/>
          <p:cNvSpPr txBox="1"/>
          <p:nvPr/>
        </p:nvSpPr>
        <p:spPr>
          <a:xfrm>
            <a:off x="459376" y="850842"/>
            <a:ext cx="8391525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en-US" altLang="zh-TW" sz="3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4</a:t>
            </a:r>
            <a:r>
              <a:rPr lang="en-US" altLang="zh-TW" sz="3200" dirty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. </a:t>
            </a:r>
            <a:r>
              <a:rPr lang="zh-TW" altLang="en-US" sz="3200" dirty="0">
                <a:solidFill>
                  <a:srgbClr val="00B0F0"/>
                </a:solidFill>
                <a:ea typeface="標楷體" panose="03000509000000000000" charset="-120"/>
              </a:rPr>
              <a:t>提取校內成績</a:t>
            </a:r>
            <a:endParaRPr lang="zh-HK" altLang="en-US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5018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10" y="3176506"/>
            <a:ext cx="7934325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字方塊 8"/>
          <p:cNvSpPr txBox="1"/>
          <p:nvPr/>
        </p:nvSpPr>
        <p:spPr>
          <a:xfrm>
            <a:off x="2406015" y="4314508"/>
            <a:ext cx="115252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900" kern="1200" cap="none" spc="0" normalizeH="0" baseline="0" noProof="0" dirty="0">
                <a:latin typeface="+mn-ea"/>
                <a:ea typeface="+mn-ea"/>
                <a:cs typeface="+mn-cs"/>
              </a:rPr>
              <a:t>20XX - 20YY</a:t>
            </a:r>
            <a:endParaRPr kumimoji="1" lang="zh-HK" altLang="en-US" sz="9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8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派位年度流程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圖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976" y="2597289"/>
            <a:ext cx="8058150" cy="387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020322"/>
            <a:ext cx="7313613" cy="576263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如有需要，可重設提取校內成績功能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。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j-cs"/>
            </a:endParaRPr>
          </a:p>
        </p:txBody>
      </p:sp>
      <p:pic>
        <p:nvPicPr>
          <p:cNvPr id="51205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06" name="群組 2"/>
          <p:cNvGrpSpPr/>
          <p:nvPr/>
        </p:nvGrpSpPr>
        <p:grpSpPr>
          <a:xfrm>
            <a:off x="2437766" y="3057843"/>
            <a:ext cx="4435157" cy="3502977"/>
            <a:chOff x="2109736" y="2192733"/>
            <a:chExt cx="4671993" cy="3822305"/>
          </a:xfrm>
        </p:grpSpPr>
        <p:sp>
          <p:nvSpPr>
            <p:cNvPr id="51209" name="Rectangle 8"/>
            <p:cNvSpPr/>
            <p:nvPr/>
          </p:nvSpPr>
          <p:spPr>
            <a:xfrm>
              <a:off x="4946579" y="2192733"/>
              <a:ext cx="1835150" cy="4191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TW" altLang="en-US" sz="1800" dirty="0">
                <a:latin typeface="Verdana" panose="020B0604030504040204" pitchFamily="34" charset="0"/>
              </a:endParaRPr>
            </a:p>
          </p:txBody>
        </p:sp>
        <p:grpSp>
          <p:nvGrpSpPr>
            <p:cNvPr id="51210" name="群組 12"/>
            <p:cNvGrpSpPr/>
            <p:nvPr/>
          </p:nvGrpSpPr>
          <p:grpSpPr>
            <a:xfrm>
              <a:off x="2109736" y="5252888"/>
              <a:ext cx="852487" cy="762150"/>
              <a:chOff x="2548845" y="5735261"/>
              <a:chExt cx="683865" cy="624951"/>
            </a:xfrm>
          </p:grpSpPr>
          <p:sp>
            <p:nvSpPr>
              <p:cNvPr id="51211" name="Rectangle 5"/>
              <p:cNvSpPr/>
              <p:nvPr/>
            </p:nvSpPr>
            <p:spPr>
              <a:xfrm>
                <a:off x="2548845" y="5735261"/>
                <a:ext cx="683865" cy="328613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405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Pct val="100000"/>
                  <a:buNone/>
                </a:pPr>
                <a:endParaRPr lang="zh-TW" altLang="en-US" sz="18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1212" name="Line 6"/>
              <p:cNvSpPr/>
              <p:nvPr/>
            </p:nvSpPr>
            <p:spPr>
              <a:xfrm flipV="1">
                <a:off x="2790850" y="6134894"/>
                <a:ext cx="198860" cy="225318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51207" name="Title 1"/>
          <p:cNvSpPr txBox="1"/>
          <p:nvPr/>
        </p:nvSpPr>
        <p:spPr>
          <a:xfrm>
            <a:off x="400982" y="850843"/>
            <a:ext cx="8391525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en-US" altLang="zh-TW" sz="3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4</a:t>
            </a:r>
            <a:r>
              <a:rPr lang="en-US" altLang="zh-TW" sz="3200" dirty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. </a:t>
            </a:r>
            <a:r>
              <a:rPr lang="zh-TW" altLang="en-US" sz="3200" dirty="0">
                <a:solidFill>
                  <a:srgbClr val="00B0F0"/>
                </a:solidFill>
                <a:ea typeface="標楷體" panose="03000509000000000000" charset="-120"/>
              </a:rPr>
              <a:t>提取校內成績</a:t>
            </a:r>
            <a:endParaRPr lang="zh-HK" altLang="en-US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411730" y="4036695"/>
            <a:ext cx="11525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100" kern="1200" cap="none" spc="0" normalizeH="0" baseline="0" noProof="0" dirty="0">
                <a:latin typeface="+mn-ea"/>
                <a:ea typeface="+mn-ea"/>
                <a:cs typeface="+mn-cs"/>
              </a:rPr>
              <a:t>20XX - 20YY</a:t>
            </a:r>
            <a:endParaRPr kumimoji="1" lang="zh-HK" altLang="en-US" sz="11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4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派位年度流程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964759"/>
            <a:ext cx="8677275" cy="503238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可編修學生個別科目的成績，如改分、免修、缺席等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j-cs"/>
            </a:endParaRPr>
          </a:p>
        </p:txBody>
      </p:sp>
      <p:sp>
        <p:nvSpPr>
          <p:cNvPr id="53252" name="Text Box 8"/>
          <p:cNvSpPr txBox="1"/>
          <p:nvPr/>
        </p:nvSpPr>
        <p:spPr>
          <a:xfrm>
            <a:off x="412221" y="1825031"/>
            <a:ext cx="73437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endParaRPr lang="zh-TW" altLang="en-US" sz="1800" dirty="0">
              <a:latin typeface="Verdana" panose="020B0604030504040204" pitchFamily="34" charset="0"/>
            </a:endParaRPr>
          </a:p>
        </p:txBody>
      </p:sp>
      <p:pic>
        <p:nvPicPr>
          <p:cNvPr id="53253" name="Picture 6" descr="http://cdr.websams.edb.gov.hk/images/logo-set-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3254" name="群組 2"/>
          <p:cNvGrpSpPr/>
          <p:nvPr/>
        </p:nvGrpSpPr>
        <p:grpSpPr>
          <a:xfrm>
            <a:off x="415581" y="2445546"/>
            <a:ext cx="7213600" cy="4067175"/>
            <a:chOff x="396875" y="2182813"/>
            <a:chExt cx="8207375" cy="4341812"/>
          </a:xfrm>
        </p:grpSpPr>
        <p:pic>
          <p:nvPicPr>
            <p:cNvPr id="53257" name="圖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213" y="2182813"/>
              <a:ext cx="8047037" cy="43418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橢圓 13"/>
            <p:cNvSpPr/>
            <p:nvPr/>
          </p:nvSpPr>
          <p:spPr>
            <a:xfrm>
              <a:off x="396875" y="2620045"/>
              <a:ext cx="2375153" cy="503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259" name="Rectangle 8"/>
            <p:cNvSpPr/>
            <p:nvPr/>
          </p:nvSpPr>
          <p:spPr>
            <a:xfrm>
              <a:off x="7667625" y="5197475"/>
              <a:ext cx="819150" cy="10795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TW" altLang="en-US" sz="1800" dirty="0">
                <a:latin typeface="Verdana" panose="020B0604030504040204" pitchFamily="34" charset="0"/>
              </a:endParaRPr>
            </a:p>
          </p:txBody>
        </p:sp>
      </p:grpSp>
      <p:sp>
        <p:nvSpPr>
          <p:cNvPr id="53255" name="Title 1"/>
          <p:cNvSpPr txBox="1"/>
          <p:nvPr/>
        </p:nvSpPr>
        <p:spPr>
          <a:xfrm>
            <a:off x="371786" y="777846"/>
            <a:ext cx="8391525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en-US" altLang="zh-TW" sz="3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5. </a:t>
            </a:r>
            <a:r>
              <a:rPr lang="zh-TW" altLang="en-US" sz="3200" dirty="0" smtClean="0">
                <a:solidFill>
                  <a:srgbClr val="00B0F0"/>
                </a:solidFill>
                <a:ea typeface="標楷體" panose="03000509000000000000" charset="-120"/>
              </a:rPr>
              <a:t>編修校內成績及免修科目</a:t>
            </a:r>
            <a:endParaRPr lang="zh-HK" altLang="en-US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212023" y="3522980"/>
            <a:ext cx="1150938" cy="230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900" kern="1200" cap="none" spc="0" normalizeH="0" baseline="0" noProof="0" dirty="0">
                <a:latin typeface="+mn-ea"/>
                <a:ea typeface="+mn-ea"/>
                <a:cs typeface="+mn-cs"/>
              </a:rPr>
              <a:t>20XX - 20YY</a:t>
            </a:r>
            <a:endParaRPr kumimoji="1" lang="zh-HK" altLang="en-US" sz="9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2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派位年度流程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群組 1"/>
          <p:cNvGrpSpPr/>
          <p:nvPr/>
        </p:nvGrpSpPr>
        <p:grpSpPr>
          <a:xfrm>
            <a:off x="540136" y="2073095"/>
            <a:ext cx="7931209" cy="4206432"/>
            <a:chOff x="298450" y="1628775"/>
            <a:chExt cx="8450263" cy="4679950"/>
          </a:xfrm>
        </p:grpSpPr>
        <p:pic>
          <p:nvPicPr>
            <p:cNvPr id="54280" name="圖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98450" y="1628775"/>
              <a:ext cx="8450263" cy="46799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281" name="圖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9887" y="2877014"/>
              <a:ext cx="1584176" cy="24675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73975" y="1288820"/>
            <a:ext cx="8478838" cy="64770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如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科目被編修為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免修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或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缺席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，系統會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儲存相關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免修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/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缺席示標。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j-cs"/>
            </a:endParaRPr>
          </a:p>
        </p:txBody>
      </p:sp>
      <p:pic>
        <p:nvPicPr>
          <p:cNvPr id="54277" name="Picture 6" descr="http://cdr.websams.edb.gov.hk/images/logo-set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0" name="Rectangle 9"/>
          <p:cNvSpPr/>
          <p:nvPr/>
        </p:nvSpPr>
        <p:spPr>
          <a:xfrm>
            <a:off x="358775" y="5305425"/>
            <a:ext cx="8343900" cy="647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HK" altLang="en-US" sz="1800" dirty="0">
              <a:latin typeface="Verdana" panose="020B0604030504040204" pitchFamily="34" charset="0"/>
              <a:ea typeface="標楷體" panose="03000509000000000000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62158" y="3199009"/>
            <a:ext cx="1152525" cy="231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900" kern="1200" cap="none" spc="0" normalizeH="0" baseline="0" noProof="0" dirty="0">
                <a:latin typeface="+mn-ea"/>
                <a:ea typeface="+mn-ea"/>
                <a:cs typeface="+mn-cs"/>
              </a:rPr>
              <a:t>20XX - 20YY</a:t>
            </a:r>
            <a:endParaRPr kumimoji="1" lang="zh-HK" altLang="en-US" sz="9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1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派位年度流程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內容版面配置區 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44500" y="3043238"/>
            <a:ext cx="8242300" cy="2632075"/>
          </a:xfrm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1930400"/>
            <a:ext cx="8229600" cy="498475"/>
          </a:xfrm>
        </p:spPr>
        <p:txBody>
          <a:bodyPr vert="horz" wrap="square" lIns="0" tIns="45720" rIns="0" bIns="0" numCol="1" anchor="b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標楷體" panose="03000509000000000000" charset="-120"/>
                <a:cs typeface="+mj-cs"/>
              </a:rPr>
              <a:t>將呈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標楷體" panose="03000509000000000000" charset="-120"/>
                <a:cs typeface="+mj-cs"/>
              </a:rPr>
              <a:t>分科目的狀態設定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標楷體" panose="03000509000000000000" charset="-120"/>
                <a:cs typeface="+mj-cs"/>
              </a:rPr>
              <a:t>為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charset="-120"/>
                <a:cs typeface="Arial" panose="020B0604020202020204" pitchFamily="34" charset="0"/>
              </a:rPr>
              <a:t>A</a:t>
            </a:r>
            <a:endParaRPr kumimoji="0" lang="zh-TW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charset="-120"/>
              <a:cs typeface="Arial" panose="020B0604020202020204" pitchFamily="34" charset="0"/>
            </a:endParaRPr>
          </a:p>
        </p:txBody>
      </p:sp>
      <p:sp>
        <p:nvSpPr>
          <p:cNvPr id="6152" name="Oval 9"/>
          <p:cNvSpPr/>
          <p:nvPr/>
        </p:nvSpPr>
        <p:spPr>
          <a:xfrm>
            <a:off x="7524750" y="4221163"/>
            <a:ext cx="576263" cy="57626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endParaRPr lang="zh-TW" altLang="en-US" sz="1800" dirty="0">
              <a:latin typeface="Verdana" panose="020B0604030504040204" pitchFamily="34" charset="0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379413" y="4229100"/>
            <a:ext cx="3240087" cy="43338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HK" altLang="en-US" sz="1800" dirty="0">
              <a:latin typeface="Verdana" panose="020B0604030504040204" pitchFamily="34" charset="0"/>
              <a:ea typeface="標楷體" panose="03000509000000000000" charset="-120"/>
            </a:endParaRPr>
          </a:p>
        </p:txBody>
      </p:sp>
      <p:pic>
        <p:nvPicPr>
          <p:cNvPr id="11271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2"/>
          <p:cNvSpPr txBox="1"/>
          <p:nvPr/>
        </p:nvSpPr>
        <p:spPr bwMode="auto">
          <a:xfrm>
            <a:off x="1627239" y="0"/>
            <a:ext cx="8229600" cy="1041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r>
              <a:rPr lang="zh-TW" altLang="en-US" sz="320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預備工作</a:t>
            </a:r>
            <a:r>
              <a:rPr lang="en-US" altLang="zh-TW" sz="320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en-US" altLang="zh-TW" sz="320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charset="-120"/>
              </a:rPr>
              <a:t>1</a:t>
            </a:r>
            <a:r>
              <a:rPr lang="en-US" altLang="zh-TW" sz="320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3200" smtClean="0">
                <a:latin typeface="標楷體" panose="03000509000000000000" charset="-120"/>
                <a:ea typeface="標楷體" panose="03000509000000000000" charset="-120"/>
              </a:rPr>
              <a:t>─ </a:t>
            </a:r>
            <a:r>
              <a:rPr lang="zh-TW" altLang="en-US" sz="320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在</a:t>
            </a:r>
            <a:r>
              <a:rPr lang="zh-TW" altLang="en-US" sz="3200" smtClean="0">
                <a:solidFill>
                  <a:srgbClr val="CC0099"/>
                </a:solidFill>
                <a:latin typeface="標楷體" panose="03000509000000000000" charset="-120"/>
                <a:ea typeface="標楷體" panose="03000509000000000000" charset="-120"/>
              </a:rPr>
              <a:t>代碼管理</a:t>
            </a:r>
            <a:r>
              <a:rPr lang="zh-TW" altLang="en-US" sz="320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模組啓動</a:t>
            </a:r>
            <a:br>
              <a:rPr lang="en-US" altLang="zh-TW" sz="320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</a:br>
            <a:r>
              <a:rPr lang="zh-TW" altLang="en-US" sz="320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科目代碼</a:t>
            </a:r>
            <a:endParaRPr lang="zh-TW" altLang="zh-TW" sz="3200" dirty="0">
              <a:solidFill>
                <a:schemeClr val="tx1"/>
              </a:solidFill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ldLvl="0" animBg="1"/>
      <p:bldP spid="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386080" y="2064385"/>
            <a:ext cx="8168640" cy="117348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如學生缺席整個校內評核學期，可編修為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缺席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，系統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會為該學生在各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呈分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科目儲存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缺席示標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charset="-120"/>
                <a:ea typeface="標楷體" panose="03000509000000000000" charset="-120"/>
                <a:cs typeface="+mj-cs"/>
              </a:rPr>
              <a:t>。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j-cs"/>
            </a:endParaRPr>
          </a:p>
        </p:txBody>
      </p:sp>
      <p:pic>
        <p:nvPicPr>
          <p:cNvPr id="55300" name="Picture 6" descr="http://cdr.websams.edb.gov.hk/images/logo-set-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5301" name="群組 2"/>
          <p:cNvGrpSpPr/>
          <p:nvPr/>
        </p:nvGrpSpPr>
        <p:grpSpPr>
          <a:xfrm>
            <a:off x="386385" y="2992553"/>
            <a:ext cx="6778625" cy="3386137"/>
            <a:chOff x="1074738" y="2492375"/>
            <a:chExt cx="7458075" cy="4105275"/>
          </a:xfrm>
        </p:grpSpPr>
        <p:grpSp>
          <p:nvGrpSpPr>
            <p:cNvPr id="55304" name="群組 2"/>
            <p:cNvGrpSpPr/>
            <p:nvPr/>
          </p:nvGrpSpPr>
          <p:grpSpPr>
            <a:xfrm>
              <a:off x="1074738" y="2492375"/>
              <a:ext cx="7458075" cy="4105275"/>
              <a:chOff x="1074738" y="2492375"/>
              <a:chExt cx="7458075" cy="4105275"/>
            </a:xfrm>
          </p:grpSpPr>
          <p:pic>
            <p:nvPicPr>
              <p:cNvPr id="55307" name="圖片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74738" y="2492375"/>
                <a:ext cx="7458075" cy="41052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5308" name="圖片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4894" y="3627437"/>
                <a:ext cx="1435058" cy="23361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55305" name="Rectangle 9"/>
            <p:cNvSpPr/>
            <p:nvPr/>
          </p:nvSpPr>
          <p:spPr>
            <a:xfrm>
              <a:off x="1074738" y="5972175"/>
              <a:ext cx="7458075" cy="287338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HK" altLang="en-US" sz="1800" dirty="0">
                <a:latin typeface="Verdana" panose="020B0604030504040204" pitchFamily="34" charset="0"/>
                <a:ea typeface="標楷體" panose="03000509000000000000" charset="-120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2966329" y="2975461"/>
              <a:ext cx="2232183" cy="50040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5302" name="Title 1"/>
          <p:cNvSpPr txBox="1"/>
          <p:nvPr/>
        </p:nvSpPr>
        <p:spPr>
          <a:xfrm>
            <a:off x="444778" y="885398"/>
            <a:ext cx="8389937" cy="1087437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en-US" altLang="zh-TW" sz="3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6</a:t>
            </a:r>
            <a:r>
              <a:rPr lang="en-US" altLang="zh-TW" sz="3200" dirty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. </a:t>
            </a:r>
            <a:r>
              <a:rPr lang="zh-TW" altLang="en-US" sz="3200" dirty="0">
                <a:solidFill>
                  <a:srgbClr val="00B0F0"/>
                </a:solidFill>
                <a:ea typeface="標楷體" panose="03000509000000000000" charset="-120"/>
              </a:rPr>
              <a:t>編修學生校內評核缺席示標</a:t>
            </a:r>
            <a:endParaRPr lang="zh-HK" altLang="en-US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019935" y="3928428"/>
            <a:ext cx="1152525" cy="230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900" kern="1200" cap="none" spc="0" normalizeH="0" baseline="0" noProof="0" dirty="0">
                <a:latin typeface="+mn-ea"/>
                <a:ea typeface="+mn-ea"/>
                <a:cs typeface="+mn-cs"/>
              </a:rPr>
              <a:t>20XX - 20YY</a:t>
            </a:r>
            <a:endParaRPr kumimoji="1" lang="zh-HK" altLang="en-US" sz="9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5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派位年度流程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195513"/>
            <a:ext cx="7313613" cy="41148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標楷體" panose="03000509000000000000" charset="-120"/>
                <a:cs typeface="+mn-cs"/>
              </a:rPr>
              <a:t>預備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標楷體" panose="03000509000000000000" charset="-120"/>
                <a:cs typeface="+mn-cs"/>
              </a:rPr>
              <a:t>中一派位校內成績積分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標楷體" panose="03000509000000000000" charset="-120"/>
                <a:cs typeface="+mn-cs"/>
              </a:rPr>
              <a:t>資料檔</a:t>
            </a: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標楷體" panose="03000509000000000000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j-cs"/>
            </a:endParaRPr>
          </a:p>
        </p:txBody>
      </p:sp>
      <p:grpSp>
        <p:nvGrpSpPr>
          <p:cNvPr id="57348" name="群組 2"/>
          <p:cNvGrpSpPr/>
          <p:nvPr/>
        </p:nvGrpSpPr>
        <p:grpSpPr>
          <a:xfrm>
            <a:off x="357188" y="3357563"/>
            <a:ext cx="8586787" cy="2855912"/>
            <a:chOff x="323850" y="2738438"/>
            <a:chExt cx="8586788" cy="2855912"/>
          </a:xfrm>
        </p:grpSpPr>
        <p:pic>
          <p:nvPicPr>
            <p:cNvPr id="57351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23850" y="2738438"/>
              <a:ext cx="8586788" cy="270668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7352" name="群組 10"/>
            <p:cNvGrpSpPr/>
            <p:nvPr/>
          </p:nvGrpSpPr>
          <p:grpSpPr>
            <a:xfrm>
              <a:off x="1314450" y="4852988"/>
              <a:ext cx="852488" cy="741362"/>
              <a:chOff x="2790850" y="5752306"/>
              <a:chExt cx="683865" cy="607906"/>
            </a:xfrm>
          </p:grpSpPr>
          <p:sp>
            <p:nvSpPr>
              <p:cNvPr id="57354" name="Rectangle 5"/>
              <p:cNvSpPr/>
              <p:nvPr/>
            </p:nvSpPr>
            <p:spPr>
              <a:xfrm>
                <a:off x="2790850" y="5752306"/>
                <a:ext cx="683865" cy="328613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405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Pct val="100000"/>
                  <a:buNone/>
                </a:pPr>
                <a:endParaRPr lang="zh-TW" altLang="en-US" sz="18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7355" name="Line 6"/>
              <p:cNvSpPr/>
              <p:nvPr/>
            </p:nvSpPr>
            <p:spPr>
              <a:xfrm flipV="1">
                <a:off x="2790850" y="6134894"/>
                <a:ext cx="198860" cy="225318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16" name="橢圓 15"/>
            <p:cNvSpPr/>
            <p:nvPr/>
          </p:nvSpPr>
          <p:spPr>
            <a:xfrm>
              <a:off x="5940426" y="3500438"/>
              <a:ext cx="1800225" cy="5032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57349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0" name="Title 1"/>
          <p:cNvSpPr txBox="1"/>
          <p:nvPr/>
        </p:nvSpPr>
        <p:spPr>
          <a:xfrm>
            <a:off x="327991" y="885398"/>
            <a:ext cx="8389937" cy="1087437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en-US" altLang="zh-TW" sz="3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7</a:t>
            </a:r>
            <a:r>
              <a:rPr lang="en-US" altLang="zh-TW" sz="3200" dirty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. </a:t>
            </a:r>
            <a:r>
              <a:rPr lang="zh-TW" altLang="en-US" sz="3200" dirty="0">
                <a:solidFill>
                  <a:srgbClr val="00B0F0"/>
                </a:solidFill>
                <a:ea typeface="標楷體" panose="03000509000000000000" charset="-120"/>
              </a:rPr>
              <a:t>產生資料檔</a:t>
            </a:r>
            <a:endParaRPr lang="zh-HK" altLang="en-US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2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派位年度流程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195513"/>
            <a:ext cx="7312025" cy="65405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標楷體" panose="03000509000000000000" charset="-120"/>
                <a:cs typeface="+mn-cs"/>
              </a:rPr>
              <a:t>預覽校內成績資料檔</a:t>
            </a: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標楷體" panose="03000509000000000000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None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anose="03000509000000000000" charset="-120"/>
              <a:ea typeface="標楷體" panose="03000509000000000000" charset="-120"/>
              <a:cs typeface="+mj-cs"/>
            </a:endParaRPr>
          </a:p>
        </p:txBody>
      </p:sp>
      <p:grpSp>
        <p:nvGrpSpPr>
          <p:cNvPr id="58372" name="群組 1"/>
          <p:cNvGrpSpPr/>
          <p:nvPr/>
        </p:nvGrpSpPr>
        <p:grpSpPr>
          <a:xfrm>
            <a:off x="357188" y="3068638"/>
            <a:ext cx="7777162" cy="3179762"/>
            <a:chOff x="319088" y="2232025"/>
            <a:chExt cx="7777162" cy="3179763"/>
          </a:xfrm>
        </p:grpSpPr>
        <p:pic>
          <p:nvPicPr>
            <p:cNvPr id="58375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9088" y="2232025"/>
              <a:ext cx="7777162" cy="280670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8376" name="群組 10"/>
            <p:cNvGrpSpPr/>
            <p:nvPr/>
          </p:nvGrpSpPr>
          <p:grpSpPr>
            <a:xfrm>
              <a:off x="3021013" y="4548188"/>
              <a:ext cx="852487" cy="863600"/>
              <a:chOff x="2790850" y="5752306"/>
              <a:chExt cx="683865" cy="607906"/>
            </a:xfrm>
          </p:grpSpPr>
          <p:sp>
            <p:nvSpPr>
              <p:cNvPr id="58378" name="Rectangle 5"/>
              <p:cNvSpPr/>
              <p:nvPr/>
            </p:nvSpPr>
            <p:spPr>
              <a:xfrm>
                <a:off x="2790850" y="5752306"/>
                <a:ext cx="683865" cy="328613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38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BB1C9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405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585CF"/>
                  </a:buClr>
                  <a:buSzPct val="65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Pct val="100000"/>
                  <a:buNone/>
                </a:pPr>
                <a:endParaRPr lang="zh-TW" altLang="en-US" sz="18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8379" name="Line 6"/>
              <p:cNvSpPr/>
              <p:nvPr/>
            </p:nvSpPr>
            <p:spPr>
              <a:xfrm flipV="1">
                <a:off x="2790850" y="6134894"/>
                <a:ext cx="198860" cy="225318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58377" name="Rectangle 9"/>
            <p:cNvSpPr/>
            <p:nvPr/>
          </p:nvSpPr>
          <p:spPr>
            <a:xfrm>
              <a:off x="3873500" y="4076700"/>
              <a:ext cx="1778000" cy="48895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HK" altLang="en-US" sz="1800" dirty="0">
                <a:latin typeface="Verdana" panose="020B0604030504040204" pitchFamily="34" charset="0"/>
                <a:ea typeface="標楷體" panose="03000509000000000000" charset="-120"/>
              </a:endParaRPr>
            </a:p>
          </p:txBody>
        </p:sp>
      </p:grpSp>
      <p:pic>
        <p:nvPicPr>
          <p:cNvPr id="58373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4" name="Title 1"/>
          <p:cNvSpPr txBox="1"/>
          <p:nvPr/>
        </p:nvSpPr>
        <p:spPr>
          <a:xfrm>
            <a:off x="371787" y="885399"/>
            <a:ext cx="8389937" cy="1087437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en-US" altLang="zh-TW" sz="3200" dirty="0" smtClean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7</a:t>
            </a:r>
            <a:r>
              <a:rPr lang="en-US" altLang="zh-TW" sz="3200" dirty="0">
                <a:solidFill>
                  <a:srgbClr val="00B0F0"/>
                </a:solidFill>
                <a:latin typeface="Arial" panose="020B0604020202020204" pitchFamily="34" charset="0"/>
                <a:ea typeface="標楷體" panose="03000509000000000000" charset="-120"/>
              </a:rPr>
              <a:t>. </a:t>
            </a:r>
            <a:r>
              <a:rPr lang="zh-TW" altLang="en-US" sz="3200" dirty="0">
                <a:solidFill>
                  <a:srgbClr val="00B0F0"/>
                </a:solidFill>
                <a:ea typeface="標楷體" panose="03000509000000000000" charset="-120"/>
              </a:rPr>
              <a:t>產生資料檔</a:t>
            </a:r>
            <a:endParaRPr lang="zh-HK" altLang="en-US" sz="3200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2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派位年度流程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圖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4488" y="3970338"/>
            <a:ext cx="7280275" cy="224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1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3" y="1401763"/>
            <a:ext cx="1604962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8"/>
          <p:cNvSpPr/>
          <p:nvPr/>
        </p:nvSpPr>
        <p:spPr>
          <a:xfrm>
            <a:off x="468313" y="4076700"/>
            <a:ext cx="1008062" cy="2778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endParaRPr lang="zh-TW" altLang="en-US" sz="1800" dirty="0">
              <a:latin typeface="Verdana" panose="020B0604030504040204" pitchFamily="34" charset="0"/>
            </a:endParaRPr>
          </a:p>
        </p:txBody>
      </p:sp>
      <p:sp>
        <p:nvSpPr>
          <p:cNvPr id="60421" name="Rectangle 2"/>
          <p:cNvSpPr>
            <a:spLocks noGrp="1"/>
          </p:cNvSpPr>
          <p:nvPr>
            <p:ph type="title"/>
          </p:nvPr>
        </p:nvSpPr>
        <p:spPr>
          <a:xfrm>
            <a:off x="1977597" y="1610003"/>
            <a:ext cx="8229600" cy="538163"/>
          </a:xfrm>
        </p:spPr>
        <p:txBody>
          <a:bodyPr vert="horz" wrap="square" lIns="0" tIns="45720" rIns="0" bIns="0" anchor="b"/>
          <a:lstStyle/>
          <a:p>
            <a:pPr eaLnBrk="1" hangingPunct="1"/>
            <a:endParaRPr lang="zh-TW" altLang="en-US" sz="3200" dirty="0">
              <a:solidFill>
                <a:schemeClr val="tx1"/>
              </a:solidFill>
              <a:ea typeface="標楷體" panose="03000509000000000000" charset="-120"/>
            </a:endParaRPr>
          </a:p>
        </p:txBody>
      </p:sp>
      <p:pic>
        <p:nvPicPr>
          <p:cNvPr id="60422" name="Picture 6" descr="http://cdr.websams.edb.gov.hk/images/logo-set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群組 14"/>
          <p:cNvGrpSpPr/>
          <p:nvPr/>
        </p:nvGrpSpPr>
        <p:grpSpPr>
          <a:xfrm>
            <a:off x="1628775" y="5791200"/>
            <a:ext cx="614363" cy="671513"/>
            <a:chOff x="2790850" y="5752306"/>
            <a:chExt cx="683865" cy="607906"/>
          </a:xfrm>
        </p:grpSpPr>
        <p:sp>
          <p:nvSpPr>
            <p:cNvPr id="60426" name="Rectangle 5"/>
            <p:cNvSpPr/>
            <p:nvPr/>
          </p:nvSpPr>
          <p:spPr>
            <a:xfrm>
              <a:off x="2790850" y="5752306"/>
              <a:ext cx="683865" cy="225685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TW" altLang="en-US" sz="1800" dirty="0">
                <a:latin typeface="Verdana" panose="020B0604030504040204" pitchFamily="34" charset="0"/>
              </a:endParaRPr>
            </a:p>
          </p:txBody>
        </p:sp>
        <p:sp>
          <p:nvSpPr>
            <p:cNvPr id="60427" name="Line 6"/>
            <p:cNvSpPr/>
            <p:nvPr/>
          </p:nvSpPr>
          <p:spPr>
            <a:xfrm flipV="1">
              <a:off x="2790850" y="6134894"/>
              <a:ext cx="198860" cy="22531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1" name="文字方塊 10"/>
          <p:cNvSpPr txBox="1"/>
          <p:nvPr/>
        </p:nvSpPr>
        <p:spPr>
          <a:xfrm>
            <a:off x="2555875" y="4864100"/>
            <a:ext cx="1152525" cy="230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900" kern="1200" cap="none" spc="0" normalizeH="0" baseline="0" noProof="0" dirty="0">
                <a:latin typeface="+mn-ea"/>
                <a:ea typeface="+mn-ea"/>
                <a:cs typeface="+mn-cs"/>
              </a:rPr>
              <a:t>20XX </a:t>
            </a:r>
            <a:endParaRPr kumimoji="1" lang="zh-HK" altLang="en-US" sz="9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2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確定校內成績資料檔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圖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263" y="2082800"/>
            <a:ext cx="8497887" cy="3938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Rectangle 2"/>
          <p:cNvSpPr>
            <a:spLocks noGrp="1"/>
          </p:cNvSpPr>
          <p:nvPr>
            <p:ph type="title"/>
          </p:nvPr>
        </p:nvSpPr>
        <p:spPr>
          <a:xfrm>
            <a:off x="430180" y="1288820"/>
            <a:ext cx="8229600" cy="506413"/>
          </a:xfrm>
        </p:spPr>
        <p:txBody>
          <a:bodyPr vert="horz" wrap="square" lIns="0" tIns="45720" rIns="0" bIns="0" anchor="b"/>
          <a:lstStyle/>
          <a:p>
            <a:pPr eaLnBrk="1" hangingPunct="1"/>
            <a:endParaRPr lang="zh-TW" altLang="zh-TW" sz="3200" dirty="0">
              <a:solidFill>
                <a:schemeClr val="tx1"/>
              </a:solidFill>
              <a:ea typeface="標楷體" panose="03000509000000000000" charset="-120"/>
            </a:endParaRPr>
          </a:p>
        </p:txBody>
      </p:sp>
      <p:sp>
        <p:nvSpPr>
          <p:cNvPr id="17" name="Rectangle 8"/>
          <p:cNvSpPr/>
          <p:nvPr/>
        </p:nvSpPr>
        <p:spPr>
          <a:xfrm>
            <a:off x="457200" y="3429000"/>
            <a:ext cx="2554288" cy="5048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endParaRPr lang="zh-TW" altLang="en-US" sz="1800" dirty="0">
              <a:latin typeface="Verdana" panose="020B0604030504040204" pitchFamily="34" charset="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1144588" y="2082800"/>
            <a:ext cx="2706688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47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線接點 7"/>
          <p:cNvCxnSpPr/>
          <p:nvPr/>
        </p:nvCxnSpPr>
        <p:spPr>
          <a:xfrm>
            <a:off x="3492500" y="3560763"/>
            <a:ext cx="550863" cy="28575"/>
          </a:xfrm>
          <a:prstGeom prst="line">
            <a:avLst/>
          </a:prstGeom>
          <a:ln w="1270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/>
          <p:nvPr/>
        </p:nvSpPr>
        <p:spPr>
          <a:xfrm>
            <a:off x="1641838" y="-72996"/>
            <a:ext cx="8229600" cy="106838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呈分程序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3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加密及輸出校內成績資料檔</a:t>
            </a:r>
            <a:endParaRPr lang="zh-TW" altLang="zh-TW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圖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4450" y="2732088"/>
            <a:ext cx="3824288" cy="2595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8" y="1611313"/>
            <a:ext cx="3930650" cy="4765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" name="群組 18"/>
          <p:cNvGrpSpPr/>
          <p:nvPr/>
        </p:nvGrpSpPr>
        <p:grpSpPr>
          <a:xfrm>
            <a:off x="320675" y="4675188"/>
            <a:ext cx="563563" cy="568325"/>
            <a:chOff x="2790850" y="5752306"/>
            <a:chExt cx="683865" cy="607906"/>
          </a:xfrm>
        </p:grpSpPr>
        <p:sp>
          <p:nvSpPr>
            <p:cNvPr id="62478" name="Rectangle 5"/>
            <p:cNvSpPr/>
            <p:nvPr/>
          </p:nvSpPr>
          <p:spPr>
            <a:xfrm>
              <a:off x="2790850" y="5752306"/>
              <a:ext cx="683865" cy="328613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TW" altLang="en-US" sz="1800" dirty="0">
                <a:latin typeface="Verdana" panose="020B0604030504040204" pitchFamily="34" charset="0"/>
              </a:endParaRPr>
            </a:p>
          </p:txBody>
        </p:sp>
        <p:sp>
          <p:nvSpPr>
            <p:cNvPr id="62479" name="Line 6"/>
            <p:cNvSpPr/>
            <p:nvPr/>
          </p:nvSpPr>
          <p:spPr>
            <a:xfrm flipV="1">
              <a:off x="2790850" y="6134894"/>
              <a:ext cx="198860" cy="22531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3" name="向右箭號 2"/>
          <p:cNvSpPr/>
          <p:nvPr/>
        </p:nvSpPr>
        <p:spPr>
          <a:xfrm>
            <a:off x="4284663" y="3994150"/>
            <a:ext cx="503238" cy="39052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5068888" y="4546600"/>
            <a:ext cx="585787" cy="696913"/>
            <a:chOff x="2790850" y="5752306"/>
            <a:chExt cx="683865" cy="607906"/>
          </a:xfrm>
        </p:grpSpPr>
        <p:sp>
          <p:nvSpPr>
            <p:cNvPr id="62476" name="Rectangle 5"/>
            <p:cNvSpPr/>
            <p:nvPr/>
          </p:nvSpPr>
          <p:spPr>
            <a:xfrm>
              <a:off x="2790850" y="5752306"/>
              <a:ext cx="683865" cy="328613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TW" altLang="en-US" sz="1800" dirty="0">
                <a:latin typeface="Verdana" panose="020B0604030504040204" pitchFamily="34" charset="0"/>
              </a:endParaRPr>
            </a:p>
          </p:txBody>
        </p:sp>
        <p:sp>
          <p:nvSpPr>
            <p:cNvPr id="62477" name="Line 6"/>
            <p:cNvSpPr/>
            <p:nvPr/>
          </p:nvSpPr>
          <p:spPr>
            <a:xfrm flipV="1">
              <a:off x="2790850" y="6134894"/>
              <a:ext cx="198860" cy="22531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pic>
        <p:nvPicPr>
          <p:cNvPr id="62472" name="Picture 6" descr="http://cdr.websams.edb.gov.hk/images/logo-set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直線接點 12"/>
          <p:cNvCxnSpPr/>
          <p:nvPr/>
        </p:nvCxnSpPr>
        <p:spPr>
          <a:xfrm>
            <a:off x="6965950" y="3698875"/>
            <a:ext cx="288925" cy="7938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6146800" y="3706813"/>
            <a:ext cx="288925" cy="7938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719263" y="3482975"/>
            <a:ext cx="288925" cy="0"/>
          </a:xfrm>
          <a:prstGeom prst="line">
            <a:avLst/>
          </a:prstGeom>
          <a:ln w="1016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群組 2"/>
          <p:cNvGrpSpPr/>
          <p:nvPr/>
        </p:nvGrpSpPr>
        <p:grpSpPr>
          <a:xfrm>
            <a:off x="525463" y="2111375"/>
            <a:ext cx="7707312" cy="2397125"/>
            <a:chOff x="525463" y="2111375"/>
            <a:chExt cx="7707312" cy="2397745"/>
          </a:xfrm>
        </p:grpSpPr>
        <p:pic>
          <p:nvPicPr>
            <p:cNvPr id="63495" name="圖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5463" y="2111375"/>
              <a:ext cx="7707312" cy="23977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 bwMode="auto">
            <a:xfrm>
              <a:off x="3348038" y="4054978"/>
              <a:ext cx="358775" cy="1429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4379913" y="4031159"/>
              <a:ext cx="358775" cy="1429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HK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Rectangle 8"/>
          <p:cNvSpPr/>
          <p:nvPr/>
        </p:nvSpPr>
        <p:spPr>
          <a:xfrm>
            <a:off x="547688" y="3975100"/>
            <a:ext cx="2295525" cy="5762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Pct val="100000"/>
              <a:buNone/>
            </a:pPr>
            <a:endParaRPr lang="zh-TW" altLang="en-US" sz="1800" dirty="0">
              <a:latin typeface="Verdana" panose="020B0604030504040204" pitchFamily="34" charset="0"/>
            </a:endParaRPr>
          </a:p>
        </p:txBody>
      </p:sp>
      <p:pic>
        <p:nvPicPr>
          <p:cNvPr id="63493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itle 1"/>
          <p:cNvSpPr txBox="1"/>
          <p:nvPr/>
        </p:nvSpPr>
        <p:spPr>
          <a:xfrm>
            <a:off x="525938" y="919366"/>
            <a:ext cx="8618062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latin typeface="Calibri" panose="020F0502020204030204" pitchFamily="34" charset="0"/>
                <a:ea typeface="標楷體" panose="03000509000000000000" charset="-120"/>
              </a:rPr>
              <a:t>經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標楷體" panose="03000509000000000000" charset="-120"/>
                <a:cs typeface="+mj-cs"/>
              </a:rPr>
              <a:t>聯遞系統</a:t>
            </a:r>
            <a:r>
              <a:rPr lang="zh-TW" altLang="en-US" sz="3200" dirty="0" smtClean="0">
                <a:ea typeface="標楷體" panose="03000509000000000000" charset="-120"/>
              </a:rPr>
              <a:t>成功寄發資料檔</a:t>
            </a:r>
            <a:r>
              <a:rPr lang="zh-TW" altLang="en-US" sz="3200" dirty="0" smtClean="0">
                <a:latin typeface="標楷體" panose="03000509000000000000" charset="-120"/>
                <a:ea typeface="標楷體" panose="03000509000000000000" charset="-120"/>
              </a:rPr>
              <a:t>後</a:t>
            </a:r>
            <a:r>
              <a:rPr lang="zh-TW" altLang="en-US" sz="3200" dirty="0">
                <a:latin typeface="標楷體" panose="03000509000000000000" charset="-120"/>
                <a:ea typeface="標楷體" panose="03000509000000000000" charset="-120"/>
              </a:rPr>
              <a:t>，系統會儲存資料</a:t>
            </a:r>
            <a:endParaRPr lang="zh-HK" altLang="en-US" sz="3200" dirty="0">
              <a:solidFill>
                <a:schemeClr val="tx2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9" name="群組 2"/>
          <p:cNvGrpSpPr/>
          <p:nvPr/>
        </p:nvGrpSpPr>
        <p:grpSpPr>
          <a:xfrm>
            <a:off x="2843213" y="1985963"/>
            <a:ext cx="3611562" cy="4552950"/>
            <a:chOff x="2865438" y="1700213"/>
            <a:chExt cx="3611562" cy="4552950"/>
          </a:xfrm>
        </p:grpSpPr>
        <p:pic>
          <p:nvPicPr>
            <p:cNvPr id="65542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65438" y="1700213"/>
              <a:ext cx="3611562" cy="45529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5543" name="Rectangle 8"/>
            <p:cNvSpPr/>
            <p:nvPr/>
          </p:nvSpPr>
          <p:spPr>
            <a:xfrm>
              <a:off x="3059113" y="5364163"/>
              <a:ext cx="2663825" cy="4318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TW" altLang="en-US" sz="1800" dirty="0">
                <a:latin typeface="Verdana" panose="020B0604030504040204" pitchFamily="34" charset="0"/>
              </a:endParaRPr>
            </a:p>
          </p:txBody>
        </p:sp>
      </p:grpSp>
      <p:pic>
        <p:nvPicPr>
          <p:cNvPr id="65540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1" name="Title 1"/>
          <p:cNvSpPr txBox="1"/>
          <p:nvPr/>
        </p:nvSpPr>
        <p:spPr>
          <a:xfrm>
            <a:off x="482143" y="831770"/>
            <a:ext cx="8391525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latin typeface="標楷體" panose="03000509000000000000" charset="-120"/>
                <a:ea typeface="標楷體" panose="03000509000000000000" charset="-120"/>
              </a:rPr>
              <a:t>列印呈分及派位資料，以作存檔參考</a:t>
            </a:r>
            <a:endParaRPr lang="zh-HK" altLang="en-US" sz="3200" dirty="0">
              <a:solidFill>
                <a:schemeClr val="tx2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1627226" y="-178738"/>
            <a:ext cx="8391525" cy="10874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charset="-120"/>
              </a:rPr>
              <a:t>報告</a:t>
            </a:r>
            <a:endParaRPr lang="zh-HK" alt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17818" y="2748442"/>
            <a:ext cx="7772400" cy="13620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zh-TW" altLang="en-US" sz="5000" kern="0" dirty="0" smtClean="0"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5000" kern="0" dirty="0" smtClean="0">
                <a:latin typeface="標楷體" panose="03000509000000000000" charset="-120"/>
                <a:ea typeface="標楷體" panose="03000509000000000000" charset="-120"/>
              </a:rPr>
              <a:t>- </a:t>
            </a:r>
            <a:r>
              <a:rPr lang="zh-TW" altLang="en-US" sz="5000" kern="0" dirty="0" smtClean="0">
                <a:latin typeface="標楷體" panose="03000509000000000000" charset="-120"/>
                <a:ea typeface="標楷體" panose="03000509000000000000" charset="-120"/>
              </a:rPr>
              <a:t>完 </a:t>
            </a:r>
            <a:r>
              <a:rPr lang="en-US" altLang="zh-TW" sz="5000" kern="0" dirty="0" smtClean="0">
                <a:latin typeface="標楷體" panose="03000509000000000000" charset="-120"/>
                <a:ea typeface="標楷體" panose="03000509000000000000" charset="-120"/>
              </a:rPr>
              <a:t>-</a:t>
            </a:r>
            <a:endParaRPr lang="zh-TW" altLang="en-GB" sz="5000" kern="0" dirty="0"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/>
          <p:cNvPicPr>
            <a:picLocks noChangeAspect="1"/>
          </p:cNvPicPr>
          <p:nvPr/>
        </p:nvPicPr>
        <p:blipFill>
          <a:blip r:embed="rId1"/>
          <a:srcRect l="2" r="-952" b="34248"/>
          <a:stretch>
            <a:fillRect/>
          </a:stretch>
        </p:blipFill>
        <p:spPr>
          <a:xfrm>
            <a:off x="1583507" y="1844993"/>
            <a:ext cx="6148252" cy="40894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2"/>
          <p:cNvSpPr txBox="1"/>
          <p:nvPr/>
        </p:nvSpPr>
        <p:spPr bwMode="auto">
          <a:xfrm>
            <a:off x="1583690" y="43815"/>
            <a:ext cx="704215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r>
              <a:rPr lang="zh-TW" altLang="en-US" sz="320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預備工作</a:t>
            </a:r>
            <a:r>
              <a:rPr lang="en-US" altLang="zh-TW" sz="320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en-US" altLang="zh-TW" sz="320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charset="-120"/>
              </a:rPr>
              <a:t>2</a:t>
            </a:r>
            <a:r>
              <a:rPr lang="en-US" altLang="zh-TW" sz="320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3200" smtClean="0">
                <a:latin typeface="標楷體" panose="03000509000000000000" charset="-120"/>
                <a:ea typeface="標楷體" panose="03000509000000000000" charset="-120"/>
              </a:rPr>
              <a:t>─ </a:t>
            </a:r>
            <a:r>
              <a:rPr lang="zh-TW" altLang="en-US" sz="3200" smtClean="0">
                <a:solidFill>
                  <a:schemeClr val="tx1"/>
                </a:solidFill>
                <a:ea typeface="標楷體" panose="03000509000000000000" charset="-120"/>
              </a:rPr>
              <a:t>在</a:t>
            </a:r>
            <a:r>
              <a:rPr lang="zh-TW" altLang="en-US" sz="3200" smtClean="0">
                <a:solidFill>
                  <a:srgbClr val="CC0099"/>
                </a:solidFill>
                <a:ea typeface="標楷體" panose="03000509000000000000" charset="-120"/>
              </a:rPr>
              <a:t>系統保安</a:t>
            </a:r>
            <a:r>
              <a:rPr lang="zh-TW" altLang="en-US" sz="3200" smtClean="0">
                <a:solidFill>
                  <a:schemeClr val="tx1"/>
                </a:solidFill>
                <a:ea typeface="標楷體" panose="03000509000000000000" charset="-120"/>
              </a:rPr>
              <a:t>模組檢查存取權限</a:t>
            </a:r>
            <a:endParaRPr lang="zh-TW" altLang="en-US" sz="3200" dirty="0">
              <a:solidFill>
                <a:schemeClr val="tx1"/>
              </a:solidFill>
              <a:ea typeface="標楷體" panose="03000509000000000000" charset="-12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92855" y="2600325"/>
            <a:ext cx="647065" cy="243205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575" y="2203450"/>
            <a:ext cx="7191375" cy="415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2"/>
          <p:cNvSpPr>
            <a:spLocks noGrp="1"/>
          </p:cNvSpPr>
          <p:nvPr>
            <p:ph type="title"/>
          </p:nvPr>
        </p:nvSpPr>
        <p:spPr>
          <a:xfrm>
            <a:off x="1598295" y="0"/>
            <a:ext cx="7051040" cy="1011555"/>
          </a:xfrm>
        </p:spPr>
        <p:txBody>
          <a:bodyPr vert="horz" wrap="square" lIns="0" tIns="45720" rIns="0" bIns="0" anchor="b"/>
          <a:lstStyle/>
          <a:p>
            <a:pPr eaLnBrk="1" hangingPunct="1"/>
            <a:r>
              <a:rPr lang="zh-TW" altLang="en-US" sz="3200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預備工作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charset="-120"/>
              </a:rPr>
              <a:t>3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3200" dirty="0">
                <a:latin typeface="標楷體" panose="03000509000000000000" charset="-120"/>
                <a:ea typeface="標楷體" panose="03000509000000000000" charset="-120"/>
              </a:rPr>
              <a:t>─ </a:t>
            </a:r>
            <a:r>
              <a:rPr lang="zh-TW" altLang="en-US" sz="3200" dirty="0">
                <a:solidFill>
                  <a:schemeClr val="tx1"/>
                </a:solidFill>
                <a:ea typeface="標楷體" panose="03000509000000000000" charset="-120"/>
              </a:rPr>
              <a:t>在</a:t>
            </a:r>
            <a:r>
              <a:rPr lang="zh-TW" altLang="en-US" sz="3200" dirty="0">
                <a:solidFill>
                  <a:srgbClr val="CC0099"/>
                </a:solidFill>
                <a:ea typeface="標楷體" panose="03000509000000000000" charset="-120"/>
              </a:rPr>
              <a:t>學校管理</a:t>
            </a:r>
            <a:r>
              <a:rPr lang="zh-TW" altLang="en-US" sz="3200" dirty="0">
                <a:solidFill>
                  <a:schemeClr val="tx1"/>
                </a:solidFill>
                <a:ea typeface="標楷體" panose="03000509000000000000" charset="-120"/>
              </a:rPr>
              <a:t>模組設定班別及科目資料</a:t>
            </a:r>
            <a:endParaRPr lang="zh-TW" altLang="zh-TW" sz="3200" dirty="0">
              <a:solidFill>
                <a:schemeClr val="tx1"/>
              </a:solidFill>
            </a:endParaRPr>
          </a:p>
        </p:txBody>
      </p:sp>
      <p:pic>
        <p:nvPicPr>
          <p:cNvPr id="15365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2555875" y="6054725"/>
            <a:ext cx="3455988" cy="3349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HK" altLang="en-US" sz="1800" dirty="0">
              <a:latin typeface="Verdana" panose="020B0604030504040204" pitchFamily="34" charset="0"/>
              <a:ea typeface="標楷體" panose="03000509000000000000" charset="-12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536575" y="3536950"/>
            <a:ext cx="1368425" cy="3603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HK" altLang="en-US" sz="1800" dirty="0">
              <a:latin typeface="Verdana" panose="020B0604030504040204" pitchFamily="34" charset="0"/>
              <a:ea typeface="標楷體" panose="03000509000000000000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952750" y="2636838"/>
            <a:ext cx="50323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100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XX</a:t>
            </a:r>
            <a:endParaRPr kumimoji="1" lang="zh-HK" altLang="en-US" sz="1100" kern="1200" cap="none" spc="0" normalizeH="0" baseline="0" noProof="0" dirty="0">
              <a:solidFill>
                <a:srgbClr val="FF000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952750" y="2901950"/>
            <a:ext cx="50323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100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XX</a:t>
            </a:r>
            <a:endParaRPr kumimoji="1" lang="zh-HK" altLang="en-US" sz="1100" kern="1200" cap="none" spc="0" normalizeH="0" baseline="0" noProof="0" dirty="0">
              <a:solidFill>
                <a:srgbClr val="FF000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946400" y="3163888"/>
            <a:ext cx="5048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100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XX</a:t>
            </a:r>
            <a:endParaRPr kumimoji="1" lang="zh-HK" altLang="en-US" sz="1100" kern="1200" cap="none" spc="0" normalizeH="0" baseline="0" noProof="0" dirty="0">
              <a:solidFill>
                <a:srgbClr val="FF000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197225" y="3644900"/>
            <a:ext cx="50323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100" kern="1200" cap="none" spc="0" normalizeH="0" baseline="0" noProof="0" dirty="0">
                <a:latin typeface="+mn-ea"/>
                <a:ea typeface="+mn-ea"/>
                <a:cs typeface="+mn-cs"/>
              </a:rPr>
              <a:t>XX</a:t>
            </a:r>
            <a:endParaRPr kumimoji="1" lang="zh-HK" altLang="en-US" sz="11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群組 1"/>
          <p:cNvGrpSpPr/>
          <p:nvPr/>
        </p:nvGrpSpPr>
        <p:grpSpPr>
          <a:xfrm>
            <a:off x="456883" y="2392363"/>
            <a:ext cx="8464550" cy="3881437"/>
            <a:chOff x="-1343839" y="2135893"/>
            <a:chExt cx="8464550" cy="3881437"/>
          </a:xfrm>
        </p:grpSpPr>
        <p:pic>
          <p:nvPicPr>
            <p:cNvPr id="16393" name="圖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343839" y="2135893"/>
              <a:ext cx="8464550" cy="38814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4" name="Rectangle 9"/>
            <p:cNvSpPr/>
            <p:nvPr/>
          </p:nvSpPr>
          <p:spPr>
            <a:xfrm>
              <a:off x="927626" y="3660959"/>
              <a:ext cx="1152525" cy="1871662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HK" altLang="en-US" sz="1800" dirty="0">
                <a:latin typeface="Verdana" panose="020B0604030504040204" pitchFamily="34" charset="0"/>
                <a:ea typeface="標楷體" panose="03000509000000000000" charset="-120"/>
              </a:endParaRPr>
            </a:p>
          </p:txBody>
        </p:sp>
      </p:grpSp>
      <p:sp>
        <p:nvSpPr>
          <p:cNvPr id="16387" name="Rectangle 2"/>
          <p:cNvSpPr>
            <a:spLocks noGrp="1"/>
          </p:cNvSpPr>
          <p:nvPr>
            <p:ph type="title"/>
          </p:nvPr>
        </p:nvSpPr>
        <p:spPr>
          <a:xfrm>
            <a:off x="456883" y="1458913"/>
            <a:ext cx="8229600" cy="933450"/>
          </a:xfrm>
        </p:spPr>
        <p:txBody>
          <a:bodyPr vert="horz" wrap="square" lIns="0" tIns="45720" rIns="0" bIns="0" anchor="b"/>
          <a:lstStyle/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ea typeface="標楷體" panose="03000509000000000000" charset="-120"/>
              </a:rPr>
              <a:t>呈分科目必須使用指定科目代碼，系統才能提取學校編修科目的積分</a:t>
            </a:r>
            <a:endParaRPr lang="zh-TW" altLang="zh-TW" sz="2800" dirty="0">
              <a:solidFill>
                <a:schemeClr val="tx1"/>
              </a:solidFill>
              <a:ea typeface="標楷體" panose="03000509000000000000" charset="-120"/>
            </a:endParaRPr>
          </a:p>
        </p:txBody>
      </p:sp>
      <p:pic>
        <p:nvPicPr>
          <p:cNvPr id="16389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Rectangle 2"/>
          <p:cNvSpPr txBox="1"/>
          <p:nvPr/>
        </p:nvSpPr>
        <p:spPr>
          <a:xfrm>
            <a:off x="1583444" y="0"/>
            <a:ext cx="6956552" cy="1011238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預備工作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標楷體" panose="03000509000000000000" charset="-120"/>
              </a:rPr>
              <a:t>3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在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學校管理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模組設定班別及科目資料</a:t>
            </a:r>
            <a:endParaRPr lang="zh-TW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306320" y="3241040"/>
            <a:ext cx="684213" cy="2619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100" b="1" kern="1200" cap="none" spc="0" normalizeH="0" baseline="0" noProof="0" dirty="0">
                <a:latin typeface="Arial Narrow" pitchFamily="34" charset="0"/>
                <a:ea typeface="+mn-ea"/>
                <a:cs typeface="Arial" panose="020B0604020202020204" pitchFamily="34" charset="0"/>
              </a:rPr>
              <a:t>20XX</a:t>
            </a:r>
            <a:endParaRPr kumimoji="1" lang="zh-HK" altLang="en-US" sz="1100" b="1" kern="1200" cap="none" spc="0" normalizeH="0" baseline="0" noProof="0" dirty="0"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678" y="2154238"/>
            <a:ext cx="8434387" cy="391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9"/>
          <p:cNvSpPr/>
          <p:nvPr/>
        </p:nvSpPr>
        <p:spPr>
          <a:xfrm>
            <a:off x="3288030" y="3815080"/>
            <a:ext cx="1152525" cy="35877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HK" altLang="en-US" sz="1800" dirty="0">
              <a:latin typeface="Verdana" panose="020B0604030504040204" pitchFamily="34" charset="0"/>
              <a:ea typeface="標楷體" panose="03000509000000000000" charset="-120"/>
            </a:endParaRPr>
          </a:p>
        </p:txBody>
      </p:sp>
      <p:sp>
        <p:nvSpPr>
          <p:cNvPr id="17412" name="Rectangle 2"/>
          <p:cNvSpPr>
            <a:spLocks noGrp="1"/>
          </p:cNvSpPr>
          <p:nvPr>
            <p:ph type="title"/>
          </p:nvPr>
        </p:nvSpPr>
        <p:spPr>
          <a:xfrm>
            <a:off x="376238" y="1011555"/>
            <a:ext cx="8229600" cy="1143000"/>
          </a:xfrm>
        </p:spPr>
        <p:txBody>
          <a:bodyPr vert="horz" wrap="square" lIns="0" tIns="45720" rIns="0" bIns="0" anchor="b"/>
          <a:lstStyle/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ea typeface="標楷體" panose="03000509000000000000" charset="-120"/>
              </a:rPr>
              <a:t>呈分科目必須設定為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charset="-120"/>
              </a:rPr>
              <a:t>必修科目</a:t>
            </a:r>
            <a:r>
              <a:rPr lang="zh-TW" altLang="en-US" sz="2800" dirty="0">
                <a:solidFill>
                  <a:schemeClr val="tx1"/>
                </a:solidFill>
                <a:ea typeface="標楷體" panose="03000509000000000000" charset="-120"/>
              </a:rPr>
              <a:t>，跨班別科目或選修科不適用於</a:t>
            </a:r>
            <a:r>
              <a:rPr lang="zh-TW" altLang="en-US" sz="2800" dirty="0">
                <a:solidFill>
                  <a:srgbClr val="7030A0"/>
                </a:solidFill>
                <a:ea typeface="標楷體" panose="03000509000000000000" charset="-120"/>
              </a:rPr>
              <a:t>中一派位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小學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2800" dirty="0">
                <a:solidFill>
                  <a:schemeClr val="tx1"/>
                </a:solidFill>
                <a:ea typeface="標楷體" panose="03000509000000000000" charset="-120"/>
              </a:rPr>
              <a:t>附屬模組</a:t>
            </a:r>
            <a:endParaRPr lang="zh-TW" altLang="zh-TW" sz="2800" dirty="0">
              <a:solidFill>
                <a:schemeClr val="tx1"/>
              </a:solidFill>
              <a:ea typeface="標楷體" panose="03000509000000000000" charset="-120"/>
            </a:endParaRPr>
          </a:p>
        </p:txBody>
      </p:sp>
      <p:pic>
        <p:nvPicPr>
          <p:cNvPr id="17414" name="Picture 6" descr="http://cdr.websams.edb.gov.hk/images/logo-se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Rectangle 2"/>
          <p:cNvSpPr txBox="1"/>
          <p:nvPr/>
        </p:nvSpPr>
        <p:spPr>
          <a:xfrm>
            <a:off x="1598295" y="0"/>
            <a:ext cx="7089140" cy="1011555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預備工作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標楷體" panose="03000509000000000000" charset="-120"/>
              </a:rPr>
              <a:t>3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在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學校管理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模組設定班別及科目資料</a:t>
            </a:r>
            <a:endParaRPr lang="zh-TW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265045" y="2939733"/>
            <a:ext cx="684213" cy="2778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HK" sz="1200" b="1" kern="1200" cap="none" spc="0" normalizeH="0" baseline="0" noProof="0" dirty="0">
                <a:latin typeface="Arial Narrow" pitchFamily="34" charset="0"/>
                <a:ea typeface="+mn-ea"/>
                <a:cs typeface="Arial" panose="020B0604020202020204" pitchFamily="34" charset="0"/>
              </a:rPr>
              <a:t>20XX</a:t>
            </a:r>
            <a:endParaRPr kumimoji="1" lang="zh-HK" altLang="en-US" sz="1200" b="1" kern="1200" cap="none" spc="0" normalizeH="0" baseline="0" noProof="0" dirty="0"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群組 2"/>
          <p:cNvGrpSpPr>
            <a:grpSpLocks noChangeAspect="1"/>
          </p:cNvGrpSpPr>
          <p:nvPr/>
        </p:nvGrpSpPr>
        <p:grpSpPr>
          <a:xfrm>
            <a:off x="403225" y="2658110"/>
            <a:ext cx="8515350" cy="3073400"/>
            <a:chOff x="1114994" y="1916832"/>
            <a:chExt cx="7777486" cy="2808312"/>
          </a:xfrm>
        </p:grpSpPr>
        <p:pic>
          <p:nvPicPr>
            <p:cNvPr id="19466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14994" y="1916832"/>
              <a:ext cx="7777486" cy="2808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7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2200" y="2583954"/>
              <a:ext cx="409575" cy="2476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460" name="Rectangle 8"/>
          <p:cNvSpPr/>
          <p:nvPr/>
        </p:nvSpPr>
        <p:spPr>
          <a:xfrm>
            <a:off x="4014153" y="3388043"/>
            <a:ext cx="2808287" cy="27146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HK" altLang="en-US" sz="1800" dirty="0">
              <a:latin typeface="Verdana" panose="020B0604030504040204" pitchFamily="34" charset="0"/>
              <a:ea typeface="標楷體" panose="03000509000000000000" charset="-12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91808" y="1519555"/>
            <a:ext cx="8337550" cy="103663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2800" dirty="0">
                <a:latin typeface="Calibri" panose="020F0502020204030204" pitchFamily="34" charset="0"/>
                <a:ea typeface="標楷體" panose="03000509000000000000" charset="-120"/>
              </a:rPr>
              <a:t>注意 </a:t>
            </a:r>
            <a:r>
              <a:rPr lang="zh-TW" altLang="en-US" sz="2800" dirty="0">
                <a:latin typeface="標楷體" panose="03000509000000000000" charset="-120"/>
                <a:ea typeface="標楷體" panose="03000509000000000000" charset="-120"/>
              </a:rPr>
              <a:t>─</a:t>
            </a:r>
            <a:r>
              <a:rPr lang="zh-TW" altLang="en-US" sz="2800" dirty="0">
                <a:latin typeface="Calibri" panose="020F0502020204030204" pitchFamily="34" charset="0"/>
                <a:ea typeface="標楷體" panose="03000509000000000000" charset="-120"/>
              </a:rPr>
              <a:t>小五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charset="-120"/>
              </a:rPr>
              <a:t>/</a:t>
            </a:r>
            <a:r>
              <a:rPr lang="zh-TW" altLang="en-US" sz="2800" dirty="0">
                <a:latin typeface="Calibri" panose="020F0502020204030204" pitchFamily="34" charset="0"/>
                <a:ea typeface="標楷體" panose="03000509000000000000" charset="-120"/>
              </a:rPr>
              <a:t>六學生必須有學生編號</a:t>
            </a:r>
            <a:r>
              <a:rPr lang="en-US" altLang="zh-TW" sz="2800" dirty="0"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charset="-120"/>
              </a:rPr>
              <a:t>STRN</a:t>
            </a:r>
            <a:r>
              <a:rPr lang="en-US" altLang="zh-TW" sz="2800" dirty="0"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2800" dirty="0">
                <a:latin typeface="Calibri" panose="020F0502020204030204" pitchFamily="34" charset="0"/>
                <a:ea typeface="標楷體" panose="03000509000000000000" charset="-120"/>
              </a:rPr>
              <a:t>才可啓動呈分程序</a:t>
            </a:r>
            <a:endParaRPr lang="zh-TW" altLang="zh-TW" sz="2800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9462" name="Picture 6" descr="http://cdr.websams.edb.gov.hk/images/logo-set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4013200"/>
            <a:ext cx="449263" cy="27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Rectangle 2"/>
          <p:cNvSpPr txBox="1"/>
          <p:nvPr/>
        </p:nvSpPr>
        <p:spPr>
          <a:xfrm>
            <a:off x="1612900" y="0"/>
            <a:ext cx="7101205" cy="1011555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預備工作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標楷體" panose="03000509000000000000" charset="-120"/>
              </a:rPr>
              <a:t>4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在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學生資料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模組更新學生資料</a:t>
            </a:r>
            <a:endParaRPr lang="zh-TW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55875" y="5157788"/>
            <a:ext cx="3603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4025" y="1448617"/>
            <a:ext cx="8229600" cy="561975"/>
          </a:xfrm>
        </p:spPr>
        <p:txBody>
          <a:bodyPr vert="horz" wrap="square" lIns="0" tIns="45720" rIns="0" bIns="0" anchor="b"/>
          <a:lstStyle/>
          <a:p>
            <a:pPr eaLnBrk="1" hangingPunct="1"/>
            <a:r>
              <a:rPr lang="zh-TW" altLang="en-US" sz="2800" b="0" kern="1200" dirty="0" smtClean="0">
                <a:solidFill>
                  <a:schemeClr val="tx1"/>
                </a:solidFill>
                <a:effectLst/>
                <a:ea typeface="標楷體" panose="03000509000000000000" charset="-120"/>
              </a:rPr>
              <a:t>預備及</a:t>
            </a:r>
            <a:r>
              <a:rPr lang="zh-TW" altLang="en-US" sz="2800" b="0" kern="1200" dirty="0">
                <a:solidFill>
                  <a:schemeClr val="tx1"/>
                </a:solidFill>
                <a:effectLst/>
                <a:ea typeface="標楷體" panose="03000509000000000000" charset="-120"/>
              </a:rPr>
              <a:t>確定表格</a:t>
            </a:r>
            <a:r>
              <a:rPr lang="en-US" altLang="zh-TW" sz="2800" b="0" kern="1200" dirty="0">
                <a:solidFill>
                  <a:schemeClr val="tx1"/>
                </a:solidFill>
                <a:effectLst/>
                <a:ea typeface="標楷體" panose="03000509000000000000" charset="-120"/>
              </a:rPr>
              <a:t>B</a:t>
            </a:r>
            <a:r>
              <a:rPr lang="zh-TW" altLang="en-US" sz="2800" b="0" kern="1200" dirty="0">
                <a:solidFill>
                  <a:schemeClr val="tx1"/>
                </a:solidFill>
                <a:effectLst/>
                <a:ea typeface="標楷體" panose="03000509000000000000" charset="-120"/>
              </a:rPr>
              <a:t>及</a:t>
            </a:r>
            <a:r>
              <a:rPr lang="en-US" altLang="zh-TW" sz="2800" b="0" kern="1200" dirty="0">
                <a:solidFill>
                  <a:schemeClr val="tx1"/>
                </a:solidFill>
                <a:effectLst/>
                <a:ea typeface="標楷體" panose="03000509000000000000" charset="-120"/>
              </a:rPr>
              <a:t>/</a:t>
            </a:r>
            <a:r>
              <a:rPr lang="zh-TW" altLang="en-US" sz="2800" b="0" kern="1200" dirty="0">
                <a:solidFill>
                  <a:schemeClr val="tx1"/>
                </a:solidFill>
                <a:effectLst/>
                <a:ea typeface="標楷體" panose="03000509000000000000" charset="-120"/>
              </a:rPr>
              <a:t>或表格</a:t>
            </a:r>
            <a:r>
              <a:rPr lang="en-US" altLang="zh-TW" sz="2800" b="0" kern="1200" dirty="0">
                <a:solidFill>
                  <a:schemeClr val="tx1"/>
                </a:solidFill>
                <a:effectLst/>
                <a:ea typeface="標楷體" panose="03000509000000000000" charset="-120"/>
              </a:rPr>
              <a:t>C</a:t>
            </a:r>
            <a:r>
              <a:rPr lang="zh-TW" altLang="en-US" sz="2800" b="0" kern="1200" dirty="0">
                <a:solidFill>
                  <a:schemeClr val="tx1"/>
                </a:solidFill>
                <a:effectLst/>
                <a:ea typeface="標楷體" panose="03000509000000000000" charset="-120"/>
              </a:rPr>
              <a:t>資料檔案</a:t>
            </a:r>
            <a:endParaRPr lang="zh-TW" altLang="zh-TW" sz="2800" b="0" kern="1200" dirty="0">
              <a:solidFill>
                <a:schemeClr val="tx1"/>
              </a:solidFill>
              <a:effectLst/>
              <a:ea typeface="標楷體" panose="03000509000000000000" charset="-120"/>
            </a:endParaRPr>
          </a:p>
        </p:txBody>
      </p:sp>
      <p:pic>
        <p:nvPicPr>
          <p:cNvPr id="20484" name="Picture 6" descr="http://cdr.websams.edb.gov.hk/images/logo-set-4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0"/>
            <a:ext cx="1074738" cy="569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5" name="群組 1"/>
          <p:cNvGrpSpPr/>
          <p:nvPr/>
        </p:nvGrpSpPr>
        <p:grpSpPr>
          <a:xfrm>
            <a:off x="454025" y="2014816"/>
            <a:ext cx="7408961" cy="4392613"/>
            <a:chOff x="323850" y="1181581"/>
            <a:chExt cx="8021637" cy="4751387"/>
          </a:xfrm>
        </p:grpSpPr>
        <p:grpSp>
          <p:nvGrpSpPr>
            <p:cNvPr id="20488" name="群組 1"/>
            <p:cNvGrpSpPr/>
            <p:nvPr/>
          </p:nvGrpSpPr>
          <p:grpSpPr>
            <a:xfrm>
              <a:off x="323850" y="1181581"/>
              <a:ext cx="8021637" cy="4751387"/>
              <a:chOff x="323850" y="1181581"/>
              <a:chExt cx="8021637" cy="4751387"/>
            </a:xfrm>
          </p:grpSpPr>
          <p:pic>
            <p:nvPicPr>
              <p:cNvPr id="20490" name="圖片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3850" y="1181581"/>
                <a:ext cx="8021637" cy="47513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0491" name="圖片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5777" y="2563632"/>
                <a:ext cx="2088231" cy="30896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0489" name="Rectangle 8"/>
            <p:cNvSpPr/>
            <p:nvPr/>
          </p:nvSpPr>
          <p:spPr>
            <a:xfrm>
              <a:off x="414086" y="3487337"/>
              <a:ext cx="4683125" cy="6477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95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3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7450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BB1C9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2405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585CF"/>
                </a:buClr>
                <a:buSzPct val="6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HK" altLang="en-US" sz="1800" dirty="0">
                <a:latin typeface="Verdana" panose="020B0604030504040204" pitchFamily="34" charset="0"/>
                <a:ea typeface="標楷體" panose="03000509000000000000" charset="-120"/>
              </a:endParaRPr>
            </a:p>
          </p:txBody>
        </p:sp>
      </p:grpSp>
      <p:sp>
        <p:nvSpPr>
          <p:cNvPr id="20486" name="Rectangle 2"/>
          <p:cNvSpPr txBox="1"/>
          <p:nvPr/>
        </p:nvSpPr>
        <p:spPr>
          <a:xfrm>
            <a:off x="1569085" y="14605"/>
            <a:ext cx="7223760" cy="1011555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1C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預備工作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﹙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標楷體" panose="03000509000000000000" charset="-120"/>
              </a:rPr>
              <a:t>4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﹚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─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在</a:t>
            </a:r>
            <a:r>
              <a:rPr lang="zh-TW" altLang="en-U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學生資料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標楷體" panose="03000509000000000000" charset="-120"/>
              </a:rPr>
              <a:t>模組更新學生資料</a:t>
            </a:r>
            <a:endParaRPr lang="zh-TW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80460" y="2945448"/>
            <a:ext cx="298450" cy="176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0"/>
          <p:cNvSpPr/>
          <p:nvPr/>
        </p:nvSpPr>
        <p:spPr>
          <a:xfrm>
            <a:off x="3727450" y="3292158"/>
            <a:ext cx="298450" cy="176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HK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deManagement_2006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1634</Words>
  <Application>WPS Presentation</Application>
  <PresentationFormat>On-screen Show (4:3)</PresentationFormat>
  <Paragraphs>219</Paragraphs>
  <Slides>38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38</vt:i4>
      </vt:variant>
    </vt:vector>
  </HeadingPairs>
  <TitlesOfParts>
    <vt:vector size="59" baseType="lpstr">
      <vt:lpstr>Arial</vt:lpstr>
      <vt:lpstr>SimSun</vt:lpstr>
      <vt:lpstr>Wingdings</vt:lpstr>
      <vt:lpstr>Trebuchet MS</vt:lpstr>
      <vt:lpstr>新細明體</vt:lpstr>
      <vt:lpstr>Tahoma</vt:lpstr>
      <vt:lpstr>Cooper Black</vt:lpstr>
      <vt:lpstr>Times New Roman</vt:lpstr>
      <vt:lpstr>標楷體</vt:lpstr>
      <vt:lpstr>Arial Black</vt:lpstr>
      <vt:lpstr>Wingdings 2</vt:lpstr>
      <vt:lpstr>Verdana</vt:lpstr>
      <vt:lpstr>Calibri</vt:lpstr>
      <vt:lpstr>微軟正黑體</vt:lpstr>
      <vt:lpstr>Arial Narrow</vt:lpstr>
      <vt:lpstr>Microsoft YaHei</vt:lpstr>
      <vt:lpstr>Arial Unicode MS</vt:lpstr>
      <vt:lpstr>Segoe Print</vt:lpstr>
      <vt:lpstr>Wingdings 2</vt:lpstr>
      <vt:lpstr>Wingdings</vt:lpstr>
      <vt:lpstr>CodeManagement_2006</vt:lpstr>
      <vt:lpstr>學位分配 - 中一派位  (小學)</vt:lpstr>
      <vt:lpstr>PowerPoint 演示文稿</vt:lpstr>
      <vt:lpstr>將呈分科目的狀態設定為A</vt:lpstr>
      <vt:lpstr>PowerPoint 演示文稿</vt:lpstr>
      <vt:lpstr>預備工作﹙3﹚─ 在學校管理模組設定班別及科目資料</vt:lpstr>
      <vt:lpstr>呈分科目必須使用指定科目代碼，系統才能提取學校編修科目的積分</vt:lpstr>
      <vt:lpstr>呈分科目必須設定為必修科目，跨班別科目或選修科不適用於中一派位﹙小學﹚附屬模組</vt:lpstr>
      <vt:lpstr>PowerPoint 演示文稿</vt:lpstr>
      <vt:lpstr>預備及確定表格B及/或表格C資料檔案</vt:lpstr>
      <vt:lpstr>已確定的資料檔案須經聯遞系統傳送至教育局</vt:lpstr>
      <vt:lpstr>PowerPoint 演示文稿</vt:lpstr>
      <vt:lpstr>PowerPoint 演示文稿</vt:lpstr>
      <vt:lpstr>PowerPoint 演示文稿</vt:lpstr>
      <vt:lpstr>呈分程序─派位年度控制</vt:lpstr>
      <vt:lpstr>呈分程序─派位年度控制</vt:lpstr>
      <vt:lpstr>呈分程序─派位年度控制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emb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Management</dc:title>
  <dc:creator>YIP, Hiu-ling</dc:creator>
  <cp:lastModifiedBy>Jasmine YIP</cp:lastModifiedBy>
  <cp:revision>211</cp:revision>
  <cp:lastPrinted>2020-03-27T01:29:00Z</cp:lastPrinted>
  <dcterms:created xsi:type="dcterms:W3CDTF">2007-01-30T02:15:00Z</dcterms:created>
  <dcterms:modified xsi:type="dcterms:W3CDTF">2020-08-06T07:55:01Z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1033-10.2.0.7516</vt:lpwstr>
  </property>
</Properties>
</file>