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41"/>
  </p:notesMasterIdLst>
  <p:sldIdLst>
    <p:sldId id="418" r:id="rId2"/>
    <p:sldId id="256" r:id="rId3"/>
    <p:sldId id="258" r:id="rId4"/>
    <p:sldId id="415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85" r:id="rId29"/>
    <p:sldId id="286" r:id="rId30"/>
    <p:sldId id="412" r:id="rId31"/>
    <p:sldId id="414" r:id="rId32"/>
    <p:sldId id="288" r:id="rId33"/>
    <p:sldId id="370" r:id="rId34"/>
    <p:sldId id="290" r:id="rId35"/>
    <p:sldId id="291" r:id="rId36"/>
    <p:sldId id="292" r:id="rId37"/>
    <p:sldId id="293" r:id="rId38"/>
    <p:sldId id="294" r:id="rId39"/>
    <p:sldId id="296" r:id="rId40"/>
    <p:sldId id="297" r:id="rId41"/>
    <p:sldId id="298" r:id="rId42"/>
    <p:sldId id="366" r:id="rId43"/>
    <p:sldId id="368" r:id="rId44"/>
    <p:sldId id="301" r:id="rId45"/>
    <p:sldId id="303" r:id="rId46"/>
    <p:sldId id="305" r:id="rId47"/>
    <p:sldId id="306" r:id="rId48"/>
    <p:sldId id="307" r:id="rId49"/>
    <p:sldId id="308" r:id="rId50"/>
    <p:sldId id="309" r:id="rId51"/>
    <p:sldId id="310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33" r:id="rId74"/>
    <p:sldId id="334" r:id="rId75"/>
    <p:sldId id="335" r:id="rId76"/>
    <p:sldId id="336" r:id="rId77"/>
    <p:sldId id="338" r:id="rId78"/>
    <p:sldId id="339" r:id="rId79"/>
    <p:sldId id="340" r:id="rId80"/>
    <p:sldId id="341" r:id="rId81"/>
    <p:sldId id="342" r:id="rId82"/>
    <p:sldId id="343" r:id="rId83"/>
    <p:sldId id="344" r:id="rId84"/>
    <p:sldId id="345" r:id="rId85"/>
    <p:sldId id="346" r:id="rId86"/>
    <p:sldId id="347" r:id="rId87"/>
    <p:sldId id="348" r:id="rId88"/>
    <p:sldId id="349" r:id="rId89"/>
    <p:sldId id="350" r:id="rId90"/>
    <p:sldId id="369" r:id="rId91"/>
    <p:sldId id="411" r:id="rId92"/>
    <p:sldId id="373" r:id="rId93"/>
    <p:sldId id="374" r:id="rId94"/>
    <p:sldId id="378" r:id="rId95"/>
    <p:sldId id="379" r:id="rId96"/>
    <p:sldId id="380" r:id="rId97"/>
    <p:sldId id="381" r:id="rId98"/>
    <p:sldId id="382" r:id="rId99"/>
    <p:sldId id="383" r:id="rId100"/>
    <p:sldId id="384" r:id="rId101"/>
    <p:sldId id="385" r:id="rId102"/>
    <p:sldId id="386" r:id="rId103"/>
    <p:sldId id="387" r:id="rId104"/>
    <p:sldId id="388" r:id="rId105"/>
    <p:sldId id="389" r:id="rId106"/>
    <p:sldId id="390" r:id="rId107"/>
    <p:sldId id="391" r:id="rId108"/>
    <p:sldId id="392" r:id="rId109"/>
    <p:sldId id="393" r:id="rId110"/>
    <p:sldId id="394" r:id="rId111"/>
    <p:sldId id="395" r:id="rId112"/>
    <p:sldId id="396" r:id="rId113"/>
    <p:sldId id="397" r:id="rId114"/>
    <p:sldId id="398" r:id="rId115"/>
    <p:sldId id="399" r:id="rId116"/>
    <p:sldId id="400" r:id="rId117"/>
    <p:sldId id="401" r:id="rId118"/>
    <p:sldId id="402" r:id="rId119"/>
    <p:sldId id="403" r:id="rId120"/>
    <p:sldId id="404" r:id="rId121"/>
    <p:sldId id="405" r:id="rId122"/>
    <p:sldId id="406" r:id="rId123"/>
    <p:sldId id="407" r:id="rId124"/>
    <p:sldId id="408" r:id="rId125"/>
    <p:sldId id="409" r:id="rId126"/>
    <p:sldId id="410" r:id="rId127"/>
    <p:sldId id="352" r:id="rId128"/>
    <p:sldId id="353" r:id="rId129"/>
    <p:sldId id="354" r:id="rId130"/>
    <p:sldId id="355" r:id="rId131"/>
    <p:sldId id="356" r:id="rId132"/>
    <p:sldId id="357" r:id="rId133"/>
    <p:sldId id="358" r:id="rId134"/>
    <p:sldId id="359" r:id="rId135"/>
    <p:sldId id="360" r:id="rId136"/>
    <p:sldId id="361" r:id="rId137"/>
    <p:sldId id="362" r:id="rId138"/>
    <p:sldId id="416" r:id="rId139"/>
    <p:sldId id="417" r:id="rId140"/>
  </p:sldIdLst>
  <p:sldSz cx="9144000" cy="6858000" type="screen4x3"/>
  <p:notesSz cx="9871075" cy="679608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細明體" panose="02020509000000000000" pitchFamily="49" charset="-120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細明體" panose="02020509000000000000" pitchFamily="49" charset="-120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細明體" panose="02020509000000000000" pitchFamily="49" charset="-120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細明體" panose="02020509000000000000" pitchFamily="49" charset="-120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細明體" panose="02020509000000000000" pitchFamily="49" charset="-120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細明體" panose="02020509000000000000" pitchFamily="49" charset="-120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細明體" panose="02020509000000000000" pitchFamily="49" charset="-120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細明體" panose="02020509000000000000" pitchFamily="49" charset="-120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細明體" panose="02020509000000000000" pitchFamily="49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333399"/>
    <a:srgbClr val="EEFFFF"/>
    <a:srgbClr val="E9F6FF"/>
    <a:srgbClr val="000A09"/>
    <a:srgbClr val="CCFFFF"/>
    <a:srgbClr val="CCE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35" autoAdjust="0"/>
    <p:restoredTop sz="94826" autoAdjust="0"/>
  </p:normalViewPr>
  <p:slideViewPr>
    <p:cSldViewPr>
      <p:cViewPr varScale="1">
        <p:scale>
          <a:sx n="114" d="100"/>
          <a:sy n="114" d="100"/>
        </p:scale>
        <p:origin x="108" y="2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570" y="-84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9871075" cy="67960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42767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594350" y="0"/>
            <a:ext cx="42767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sldImg"/>
          </p:nvPr>
        </p:nvSpPr>
        <p:spPr bwMode="auto">
          <a:xfrm>
            <a:off x="3236913" y="509588"/>
            <a:ext cx="3397250" cy="25479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1316038" y="3228975"/>
            <a:ext cx="723900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 altLang="en-US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6457950"/>
            <a:ext cx="42767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5594350" y="6457950"/>
            <a:ext cx="42767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A95407A2-8F91-48E3-BF4E-5FF2B9FA1460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2B0C436-6AD8-4BA7-A3F9-EBED0B5E5CA4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5123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5124" name="Rectangle 2"/>
          <p:cNvSpPr>
            <a:spLocks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D7E76E7-4401-4DF9-95EB-0068ED3DDD3F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23556" name="Rectangle 2"/>
          <p:cNvSpPr>
            <a:spLocks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C2F2AD0-0774-480D-9E55-99491BEED2EE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131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23961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9620" name="Rectangle 2"/>
          <p:cNvSpPr>
            <a:spLocks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762D52B-E21A-4605-B8DD-70A3DED1BCAC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132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24166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1668" name="Rectangle 2"/>
          <p:cNvSpPr>
            <a:spLocks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29420B6-A1A5-495B-AEB2-C0E530C20E08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133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243715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243716" name="Rectangle 2"/>
          <p:cNvSpPr>
            <a:spLocks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5A30B80-742D-4D02-95BE-9787A9113ACF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134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24576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64" name="Rectangle 2"/>
          <p:cNvSpPr>
            <a:spLocks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BFF9AA7-2CDA-4EBE-A194-8B7BCE5D94FD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135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247811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247812" name="Rectangle 2"/>
          <p:cNvSpPr>
            <a:spLocks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7E62FA3-CF71-4293-9835-4ECD5121F729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136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24985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9860" name="Rectangle 2"/>
          <p:cNvSpPr>
            <a:spLocks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4038C85-35DB-497B-9FB2-B812434284F0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25604" name="Rectangle 2"/>
          <p:cNvSpPr>
            <a:spLocks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F942D0C-5973-4DAE-B1E9-822CE2785E83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27652" name="Rectangle 2"/>
          <p:cNvSpPr>
            <a:spLocks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8EFE2AB-AB35-4DB0-9AD0-A1FF60BD6B5F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29700" name="Rectangle 2"/>
          <p:cNvSpPr>
            <a:spLocks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D10A409-E157-4688-A069-9387F9E5A0D5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31748" name="Rectangle 2"/>
          <p:cNvSpPr>
            <a:spLocks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BEFFA5C-374E-404B-B704-4F247F4EA368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33796" name="Rectangle 2"/>
          <p:cNvSpPr>
            <a:spLocks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ED26A50-E3C8-4D5B-BE97-93FAFA3AC066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35844" name="Rectangle 2"/>
          <p:cNvSpPr>
            <a:spLocks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55ABA-74CD-4441-A2BD-A0E9C7B3FD76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37892" name="Rectangle 2"/>
          <p:cNvSpPr>
            <a:spLocks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5A8626E-3B10-4C07-A40D-51EC0F0E44C5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39940" name="Rectangle 2"/>
          <p:cNvSpPr>
            <a:spLocks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0485A1-20F5-42E4-8EE6-8C8547DA3B52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41988" name="Rectangle 2"/>
          <p:cNvSpPr>
            <a:spLocks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9B2D58F-1726-48F3-ACCC-943152E58B1C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7172" name="Rectangle 2"/>
          <p:cNvSpPr>
            <a:spLocks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1CE3012-27D4-4C9E-A5A3-8535C427917F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44036" name="Rectangle 2"/>
          <p:cNvSpPr>
            <a:spLocks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DBBF6D8-0E51-4290-BE1D-4E46DBCDB9CA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46084" name="Rectangle 2"/>
          <p:cNvSpPr>
            <a:spLocks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E41D6C5-2509-40B1-B7F1-640C693A1226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48132" name="Rectangle 2"/>
          <p:cNvSpPr>
            <a:spLocks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7D70DA5-F329-4AEC-8108-4EB4640C7E7E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50180" name="Rectangle 2"/>
          <p:cNvSpPr>
            <a:spLocks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504095F-ACA5-4DDF-90E5-D9D9AE2DF29B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52228" name="Rectangle 2"/>
          <p:cNvSpPr>
            <a:spLocks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0012D8E-A638-4F6A-989E-2499427D3DA9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54276" name="Rectangle 2"/>
          <p:cNvSpPr>
            <a:spLocks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F4D0465-7611-404C-A1B8-1E22E11D999F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56324" name="Rectangle 2"/>
          <p:cNvSpPr>
            <a:spLocks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3ED87CB-8B0C-4B3F-A65B-4B8758ADD346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58372" name="Rectangle 2"/>
          <p:cNvSpPr>
            <a:spLocks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D7A8F8A-BD78-4F78-87B4-132C661EB503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60420" name="Rectangle 2"/>
          <p:cNvSpPr>
            <a:spLocks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ACDBC36-89F7-4D9B-BDA1-049D20F410CC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62468" name="Rectangle 2"/>
          <p:cNvSpPr>
            <a:spLocks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62AF9BD-5735-4B0D-90A8-7418577E7C90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9220" name="Rectangle 2"/>
          <p:cNvSpPr>
            <a:spLocks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84001D2-3EC4-4DD4-93DE-4B4E6B59A54B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64516" name="Rectangle 2"/>
          <p:cNvSpPr>
            <a:spLocks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FF3637C-2677-4C86-8B1C-D6F2D9946B70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66564" name="Rectangle 2"/>
          <p:cNvSpPr>
            <a:spLocks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9314E18-4130-4CD9-A519-7E461ABC7857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68612" name="Rectangle 2"/>
          <p:cNvSpPr>
            <a:spLocks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301A581-E790-4DCD-9CF3-B3CD2E95B9D3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33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70660" name="Rectangle 2"/>
          <p:cNvSpPr>
            <a:spLocks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DAEEB10-4019-4BCA-87AC-9ABD4C7C7BA4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34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72708" name="Rectangle 2"/>
          <p:cNvSpPr>
            <a:spLocks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1124AC2-8E3C-47B8-BD34-3BB40BAC103A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35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74755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74756" name="Rectangle 2"/>
          <p:cNvSpPr>
            <a:spLocks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1E662BF-9A0B-437E-BC00-9E7838453CAD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36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76803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76804" name="Rectangle 2"/>
          <p:cNvSpPr>
            <a:spLocks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3200F8D-C9B5-43D9-9745-8927A53E78F6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37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78851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78852" name="Rectangle 2"/>
          <p:cNvSpPr>
            <a:spLocks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1B1C01B-0032-4750-9FA2-909A90423CB0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38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8089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00" name="Rectangle 2"/>
          <p:cNvSpPr>
            <a:spLocks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0C5453-683D-4379-892C-F26CBDEFA019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39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8294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8" name="Rectangle 2"/>
          <p:cNvSpPr>
            <a:spLocks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9E41227-FC6B-4FE5-B451-558CF7604186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11268" name="Rectangle 2"/>
          <p:cNvSpPr>
            <a:spLocks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2800EA4-944C-40A0-BF8A-4383A99CADE4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40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8499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6" name="Rectangle 2"/>
          <p:cNvSpPr>
            <a:spLocks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27D3AB0-B88F-477B-A645-128B7CE1A7CE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41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8704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</p:spPr>
      </p:sp>
      <p:sp>
        <p:nvSpPr>
          <p:cNvPr id="87044" name="Rectangle 3"/>
          <p:cNvSpPr>
            <a:spLocks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CB69AB7-81C0-44B1-B8E2-EE90DEED6464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43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9011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6" name="Rectangle 2"/>
          <p:cNvSpPr>
            <a:spLocks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61FDFDA-0F26-4114-AAB1-11C1456C148F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44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9216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4" name="Rectangle 2"/>
          <p:cNvSpPr>
            <a:spLocks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6012B18-2001-4712-BF57-97643DBD6609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45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9421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2" name="Rectangle 2"/>
          <p:cNvSpPr>
            <a:spLocks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A6054E5-ADFD-4A6E-A820-17CBEA0D37E1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46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9625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60" name="Rectangle 2"/>
          <p:cNvSpPr>
            <a:spLocks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E1E9C40-B997-4D38-8976-A151B8BCC417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47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9830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8" name="Rectangle 2"/>
          <p:cNvSpPr>
            <a:spLocks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153A9EB-2D6D-43A4-BDE8-06336C8F936F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48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0035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6" name="Rectangle 2"/>
          <p:cNvSpPr>
            <a:spLocks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CA2337D-678C-411E-9281-677D1797911A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49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0240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4" name="Rectangle 2"/>
          <p:cNvSpPr>
            <a:spLocks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E7CCCB7-149B-4E9F-AAAE-EFAAEDD04CE3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50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0445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2" name="Rectangle 2"/>
          <p:cNvSpPr>
            <a:spLocks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E19DF85-3E71-4C3C-B25A-244D2DABDC43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13316" name="Rectangle 2"/>
          <p:cNvSpPr>
            <a:spLocks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7F98062-A1E2-4020-93FA-130523378EDC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51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0649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500" name="Rectangle 2"/>
          <p:cNvSpPr>
            <a:spLocks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A0CB1FF-4D33-4BD0-8586-9F5F58BFBCE0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52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0854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48" name="Rectangle 2"/>
          <p:cNvSpPr>
            <a:spLocks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6F3B822-AFD5-43A7-A2A8-4BB05E50B6BF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53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1059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596" name="Rectangle 2"/>
          <p:cNvSpPr>
            <a:spLocks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D5C1C93-398A-4DD2-94D1-BB9B509D7EFD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54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126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4" name="Rectangle 2"/>
          <p:cNvSpPr>
            <a:spLocks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E13C457-00EE-47AA-A21F-B96253A5C923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55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1469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4692" name="Rectangle 2"/>
          <p:cNvSpPr>
            <a:spLocks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C6A7BDC-4E69-4C2D-91B8-A9A038F0CD71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56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1673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6740" name="Rectangle 2"/>
          <p:cNvSpPr>
            <a:spLocks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4AAD3D6-4B63-4E52-9754-68044555E365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57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1878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8788" name="Rectangle 2"/>
          <p:cNvSpPr>
            <a:spLocks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A6631CB-CCCC-4674-8413-B66538591ED3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58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2083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0836" name="Rectangle 2"/>
          <p:cNvSpPr>
            <a:spLocks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61175C7-B272-47A7-9839-76A2982A77E4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59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2288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884" name="Rectangle 2"/>
          <p:cNvSpPr>
            <a:spLocks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43BB6AA-D2E3-4C58-A541-88F3952C9131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60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2493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4932" name="Rectangle 2"/>
          <p:cNvSpPr>
            <a:spLocks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0314F5D-7B20-47B6-B2BE-61A6D0BB70EE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15364" name="Rectangle 2"/>
          <p:cNvSpPr>
            <a:spLocks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E8A31E4-CF45-45F6-BAA5-1A3A3CB4EE3B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61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2697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6980" name="Rectangle 2"/>
          <p:cNvSpPr>
            <a:spLocks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F94DD01-4543-480A-A46C-0D544153EC35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62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2902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9028" name="Rectangle 2"/>
          <p:cNvSpPr>
            <a:spLocks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4007908-9E77-481C-92E6-DE00C5B77225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63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3107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6" name="Rectangle 2"/>
          <p:cNvSpPr>
            <a:spLocks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E8BA048-3633-44E6-96D7-9266FA640B05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64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3312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24" name="Rectangle 2"/>
          <p:cNvSpPr>
            <a:spLocks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3CE0659-9B5B-4673-8EE4-1EFB814EA2CA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65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3517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5172" name="Rectangle 2"/>
          <p:cNvSpPr>
            <a:spLocks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450D67E-4C39-4D00-AE56-D4C53090414A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66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3721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7220" name="Rectangle 2"/>
          <p:cNvSpPr>
            <a:spLocks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14968FC-AB05-4FE4-BF1D-D8E4C5EF7B9E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67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3926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9268" name="Rectangle 2"/>
          <p:cNvSpPr>
            <a:spLocks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FC0845-7EA6-4514-8257-CEE93E6ACA90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68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4131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1316" name="Rectangle 2"/>
          <p:cNvSpPr>
            <a:spLocks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B308E6A-E90F-41F8-986A-77050B1778F0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69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4336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64" name="Rectangle 2"/>
          <p:cNvSpPr>
            <a:spLocks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A200BC4-A344-42CD-92B5-DADFF2956CDC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70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4541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5412" name="Rectangle 2"/>
          <p:cNvSpPr>
            <a:spLocks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0733EF0-E4E0-4899-A515-65BFC7986F7F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17412" name="Rectangle 2"/>
          <p:cNvSpPr>
            <a:spLocks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0E17496-60DD-46DF-9CC3-95F0105ACC23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71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4745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7460" name="Rectangle 2"/>
          <p:cNvSpPr>
            <a:spLocks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F0A7A1E-D865-4A5D-A786-D93935D28F2C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72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4950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9508" name="Rectangle 2"/>
          <p:cNvSpPr>
            <a:spLocks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0C42494-B41D-45C8-AB49-D25A47852000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73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5155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1556" name="Rectangle 2"/>
          <p:cNvSpPr>
            <a:spLocks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77F99A1-F670-41EB-BCEC-74F2803B78DD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74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5360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04" name="Rectangle 2"/>
          <p:cNvSpPr>
            <a:spLocks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DD17494-1B39-4F96-AC67-1E106109F423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75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5565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5652" name="Rectangle 2"/>
          <p:cNvSpPr>
            <a:spLocks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633DEB9-3AD6-4F06-B735-93ABFEFDE5F9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76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5769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7700" name="Rectangle 2"/>
          <p:cNvSpPr>
            <a:spLocks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E979B72-64FA-4846-8F30-6AEAF0DEBDDD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77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5974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9748" name="Rectangle 2"/>
          <p:cNvSpPr>
            <a:spLocks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DAEC300-08B9-497F-98A1-A3DEA847DD1D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78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6179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1796" name="Rectangle 2"/>
          <p:cNvSpPr>
            <a:spLocks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09AB482-992C-4FB9-818E-25B649DC5148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79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638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44" name="Rectangle 2"/>
          <p:cNvSpPr>
            <a:spLocks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879D662-59E3-41F2-A95F-17ADBDE2B15A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80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6589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5892" name="Rectangle 2"/>
          <p:cNvSpPr>
            <a:spLocks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E3893B2-1C3C-4F5D-A463-005B78BC663A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19460" name="Rectangle 2"/>
          <p:cNvSpPr>
            <a:spLocks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98EFAFA-1EBF-4BD2-AEEC-F37CFDF69791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81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6793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7940" name="Rectangle 2"/>
          <p:cNvSpPr>
            <a:spLocks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6CC0D32-0299-4BF4-8F40-6F2B58DF4F1C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82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6998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9988" name="Rectangle 2"/>
          <p:cNvSpPr>
            <a:spLocks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FE8451E-ED08-432E-9C21-DDE1EE79D9FA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83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7203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2036" name="Rectangle 2"/>
          <p:cNvSpPr>
            <a:spLocks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2516954-351C-4563-987C-647BAF1F30C7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84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7408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084" name="Rectangle 2"/>
          <p:cNvSpPr>
            <a:spLocks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773AE2F-3A33-47FE-A6D4-4EB38F5C6069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85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7613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6132" name="Rectangle 2"/>
          <p:cNvSpPr>
            <a:spLocks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18D658B-1171-45BF-8146-001016A1BAA2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86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7817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8180" name="Rectangle 2"/>
          <p:cNvSpPr>
            <a:spLocks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74A30A2-FAEC-435C-BD36-4E10028A454D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87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8022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0228" name="Rectangle 2"/>
          <p:cNvSpPr>
            <a:spLocks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B2AA879-5DD6-4400-B9A8-A5E55F63A877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88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8227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2276" name="Rectangle 2"/>
          <p:cNvSpPr>
            <a:spLocks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130943A-5AEB-4FFA-A49F-41BB818CD617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90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85347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185348" name="Rectangle 2"/>
          <p:cNvSpPr>
            <a:spLocks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7C5B7F1-20BC-41D1-BDB7-FC0100C001FE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93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89443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189444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636FD55-0429-4EFF-84E0-27DD6D254B25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21508" name="Rectangle 2"/>
          <p:cNvSpPr>
            <a:spLocks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3FFACC2-462F-4EAF-9D38-FACDA1B664FB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96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93539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193540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19558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fld id="{5476C1F1-9189-4F4F-B63F-D316B59A33F7}" type="slidenum">
              <a:rPr lang="en-US" altLang="zh-HK" smtClean="0">
                <a:solidFill>
                  <a:srgbClr val="000000"/>
                </a:solidFill>
                <a:ea typeface="新細明體" panose="02020500000000000000" pitchFamily="18" charset="-120"/>
              </a:rPr>
              <a:pPr/>
              <a:t>97</a:t>
            </a:fld>
            <a:endParaRPr lang="en-US" altLang="zh-HK" smtClean="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2EF3B7C-F275-4A6A-A2D6-8A60B59C9A61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105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204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C50AC51-0A47-4D6D-97E7-F243A5F49E6B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114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215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332784F-B87E-47C9-97E4-C6851FA1F694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120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2222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22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B61E510-D687-49D4-8A87-D21DAFB00230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126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22937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9380" name="Rectangle 2"/>
          <p:cNvSpPr>
            <a:spLocks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C377CF4-44C3-4E24-9420-64BCDC8C769D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127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23142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1428" name="Rectangle 2"/>
          <p:cNvSpPr>
            <a:spLocks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7A63708-3D6A-4840-B15B-9D338741C6D1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128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23347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3476" name="Rectangle 2"/>
          <p:cNvSpPr>
            <a:spLocks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CD7A048-6773-4335-92B5-AB0F5E02CA42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129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23552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24" name="Rectangle 2"/>
          <p:cNvSpPr>
            <a:spLocks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C61836A-33E7-4D0A-B198-E7AC408E5BCB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130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23757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7572" name="Rectangle 2"/>
          <p:cNvSpPr>
            <a:spLocks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10533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73739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1" y="273050"/>
            <a:ext cx="2055813" cy="58562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46255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28013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75591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1" y="273050"/>
            <a:ext cx="8228013" cy="5856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7474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8355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08836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1" y="1604965"/>
            <a:ext cx="4037013" cy="45243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6613" y="1604965"/>
            <a:ext cx="4038600" cy="45243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60035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93441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53707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19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27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HK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020900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171450"/>
            <a:ext cx="1195387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gradFill rotWithShape="0">
            <a:gsLst>
              <a:gs pos="0">
                <a:srgbClr val="2F2F75"/>
              </a:gs>
              <a:gs pos="50000">
                <a:srgbClr val="6666FF"/>
              </a:gs>
              <a:gs pos="100000">
                <a:srgbClr val="2F2F7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121150" y="6589713"/>
            <a:ext cx="1081088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zh-TW" sz="105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第 </a:t>
            </a:r>
            <a:fld id="{53F57210-8EC4-431D-8186-DD43E484263F}" type="slidenum">
              <a:rPr lang="en-US" altLang="zh-TW" sz="105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t>‹#›</a:t>
            </a:fld>
            <a:r>
              <a:rPr lang="en-US" altLang="zh-TW" sz="105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頁</a:t>
            </a: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0" y="6589713"/>
            <a:ext cx="241141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zh-TW" sz="105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課外活動  </a:t>
            </a:r>
            <a:r>
              <a:rPr lang="en-US" altLang="zh-HK" sz="105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Student Activities</a:t>
            </a:r>
          </a:p>
        </p:txBody>
      </p:sp>
      <p:sp>
        <p:nvSpPr>
          <p:cNvPr id="1030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243888" y="6588125"/>
            <a:ext cx="9001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zh-TW" sz="105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返回索引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 smtClean="0"/>
              <a:t>Click to edit the title text format</a:t>
            </a:r>
          </a:p>
        </p:txBody>
      </p:sp>
      <p:sp>
        <p:nvSpPr>
          <p:cNvPr id="103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 smtClean="0"/>
              <a:t>Click to edit the outline text format</a:t>
            </a:r>
          </a:p>
          <a:p>
            <a:pPr lvl="1"/>
            <a:r>
              <a:rPr lang="en-GB" altLang="zh-TW" smtClean="0"/>
              <a:t>Second Outline Level</a:t>
            </a:r>
          </a:p>
          <a:p>
            <a:pPr lvl="2"/>
            <a:r>
              <a:rPr lang="en-GB" altLang="zh-TW" smtClean="0"/>
              <a:t>Third Outline Level</a:t>
            </a:r>
          </a:p>
          <a:p>
            <a:pPr lvl="3"/>
            <a:r>
              <a:rPr lang="en-GB" altLang="zh-TW" smtClean="0"/>
              <a:t>Fourth Outline Level</a:t>
            </a:r>
          </a:p>
          <a:p>
            <a:pPr lvl="4"/>
            <a:r>
              <a:rPr lang="en-GB" altLang="zh-TW" smtClean="0"/>
              <a:t>Fifth Outline Level</a:t>
            </a:r>
          </a:p>
          <a:p>
            <a:pPr lvl="4"/>
            <a:r>
              <a:rPr lang="en-GB" altLang="zh-TW" smtClean="0"/>
              <a:t>Sixth Outline Level</a:t>
            </a:r>
          </a:p>
          <a:p>
            <a:pPr lvl="4"/>
            <a:r>
              <a:rPr lang="en-GB" altLang="zh-TW" smtClean="0"/>
              <a:t>Seventh Outline Level</a:t>
            </a:r>
          </a:p>
          <a:p>
            <a:pPr lvl="4"/>
            <a:r>
              <a:rPr lang="en-GB" altLang="zh-TW" smtClean="0"/>
              <a:t>Eighth Outline Level</a:t>
            </a:r>
          </a:p>
          <a:p>
            <a:pPr lvl="4"/>
            <a:r>
              <a:rPr lang="en-GB" altLang="zh-TW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33655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33655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00">
          <a:solidFill>
            <a:srgbClr val="FFFFFF"/>
          </a:solidFill>
          <a:latin typeface="Times New Roman" pitchFamily="18" charset="0"/>
          <a:ea typeface="標楷體" pitchFamily="65" charset="-120"/>
        </a:defRPr>
      </a:lvl2pPr>
      <a:lvl3pPr algn="ctr" defTabSz="33655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00">
          <a:solidFill>
            <a:srgbClr val="FFFFFF"/>
          </a:solidFill>
          <a:latin typeface="Times New Roman" pitchFamily="18" charset="0"/>
          <a:ea typeface="標楷體" pitchFamily="65" charset="-120"/>
        </a:defRPr>
      </a:lvl3pPr>
      <a:lvl4pPr algn="ctr" defTabSz="33655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00">
          <a:solidFill>
            <a:srgbClr val="FFFFFF"/>
          </a:solidFill>
          <a:latin typeface="Times New Roman" pitchFamily="18" charset="0"/>
          <a:ea typeface="標楷體" pitchFamily="65" charset="-120"/>
        </a:defRPr>
      </a:lvl4pPr>
      <a:lvl5pPr algn="ctr" defTabSz="33655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00">
          <a:solidFill>
            <a:srgbClr val="FFFFFF"/>
          </a:solidFill>
          <a:latin typeface="Times New Roman" pitchFamily="18" charset="0"/>
          <a:ea typeface="標楷體" pitchFamily="65" charset="-120"/>
        </a:defRPr>
      </a:lvl5pPr>
      <a:lvl6pPr marL="1885950" indent="-171450" algn="ctr" defTabSz="336947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50">
          <a:solidFill>
            <a:srgbClr val="FFFFFF"/>
          </a:solidFill>
          <a:latin typeface="Times New Roman" pitchFamily="18" charset="0"/>
          <a:ea typeface="標楷體" pitchFamily="65" charset="-120"/>
        </a:defRPr>
      </a:lvl6pPr>
      <a:lvl7pPr marL="2228850" indent="-171450" algn="ctr" defTabSz="336947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50">
          <a:solidFill>
            <a:srgbClr val="FFFFFF"/>
          </a:solidFill>
          <a:latin typeface="Times New Roman" pitchFamily="18" charset="0"/>
          <a:ea typeface="標楷體" pitchFamily="65" charset="-120"/>
        </a:defRPr>
      </a:lvl7pPr>
      <a:lvl8pPr marL="2571750" indent="-171450" algn="ctr" defTabSz="336947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50">
          <a:solidFill>
            <a:srgbClr val="FFFFFF"/>
          </a:solidFill>
          <a:latin typeface="Times New Roman" pitchFamily="18" charset="0"/>
          <a:ea typeface="標楷體" pitchFamily="65" charset="-120"/>
        </a:defRPr>
      </a:lvl8pPr>
      <a:lvl9pPr marL="2914650" indent="-171450" algn="ctr" defTabSz="336947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50">
          <a:solidFill>
            <a:srgbClr val="FFFFFF"/>
          </a:solidFill>
          <a:latin typeface="Times New Roman" pitchFamily="18" charset="0"/>
          <a:ea typeface="標楷體" pitchFamily="65" charset="-120"/>
        </a:defRPr>
      </a:lvl9pPr>
    </p:titleStyle>
    <p:bodyStyle>
      <a:lvl1pPr marL="257175" indent="-257175" algn="l" defTabSz="33655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557213" indent="-214313" algn="l" defTabSz="336550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+mn-lt"/>
          <a:ea typeface="+mn-ea"/>
        </a:defRPr>
      </a:lvl2pPr>
      <a:lvl3pPr marL="857250" indent="-171450" algn="l" defTabSz="33655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n-lt"/>
          <a:ea typeface="+mn-ea"/>
        </a:defRPr>
      </a:lvl3pPr>
      <a:lvl4pPr marL="1200150" indent="-171450" algn="l" defTabSz="336550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>
          <a:solidFill>
            <a:srgbClr val="000000"/>
          </a:solidFill>
          <a:latin typeface="+mn-lt"/>
          <a:ea typeface="+mn-ea"/>
        </a:defRPr>
      </a:lvl4pPr>
      <a:lvl5pPr marL="1543050" indent="-171450" algn="l" defTabSz="336550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>
          <a:solidFill>
            <a:srgbClr val="000000"/>
          </a:solidFill>
          <a:latin typeface="+mn-lt"/>
          <a:ea typeface="+mn-ea"/>
        </a:defRPr>
      </a:lvl5pPr>
      <a:lvl6pPr marL="1885950" indent="-171450" algn="l" defTabSz="336947" rtl="0" fontAlgn="base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000000"/>
          </a:solidFill>
          <a:latin typeface="+mn-lt"/>
          <a:ea typeface="+mn-ea"/>
        </a:defRPr>
      </a:lvl6pPr>
      <a:lvl7pPr marL="2228850" indent="-171450" algn="l" defTabSz="336947" rtl="0" fontAlgn="base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000000"/>
          </a:solidFill>
          <a:latin typeface="+mn-lt"/>
          <a:ea typeface="+mn-ea"/>
        </a:defRPr>
      </a:lvl7pPr>
      <a:lvl8pPr marL="2571750" indent="-171450" algn="l" defTabSz="336947" rtl="0" fontAlgn="base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000000"/>
          </a:solidFill>
          <a:latin typeface="+mn-lt"/>
          <a:ea typeface="+mn-ea"/>
        </a:defRPr>
      </a:lvl8pPr>
      <a:lvl9pPr marL="2914650" indent="-171450" algn="l" defTabSz="336947" rtl="0" fontAlgn="base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H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#Slide 16" TargetMode="External"/><Relationship Id="rId13" Type="http://schemas.openxmlformats.org/officeDocument/2006/relationships/slide" Target="slide52.xml"/><Relationship Id="rId18" Type="http://schemas.openxmlformats.org/officeDocument/2006/relationships/hyperlink" Target="#Slide 68" TargetMode="External"/><Relationship Id="rId26" Type="http://schemas.openxmlformats.org/officeDocument/2006/relationships/hyperlink" Target="#Slide 104" TargetMode="External"/><Relationship Id="rId3" Type="http://schemas.openxmlformats.org/officeDocument/2006/relationships/slide" Target="slide3.xml"/><Relationship Id="rId21" Type="http://schemas.openxmlformats.org/officeDocument/2006/relationships/slide" Target="slide85.xml"/><Relationship Id="rId7" Type="http://schemas.openxmlformats.org/officeDocument/2006/relationships/slide" Target="slide15.xml"/><Relationship Id="rId12" Type="http://schemas.openxmlformats.org/officeDocument/2006/relationships/hyperlink" Target="#Slide 41" TargetMode="External"/><Relationship Id="rId17" Type="http://schemas.openxmlformats.org/officeDocument/2006/relationships/slide" Target="slide63.xml"/><Relationship Id="rId25" Type="http://schemas.openxmlformats.org/officeDocument/2006/relationships/slide" Target="slide134.xml"/><Relationship Id="rId2" Type="http://schemas.openxmlformats.org/officeDocument/2006/relationships/notesSlide" Target="../notesSlides/notesSlide1.xml"/><Relationship Id="rId16" Type="http://schemas.openxmlformats.org/officeDocument/2006/relationships/hyperlink" Target="#Slide 65" TargetMode="External"/><Relationship Id="rId20" Type="http://schemas.openxmlformats.org/officeDocument/2006/relationships/hyperlink" Target="#Slide 8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#Slide 6" TargetMode="External"/><Relationship Id="rId11" Type="http://schemas.openxmlformats.org/officeDocument/2006/relationships/slide" Target="slide39.xml"/><Relationship Id="rId24" Type="http://schemas.openxmlformats.org/officeDocument/2006/relationships/hyperlink" Target="#Slide 97" TargetMode="External"/><Relationship Id="rId5" Type="http://schemas.openxmlformats.org/officeDocument/2006/relationships/slide" Target="slide6.xml"/><Relationship Id="rId15" Type="http://schemas.openxmlformats.org/officeDocument/2006/relationships/slide" Target="slide60.xml"/><Relationship Id="rId23" Type="http://schemas.openxmlformats.org/officeDocument/2006/relationships/slide" Target="slide127.xml"/><Relationship Id="rId28" Type="http://schemas.openxmlformats.org/officeDocument/2006/relationships/hyperlink" Target="#Slide 106" TargetMode="External"/><Relationship Id="rId10" Type="http://schemas.openxmlformats.org/officeDocument/2006/relationships/hyperlink" Target="#Slide 29" TargetMode="External"/><Relationship Id="rId19" Type="http://schemas.openxmlformats.org/officeDocument/2006/relationships/slide" Target="slide78.xml"/><Relationship Id="rId4" Type="http://schemas.openxmlformats.org/officeDocument/2006/relationships/hyperlink" Target="#Slide 3" TargetMode="External"/><Relationship Id="rId9" Type="http://schemas.openxmlformats.org/officeDocument/2006/relationships/slide" Target="slide27.xml"/><Relationship Id="rId14" Type="http://schemas.openxmlformats.org/officeDocument/2006/relationships/hyperlink" Target="#Slide 57" TargetMode="External"/><Relationship Id="rId22" Type="http://schemas.openxmlformats.org/officeDocument/2006/relationships/hyperlink" Target="#Slide 91" TargetMode="External"/><Relationship Id="rId27" Type="http://schemas.openxmlformats.org/officeDocument/2006/relationships/slide" Target="slide1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6.pn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ctrTitle"/>
          </p:nvPr>
        </p:nvSpPr>
        <p:spPr>
          <a:xfrm>
            <a:off x="844550" y="1881188"/>
            <a:ext cx="7399338" cy="2195512"/>
          </a:xfrm>
        </p:spPr>
        <p:txBody>
          <a:bodyPr/>
          <a:lstStyle/>
          <a:p>
            <a:pPr defTabSz="449263">
              <a:lnSpc>
                <a:spcPct val="150000"/>
              </a:lnSpc>
              <a:defRPr/>
            </a:pPr>
            <a:r>
              <a:rPr lang="zh-HK" altLang="zh-TW" sz="4000" b="1" kern="12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線上培訓課程系列</a:t>
            </a:r>
            <a:r>
              <a:rPr lang="zh-TW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400" b="1" kern="1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課外活動</a:t>
            </a:r>
            <a:endParaRPr lang="zh-HK" altLang="en-US" sz="4400" b="1" kern="12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574675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1674813"/>
            <a:ext cx="5103813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4" name="AutoShape 3"/>
          <p:cNvSpPr>
            <a:spLocks noChangeArrowheads="1"/>
          </p:cNvSpPr>
          <p:nvPr/>
        </p:nvSpPr>
        <p:spPr bwMode="auto">
          <a:xfrm>
            <a:off x="4248150" y="998538"/>
            <a:ext cx="3348038" cy="1552575"/>
          </a:xfrm>
          <a:prstGeom prst="wedgeRoundRectCallout">
            <a:avLst>
              <a:gd name="adj1" fmla="val -15620"/>
              <a:gd name="adj2" fmla="val 10278"/>
              <a:gd name="adj3" fmla="val 16667"/>
            </a:avLst>
          </a:prstGeom>
          <a:solidFill>
            <a:srgbClr val="FFFF66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HK">
                <a:solidFill>
                  <a:srgbClr val="6600FF"/>
                </a:solidFill>
                <a:latin typeface="Arial Black" panose="020B0A04020102020204" pitchFamily="34" charset="0"/>
              </a:rPr>
              <a:t>SYSTEM_ADMIN</a:t>
            </a:r>
          </a:p>
          <a:p>
            <a:pPr algn="ctr">
              <a:spcBef>
                <a:spcPct val="0"/>
              </a:spcBef>
            </a:pPr>
            <a:r>
              <a:rPr lang="en-US" altLang="zh-HK">
                <a:solidFill>
                  <a:srgbClr val="6600FF"/>
                </a:solidFill>
                <a:latin typeface="Arial Black" panose="020B0A04020102020204" pitchFamily="34" charset="0"/>
              </a:rPr>
              <a:t>STA_ADMIN</a:t>
            </a:r>
          </a:p>
          <a:p>
            <a:pPr algn="ctr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自動擁有「課外活動」模組所有權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限</a:t>
            </a: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1701800"/>
            <a:ext cx="5289550" cy="21288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63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4008438"/>
            <a:ext cx="6143625" cy="7350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636" name="AutoShape 2"/>
          <p:cNvSpPr>
            <a:spLocks noChangeArrowheads="1"/>
          </p:cNvSpPr>
          <p:nvPr/>
        </p:nvSpPr>
        <p:spPr bwMode="auto">
          <a:xfrm>
            <a:off x="4362450" y="4589463"/>
            <a:ext cx="3392488" cy="9112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利用搜尋功能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可找出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在代碼表「活動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項目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」中狀態定為</a:t>
            </a:r>
            <a:r>
              <a:rPr lang="en-US" altLang="zh-HK" sz="1800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的項目。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揀選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後按「</a:t>
            </a:r>
            <a:r>
              <a:rPr lang="zh-TW" altLang="en-US" sz="18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選擇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7637" name="矩形 5"/>
          <p:cNvSpPr>
            <a:spLocks noChangeArrowheads="1"/>
          </p:cNvSpPr>
          <p:nvPr/>
        </p:nvSpPr>
        <p:spPr bwMode="auto">
          <a:xfrm>
            <a:off x="2870200" y="2484438"/>
            <a:ext cx="595313" cy="2159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1484313"/>
            <a:ext cx="5691188" cy="41449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659" name="AutoShape 4"/>
          <p:cNvSpPr>
            <a:spLocks noChangeArrowheads="1"/>
          </p:cNvSpPr>
          <p:nvPr/>
        </p:nvSpPr>
        <p:spPr bwMode="auto">
          <a:xfrm>
            <a:off x="4059238" y="4022725"/>
            <a:ext cx="3644900" cy="14700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設定「</a:t>
            </a:r>
            <a:r>
              <a:rPr lang="en-US" altLang="zh-TW" sz="18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專責教職員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」，可以處理相關活動的學生資料。設定「</a:t>
            </a:r>
            <a:r>
              <a:rPr lang="zh-TW" altLang="en-US" sz="18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所屬的課外活動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，則可由課外活動複製學生名單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。修改後，必須按「儲存」。</a:t>
            </a:r>
          </a:p>
        </p:txBody>
      </p:sp>
      <p:sp>
        <p:nvSpPr>
          <p:cNvPr id="209924" name="Rectangle 6"/>
          <p:cNvSpPr>
            <a:spLocks noChangeArrowheads="1"/>
          </p:cNvSpPr>
          <p:nvPr/>
        </p:nvSpPr>
        <p:spPr bwMode="auto">
          <a:xfrm>
            <a:off x="2763838" y="2043113"/>
            <a:ext cx="238125" cy="114300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825">
                <a:solidFill>
                  <a:schemeClr val="tx1"/>
                </a:solidFill>
              </a:rPr>
              <a:t>2020</a:t>
            </a:r>
            <a:endParaRPr lang="zh-HK" altLang="en-US" sz="825"/>
          </a:p>
        </p:txBody>
      </p:sp>
      <p:sp>
        <p:nvSpPr>
          <p:cNvPr id="209925" name="Rectangle 6"/>
          <p:cNvSpPr>
            <a:spLocks noChangeArrowheads="1"/>
          </p:cNvSpPr>
          <p:nvPr/>
        </p:nvSpPr>
        <p:spPr bwMode="auto">
          <a:xfrm>
            <a:off x="2801938" y="2620963"/>
            <a:ext cx="236537" cy="11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825">
                <a:solidFill>
                  <a:schemeClr val="tx1"/>
                </a:solidFill>
              </a:rPr>
              <a:t>2020</a:t>
            </a:r>
            <a:endParaRPr lang="zh-HK" altLang="en-US" sz="825"/>
          </a:p>
        </p:txBody>
      </p:sp>
      <p:sp>
        <p:nvSpPr>
          <p:cNvPr id="209926" name="Rectangle 6"/>
          <p:cNvSpPr>
            <a:spLocks noChangeArrowheads="1"/>
          </p:cNvSpPr>
          <p:nvPr/>
        </p:nvSpPr>
        <p:spPr bwMode="auto">
          <a:xfrm>
            <a:off x="3135313" y="2846388"/>
            <a:ext cx="236537" cy="112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825">
                <a:solidFill>
                  <a:schemeClr val="tx1"/>
                </a:solidFill>
              </a:rPr>
              <a:t>2020</a:t>
            </a:r>
            <a:endParaRPr lang="zh-HK" altLang="en-US" sz="825"/>
          </a:p>
        </p:txBody>
      </p:sp>
      <p:sp>
        <p:nvSpPr>
          <p:cNvPr id="209927" name="Rectangle 6"/>
          <p:cNvSpPr>
            <a:spLocks noChangeArrowheads="1"/>
          </p:cNvSpPr>
          <p:nvPr/>
        </p:nvSpPr>
        <p:spPr bwMode="auto">
          <a:xfrm>
            <a:off x="6402388" y="2846388"/>
            <a:ext cx="238125" cy="11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825">
                <a:solidFill>
                  <a:schemeClr val="tx1"/>
                </a:solidFill>
              </a:rPr>
              <a:t>2020</a:t>
            </a:r>
            <a:endParaRPr lang="zh-HK" altLang="en-US" sz="825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512888"/>
            <a:ext cx="6883400" cy="31321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683" name="AutoShape 4"/>
          <p:cNvSpPr>
            <a:spLocks noChangeArrowheads="1"/>
          </p:cNvSpPr>
          <p:nvPr/>
        </p:nvSpPr>
        <p:spPr bwMode="auto">
          <a:xfrm>
            <a:off x="3141663" y="4635500"/>
            <a:ext cx="4676775" cy="98266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同一個活動項目代碼可以在同一學年內多次使用。條件是前置補充、後置補充、開始日期及完成日期不能完全相同。</a:t>
            </a:r>
            <a:endParaRPr lang="en-US" altLang="zh-TW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9684" name="矩形 1"/>
          <p:cNvSpPr>
            <a:spLocks noChangeArrowheads="1"/>
          </p:cNvSpPr>
          <p:nvPr/>
        </p:nvSpPr>
        <p:spPr bwMode="auto">
          <a:xfrm>
            <a:off x="2016125" y="3941763"/>
            <a:ext cx="4176713" cy="37782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</a:pPr>
            <a:endParaRPr lang="zh-TW" altLang="en-US"/>
          </a:p>
        </p:txBody>
      </p:sp>
      <p:sp>
        <p:nvSpPr>
          <p:cNvPr id="210949" name="Rectangle 11"/>
          <p:cNvSpPr>
            <a:spLocks noChangeArrowheads="1"/>
          </p:cNvSpPr>
          <p:nvPr/>
        </p:nvSpPr>
        <p:spPr bwMode="auto">
          <a:xfrm>
            <a:off x="2351088" y="1857375"/>
            <a:ext cx="212725" cy="103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750">
                <a:solidFill>
                  <a:schemeClr val="tx1"/>
                </a:solidFill>
              </a:rPr>
              <a:t>2020</a:t>
            </a:r>
            <a:endParaRPr lang="zh-HK" altLang="en-US" sz="750"/>
          </a:p>
        </p:txBody>
      </p:sp>
      <p:sp>
        <p:nvSpPr>
          <p:cNvPr id="210950" name="Rectangle 6"/>
          <p:cNvSpPr>
            <a:spLocks noChangeArrowheads="1"/>
          </p:cNvSpPr>
          <p:nvPr/>
        </p:nvSpPr>
        <p:spPr bwMode="auto">
          <a:xfrm>
            <a:off x="2632075" y="2049463"/>
            <a:ext cx="212725" cy="103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750">
                <a:solidFill>
                  <a:schemeClr val="tx1"/>
                </a:solidFill>
              </a:rPr>
              <a:t>2020</a:t>
            </a:r>
            <a:endParaRPr lang="zh-HK" altLang="en-US" sz="750"/>
          </a:p>
        </p:txBody>
      </p:sp>
      <p:sp>
        <p:nvSpPr>
          <p:cNvPr id="210951" name="Rectangle 6"/>
          <p:cNvSpPr>
            <a:spLocks noChangeArrowheads="1"/>
          </p:cNvSpPr>
          <p:nvPr/>
        </p:nvSpPr>
        <p:spPr bwMode="auto">
          <a:xfrm>
            <a:off x="4973638" y="2051050"/>
            <a:ext cx="212725" cy="103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750">
                <a:solidFill>
                  <a:schemeClr val="tx1"/>
                </a:solidFill>
              </a:rPr>
              <a:t>2021</a:t>
            </a:r>
            <a:endParaRPr lang="zh-HK" altLang="en-US" sz="750"/>
          </a:p>
        </p:txBody>
      </p:sp>
      <p:sp>
        <p:nvSpPr>
          <p:cNvPr id="210952" name="Rectangle 6"/>
          <p:cNvSpPr>
            <a:spLocks noChangeArrowheads="1"/>
          </p:cNvSpPr>
          <p:nvPr/>
        </p:nvSpPr>
        <p:spPr bwMode="auto">
          <a:xfrm>
            <a:off x="5141913" y="3989388"/>
            <a:ext cx="236537" cy="114300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825">
                <a:solidFill>
                  <a:schemeClr val="tx1"/>
                </a:solidFill>
              </a:rPr>
              <a:t>2020</a:t>
            </a:r>
            <a:endParaRPr lang="zh-HK" altLang="en-US" sz="825"/>
          </a:p>
        </p:txBody>
      </p:sp>
      <p:sp>
        <p:nvSpPr>
          <p:cNvPr id="210953" name="Rectangle 6"/>
          <p:cNvSpPr>
            <a:spLocks noChangeArrowheads="1"/>
          </p:cNvSpPr>
          <p:nvPr/>
        </p:nvSpPr>
        <p:spPr bwMode="auto">
          <a:xfrm>
            <a:off x="5849938" y="3989388"/>
            <a:ext cx="238125" cy="114300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825">
                <a:solidFill>
                  <a:schemeClr val="tx1"/>
                </a:solidFill>
              </a:rPr>
              <a:t>2020</a:t>
            </a:r>
            <a:endParaRPr lang="zh-HK" altLang="en-US" sz="825"/>
          </a:p>
        </p:txBody>
      </p:sp>
      <p:sp>
        <p:nvSpPr>
          <p:cNvPr id="210954" name="Rectangle 6"/>
          <p:cNvSpPr>
            <a:spLocks noChangeArrowheads="1"/>
          </p:cNvSpPr>
          <p:nvPr/>
        </p:nvSpPr>
        <p:spPr bwMode="auto">
          <a:xfrm>
            <a:off x="5141913" y="4175125"/>
            <a:ext cx="236537" cy="114300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825">
                <a:solidFill>
                  <a:schemeClr val="tx1"/>
                </a:solidFill>
              </a:rPr>
              <a:t>2021</a:t>
            </a:r>
            <a:endParaRPr lang="zh-HK" altLang="en-US" sz="825"/>
          </a:p>
        </p:txBody>
      </p:sp>
      <p:sp>
        <p:nvSpPr>
          <p:cNvPr id="210955" name="Rectangle 6"/>
          <p:cNvSpPr>
            <a:spLocks noChangeArrowheads="1"/>
          </p:cNvSpPr>
          <p:nvPr/>
        </p:nvSpPr>
        <p:spPr bwMode="auto">
          <a:xfrm>
            <a:off x="5849938" y="4175125"/>
            <a:ext cx="238125" cy="114300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825">
                <a:solidFill>
                  <a:schemeClr val="tx1"/>
                </a:solidFill>
              </a:rPr>
              <a:t>2021</a:t>
            </a:r>
            <a:endParaRPr lang="zh-HK" altLang="en-US" sz="825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5" t="-40" r="2879" b="37248"/>
          <a:stretch>
            <a:fillRect/>
          </a:stretch>
        </p:blipFill>
        <p:spPr bwMode="auto">
          <a:xfrm>
            <a:off x="1304925" y="1611313"/>
            <a:ext cx="6627813" cy="29813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707" name="AutoShape 3"/>
          <p:cNvSpPr>
            <a:spLocks noChangeArrowheads="1"/>
          </p:cNvSpPr>
          <p:nvPr/>
        </p:nvSpPr>
        <p:spPr bwMode="auto">
          <a:xfrm>
            <a:off x="3384550" y="4592638"/>
            <a:ext cx="3998913" cy="73025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18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由上學年複製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可將上一個學年的活動項目複製到本學年。</a:t>
            </a:r>
            <a:endParaRPr lang="en-US" altLang="zh-TW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1790700" y="4319588"/>
            <a:ext cx="593725" cy="18891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/>
          <a:lstStyle/>
          <a:p>
            <a:pPr defTabSz="252710">
              <a:buClr>
                <a:srgbClr val="000000"/>
              </a:buClr>
              <a:buSzPct val="100000"/>
              <a:defRPr/>
            </a:pPr>
            <a:endParaRPr lang="zh-TW" altLang="en-US" sz="1013">
              <a:latin typeface="Arial" charset="0"/>
            </a:endParaRPr>
          </a:p>
        </p:txBody>
      </p:sp>
      <p:sp>
        <p:nvSpPr>
          <p:cNvPr id="211973" name="Rectangle 7"/>
          <p:cNvSpPr>
            <a:spLocks noChangeArrowheads="1"/>
          </p:cNvSpPr>
          <p:nvPr/>
        </p:nvSpPr>
        <p:spPr bwMode="auto">
          <a:xfrm>
            <a:off x="2511425" y="2089150"/>
            <a:ext cx="211138" cy="103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750">
                <a:solidFill>
                  <a:schemeClr val="tx1"/>
                </a:solidFill>
              </a:rPr>
              <a:t>2020</a:t>
            </a:r>
            <a:endParaRPr lang="zh-HK" altLang="en-US" sz="750"/>
          </a:p>
        </p:txBody>
      </p:sp>
      <p:sp>
        <p:nvSpPr>
          <p:cNvPr id="211974" name="Rectangle 6"/>
          <p:cNvSpPr>
            <a:spLocks noChangeArrowheads="1"/>
          </p:cNvSpPr>
          <p:nvPr/>
        </p:nvSpPr>
        <p:spPr bwMode="auto">
          <a:xfrm>
            <a:off x="2792413" y="2274888"/>
            <a:ext cx="211137" cy="103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750">
                <a:solidFill>
                  <a:schemeClr val="tx1"/>
                </a:solidFill>
              </a:rPr>
              <a:t>2020</a:t>
            </a:r>
            <a:endParaRPr lang="zh-HK" altLang="en-US" sz="750"/>
          </a:p>
        </p:txBody>
      </p:sp>
      <p:sp>
        <p:nvSpPr>
          <p:cNvPr id="211975" name="Rectangle 6"/>
          <p:cNvSpPr>
            <a:spLocks noChangeArrowheads="1"/>
          </p:cNvSpPr>
          <p:nvPr/>
        </p:nvSpPr>
        <p:spPr bwMode="auto">
          <a:xfrm>
            <a:off x="5078413" y="2274888"/>
            <a:ext cx="211137" cy="103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750">
                <a:solidFill>
                  <a:schemeClr val="tx1"/>
                </a:solidFill>
              </a:rPr>
              <a:t>2021</a:t>
            </a:r>
            <a:endParaRPr lang="zh-HK" altLang="en-US" sz="7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1619250"/>
            <a:ext cx="6378575" cy="36464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 bwMode="auto">
          <a:xfrm>
            <a:off x="1393825" y="4968875"/>
            <a:ext cx="674688" cy="24288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/>
          <a:lstStyle/>
          <a:p>
            <a:pPr defTabSz="252710">
              <a:buClr>
                <a:srgbClr val="000000"/>
              </a:buClr>
              <a:buSzPct val="100000"/>
              <a:defRPr/>
            </a:pPr>
            <a:endParaRPr lang="zh-TW" altLang="en-US" sz="1013">
              <a:latin typeface="Arial" charset="0"/>
            </a:endParaRPr>
          </a:p>
        </p:txBody>
      </p:sp>
      <p:sp>
        <p:nvSpPr>
          <p:cNvPr id="201732" name="AutoShape 3"/>
          <p:cNvSpPr>
            <a:spLocks noChangeArrowheads="1"/>
          </p:cNvSpPr>
          <p:nvPr/>
        </p:nvSpPr>
        <p:spPr bwMode="auto">
          <a:xfrm>
            <a:off x="3303588" y="5240338"/>
            <a:ext cx="4514850" cy="42545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選擇要複製的活動項目，然後按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18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複製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2997" name="矩形 7"/>
          <p:cNvSpPr>
            <a:spLocks noChangeArrowheads="1"/>
          </p:cNvSpPr>
          <p:nvPr/>
        </p:nvSpPr>
        <p:spPr bwMode="auto">
          <a:xfrm>
            <a:off x="5275263" y="4697413"/>
            <a:ext cx="350837" cy="1619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zh-TW" sz="675">
                <a:solidFill>
                  <a:schemeClr val="tx1"/>
                </a:solidFill>
              </a:rPr>
              <a:t>2020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212998" name="矩形 8"/>
          <p:cNvSpPr>
            <a:spLocks noChangeArrowheads="1"/>
          </p:cNvSpPr>
          <p:nvPr/>
        </p:nvSpPr>
        <p:spPr bwMode="auto">
          <a:xfrm>
            <a:off x="6003925" y="4697413"/>
            <a:ext cx="350838" cy="1619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zh-TW" sz="675">
                <a:solidFill>
                  <a:schemeClr val="tx1"/>
                </a:solidFill>
              </a:rPr>
              <a:t>2020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201735" name="Rectangle 9"/>
          <p:cNvSpPr>
            <a:spLocks noChangeArrowheads="1"/>
          </p:cNvSpPr>
          <p:nvPr/>
        </p:nvSpPr>
        <p:spPr bwMode="auto">
          <a:xfrm>
            <a:off x="2420938" y="2063750"/>
            <a:ext cx="255587" cy="123825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sz="900">
                <a:solidFill>
                  <a:schemeClr val="tx1"/>
                </a:solidFill>
              </a:rPr>
              <a:t>2020</a:t>
            </a:r>
            <a:endParaRPr lang="zh-HK" altLang="en-US" sz="900"/>
          </a:p>
        </p:txBody>
      </p:sp>
      <p:sp>
        <p:nvSpPr>
          <p:cNvPr id="201736" name="Rectangle 6"/>
          <p:cNvSpPr>
            <a:spLocks noChangeArrowheads="1"/>
          </p:cNvSpPr>
          <p:nvPr/>
        </p:nvSpPr>
        <p:spPr bwMode="auto">
          <a:xfrm>
            <a:off x="2824163" y="2293938"/>
            <a:ext cx="257175" cy="1254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sz="900">
                <a:solidFill>
                  <a:schemeClr val="tx1"/>
                </a:solidFill>
              </a:rPr>
              <a:t>2020</a:t>
            </a:r>
            <a:endParaRPr lang="zh-HK" altLang="en-US" sz="900"/>
          </a:p>
        </p:txBody>
      </p:sp>
      <p:sp>
        <p:nvSpPr>
          <p:cNvPr id="201737" name="Rectangle 6"/>
          <p:cNvSpPr>
            <a:spLocks noChangeArrowheads="1"/>
          </p:cNvSpPr>
          <p:nvPr/>
        </p:nvSpPr>
        <p:spPr bwMode="auto">
          <a:xfrm>
            <a:off x="6135688" y="2301875"/>
            <a:ext cx="255587" cy="123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sz="900">
                <a:solidFill>
                  <a:schemeClr val="tx1"/>
                </a:solidFill>
              </a:rPr>
              <a:t>2021</a:t>
            </a:r>
            <a:endParaRPr lang="zh-HK" altLang="en-U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619250"/>
            <a:ext cx="6445250" cy="27495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2755" name="AutoShape 3"/>
          <p:cNvSpPr>
            <a:spLocks noChangeArrowheads="1"/>
          </p:cNvSpPr>
          <p:nvPr/>
        </p:nvSpPr>
        <p:spPr bwMode="auto">
          <a:xfrm>
            <a:off x="3465513" y="4456113"/>
            <a:ext cx="4160837" cy="66675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由上學年複製的活動項目的開始日期及完成日期會</a:t>
            </a:r>
            <a:r>
              <a:rPr lang="zh-TW" altLang="en-US" sz="18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自動增加一年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4020" name="Rectangle 11"/>
          <p:cNvSpPr>
            <a:spLocks noChangeArrowheads="1"/>
          </p:cNvSpPr>
          <p:nvPr/>
        </p:nvSpPr>
        <p:spPr bwMode="auto">
          <a:xfrm>
            <a:off x="2503488" y="1944688"/>
            <a:ext cx="212725" cy="103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750">
                <a:solidFill>
                  <a:schemeClr val="tx1"/>
                </a:solidFill>
              </a:rPr>
              <a:t>2020</a:t>
            </a:r>
            <a:endParaRPr lang="zh-HK" altLang="en-US" sz="750"/>
          </a:p>
        </p:txBody>
      </p:sp>
      <p:sp>
        <p:nvSpPr>
          <p:cNvPr id="214021" name="Rectangle 6"/>
          <p:cNvSpPr>
            <a:spLocks noChangeArrowheads="1"/>
          </p:cNvSpPr>
          <p:nvPr/>
        </p:nvSpPr>
        <p:spPr bwMode="auto">
          <a:xfrm>
            <a:off x="2770188" y="2127250"/>
            <a:ext cx="212725" cy="10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750">
                <a:solidFill>
                  <a:schemeClr val="tx1"/>
                </a:solidFill>
              </a:rPr>
              <a:t>2020</a:t>
            </a:r>
            <a:endParaRPr lang="zh-HK" altLang="en-US" sz="750"/>
          </a:p>
        </p:txBody>
      </p:sp>
      <p:sp>
        <p:nvSpPr>
          <p:cNvPr id="214022" name="Rectangle 6"/>
          <p:cNvSpPr>
            <a:spLocks noChangeArrowheads="1"/>
          </p:cNvSpPr>
          <p:nvPr/>
        </p:nvSpPr>
        <p:spPr bwMode="auto">
          <a:xfrm>
            <a:off x="4972050" y="2127250"/>
            <a:ext cx="211138" cy="103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750">
                <a:solidFill>
                  <a:schemeClr val="tx1"/>
                </a:solidFill>
              </a:rPr>
              <a:t>2021</a:t>
            </a:r>
            <a:endParaRPr lang="zh-HK" altLang="en-US" sz="750"/>
          </a:p>
        </p:txBody>
      </p:sp>
      <p:sp>
        <p:nvSpPr>
          <p:cNvPr id="214023" name="Rectangle 6"/>
          <p:cNvSpPr>
            <a:spLocks noChangeArrowheads="1"/>
          </p:cNvSpPr>
          <p:nvPr/>
        </p:nvSpPr>
        <p:spPr bwMode="auto">
          <a:xfrm>
            <a:off x="5408613" y="2466975"/>
            <a:ext cx="212725" cy="103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750">
                <a:solidFill>
                  <a:schemeClr val="tx1"/>
                </a:solidFill>
              </a:rPr>
              <a:t>2021</a:t>
            </a:r>
            <a:endParaRPr lang="zh-HK" altLang="en-US" sz="750"/>
          </a:p>
        </p:txBody>
      </p:sp>
      <p:sp>
        <p:nvSpPr>
          <p:cNvPr id="214024" name="Rectangle 6"/>
          <p:cNvSpPr>
            <a:spLocks noChangeArrowheads="1"/>
          </p:cNvSpPr>
          <p:nvPr/>
        </p:nvSpPr>
        <p:spPr bwMode="auto">
          <a:xfrm>
            <a:off x="5132388" y="3960813"/>
            <a:ext cx="211137" cy="104775"/>
          </a:xfrm>
          <a:prstGeom prst="rect">
            <a:avLst/>
          </a:prstGeom>
          <a:solidFill>
            <a:srgbClr val="E9F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750">
                <a:solidFill>
                  <a:schemeClr val="tx1"/>
                </a:solidFill>
              </a:rPr>
              <a:t>2021</a:t>
            </a:r>
            <a:endParaRPr lang="zh-HK" altLang="en-US" sz="750"/>
          </a:p>
        </p:txBody>
      </p:sp>
      <p:sp>
        <p:nvSpPr>
          <p:cNvPr id="214025" name="Rectangle 6"/>
          <p:cNvSpPr>
            <a:spLocks noChangeArrowheads="1"/>
          </p:cNvSpPr>
          <p:nvPr/>
        </p:nvSpPr>
        <p:spPr bwMode="auto">
          <a:xfrm>
            <a:off x="5794375" y="3960813"/>
            <a:ext cx="212725" cy="104775"/>
          </a:xfrm>
          <a:prstGeom prst="rect">
            <a:avLst/>
          </a:prstGeom>
          <a:solidFill>
            <a:srgbClr val="E9F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750">
                <a:solidFill>
                  <a:schemeClr val="tx1"/>
                </a:solidFill>
              </a:rPr>
              <a:t>2021</a:t>
            </a:r>
            <a:endParaRPr lang="zh-HK" altLang="en-US" sz="7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1"/>
          <p:cNvSpPr>
            <a:spLocks noGrp="1" noChangeArrowheads="1"/>
          </p:cNvSpPr>
          <p:nvPr>
            <p:ph type="title"/>
          </p:nvPr>
        </p:nvSpPr>
        <p:spPr>
          <a:xfrm>
            <a:off x="2257425" y="1655763"/>
            <a:ext cx="4629150" cy="642937"/>
          </a:xfrm>
        </p:spPr>
        <p:txBody>
          <a:bodyPr anchor="t"/>
          <a:lstStyle/>
          <a:p>
            <a:pPr defTabSz="336947" eaLnBrk="1" hangingPunct="1">
              <a:tabLst>
                <a:tab pos="0" algn="l"/>
                <a:tab pos="514350" algn="l"/>
                <a:tab pos="1028700" algn="l"/>
                <a:tab pos="1543050" algn="l"/>
                <a:tab pos="2057400" algn="l"/>
                <a:tab pos="2571750" algn="l"/>
                <a:tab pos="3086100" algn="l"/>
                <a:tab pos="3600450" algn="l"/>
                <a:tab pos="4114800" algn="l"/>
                <a:tab pos="4629150" algn="l"/>
                <a:tab pos="5143500" algn="l"/>
                <a:tab pos="5657850" algn="l"/>
              </a:tabLst>
              <a:defRPr/>
            </a:pPr>
            <a:r>
              <a:rPr lang="en-US" altLang="zh-TW" sz="1050" smtClean="0"/>
              <a:t>「報告」</a:t>
            </a:r>
          </a:p>
        </p:txBody>
      </p:sp>
      <p:sp>
        <p:nvSpPr>
          <p:cNvPr id="215043" name="Text Box 2"/>
          <p:cNvSpPr txBox="1">
            <a:spLocks noChangeArrowheads="1"/>
          </p:cNvSpPr>
          <p:nvPr/>
        </p:nvSpPr>
        <p:spPr bwMode="auto">
          <a:xfrm>
            <a:off x="1757363" y="1585913"/>
            <a:ext cx="5427662" cy="5730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zh-TW" sz="2250" smtClean="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sz="2250" smtClean="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活動項目</a:t>
            </a:r>
            <a:r>
              <a:rPr lang="en-US" altLang="zh-TW" sz="2250" smtClean="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」	        </a:t>
            </a:r>
            <a:r>
              <a:rPr lang="zh-TW" altLang="en-US" sz="3375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依活動項目編修</a:t>
            </a:r>
            <a:endParaRPr lang="en-US" altLang="zh-TW" sz="3375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5044" name="Text Box 3"/>
          <p:cNvSpPr txBox="1">
            <a:spLocks noChangeArrowheads="1"/>
          </p:cNvSpPr>
          <p:nvPr/>
        </p:nvSpPr>
        <p:spPr bwMode="auto">
          <a:xfrm>
            <a:off x="1757363" y="2274888"/>
            <a:ext cx="5730875" cy="264001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>
            <a:spAutoFit/>
          </a:bodyPr>
          <a:lstStyle>
            <a:lvl1pPr marL="534988" indent="-5349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1057275" indent="-5207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TW" sz="2325" smtClean="0">
                <a:latin typeface="Times New Roman" panose="02020603050405020304" pitchFamily="18" charset="0"/>
                <a:ea typeface="標楷體" panose="03000509000000000000" pitchFamily="65" charset="-120"/>
              </a:rPr>
              <a:t>「課外活動」→「</a:t>
            </a:r>
            <a:r>
              <a:rPr lang="zh-TW" altLang="en-US" sz="2325" smtClean="0">
                <a:latin typeface="Times New Roman" panose="02020603050405020304" pitchFamily="18" charset="0"/>
                <a:ea typeface="標楷體" panose="03000509000000000000" pitchFamily="65" charset="-120"/>
              </a:rPr>
              <a:t>課外活動舉辦項目</a:t>
            </a:r>
            <a:r>
              <a:rPr lang="en-US" altLang="zh-TW" sz="2325" smtClean="0">
                <a:latin typeface="Times New Roman" panose="02020603050405020304" pitchFamily="18" charset="0"/>
                <a:ea typeface="標楷體" panose="03000509000000000000" pitchFamily="65" charset="-120"/>
              </a:rPr>
              <a:t>」 → 「</a:t>
            </a:r>
            <a:r>
              <a:rPr lang="zh-TW" altLang="en-US" sz="2325" smtClean="0">
                <a:latin typeface="Times New Roman" panose="02020603050405020304" pitchFamily="18" charset="0"/>
                <a:ea typeface="標楷體" panose="03000509000000000000" pitchFamily="65" charset="-120"/>
              </a:rPr>
              <a:t>依活動項目編修</a:t>
            </a:r>
            <a:r>
              <a:rPr lang="en-US" altLang="zh-TW" sz="2325" smtClean="0">
                <a:latin typeface="Times New Roman" panose="02020603050405020304" pitchFamily="18" charset="0"/>
                <a:ea typeface="標楷體" panose="03000509000000000000" pitchFamily="65" charset="-120"/>
              </a:rPr>
              <a:t>」</a:t>
            </a:r>
          </a:p>
          <a:p>
            <a:pPr algn="ctr">
              <a:spcBef>
                <a:spcPct val="0"/>
              </a:spcBef>
              <a:spcAft>
                <a:spcPts val="1350"/>
              </a:spcAft>
              <a:defRPr/>
            </a:pPr>
            <a:r>
              <a:rPr lang="en-US" altLang="zh-HK" sz="2325" smtClean="0">
                <a:latin typeface="Times New Roman" panose="02020603050405020304" pitchFamily="18" charset="0"/>
                <a:ea typeface="標楷體" panose="03000509000000000000" pitchFamily="65" charset="-120"/>
              </a:rPr>
              <a:t>Student Activities &gt; Event &gt; Maint by Event </a:t>
            </a:r>
          </a:p>
          <a:p>
            <a:pPr algn="just">
              <a:spcBef>
                <a:spcPct val="0"/>
              </a:spcBef>
              <a:spcAft>
                <a:spcPts val="1013"/>
              </a:spcAft>
              <a:buClr>
                <a:srgbClr val="6600FF"/>
              </a:buClr>
              <a:buFont typeface="Wingdings" panose="05000000000000000000" pitchFamily="2" charset="2"/>
              <a:buChar char=""/>
              <a:defRPr/>
            </a:pPr>
            <a:r>
              <a:rPr lang="en-US" altLang="zh-TW" sz="2025" smtClean="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為每個活動加入學生成員</a:t>
            </a:r>
          </a:p>
          <a:p>
            <a:pPr algn="just">
              <a:spcBef>
                <a:spcPct val="0"/>
              </a:spcBef>
              <a:spcAft>
                <a:spcPts val="1013"/>
              </a:spcAft>
              <a:buClr>
                <a:srgbClr val="6600FF"/>
              </a:buClr>
              <a:buFont typeface="Wingdings" panose="05000000000000000000" pitchFamily="2" charset="2"/>
              <a:buChar char=""/>
              <a:defRPr/>
            </a:pPr>
            <a:r>
              <a:rPr lang="en-US" altLang="zh-TW" sz="2025" smtClean="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按活動編修每個成員的職位</a:t>
            </a:r>
            <a:r>
              <a:rPr lang="zh-TW" altLang="en-US" sz="2025" smtClean="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，</a:t>
            </a:r>
            <a:r>
              <a:rPr lang="en-US" altLang="zh-TW" sz="2025" smtClean="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表現</a:t>
            </a:r>
            <a:r>
              <a:rPr lang="zh-TW" altLang="en-US" sz="2025" smtClean="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及成就</a:t>
            </a:r>
            <a:endParaRPr lang="en-US" altLang="zh-TW" sz="2025" smtClean="0">
              <a:solidFill>
                <a:srgbClr val="6600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just">
              <a:spcBef>
                <a:spcPct val="0"/>
              </a:spcBef>
              <a:spcAft>
                <a:spcPts val="1013"/>
              </a:spcAft>
              <a:buClr>
                <a:srgbClr val="6600FF"/>
              </a:buClr>
              <a:buFont typeface="Wingdings" panose="05000000000000000000" pitchFamily="2" charset="2"/>
              <a:buChar char=""/>
              <a:defRPr/>
            </a:pPr>
            <a:r>
              <a:rPr lang="en-US" altLang="zh-TW" sz="2025" smtClean="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設定會否讓個別學生的紀錄加入成績表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376363"/>
            <a:ext cx="1830388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27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2106613"/>
            <a:ext cx="6537325" cy="27257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28" name="AutoShape 3"/>
          <p:cNvSpPr>
            <a:spLocks noChangeArrowheads="1"/>
          </p:cNvSpPr>
          <p:nvPr/>
        </p:nvSpPr>
        <p:spPr bwMode="auto">
          <a:xfrm>
            <a:off x="3192463" y="5157788"/>
            <a:ext cx="4662487" cy="303212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625" tIns="26325" rIns="50625" bIns="26325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zh-TW" altLang="en-US" sz="18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課外活動</a:t>
            </a:r>
            <a:r>
              <a:rPr lang="en-US" altLang="zh-TW" sz="18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  <a:r>
              <a:rPr lang="zh-TW" altLang="en-US" sz="18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課外活動舉辦項目</a:t>
            </a:r>
            <a:r>
              <a:rPr lang="en-US" altLang="zh-TW" sz="18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  <a:r>
              <a:rPr lang="zh-TW" altLang="en-US" sz="18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依活動項目編修</a:t>
            </a:r>
            <a:endParaRPr lang="en-US" altLang="zh-TW" sz="180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7093" name="Rectangle 6"/>
          <p:cNvSpPr>
            <a:spLocks noChangeArrowheads="1"/>
          </p:cNvSpPr>
          <p:nvPr/>
        </p:nvSpPr>
        <p:spPr bwMode="auto">
          <a:xfrm>
            <a:off x="2524125" y="2349500"/>
            <a:ext cx="211138" cy="103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750">
                <a:solidFill>
                  <a:schemeClr val="tx1"/>
                </a:solidFill>
              </a:rPr>
              <a:t>2020</a:t>
            </a:r>
            <a:endParaRPr lang="zh-HK" altLang="en-US" sz="750"/>
          </a:p>
        </p:txBody>
      </p:sp>
      <p:sp>
        <p:nvSpPr>
          <p:cNvPr id="217094" name="Rectangle 6"/>
          <p:cNvSpPr>
            <a:spLocks noChangeArrowheads="1"/>
          </p:cNvSpPr>
          <p:nvPr/>
        </p:nvSpPr>
        <p:spPr bwMode="auto">
          <a:xfrm>
            <a:off x="2805113" y="2528888"/>
            <a:ext cx="211137" cy="103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750">
                <a:solidFill>
                  <a:schemeClr val="tx1"/>
                </a:solidFill>
              </a:rPr>
              <a:t>2020</a:t>
            </a:r>
            <a:endParaRPr lang="zh-HK" altLang="en-US" sz="750"/>
          </a:p>
        </p:txBody>
      </p:sp>
      <p:sp>
        <p:nvSpPr>
          <p:cNvPr id="217095" name="Rectangle 6"/>
          <p:cNvSpPr>
            <a:spLocks noChangeArrowheads="1"/>
          </p:cNvSpPr>
          <p:nvPr/>
        </p:nvSpPr>
        <p:spPr bwMode="auto">
          <a:xfrm>
            <a:off x="5021263" y="2528888"/>
            <a:ext cx="212725" cy="103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750">
                <a:solidFill>
                  <a:schemeClr val="tx1"/>
                </a:solidFill>
              </a:rPr>
              <a:t>2021</a:t>
            </a:r>
            <a:endParaRPr lang="zh-HK" altLang="en-US" sz="750"/>
          </a:p>
        </p:txBody>
      </p:sp>
      <p:sp>
        <p:nvSpPr>
          <p:cNvPr id="217096" name="Rectangle 6"/>
          <p:cNvSpPr>
            <a:spLocks noChangeArrowheads="1"/>
          </p:cNvSpPr>
          <p:nvPr/>
        </p:nvSpPr>
        <p:spPr bwMode="auto">
          <a:xfrm>
            <a:off x="4086225" y="4254500"/>
            <a:ext cx="211138" cy="92075"/>
          </a:xfrm>
          <a:prstGeom prst="rect">
            <a:avLst/>
          </a:prstGeom>
          <a:solidFill>
            <a:srgbClr val="E9F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zh-TW" sz="750">
                <a:solidFill>
                  <a:schemeClr val="tx1"/>
                </a:solidFill>
              </a:rPr>
              <a:t>2020</a:t>
            </a:r>
            <a:endParaRPr lang="zh-HK" altLang="en-US" sz="750"/>
          </a:p>
        </p:txBody>
      </p:sp>
      <p:sp>
        <p:nvSpPr>
          <p:cNvPr id="217097" name="Rectangle 6"/>
          <p:cNvSpPr>
            <a:spLocks noChangeArrowheads="1"/>
          </p:cNvSpPr>
          <p:nvPr/>
        </p:nvSpPr>
        <p:spPr bwMode="auto">
          <a:xfrm>
            <a:off x="4087813" y="4427538"/>
            <a:ext cx="212725" cy="92075"/>
          </a:xfrm>
          <a:prstGeom prst="rect">
            <a:avLst/>
          </a:prstGeom>
          <a:solidFill>
            <a:srgbClr val="E9F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zh-TW" sz="750">
                <a:solidFill>
                  <a:schemeClr val="tx1"/>
                </a:solidFill>
              </a:rPr>
              <a:t>2021</a:t>
            </a:r>
            <a:endParaRPr lang="zh-HK" altLang="en-US" sz="750"/>
          </a:p>
        </p:txBody>
      </p:sp>
      <p:sp>
        <p:nvSpPr>
          <p:cNvPr id="217098" name="Rectangle 6"/>
          <p:cNvSpPr>
            <a:spLocks noChangeArrowheads="1"/>
          </p:cNvSpPr>
          <p:nvPr/>
        </p:nvSpPr>
        <p:spPr bwMode="auto">
          <a:xfrm>
            <a:off x="5135563" y="4079875"/>
            <a:ext cx="211137" cy="92075"/>
          </a:xfrm>
          <a:prstGeom prst="rect">
            <a:avLst/>
          </a:prstGeom>
          <a:solidFill>
            <a:srgbClr val="E9F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zh-TW" sz="750">
                <a:solidFill>
                  <a:schemeClr val="tx1"/>
                </a:solidFill>
              </a:rPr>
              <a:t>2021</a:t>
            </a:r>
            <a:endParaRPr lang="zh-HK" altLang="en-US" sz="750"/>
          </a:p>
        </p:txBody>
      </p:sp>
      <p:sp>
        <p:nvSpPr>
          <p:cNvPr id="217099" name="Rectangle 6"/>
          <p:cNvSpPr>
            <a:spLocks noChangeArrowheads="1"/>
          </p:cNvSpPr>
          <p:nvPr/>
        </p:nvSpPr>
        <p:spPr bwMode="auto">
          <a:xfrm>
            <a:off x="5133975" y="4252913"/>
            <a:ext cx="211138" cy="92075"/>
          </a:xfrm>
          <a:prstGeom prst="rect">
            <a:avLst/>
          </a:prstGeom>
          <a:solidFill>
            <a:srgbClr val="E9F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zh-TW" sz="750">
                <a:solidFill>
                  <a:schemeClr val="tx1"/>
                </a:solidFill>
              </a:rPr>
              <a:t>2020</a:t>
            </a:r>
            <a:endParaRPr lang="zh-HK" altLang="en-US" sz="750"/>
          </a:p>
        </p:txBody>
      </p:sp>
      <p:sp>
        <p:nvSpPr>
          <p:cNvPr id="217100" name="Rectangle 6"/>
          <p:cNvSpPr>
            <a:spLocks noChangeArrowheads="1"/>
          </p:cNvSpPr>
          <p:nvPr/>
        </p:nvSpPr>
        <p:spPr bwMode="auto">
          <a:xfrm>
            <a:off x="5135563" y="4427538"/>
            <a:ext cx="211137" cy="92075"/>
          </a:xfrm>
          <a:prstGeom prst="rect">
            <a:avLst/>
          </a:prstGeom>
          <a:solidFill>
            <a:srgbClr val="E9F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zh-TW" sz="750">
                <a:solidFill>
                  <a:schemeClr val="tx1"/>
                </a:solidFill>
              </a:rPr>
              <a:t>2021</a:t>
            </a:r>
            <a:endParaRPr lang="zh-HK" altLang="en-US" sz="750"/>
          </a:p>
        </p:txBody>
      </p:sp>
      <p:sp>
        <p:nvSpPr>
          <p:cNvPr id="217101" name="Rectangle 6"/>
          <p:cNvSpPr>
            <a:spLocks noChangeArrowheads="1"/>
          </p:cNvSpPr>
          <p:nvPr/>
        </p:nvSpPr>
        <p:spPr bwMode="auto">
          <a:xfrm>
            <a:off x="5970588" y="4078288"/>
            <a:ext cx="212725" cy="92075"/>
          </a:xfrm>
          <a:prstGeom prst="rect">
            <a:avLst/>
          </a:prstGeom>
          <a:solidFill>
            <a:srgbClr val="E9F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zh-TW" sz="750">
                <a:solidFill>
                  <a:schemeClr val="tx1"/>
                </a:solidFill>
              </a:rPr>
              <a:t>2021</a:t>
            </a:r>
            <a:endParaRPr lang="zh-HK" altLang="en-US" sz="750"/>
          </a:p>
        </p:txBody>
      </p:sp>
      <p:sp>
        <p:nvSpPr>
          <p:cNvPr id="217102" name="Rectangle 6"/>
          <p:cNvSpPr>
            <a:spLocks noChangeArrowheads="1"/>
          </p:cNvSpPr>
          <p:nvPr/>
        </p:nvSpPr>
        <p:spPr bwMode="auto">
          <a:xfrm>
            <a:off x="5969000" y="4251325"/>
            <a:ext cx="211138" cy="92075"/>
          </a:xfrm>
          <a:prstGeom prst="rect">
            <a:avLst/>
          </a:prstGeom>
          <a:solidFill>
            <a:srgbClr val="E9F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zh-TW" sz="750">
                <a:solidFill>
                  <a:schemeClr val="tx1"/>
                </a:solidFill>
              </a:rPr>
              <a:t>2020</a:t>
            </a:r>
            <a:endParaRPr lang="zh-HK" altLang="en-US" sz="750"/>
          </a:p>
        </p:txBody>
      </p:sp>
      <p:sp>
        <p:nvSpPr>
          <p:cNvPr id="217103" name="Rectangle 6"/>
          <p:cNvSpPr>
            <a:spLocks noChangeArrowheads="1"/>
          </p:cNvSpPr>
          <p:nvPr/>
        </p:nvSpPr>
        <p:spPr bwMode="auto">
          <a:xfrm>
            <a:off x="5970588" y="4427538"/>
            <a:ext cx="211137" cy="92075"/>
          </a:xfrm>
          <a:prstGeom prst="rect">
            <a:avLst/>
          </a:prstGeom>
          <a:solidFill>
            <a:srgbClr val="E9F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zh-TW" sz="750">
                <a:solidFill>
                  <a:schemeClr val="tx1"/>
                </a:solidFill>
              </a:rPr>
              <a:t>2021</a:t>
            </a:r>
            <a:endParaRPr lang="zh-HK" altLang="en-US" sz="7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1863725"/>
            <a:ext cx="6542088" cy="26447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51" name="AutoShape 2"/>
          <p:cNvSpPr>
            <a:spLocks noChangeArrowheads="1"/>
          </p:cNvSpPr>
          <p:nvPr/>
        </p:nvSpPr>
        <p:spPr bwMode="auto">
          <a:xfrm>
            <a:off x="3597275" y="4618038"/>
            <a:ext cx="4303713" cy="847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設定好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18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所屬的課外活動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便可在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18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由所屬的課外活動複製成員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加入學生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8" name="矩形 7"/>
          <p:cNvSpPr/>
          <p:nvPr/>
        </p:nvSpPr>
        <p:spPr bwMode="auto">
          <a:xfrm>
            <a:off x="1412875" y="4303713"/>
            <a:ext cx="1187450" cy="20478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/>
          <a:lstStyle/>
          <a:p>
            <a:pPr defTabSz="252710">
              <a:buClr>
                <a:srgbClr val="000000"/>
              </a:buClr>
              <a:buSzPct val="100000"/>
              <a:defRPr/>
            </a:pPr>
            <a:endParaRPr lang="zh-TW" altLang="en-US" sz="1013">
              <a:latin typeface="Arial" charset="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2589213" y="2774950"/>
            <a:ext cx="498475" cy="16827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/>
          <a:lstStyle/>
          <a:p>
            <a:pPr defTabSz="252710">
              <a:buClr>
                <a:srgbClr val="000000"/>
              </a:buClr>
              <a:buSzPct val="100000"/>
              <a:defRPr/>
            </a:pPr>
            <a:endParaRPr lang="zh-TW" altLang="en-US" sz="1013">
              <a:latin typeface="Arial" charset="0"/>
            </a:endParaRPr>
          </a:p>
        </p:txBody>
      </p:sp>
      <p:cxnSp>
        <p:nvCxnSpPr>
          <p:cNvPr id="206854" name="直線單箭頭接點 3"/>
          <p:cNvCxnSpPr>
            <a:cxnSpLocks noChangeShapeType="1"/>
          </p:cNvCxnSpPr>
          <p:nvPr/>
        </p:nvCxnSpPr>
        <p:spPr bwMode="auto">
          <a:xfrm flipH="1">
            <a:off x="1871663" y="3024188"/>
            <a:ext cx="728662" cy="11715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8119" name="Rectangle 6"/>
          <p:cNvSpPr>
            <a:spLocks noChangeArrowheads="1"/>
          </p:cNvSpPr>
          <p:nvPr/>
        </p:nvSpPr>
        <p:spPr bwMode="auto">
          <a:xfrm>
            <a:off x="5373688" y="2565400"/>
            <a:ext cx="211137" cy="103188"/>
          </a:xfrm>
          <a:prstGeom prst="rect">
            <a:avLst/>
          </a:prstGeom>
          <a:solidFill>
            <a:srgbClr val="E9F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750">
                <a:solidFill>
                  <a:schemeClr val="tx1"/>
                </a:solidFill>
              </a:rPr>
              <a:t>2021</a:t>
            </a:r>
            <a:endParaRPr lang="zh-HK" altLang="en-US" sz="750"/>
          </a:p>
        </p:txBody>
      </p:sp>
      <p:sp>
        <p:nvSpPr>
          <p:cNvPr id="218120" name="Rectangle 6"/>
          <p:cNvSpPr>
            <a:spLocks noChangeArrowheads="1"/>
          </p:cNvSpPr>
          <p:nvPr/>
        </p:nvSpPr>
        <p:spPr bwMode="auto">
          <a:xfrm>
            <a:off x="2938463" y="2566988"/>
            <a:ext cx="211137" cy="103187"/>
          </a:xfrm>
          <a:prstGeom prst="rect">
            <a:avLst/>
          </a:prstGeom>
          <a:solidFill>
            <a:srgbClr val="E9F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750">
                <a:solidFill>
                  <a:schemeClr val="tx1"/>
                </a:solidFill>
              </a:rPr>
              <a:t>2020</a:t>
            </a:r>
            <a:endParaRPr lang="zh-HK" altLang="en-US" sz="750"/>
          </a:p>
        </p:txBody>
      </p:sp>
      <p:sp>
        <p:nvSpPr>
          <p:cNvPr id="218121" name="Rectangle 6"/>
          <p:cNvSpPr>
            <a:spLocks noChangeArrowheads="1"/>
          </p:cNvSpPr>
          <p:nvPr/>
        </p:nvSpPr>
        <p:spPr bwMode="auto">
          <a:xfrm>
            <a:off x="2640013" y="2205038"/>
            <a:ext cx="212725" cy="103187"/>
          </a:xfrm>
          <a:prstGeom prst="rect">
            <a:avLst/>
          </a:prstGeom>
          <a:solidFill>
            <a:srgbClr val="E9F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750">
                <a:solidFill>
                  <a:schemeClr val="tx1"/>
                </a:solidFill>
              </a:rPr>
              <a:t>2020</a:t>
            </a:r>
            <a:endParaRPr lang="zh-HK" altLang="en-US" sz="7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727200"/>
            <a:ext cx="6762750" cy="24177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875" name="AutoShape 2"/>
          <p:cNvSpPr>
            <a:spLocks noChangeArrowheads="1"/>
          </p:cNvSpPr>
          <p:nvPr/>
        </p:nvSpPr>
        <p:spPr bwMode="auto">
          <a:xfrm>
            <a:off x="3816350" y="4400550"/>
            <a:ext cx="3744913" cy="116205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系統會顯示在所屬的課外活動內的所有學生。在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選擇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欲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取錄的學生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，按「</a:t>
            </a:r>
            <a:r>
              <a:rPr lang="zh-TW" altLang="en-US" sz="1800">
                <a:solidFill>
                  <a:srgbClr val="7946C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複製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</a:p>
        </p:txBody>
      </p:sp>
      <p:sp>
        <p:nvSpPr>
          <p:cNvPr id="6" name="橢圓 5"/>
          <p:cNvSpPr/>
          <p:nvPr/>
        </p:nvSpPr>
        <p:spPr bwMode="auto">
          <a:xfrm>
            <a:off x="1298575" y="2835275"/>
            <a:ext cx="303213" cy="111442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/>
          <a:lstStyle/>
          <a:p>
            <a:pPr defTabSz="252710">
              <a:buClr>
                <a:srgbClr val="000000"/>
              </a:buClr>
              <a:buSzPct val="100000"/>
              <a:defRPr/>
            </a:pPr>
            <a:endParaRPr lang="zh-TW" altLang="en-US" sz="1013">
              <a:latin typeface="Arial" charset="0"/>
            </a:endParaRPr>
          </a:p>
        </p:txBody>
      </p:sp>
      <p:sp>
        <p:nvSpPr>
          <p:cNvPr id="219141" name="Rectangle 6"/>
          <p:cNvSpPr>
            <a:spLocks noChangeArrowheads="1"/>
          </p:cNvSpPr>
          <p:nvPr/>
        </p:nvSpPr>
        <p:spPr bwMode="auto">
          <a:xfrm>
            <a:off x="3859213" y="2127250"/>
            <a:ext cx="212725" cy="103188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750">
                <a:solidFill>
                  <a:schemeClr val="tx1"/>
                </a:solidFill>
              </a:rPr>
              <a:t>2020</a:t>
            </a:r>
            <a:endParaRPr lang="zh-HK" altLang="en-US" sz="7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574675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1274763"/>
            <a:ext cx="4037013" cy="40576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AutoShape 3"/>
          <p:cNvSpPr>
            <a:spLocks noChangeArrowheads="1"/>
          </p:cNvSpPr>
          <p:nvPr/>
        </p:nvSpPr>
        <p:spPr bwMode="auto">
          <a:xfrm>
            <a:off x="4370388" y="4576763"/>
            <a:ext cx="3225800" cy="8096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揀選組別後，請拉到最底按「選擇」。</a:t>
            </a:r>
          </a:p>
        </p:txBody>
      </p:sp>
      <p:cxnSp>
        <p:nvCxnSpPr>
          <p:cNvPr id="22533" name="Straight Arrow Connector 2"/>
          <p:cNvCxnSpPr>
            <a:cxnSpLocks noChangeShapeType="1"/>
          </p:cNvCxnSpPr>
          <p:nvPr/>
        </p:nvCxnSpPr>
        <p:spPr bwMode="auto">
          <a:xfrm>
            <a:off x="2465388" y="1889125"/>
            <a:ext cx="0" cy="28225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1273175"/>
            <a:ext cx="6900862" cy="37496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 bwMode="auto">
          <a:xfrm>
            <a:off x="4319588" y="3808413"/>
            <a:ext cx="2655887" cy="939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/>
          <a:lstStyle/>
          <a:p>
            <a:pPr defTabSz="252710">
              <a:buClr>
                <a:srgbClr val="000000"/>
              </a:buClr>
              <a:buSzPct val="100000"/>
              <a:defRPr/>
            </a:pPr>
            <a:endParaRPr lang="zh-TW" altLang="en-US" sz="1013">
              <a:latin typeface="Arial" charset="0"/>
            </a:endParaRPr>
          </a:p>
        </p:txBody>
      </p:sp>
      <p:sp>
        <p:nvSpPr>
          <p:cNvPr id="208900" name="AutoShape 6"/>
          <p:cNvSpPr>
            <a:spLocks noChangeArrowheads="1"/>
          </p:cNvSpPr>
          <p:nvPr/>
        </p:nvSpPr>
        <p:spPr bwMode="auto">
          <a:xfrm>
            <a:off x="3789363" y="4806950"/>
            <a:ext cx="4049712" cy="8604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成功加入學生後，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可按需要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編修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學生的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18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職位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」、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18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表現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」和「</a:t>
            </a:r>
            <a:r>
              <a:rPr lang="zh-TW" altLang="en-US" sz="18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成就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」。這些資料可以加入成績表內。</a:t>
            </a:r>
          </a:p>
        </p:txBody>
      </p:sp>
      <p:sp>
        <p:nvSpPr>
          <p:cNvPr id="220165" name="Rectangle 6"/>
          <p:cNvSpPr>
            <a:spLocks noChangeArrowheads="1"/>
          </p:cNvSpPr>
          <p:nvPr/>
        </p:nvSpPr>
        <p:spPr bwMode="auto">
          <a:xfrm>
            <a:off x="2357438" y="1754188"/>
            <a:ext cx="236537" cy="114300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825">
                <a:solidFill>
                  <a:schemeClr val="tx1"/>
                </a:solidFill>
              </a:rPr>
              <a:t>2020</a:t>
            </a:r>
            <a:endParaRPr lang="zh-HK" altLang="en-US" sz="825"/>
          </a:p>
        </p:txBody>
      </p:sp>
      <p:sp>
        <p:nvSpPr>
          <p:cNvPr id="220166" name="Rectangle 6"/>
          <p:cNvSpPr>
            <a:spLocks noChangeArrowheads="1"/>
          </p:cNvSpPr>
          <p:nvPr/>
        </p:nvSpPr>
        <p:spPr bwMode="auto">
          <a:xfrm>
            <a:off x="5268913" y="2135188"/>
            <a:ext cx="238125" cy="114300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825">
                <a:solidFill>
                  <a:schemeClr val="tx1"/>
                </a:solidFill>
              </a:rPr>
              <a:t>2021</a:t>
            </a:r>
            <a:endParaRPr lang="zh-HK" altLang="en-US" sz="825"/>
          </a:p>
        </p:txBody>
      </p:sp>
      <p:sp>
        <p:nvSpPr>
          <p:cNvPr id="220167" name="Rectangle 6"/>
          <p:cNvSpPr>
            <a:spLocks noChangeArrowheads="1"/>
          </p:cNvSpPr>
          <p:nvPr/>
        </p:nvSpPr>
        <p:spPr bwMode="auto">
          <a:xfrm>
            <a:off x="2679700" y="2132013"/>
            <a:ext cx="238125" cy="114300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825">
                <a:solidFill>
                  <a:schemeClr val="tx1"/>
                </a:solidFill>
              </a:rPr>
              <a:t>2021</a:t>
            </a:r>
            <a:endParaRPr lang="zh-HK" altLang="en-US" sz="825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6363"/>
            <a:ext cx="6689725" cy="36464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 bwMode="auto">
          <a:xfrm>
            <a:off x="4410075" y="2874963"/>
            <a:ext cx="2592388" cy="9588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/>
          <a:lstStyle/>
          <a:p>
            <a:pPr defTabSz="252710">
              <a:buClr>
                <a:srgbClr val="000000"/>
              </a:buClr>
              <a:buSzPct val="100000"/>
              <a:defRPr/>
            </a:pPr>
            <a:endParaRPr lang="zh-TW" altLang="en-US" sz="1013">
              <a:latin typeface="Arial" charset="0"/>
            </a:endParaRPr>
          </a:p>
        </p:txBody>
      </p:sp>
      <p:sp>
        <p:nvSpPr>
          <p:cNvPr id="209924" name="AutoShape 6"/>
          <p:cNvSpPr>
            <a:spLocks noChangeArrowheads="1"/>
          </p:cNvSpPr>
          <p:nvPr/>
        </p:nvSpPr>
        <p:spPr bwMode="auto">
          <a:xfrm>
            <a:off x="4545013" y="4751388"/>
            <a:ext cx="3087687" cy="862012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亦可使用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18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分配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功能，以簡化輸入程序。</a:t>
            </a:r>
            <a:endParaRPr lang="en-US" altLang="zh-TW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1189" name="Rectangle 6"/>
          <p:cNvSpPr>
            <a:spLocks noChangeArrowheads="1"/>
          </p:cNvSpPr>
          <p:nvPr/>
        </p:nvSpPr>
        <p:spPr bwMode="auto">
          <a:xfrm>
            <a:off x="2527300" y="1843088"/>
            <a:ext cx="238125" cy="114300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825">
                <a:solidFill>
                  <a:schemeClr val="tx1"/>
                </a:solidFill>
              </a:rPr>
              <a:t>2020</a:t>
            </a:r>
            <a:endParaRPr lang="zh-HK" altLang="en-US" sz="825"/>
          </a:p>
        </p:txBody>
      </p:sp>
      <p:sp>
        <p:nvSpPr>
          <p:cNvPr id="221190" name="Rectangle 6"/>
          <p:cNvSpPr>
            <a:spLocks noChangeArrowheads="1"/>
          </p:cNvSpPr>
          <p:nvPr/>
        </p:nvSpPr>
        <p:spPr bwMode="auto">
          <a:xfrm>
            <a:off x="5348288" y="2222500"/>
            <a:ext cx="236537" cy="114300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825">
                <a:solidFill>
                  <a:schemeClr val="tx1"/>
                </a:solidFill>
              </a:rPr>
              <a:t>2021</a:t>
            </a:r>
            <a:endParaRPr lang="zh-HK" altLang="en-US" sz="825"/>
          </a:p>
        </p:txBody>
      </p:sp>
      <p:sp>
        <p:nvSpPr>
          <p:cNvPr id="221191" name="Rectangle 6"/>
          <p:cNvSpPr>
            <a:spLocks noChangeArrowheads="1"/>
          </p:cNvSpPr>
          <p:nvPr/>
        </p:nvSpPr>
        <p:spPr bwMode="auto">
          <a:xfrm>
            <a:off x="2836863" y="2211388"/>
            <a:ext cx="238125" cy="114300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825">
                <a:solidFill>
                  <a:schemeClr val="tx1"/>
                </a:solidFill>
              </a:rPr>
              <a:t>2021</a:t>
            </a:r>
            <a:endParaRPr lang="zh-HK" altLang="en-US" sz="825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92263"/>
            <a:ext cx="6581775" cy="34829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947" name="AutoShape 6"/>
          <p:cNvSpPr>
            <a:spLocks noChangeArrowheads="1"/>
          </p:cNvSpPr>
          <p:nvPr/>
        </p:nvSpPr>
        <p:spPr bwMode="auto">
          <a:xfrm>
            <a:off x="3071813" y="5075238"/>
            <a:ext cx="4759325" cy="4572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先選擇所需「</a:t>
            </a:r>
            <a:r>
              <a:rPr lang="zh-TW" altLang="en-US" sz="18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職位</a:t>
            </a:r>
            <a:r>
              <a:rPr lang="zh-TW" altLang="en-US"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」、</a:t>
            </a:r>
            <a:r>
              <a:rPr lang="en-US" altLang="zh-TW"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18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表現</a:t>
            </a:r>
            <a:r>
              <a:rPr lang="en-US" altLang="zh-TW"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en-US" altLang="zh-TW"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18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成就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4491038" y="2997200"/>
            <a:ext cx="2484437" cy="89217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/>
          <a:lstStyle/>
          <a:p>
            <a:pPr defTabSz="252710">
              <a:buClr>
                <a:srgbClr val="000000"/>
              </a:buClr>
              <a:buSzPct val="100000"/>
              <a:defRPr/>
            </a:pPr>
            <a:endParaRPr lang="zh-TW" altLang="en-US" sz="1013">
              <a:latin typeface="Arial" charset="0"/>
            </a:endParaRPr>
          </a:p>
        </p:txBody>
      </p:sp>
      <p:sp>
        <p:nvSpPr>
          <p:cNvPr id="222213" name="Rectangle 6"/>
          <p:cNvSpPr>
            <a:spLocks noChangeArrowheads="1"/>
          </p:cNvSpPr>
          <p:nvPr/>
        </p:nvSpPr>
        <p:spPr bwMode="auto">
          <a:xfrm>
            <a:off x="2628900" y="1954213"/>
            <a:ext cx="236538" cy="114300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825">
                <a:solidFill>
                  <a:schemeClr val="tx1"/>
                </a:solidFill>
              </a:rPr>
              <a:t>2020</a:t>
            </a:r>
            <a:endParaRPr lang="zh-HK" altLang="en-US" sz="825"/>
          </a:p>
        </p:txBody>
      </p:sp>
      <p:sp>
        <p:nvSpPr>
          <p:cNvPr id="222214" name="Rectangle 6"/>
          <p:cNvSpPr>
            <a:spLocks noChangeArrowheads="1"/>
          </p:cNvSpPr>
          <p:nvPr/>
        </p:nvSpPr>
        <p:spPr bwMode="auto">
          <a:xfrm>
            <a:off x="5384800" y="2319338"/>
            <a:ext cx="238125" cy="114300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825">
                <a:solidFill>
                  <a:schemeClr val="tx1"/>
                </a:solidFill>
              </a:rPr>
              <a:t>2021</a:t>
            </a:r>
            <a:endParaRPr lang="zh-HK" altLang="en-US" sz="825"/>
          </a:p>
        </p:txBody>
      </p:sp>
      <p:sp>
        <p:nvSpPr>
          <p:cNvPr id="222215" name="Rectangle 6"/>
          <p:cNvSpPr>
            <a:spLocks noChangeArrowheads="1"/>
          </p:cNvSpPr>
          <p:nvPr/>
        </p:nvSpPr>
        <p:spPr bwMode="auto">
          <a:xfrm>
            <a:off x="2927350" y="2322513"/>
            <a:ext cx="238125" cy="112712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825">
                <a:solidFill>
                  <a:schemeClr val="tx1"/>
                </a:solidFill>
              </a:rPr>
              <a:t>2021</a:t>
            </a:r>
            <a:endParaRPr lang="zh-HK" altLang="en-US" sz="825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90675"/>
            <a:ext cx="6518275" cy="34845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971" name="AutoShape 6"/>
          <p:cNvSpPr>
            <a:spLocks noChangeArrowheads="1"/>
          </p:cNvSpPr>
          <p:nvPr/>
        </p:nvSpPr>
        <p:spPr bwMode="auto">
          <a:xfrm>
            <a:off x="5813425" y="4968875"/>
            <a:ext cx="1539875" cy="45561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再選擇學生。</a:t>
            </a:r>
            <a:endParaRPr lang="en-US" altLang="zh-TW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1385888" y="3860800"/>
            <a:ext cx="215900" cy="91916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/>
          <a:lstStyle/>
          <a:p>
            <a:pPr defTabSz="252710">
              <a:buClr>
                <a:srgbClr val="000000"/>
              </a:buClr>
              <a:buSzPct val="100000"/>
              <a:defRPr/>
            </a:pPr>
            <a:endParaRPr lang="zh-TW" altLang="en-US" sz="1013">
              <a:latin typeface="Arial" charset="0"/>
            </a:endParaRPr>
          </a:p>
        </p:txBody>
      </p:sp>
      <p:sp>
        <p:nvSpPr>
          <p:cNvPr id="223237" name="Rectangle 6"/>
          <p:cNvSpPr>
            <a:spLocks noChangeArrowheads="1"/>
          </p:cNvSpPr>
          <p:nvPr/>
        </p:nvSpPr>
        <p:spPr bwMode="auto">
          <a:xfrm>
            <a:off x="2592388" y="1954213"/>
            <a:ext cx="238125" cy="114300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825">
                <a:solidFill>
                  <a:schemeClr val="tx1"/>
                </a:solidFill>
              </a:rPr>
              <a:t>2020</a:t>
            </a:r>
            <a:endParaRPr lang="zh-HK" altLang="en-US" sz="825"/>
          </a:p>
        </p:txBody>
      </p:sp>
      <p:sp>
        <p:nvSpPr>
          <p:cNvPr id="223238" name="Rectangle 6"/>
          <p:cNvSpPr>
            <a:spLocks noChangeArrowheads="1"/>
          </p:cNvSpPr>
          <p:nvPr/>
        </p:nvSpPr>
        <p:spPr bwMode="auto">
          <a:xfrm>
            <a:off x="5322888" y="2317750"/>
            <a:ext cx="238125" cy="114300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825">
                <a:solidFill>
                  <a:schemeClr val="tx1"/>
                </a:solidFill>
              </a:rPr>
              <a:t>2021</a:t>
            </a:r>
            <a:endParaRPr lang="zh-HK" altLang="en-US" sz="825"/>
          </a:p>
        </p:txBody>
      </p:sp>
      <p:sp>
        <p:nvSpPr>
          <p:cNvPr id="223239" name="Rectangle 6"/>
          <p:cNvSpPr>
            <a:spLocks noChangeArrowheads="1"/>
          </p:cNvSpPr>
          <p:nvPr/>
        </p:nvSpPr>
        <p:spPr bwMode="auto">
          <a:xfrm>
            <a:off x="2892425" y="2320925"/>
            <a:ext cx="236538" cy="114300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825">
                <a:solidFill>
                  <a:schemeClr val="tx1"/>
                </a:solidFill>
              </a:rPr>
              <a:t>2021</a:t>
            </a:r>
            <a:endParaRPr lang="zh-HK" altLang="en-US" sz="825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60513"/>
            <a:ext cx="6486525" cy="34480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995" name="AutoShape 6"/>
          <p:cNvSpPr>
            <a:spLocks noChangeArrowheads="1"/>
          </p:cNvSpPr>
          <p:nvPr/>
        </p:nvSpPr>
        <p:spPr bwMode="auto">
          <a:xfrm>
            <a:off x="4713288" y="5100638"/>
            <a:ext cx="3079750" cy="455612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按「</a:t>
            </a:r>
            <a:r>
              <a:rPr lang="zh-TW" altLang="en-US" sz="18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分配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」，最後按儲存。</a:t>
            </a:r>
            <a:endParaRPr lang="en-US" altLang="zh-TW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4841875" y="3429000"/>
            <a:ext cx="377825" cy="18891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/>
          <a:lstStyle/>
          <a:p>
            <a:pPr defTabSz="252710">
              <a:buClr>
                <a:srgbClr val="000000"/>
              </a:buClr>
              <a:buSzPct val="100000"/>
              <a:defRPr/>
            </a:pPr>
            <a:endParaRPr lang="zh-TW" altLang="en-US" sz="1013">
              <a:latin typeface="Arial" charset="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5761038" y="3427413"/>
            <a:ext cx="376237" cy="1905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/>
          <a:lstStyle/>
          <a:p>
            <a:pPr defTabSz="252710">
              <a:buClr>
                <a:srgbClr val="000000"/>
              </a:buClr>
              <a:buSzPct val="100000"/>
              <a:defRPr/>
            </a:pPr>
            <a:endParaRPr lang="zh-TW" altLang="en-US" sz="1013">
              <a:latin typeface="Arial" charset="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6407150" y="3617913"/>
            <a:ext cx="379413" cy="2159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/>
          <a:lstStyle/>
          <a:p>
            <a:pPr defTabSz="252710">
              <a:buClr>
                <a:srgbClr val="000000"/>
              </a:buClr>
              <a:buSzPct val="100000"/>
              <a:defRPr/>
            </a:pPr>
            <a:endParaRPr lang="zh-TW" altLang="en-US" sz="1013">
              <a:latin typeface="Arial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4030663" y="4730750"/>
            <a:ext cx="487362" cy="26352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/>
          <a:lstStyle/>
          <a:p>
            <a:pPr defTabSz="252710">
              <a:buClr>
                <a:srgbClr val="000000"/>
              </a:buClr>
              <a:buSzPct val="100000"/>
              <a:defRPr/>
            </a:pPr>
            <a:endParaRPr lang="zh-TW" altLang="en-US" sz="1013">
              <a:latin typeface="Arial" charset="0"/>
            </a:endParaRPr>
          </a:p>
        </p:txBody>
      </p:sp>
      <p:sp>
        <p:nvSpPr>
          <p:cNvPr id="224264" name="Rectangle 6"/>
          <p:cNvSpPr>
            <a:spLocks noChangeArrowheads="1"/>
          </p:cNvSpPr>
          <p:nvPr/>
        </p:nvSpPr>
        <p:spPr bwMode="auto">
          <a:xfrm>
            <a:off x="2601913" y="1906588"/>
            <a:ext cx="236537" cy="114300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825">
                <a:solidFill>
                  <a:schemeClr val="tx1"/>
                </a:solidFill>
              </a:rPr>
              <a:t>2020</a:t>
            </a:r>
            <a:endParaRPr lang="zh-HK" altLang="en-US" sz="825"/>
          </a:p>
        </p:txBody>
      </p:sp>
      <p:sp>
        <p:nvSpPr>
          <p:cNvPr id="224265" name="Rectangle 6"/>
          <p:cNvSpPr>
            <a:spLocks noChangeArrowheads="1"/>
          </p:cNvSpPr>
          <p:nvPr/>
        </p:nvSpPr>
        <p:spPr bwMode="auto">
          <a:xfrm>
            <a:off x="5329238" y="2271713"/>
            <a:ext cx="236537" cy="114300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825">
                <a:solidFill>
                  <a:schemeClr val="tx1"/>
                </a:solidFill>
              </a:rPr>
              <a:t>2021</a:t>
            </a:r>
            <a:endParaRPr lang="zh-HK" altLang="en-US" sz="825"/>
          </a:p>
        </p:txBody>
      </p:sp>
      <p:sp>
        <p:nvSpPr>
          <p:cNvPr id="224266" name="Rectangle 6"/>
          <p:cNvSpPr>
            <a:spLocks noChangeArrowheads="1"/>
          </p:cNvSpPr>
          <p:nvPr/>
        </p:nvSpPr>
        <p:spPr bwMode="auto">
          <a:xfrm>
            <a:off x="2894013" y="2270125"/>
            <a:ext cx="238125" cy="114300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825">
                <a:solidFill>
                  <a:schemeClr val="tx1"/>
                </a:solidFill>
              </a:rPr>
              <a:t>2021</a:t>
            </a:r>
            <a:endParaRPr lang="zh-HK" altLang="en-US" sz="825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1757363" y="1585913"/>
            <a:ext cx="5427662" cy="5730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zh-TW" sz="2250" smtClean="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sz="2250" smtClean="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活動項目</a:t>
            </a:r>
            <a:r>
              <a:rPr lang="en-US" altLang="zh-TW" sz="2250" smtClean="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」	                   </a:t>
            </a:r>
            <a:r>
              <a:rPr lang="en-US" altLang="zh-TW" sz="3375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依學生編修</a:t>
            </a:r>
          </a:p>
        </p:txBody>
      </p:sp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1716088" y="2274888"/>
            <a:ext cx="5791200" cy="264001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>
            <a:spAutoFit/>
          </a:bodyPr>
          <a:lstStyle>
            <a:lvl1pPr marL="534988" indent="-5349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1057275" indent="-5207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TW" sz="2325" smtClean="0">
                <a:latin typeface="Times New Roman" panose="02020603050405020304" pitchFamily="18" charset="0"/>
                <a:ea typeface="標楷體" panose="03000509000000000000" pitchFamily="65" charset="-120"/>
              </a:rPr>
              <a:t>「課外活動」→「</a:t>
            </a:r>
            <a:r>
              <a:rPr lang="zh-TW" altLang="en-US" sz="2325" smtClean="0">
                <a:latin typeface="Times New Roman" panose="02020603050405020304" pitchFamily="18" charset="0"/>
                <a:ea typeface="標楷體" panose="03000509000000000000" pitchFamily="65" charset="-120"/>
              </a:rPr>
              <a:t>課外活動舉辦項目</a:t>
            </a:r>
            <a:r>
              <a:rPr lang="en-US" altLang="zh-TW" sz="2325" smtClean="0">
                <a:latin typeface="Times New Roman" panose="02020603050405020304" pitchFamily="18" charset="0"/>
                <a:ea typeface="標楷體" panose="03000509000000000000" pitchFamily="65" charset="-120"/>
              </a:rPr>
              <a:t>」 → 「</a:t>
            </a:r>
            <a:r>
              <a:rPr lang="zh-TW" altLang="en-US" sz="2325" smtClean="0">
                <a:latin typeface="Times New Roman" panose="02020603050405020304" pitchFamily="18" charset="0"/>
                <a:ea typeface="標楷體" panose="03000509000000000000" pitchFamily="65" charset="-120"/>
              </a:rPr>
              <a:t>依學生編修</a:t>
            </a:r>
            <a:r>
              <a:rPr lang="en-US" altLang="zh-TW" sz="2325" smtClean="0">
                <a:latin typeface="Times New Roman" panose="02020603050405020304" pitchFamily="18" charset="0"/>
                <a:ea typeface="標楷體" panose="03000509000000000000" pitchFamily="65" charset="-120"/>
              </a:rPr>
              <a:t>」</a:t>
            </a:r>
          </a:p>
          <a:p>
            <a:pPr algn="ctr">
              <a:spcBef>
                <a:spcPct val="0"/>
              </a:spcBef>
              <a:spcAft>
                <a:spcPts val="1350"/>
              </a:spcAft>
              <a:defRPr/>
            </a:pPr>
            <a:r>
              <a:rPr lang="en-US" altLang="zh-HK" sz="2325" smtClean="0">
                <a:latin typeface="Times New Roman" panose="02020603050405020304" pitchFamily="18" charset="0"/>
                <a:ea typeface="標楷體" panose="03000509000000000000" pitchFamily="65" charset="-120"/>
              </a:rPr>
              <a:t>Student Activities &gt; Event &gt; Maint by Student</a:t>
            </a:r>
            <a:r>
              <a:rPr lang="en-US" altLang="zh-HK" sz="225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  <a:p>
            <a:pPr algn="just">
              <a:spcBef>
                <a:spcPct val="0"/>
              </a:spcBef>
              <a:spcAft>
                <a:spcPts val="1013"/>
              </a:spcAft>
              <a:buClr>
                <a:srgbClr val="6600FF"/>
              </a:buClr>
              <a:buFont typeface="Wingdings" panose="05000000000000000000" pitchFamily="2" charset="2"/>
              <a:buChar char=""/>
              <a:defRPr/>
            </a:pPr>
            <a:r>
              <a:rPr lang="en-US" altLang="zh-TW" sz="2025" smtClean="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為個別學生加入一個或多個</a:t>
            </a:r>
            <a:r>
              <a:rPr lang="zh-TW" altLang="en-US" sz="2025" smtClean="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活動項目</a:t>
            </a:r>
            <a:endParaRPr lang="en-US" altLang="zh-TW" sz="2025" smtClean="0">
              <a:solidFill>
                <a:srgbClr val="6600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just">
              <a:spcBef>
                <a:spcPct val="0"/>
              </a:spcBef>
              <a:spcAft>
                <a:spcPts val="1013"/>
              </a:spcAft>
              <a:buClr>
                <a:srgbClr val="6600FF"/>
              </a:buClr>
              <a:buFont typeface="Wingdings" panose="05000000000000000000" pitchFamily="2" charset="2"/>
              <a:buChar char=""/>
              <a:defRPr/>
            </a:pPr>
            <a:r>
              <a:rPr lang="en-US" altLang="zh-TW" sz="2025" smtClean="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編修該學生的</a:t>
            </a:r>
            <a:r>
              <a:rPr lang="zh-TW" altLang="en-US" sz="2025" smtClean="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活動項目</a:t>
            </a:r>
            <a:r>
              <a:rPr lang="en-US" altLang="zh-TW" sz="2025" smtClean="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職位</a:t>
            </a:r>
            <a:r>
              <a:rPr lang="zh-TW" altLang="en-US" sz="2025" smtClean="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2025" smtClean="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表現及</a:t>
            </a:r>
            <a:r>
              <a:rPr lang="zh-TW" altLang="en-US" sz="2025" smtClean="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成就</a:t>
            </a:r>
            <a:endParaRPr lang="en-US" altLang="zh-TW" sz="2025" smtClean="0">
              <a:solidFill>
                <a:srgbClr val="6600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just">
              <a:spcBef>
                <a:spcPct val="0"/>
              </a:spcBef>
              <a:spcAft>
                <a:spcPts val="1013"/>
              </a:spcAft>
              <a:buClr>
                <a:srgbClr val="6600FF"/>
              </a:buClr>
              <a:buFont typeface="Wingdings" panose="05000000000000000000" pitchFamily="2" charset="2"/>
              <a:buChar char=""/>
              <a:defRPr/>
            </a:pPr>
            <a:r>
              <a:rPr lang="en-US" altLang="zh-TW" sz="2025" smtClean="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決定會否讓</a:t>
            </a:r>
            <a:r>
              <a:rPr lang="zh-TW" altLang="en-US" sz="2025" smtClean="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活動項目</a:t>
            </a:r>
            <a:r>
              <a:rPr lang="en-US" altLang="zh-TW" sz="2025" smtClean="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紀錄加入該生的成績表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322388"/>
            <a:ext cx="182562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67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1444625"/>
            <a:ext cx="5184775" cy="38354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068" name="AutoShape 3"/>
          <p:cNvSpPr>
            <a:spLocks noChangeArrowheads="1"/>
          </p:cNvSpPr>
          <p:nvPr/>
        </p:nvSpPr>
        <p:spPr bwMode="auto">
          <a:xfrm>
            <a:off x="3600450" y="5275263"/>
            <a:ext cx="4252913" cy="354012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625" tIns="26325" rIns="50625" bIns="26325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zh-TW" altLang="en-US" sz="18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課外活動</a:t>
            </a:r>
            <a:r>
              <a:rPr lang="en-US" altLang="zh-TW" sz="18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  <a:r>
              <a:rPr lang="zh-TW" altLang="en-US" sz="18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課外活動舉辦項目</a:t>
            </a:r>
            <a:r>
              <a:rPr lang="en-US" altLang="zh-TW" sz="18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  <a:r>
              <a:rPr lang="zh-TW" altLang="en-US" sz="18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依學生編修</a:t>
            </a:r>
            <a:endParaRPr lang="en-US" altLang="zh-TW" sz="180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7333" name="Rectangle 6"/>
          <p:cNvSpPr>
            <a:spLocks noChangeArrowheads="1"/>
          </p:cNvSpPr>
          <p:nvPr/>
        </p:nvSpPr>
        <p:spPr bwMode="auto">
          <a:xfrm>
            <a:off x="2759075" y="1760538"/>
            <a:ext cx="236538" cy="11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825">
                <a:solidFill>
                  <a:schemeClr val="tx1"/>
                </a:solidFill>
              </a:rPr>
              <a:t>2020</a:t>
            </a:r>
            <a:endParaRPr lang="zh-HK" altLang="en-US" sz="825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565275"/>
            <a:ext cx="5184775" cy="38354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1" name="AutoShape 4"/>
          <p:cNvSpPr>
            <a:spLocks noChangeArrowheads="1"/>
          </p:cNvSpPr>
          <p:nvPr/>
        </p:nvSpPr>
        <p:spPr bwMode="auto">
          <a:xfrm>
            <a:off x="4787900" y="4997450"/>
            <a:ext cx="2987675" cy="4032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搜尋後，按學生的超連結。</a:t>
            </a:r>
          </a:p>
        </p:txBody>
      </p:sp>
      <p:sp>
        <p:nvSpPr>
          <p:cNvPr id="217092" name="Oval 5"/>
          <p:cNvSpPr>
            <a:spLocks noChangeArrowheads="1"/>
          </p:cNvSpPr>
          <p:nvPr/>
        </p:nvSpPr>
        <p:spPr bwMode="auto">
          <a:xfrm>
            <a:off x="2046288" y="3294063"/>
            <a:ext cx="595312" cy="1982787"/>
          </a:xfrm>
          <a:prstGeom prst="ellipse">
            <a:avLst/>
          </a:prstGeom>
          <a:noFill/>
          <a:ln w="572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228357" name="Rectangle 6"/>
          <p:cNvSpPr>
            <a:spLocks noChangeArrowheads="1"/>
          </p:cNvSpPr>
          <p:nvPr/>
        </p:nvSpPr>
        <p:spPr bwMode="auto">
          <a:xfrm>
            <a:off x="2865438" y="1884363"/>
            <a:ext cx="236537" cy="112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825">
                <a:solidFill>
                  <a:schemeClr val="tx1"/>
                </a:solidFill>
              </a:rPr>
              <a:t>2020</a:t>
            </a:r>
            <a:endParaRPr lang="zh-HK" altLang="en-US" sz="825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114" name="Group 1"/>
          <p:cNvGrpSpPr>
            <a:grpSpLocks/>
          </p:cNvGrpSpPr>
          <p:nvPr/>
        </p:nvGrpSpPr>
        <p:grpSpPr bwMode="auto">
          <a:xfrm>
            <a:off x="468313" y="1727200"/>
            <a:ext cx="7980362" cy="3201988"/>
            <a:chOff x="1703388" y="1268413"/>
            <a:chExt cx="8769350" cy="2789237"/>
          </a:xfrm>
        </p:grpSpPr>
        <p:pic>
          <p:nvPicPr>
            <p:cNvPr id="218116" name="圖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388" y="1268413"/>
              <a:ext cx="8769350" cy="2789237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矩形 4"/>
            <p:cNvSpPr/>
            <p:nvPr/>
          </p:nvSpPr>
          <p:spPr bwMode="auto">
            <a:xfrm>
              <a:off x="1752233" y="3692574"/>
              <a:ext cx="643702" cy="287636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1435" tIns="25718" rIns="51435" bIns="25718"/>
            <a:lstStyle/>
            <a:p>
              <a:pPr defTabSz="252710">
                <a:buClr>
                  <a:srgbClr val="000000"/>
                </a:buClr>
                <a:buSzPct val="100000"/>
                <a:defRPr/>
              </a:pPr>
              <a:endParaRPr lang="zh-TW" altLang="en-US" sz="1013">
                <a:latin typeface="Arial" charset="0"/>
              </a:endParaRPr>
            </a:p>
          </p:txBody>
        </p:sp>
        <p:sp>
          <p:nvSpPr>
            <p:cNvPr id="229382" name="Rectangle 6"/>
            <p:cNvSpPr>
              <a:spLocks noChangeArrowheads="1"/>
            </p:cNvSpPr>
            <p:nvPr/>
          </p:nvSpPr>
          <p:spPr bwMode="auto">
            <a:xfrm>
              <a:off x="3836850" y="1946016"/>
              <a:ext cx="331446" cy="127223"/>
            </a:xfrm>
            <a:prstGeom prst="rect">
              <a:avLst/>
            </a:prstGeom>
            <a:solidFill>
              <a:srgbClr val="E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altLang="zh-TW" sz="1050">
                  <a:solidFill>
                    <a:schemeClr val="tx1"/>
                  </a:solidFill>
                </a:rPr>
                <a:t>2020</a:t>
              </a:r>
              <a:endParaRPr lang="zh-HK" altLang="en-US" sz="1050"/>
            </a:p>
          </p:txBody>
        </p:sp>
      </p:grpSp>
      <p:sp>
        <p:nvSpPr>
          <p:cNvPr id="218115" name="AutoShape 2"/>
          <p:cNvSpPr>
            <a:spLocks noChangeArrowheads="1"/>
          </p:cNvSpPr>
          <p:nvPr/>
        </p:nvSpPr>
        <p:spPr bwMode="auto">
          <a:xfrm>
            <a:off x="3951288" y="4157663"/>
            <a:ext cx="3698875" cy="1027112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sz="2700">
                <a:latin typeface="標楷體" panose="03000509000000000000" pitchFamily="65" charset="-120"/>
                <a:ea typeface="標楷體" panose="03000509000000000000" pitchFamily="65" charset="-120"/>
              </a:rPr>
              <a:t>要為這學生加入活動，請按「</a:t>
            </a:r>
            <a:r>
              <a:rPr lang="en-US" altLang="zh-TW" sz="27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增新</a:t>
            </a:r>
            <a:r>
              <a:rPr lang="en-US" altLang="zh-TW" sz="2700"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138" name="Group 1"/>
          <p:cNvGrpSpPr>
            <a:grpSpLocks/>
          </p:cNvGrpSpPr>
          <p:nvPr/>
        </p:nvGrpSpPr>
        <p:grpSpPr bwMode="auto">
          <a:xfrm>
            <a:off x="1143000" y="1027113"/>
            <a:ext cx="5999163" cy="4706937"/>
            <a:chOff x="2647950" y="512763"/>
            <a:chExt cx="7054850" cy="5537200"/>
          </a:xfrm>
        </p:grpSpPr>
        <p:pic>
          <p:nvPicPr>
            <p:cNvPr id="219143" name="圖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7950" y="512763"/>
              <a:ext cx="7054850" cy="55372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9144" name="Oval 6"/>
            <p:cNvSpPr>
              <a:spLocks noChangeArrowheads="1"/>
            </p:cNvSpPr>
            <p:nvPr/>
          </p:nvSpPr>
          <p:spPr bwMode="auto">
            <a:xfrm>
              <a:off x="2647950" y="4643438"/>
              <a:ext cx="323850" cy="1093787"/>
            </a:xfrm>
            <a:prstGeom prst="ellipse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zh-HK" altLang="en-US"/>
            </a:p>
          </p:txBody>
        </p:sp>
      </p:grpSp>
      <p:sp>
        <p:nvSpPr>
          <p:cNvPr id="219139" name="AutoShape 5"/>
          <p:cNvSpPr>
            <a:spLocks noChangeArrowheads="1"/>
          </p:cNvSpPr>
          <p:nvPr/>
        </p:nvSpPr>
        <p:spPr bwMode="auto">
          <a:xfrm>
            <a:off x="4679950" y="4516438"/>
            <a:ext cx="3590925" cy="97313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sz="2700">
                <a:latin typeface="標楷體" panose="03000509000000000000" pitchFamily="65" charset="-120"/>
                <a:ea typeface="標楷體" panose="03000509000000000000" pitchFamily="65" charset="-120"/>
              </a:rPr>
              <a:t>選</a:t>
            </a:r>
            <a:r>
              <a:rPr lang="zh-TW" altLang="en-US" sz="2700">
                <a:latin typeface="標楷體" panose="03000509000000000000" pitchFamily="65" charset="-120"/>
                <a:ea typeface="標楷體" panose="03000509000000000000" pitchFamily="65" charset="-120"/>
              </a:rPr>
              <a:t>擇需要</a:t>
            </a:r>
            <a:r>
              <a:rPr lang="en-US" altLang="zh-TW" sz="2700">
                <a:latin typeface="標楷體" panose="03000509000000000000" pitchFamily="65" charset="-120"/>
                <a:ea typeface="標楷體" panose="03000509000000000000" pitchFamily="65" charset="-120"/>
              </a:rPr>
              <a:t>加入的活動</a:t>
            </a:r>
            <a:r>
              <a:rPr lang="zh-TW" altLang="en-US" sz="2700">
                <a:latin typeface="標楷體" panose="03000509000000000000" pitchFamily="65" charset="-120"/>
                <a:ea typeface="標楷體" panose="03000509000000000000" pitchFamily="65" charset="-120"/>
              </a:rPr>
              <a:t>項目</a:t>
            </a:r>
            <a:r>
              <a:rPr lang="en-US" altLang="zh-TW" sz="2700">
                <a:latin typeface="標楷體" panose="03000509000000000000" pitchFamily="65" charset="-120"/>
                <a:ea typeface="標楷體" panose="03000509000000000000" pitchFamily="65" charset="-120"/>
              </a:rPr>
              <a:t>，按「</a:t>
            </a:r>
            <a:r>
              <a:rPr lang="en-US" altLang="zh-TW" sz="27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增新</a:t>
            </a:r>
            <a:r>
              <a:rPr lang="en-US" altLang="zh-TW" sz="2700"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</a:p>
        </p:txBody>
      </p:sp>
      <p:sp>
        <p:nvSpPr>
          <p:cNvPr id="230404" name="Rectangle 6"/>
          <p:cNvSpPr>
            <a:spLocks noChangeArrowheads="1"/>
          </p:cNvSpPr>
          <p:nvPr/>
        </p:nvSpPr>
        <p:spPr bwMode="auto">
          <a:xfrm>
            <a:off x="2627313" y="1484313"/>
            <a:ext cx="301625" cy="146050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1050">
                <a:solidFill>
                  <a:schemeClr val="tx1"/>
                </a:solidFill>
              </a:rPr>
              <a:t>2020</a:t>
            </a:r>
            <a:endParaRPr lang="zh-HK" altLang="en-US" sz="1050"/>
          </a:p>
        </p:txBody>
      </p:sp>
      <p:sp>
        <p:nvSpPr>
          <p:cNvPr id="230405" name="Rectangle 6"/>
          <p:cNvSpPr>
            <a:spLocks noChangeArrowheads="1"/>
          </p:cNvSpPr>
          <p:nvPr/>
        </p:nvSpPr>
        <p:spPr bwMode="auto">
          <a:xfrm>
            <a:off x="2497138" y="2651125"/>
            <a:ext cx="274637" cy="134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975">
                <a:solidFill>
                  <a:schemeClr val="tx1"/>
                </a:solidFill>
              </a:rPr>
              <a:t>2020</a:t>
            </a:r>
            <a:endParaRPr lang="zh-HK" altLang="en-US" sz="975"/>
          </a:p>
        </p:txBody>
      </p:sp>
      <p:sp>
        <p:nvSpPr>
          <p:cNvPr id="230406" name="Rectangle 6"/>
          <p:cNvSpPr>
            <a:spLocks noChangeArrowheads="1"/>
          </p:cNvSpPr>
          <p:nvPr/>
        </p:nvSpPr>
        <p:spPr bwMode="auto">
          <a:xfrm>
            <a:off x="5680075" y="2652713"/>
            <a:ext cx="276225" cy="134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975">
                <a:solidFill>
                  <a:schemeClr val="tx1"/>
                </a:solidFill>
              </a:rPr>
              <a:t>2021</a:t>
            </a:r>
            <a:endParaRPr lang="zh-HK" altLang="en-US" sz="975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5289550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AutoShape 2"/>
          <p:cNvSpPr>
            <a:spLocks noChangeArrowheads="1"/>
          </p:cNvSpPr>
          <p:nvPr/>
        </p:nvSpPr>
        <p:spPr bwMode="auto">
          <a:xfrm>
            <a:off x="5151438" y="2963863"/>
            <a:ext cx="2667000" cy="120015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選擇後，必須要按「儲存」，才能生效。</a:t>
            </a:r>
          </a:p>
        </p:txBody>
      </p:sp>
      <p:sp>
        <p:nvSpPr>
          <p:cNvPr id="24580" name="Oval 3"/>
          <p:cNvSpPr>
            <a:spLocks noChangeArrowheads="1"/>
          </p:cNvSpPr>
          <p:nvPr/>
        </p:nvSpPr>
        <p:spPr bwMode="auto">
          <a:xfrm>
            <a:off x="1979613" y="1052513"/>
            <a:ext cx="2684462" cy="338137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162" name="Group 1"/>
          <p:cNvGrpSpPr>
            <a:grpSpLocks/>
          </p:cNvGrpSpPr>
          <p:nvPr/>
        </p:nvGrpSpPr>
        <p:grpSpPr bwMode="auto">
          <a:xfrm>
            <a:off x="574675" y="1619250"/>
            <a:ext cx="8101013" cy="3268663"/>
            <a:chOff x="1631950" y="1016000"/>
            <a:chExt cx="9936163" cy="3744913"/>
          </a:xfrm>
        </p:grpSpPr>
        <p:pic>
          <p:nvPicPr>
            <p:cNvPr id="220167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1950" y="1016000"/>
              <a:ext cx="9936163" cy="374491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0168" name="Oval 6"/>
            <p:cNvSpPr>
              <a:spLocks noChangeArrowheads="1"/>
            </p:cNvSpPr>
            <p:nvPr/>
          </p:nvSpPr>
          <p:spPr bwMode="auto">
            <a:xfrm>
              <a:off x="1631950" y="1214909"/>
              <a:ext cx="1042988" cy="305879"/>
            </a:xfrm>
            <a:prstGeom prst="ellipse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zh-HK" altLang="en-US"/>
            </a:p>
          </p:txBody>
        </p:sp>
      </p:grpSp>
      <p:sp>
        <p:nvSpPr>
          <p:cNvPr id="220163" name="AutoShape 2"/>
          <p:cNvSpPr>
            <a:spLocks noChangeArrowheads="1"/>
          </p:cNvSpPr>
          <p:nvPr/>
        </p:nvSpPr>
        <p:spPr bwMode="auto">
          <a:xfrm>
            <a:off x="3141663" y="4238625"/>
            <a:ext cx="3806825" cy="129698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sz="2700">
                <a:latin typeface="標楷體" panose="03000509000000000000" pitchFamily="65" charset="-120"/>
                <a:ea typeface="標楷體" panose="03000509000000000000" pitchFamily="65" charset="-120"/>
              </a:rPr>
              <a:t>完成後，</a:t>
            </a:r>
            <a:r>
              <a:rPr lang="zh-TW" altLang="en-US" sz="2700">
                <a:latin typeface="標楷體" panose="03000509000000000000" pitchFamily="65" charset="-120"/>
                <a:ea typeface="標楷體" panose="03000509000000000000" pitchFamily="65" charset="-120"/>
              </a:rPr>
              <a:t>便可編修「</a:t>
            </a:r>
            <a:r>
              <a:rPr lang="zh-TW" altLang="en-US" sz="27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職位</a:t>
            </a:r>
            <a:r>
              <a:rPr lang="zh-TW" altLang="en-US" sz="27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」、</a:t>
            </a:r>
            <a:r>
              <a:rPr lang="en-US" altLang="zh-TW" sz="27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7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表現</a:t>
            </a:r>
            <a:r>
              <a:rPr lang="en-US" altLang="zh-TW" sz="27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27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en-US" altLang="zh-TW" sz="27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7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成就</a:t>
            </a:r>
            <a:r>
              <a:rPr lang="en-US" altLang="zh-TW" sz="2700"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</a:p>
        </p:txBody>
      </p:sp>
      <p:sp>
        <p:nvSpPr>
          <p:cNvPr id="220164" name="Rectangle 6"/>
          <p:cNvSpPr>
            <a:spLocks noChangeArrowheads="1"/>
          </p:cNvSpPr>
          <p:nvPr/>
        </p:nvSpPr>
        <p:spPr bwMode="auto">
          <a:xfrm>
            <a:off x="2519363" y="2401888"/>
            <a:ext cx="257175" cy="125412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sz="900">
                <a:solidFill>
                  <a:schemeClr val="tx1"/>
                </a:solidFill>
              </a:rPr>
              <a:t>2020</a:t>
            </a:r>
            <a:endParaRPr lang="zh-HK" altLang="en-US" sz="900"/>
          </a:p>
        </p:txBody>
      </p:sp>
      <p:sp>
        <p:nvSpPr>
          <p:cNvPr id="231429" name="Rectangle 6"/>
          <p:cNvSpPr>
            <a:spLocks noChangeArrowheads="1"/>
          </p:cNvSpPr>
          <p:nvPr/>
        </p:nvSpPr>
        <p:spPr bwMode="auto">
          <a:xfrm>
            <a:off x="3228975" y="3937000"/>
            <a:ext cx="236538" cy="114300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825">
                <a:solidFill>
                  <a:schemeClr val="tx1"/>
                </a:solidFill>
              </a:rPr>
              <a:t>2021</a:t>
            </a:r>
            <a:endParaRPr lang="zh-HK" altLang="en-US" sz="825"/>
          </a:p>
        </p:txBody>
      </p:sp>
      <p:sp>
        <p:nvSpPr>
          <p:cNvPr id="231430" name="Rectangle 6"/>
          <p:cNvSpPr>
            <a:spLocks noChangeArrowheads="1"/>
          </p:cNvSpPr>
          <p:nvPr/>
        </p:nvSpPr>
        <p:spPr bwMode="auto">
          <a:xfrm>
            <a:off x="3913188" y="3935413"/>
            <a:ext cx="236537" cy="114300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825">
                <a:solidFill>
                  <a:schemeClr val="tx1"/>
                </a:solidFill>
              </a:rPr>
              <a:t>2021</a:t>
            </a:r>
            <a:endParaRPr lang="zh-HK" altLang="en-US" sz="825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1"/>
          <p:cNvSpPr>
            <a:spLocks noGrp="1" noChangeArrowheads="1"/>
          </p:cNvSpPr>
          <p:nvPr>
            <p:ph type="title"/>
          </p:nvPr>
        </p:nvSpPr>
        <p:spPr>
          <a:xfrm>
            <a:off x="2257425" y="1655763"/>
            <a:ext cx="4629150" cy="642937"/>
          </a:xfrm>
        </p:spPr>
        <p:txBody>
          <a:bodyPr anchor="t"/>
          <a:lstStyle/>
          <a:p>
            <a:pPr defTabSz="336947" eaLnBrk="1" hangingPunct="1">
              <a:tabLst>
                <a:tab pos="0" algn="l"/>
                <a:tab pos="514350" algn="l"/>
                <a:tab pos="1028700" algn="l"/>
                <a:tab pos="1543050" algn="l"/>
                <a:tab pos="2057400" algn="l"/>
                <a:tab pos="2571750" algn="l"/>
                <a:tab pos="3086100" algn="l"/>
                <a:tab pos="3600450" algn="l"/>
                <a:tab pos="4114800" algn="l"/>
                <a:tab pos="4629150" algn="l"/>
                <a:tab pos="5143500" algn="l"/>
                <a:tab pos="5657850" algn="l"/>
              </a:tabLst>
              <a:defRPr/>
            </a:pPr>
            <a:r>
              <a:rPr lang="en-US" altLang="zh-TW" sz="1050" smtClean="0"/>
              <a:t>「報告」</a:t>
            </a:r>
          </a:p>
        </p:txBody>
      </p:sp>
      <p:sp>
        <p:nvSpPr>
          <p:cNvPr id="232451" name="Text Box 3"/>
          <p:cNvSpPr txBox="1">
            <a:spLocks noChangeArrowheads="1"/>
          </p:cNvSpPr>
          <p:nvPr/>
        </p:nvSpPr>
        <p:spPr bwMode="auto">
          <a:xfrm>
            <a:off x="1697038" y="2478088"/>
            <a:ext cx="5568950" cy="22002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>
            <a:spAutoFit/>
          </a:bodyPr>
          <a:lstStyle>
            <a:lvl1pPr marL="534988" indent="-5349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1057275" indent="-5207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TW" sz="2325" smtClean="0">
                <a:latin typeface="Times New Roman" panose="02020603050405020304" pitchFamily="18" charset="0"/>
                <a:ea typeface="標楷體" panose="03000509000000000000" pitchFamily="65" charset="-120"/>
              </a:rPr>
              <a:t>「課外活動」→「</a:t>
            </a:r>
            <a:r>
              <a:rPr lang="zh-TW" altLang="en-US" sz="2325" smtClean="0">
                <a:latin typeface="Times New Roman" panose="02020603050405020304" pitchFamily="18" charset="0"/>
                <a:ea typeface="標楷體" panose="03000509000000000000" pitchFamily="65" charset="-120"/>
              </a:rPr>
              <a:t>課外活動舉辦項目</a:t>
            </a:r>
            <a:r>
              <a:rPr lang="en-US" altLang="zh-TW" sz="2325" smtClean="0">
                <a:latin typeface="Times New Roman" panose="02020603050405020304" pitchFamily="18" charset="0"/>
                <a:ea typeface="標楷體" panose="03000509000000000000" pitchFamily="65" charset="-120"/>
              </a:rPr>
              <a:t>」→「</a:t>
            </a:r>
            <a:r>
              <a:rPr lang="zh-TW" altLang="en-US" sz="2325" smtClean="0">
                <a:latin typeface="Times New Roman" panose="02020603050405020304" pitchFamily="18" charset="0"/>
                <a:ea typeface="標楷體" panose="03000509000000000000" pitchFamily="65" charset="-120"/>
              </a:rPr>
              <a:t>上載 </a:t>
            </a:r>
            <a:r>
              <a:rPr lang="en-US" altLang="zh-TW" sz="2325" smtClean="0">
                <a:latin typeface="Times New Roman" panose="02020603050405020304" pitchFamily="18" charset="0"/>
                <a:ea typeface="標楷體" panose="03000509000000000000" pitchFamily="65" charset="-120"/>
              </a:rPr>
              <a:t>」</a:t>
            </a:r>
          </a:p>
          <a:p>
            <a:pPr algn="ctr">
              <a:spcBef>
                <a:spcPct val="0"/>
              </a:spcBef>
              <a:spcAft>
                <a:spcPts val="1350"/>
              </a:spcAft>
              <a:defRPr/>
            </a:pPr>
            <a:r>
              <a:rPr lang="en-US" altLang="zh-HK" sz="2325" smtClean="0">
                <a:latin typeface="Times New Roman" panose="02020603050405020304" pitchFamily="18" charset="0"/>
                <a:ea typeface="標楷體" panose="03000509000000000000" pitchFamily="65" charset="-120"/>
              </a:rPr>
              <a:t>Student Activities &gt; Event &gt; Upload</a:t>
            </a:r>
          </a:p>
          <a:p>
            <a:pPr algn="just">
              <a:spcBef>
                <a:spcPct val="0"/>
              </a:spcBef>
              <a:spcAft>
                <a:spcPts val="1013"/>
              </a:spcAft>
              <a:buClr>
                <a:srgbClr val="6600FF"/>
              </a:buClr>
              <a:buFont typeface="Wingdings" panose="05000000000000000000" pitchFamily="2" charset="2"/>
              <a:buChar char=""/>
              <a:defRPr/>
            </a:pPr>
            <a:r>
              <a:rPr lang="zh-TW" altLang="en-US" sz="2025" smtClean="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下載</a:t>
            </a:r>
            <a:r>
              <a:rPr lang="en-US" altLang="zh-TW" sz="2025" smtClean="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一個或多個</a:t>
            </a:r>
            <a:r>
              <a:rPr lang="zh-TW" altLang="en-US" sz="2025" smtClean="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活動項目的學生紀錄</a:t>
            </a:r>
            <a:endParaRPr lang="en-US" altLang="zh-TW" sz="2025" smtClean="0">
              <a:solidFill>
                <a:srgbClr val="6600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just">
              <a:spcBef>
                <a:spcPct val="0"/>
              </a:spcBef>
              <a:spcAft>
                <a:spcPts val="1013"/>
              </a:spcAft>
              <a:buClr>
                <a:srgbClr val="6600FF"/>
              </a:buClr>
              <a:buFont typeface="Wingdings" panose="05000000000000000000" pitchFamily="2" charset="2"/>
              <a:buChar char=""/>
              <a:defRPr/>
            </a:pPr>
            <a:r>
              <a:rPr lang="zh-TW" altLang="en-US" sz="2025" smtClean="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以</a:t>
            </a:r>
            <a:r>
              <a:rPr lang="en-US" altLang="zh-TW" sz="2025" smtClean="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Excel</a:t>
            </a:r>
            <a:r>
              <a:rPr lang="zh-TW" altLang="en-US" sz="2025" smtClean="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上載學生活動項目紀錄</a:t>
            </a:r>
            <a:endParaRPr lang="en-US" altLang="zh-TW" sz="2025" smtClean="0">
              <a:solidFill>
                <a:srgbClr val="6600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32452" name="Text Box 2"/>
          <p:cNvSpPr txBox="1">
            <a:spLocks noChangeArrowheads="1"/>
          </p:cNvSpPr>
          <p:nvPr/>
        </p:nvSpPr>
        <p:spPr bwMode="auto">
          <a:xfrm>
            <a:off x="1757363" y="1585913"/>
            <a:ext cx="4960937" cy="5730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zh-TW" sz="2250" smtClean="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sz="2250" smtClean="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活動項目</a:t>
            </a:r>
            <a:r>
              <a:rPr lang="en-US" altLang="zh-TW" sz="2250" smtClean="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」	                   </a:t>
            </a:r>
            <a:r>
              <a:rPr lang="zh-TW" altLang="en-US" sz="2250" smtClean="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      </a:t>
            </a:r>
            <a:r>
              <a:rPr lang="zh-TW" altLang="en-US" sz="3375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上載</a:t>
            </a:r>
            <a:endParaRPr lang="en-US" altLang="zh-TW" sz="3375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234" name="Group 1"/>
          <p:cNvGrpSpPr>
            <a:grpSpLocks/>
          </p:cNvGrpSpPr>
          <p:nvPr/>
        </p:nvGrpSpPr>
        <p:grpSpPr bwMode="auto">
          <a:xfrm>
            <a:off x="912813" y="1060450"/>
            <a:ext cx="6197600" cy="4637088"/>
            <a:chOff x="1811338" y="452438"/>
            <a:chExt cx="7424737" cy="5556250"/>
          </a:xfrm>
        </p:grpSpPr>
        <p:pic>
          <p:nvPicPr>
            <p:cNvPr id="223239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1338" y="476250"/>
              <a:ext cx="2138362" cy="201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3240" name="圖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275" y="452438"/>
              <a:ext cx="6019800" cy="555625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3235" name="AutoShape 6"/>
          <p:cNvSpPr>
            <a:spLocks noChangeArrowheads="1"/>
          </p:cNvSpPr>
          <p:nvPr/>
        </p:nvSpPr>
        <p:spPr bwMode="auto">
          <a:xfrm>
            <a:off x="3492500" y="4994275"/>
            <a:ext cx="5264150" cy="493713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6325" rIns="0" bIns="26325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TW" altLang="en-US" sz="27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課外活動</a:t>
            </a:r>
            <a:r>
              <a:rPr lang="en-US" altLang="zh-TW" sz="27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  <a:r>
              <a:rPr lang="zh-TW" altLang="en-US" sz="27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課外活動舉辦項目</a:t>
            </a:r>
            <a:r>
              <a:rPr lang="en-US" altLang="zh-TW" sz="27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  <a:r>
              <a:rPr lang="zh-TW" altLang="en-US" sz="27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上載</a:t>
            </a:r>
            <a:endParaRPr lang="en-US" altLang="zh-TW" sz="270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4500" name="Rectangle 6"/>
          <p:cNvSpPr>
            <a:spLocks noChangeArrowheads="1"/>
          </p:cNvSpPr>
          <p:nvPr/>
        </p:nvSpPr>
        <p:spPr bwMode="auto">
          <a:xfrm>
            <a:off x="3143250" y="2324100"/>
            <a:ext cx="211138" cy="103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750">
                <a:solidFill>
                  <a:schemeClr val="tx1"/>
                </a:solidFill>
              </a:rPr>
              <a:t>2020</a:t>
            </a:r>
            <a:endParaRPr lang="zh-HK" altLang="en-US" sz="750"/>
          </a:p>
        </p:txBody>
      </p:sp>
      <p:sp>
        <p:nvSpPr>
          <p:cNvPr id="234501" name="Rectangle 6"/>
          <p:cNvSpPr>
            <a:spLocks noChangeArrowheads="1"/>
          </p:cNvSpPr>
          <p:nvPr/>
        </p:nvSpPr>
        <p:spPr bwMode="auto">
          <a:xfrm>
            <a:off x="4349750" y="3141663"/>
            <a:ext cx="211138" cy="10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750">
                <a:solidFill>
                  <a:schemeClr val="tx1"/>
                </a:solidFill>
              </a:rPr>
              <a:t>2021</a:t>
            </a:r>
            <a:endParaRPr lang="zh-HK" altLang="en-US" sz="750"/>
          </a:p>
        </p:txBody>
      </p:sp>
      <p:sp>
        <p:nvSpPr>
          <p:cNvPr id="234502" name="Rectangle 6"/>
          <p:cNvSpPr>
            <a:spLocks noChangeArrowheads="1"/>
          </p:cNvSpPr>
          <p:nvPr/>
        </p:nvSpPr>
        <p:spPr bwMode="auto">
          <a:xfrm>
            <a:off x="5024438" y="3141663"/>
            <a:ext cx="211137" cy="103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750">
                <a:solidFill>
                  <a:schemeClr val="tx1"/>
                </a:solidFill>
              </a:rPr>
              <a:t>2021</a:t>
            </a:r>
            <a:endParaRPr lang="zh-HK" altLang="en-US" sz="7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258" name="Group 3"/>
          <p:cNvGrpSpPr>
            <a:grpSpLocks/>
          </p:cNvGrpSpPr>
          <p:nvPr/>
        </p:nvGrpSpPr>
        <p:grpSpPr bwMode="auto">
          <a:xfrm>
            <a:off x="1601788" y="1189038"/>
            <a:ext cx="5811837" cy="4437062"/>
            <a:chOff x="3000375" y="620713"/>
            <a:chExt cx="6019800" cy="5557837"/>
          </a:xfrm>
        </p:grpSpPr>
        <p:pic>
          <p:nvPicPr>
            <p:cNvPr id="224263" name="圖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5" y="620713"/>
              <a:ext cx="6019800" cy="5557837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矩形 1"/>
            <p:cNvSpPr/>
            <p:nvPr/>
          </p:nvSpPr>
          <p:spPr bwMode="auto">
            <a:xfrm>
              <a:off x="4259913" y="3068547"/>
              <a:ext cx="2844648" cy="397699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1435" tIns="25718" rIns="51435" bIns="25718"/>
            <a:lstStyle/>
            <a:p>
              <a:pPr defTabSz="252710">
                <a:buClr>
                  <a:srgbClr val="000000"/>
                </a:buClr>
                <a:buSzPct val="100000"/>
                <a:defRPr/>
              </a:pPr>
              <a:endParaRPr lang="zh-TW" altLang="en-US" sz="1013">
                <a:latin typeface="Arial" charset="0"/>
              </a:endParaRPr>
            </a:p>
          </p:txBody>
        </p:sp>
        <p:sp>
          <p:nvSpPr>
            <p:cNvPr id="3" name="矩形 2"/>
            <p:cNvSpPr/>
            <p:nvPr/>
          </p:nvSpPr>
          <p:spPr bwMode="auto">
            <a:xfrm>
              <a:off x="3049704" y="5224073"/>
              <a:ext cx="526178" cy="256516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1435" tIns="25718" rIns="51435" bIns="25718"/>
            <a:lstStyle/>
            <a:p>
              <a:pPr defTabSz="252710">
                <a:buClr>
                  <a:srgbClr val="000000"/>
                </a:buClr>
                <a:buSzPct val="100000"/>
                <a:defRPr/>
              </a:pPr>
              <a:endParaRPr lang="zh-TW" altLang="en-US" sz="1013">
                <a:latin typeface="Arial" charset="0"/>
              </a:endParaRPr>
            </a:p>
          </p:txBody>
        </p:sp>
      </p:grpSp>
      <p:sp>
        <p:nvSpPr>
          <p:cNvPr id="224259" name="AutoShape 5"/>
          <p:cNvSpPr>
            <a:spLocks noChangeArrowheads="1"/>
          </p:cNvSpPr>
          <p:nvPr/>
        </p:nvSpPr>
        <p:spPr bwMode="auto">
          <a:xfrm>
            <a:off x="4302125" y="4319588"/>
            <a:ext cx="3328988" cy="109537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zh-TW" altLang="en-US" sz="2700">
                <a:latin typeface="標楷體" panose="03000509000000000000" pitchFamily="65" charset="-120"/>
                <a:ea typeface="標楷體" panose="03000509000000000000" pitchFamily="65" charset="-120"/>
              </a:rPr>
              <a:t>先選擇所需的活動項目，再按「</a:t>
            </a:r>
            <a:r>
              <a:rPr lang="zh-TW" altLang="en-US" sz="27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下載</a:t>
            </a:r>
            <a:r>
              <a:rPr lang="zh-TW" altLang="en-US" sz="2700"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  <a:endParaRPr lang="en-US" altLang="zh-TW" sz="27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5524" name="Rectangle 6"/>
          <p:cNvSpPr>
            <a:spLocks noChangeArrowheads="1"/>
          </p:cNvSpPr>
          <p:nvPr/>
        </p:nvSpPr>
        <p:spPr bwMode="auto">
          <a:xfrm>
            <a:off x="2827338" y="2398713"/>
            <a:ext cx="238125" cy="112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825">
                <a:solidFill>
                  <a:schemeClr val="tx1"/>
                </a:solidFill>
              </a:rPr>
              <a:t>2020</a:t>
            </a:r>
            <a:endParaRPr lang="zh-HK" altLang="en-US" sz="825"/>
          </a:p>
        </p:txBody>
      </p:sp>
      <p:sp>
        <p:nvSpPr>
          <p:cNvPr id="235525" name="Rectangle 6"/>
          <p:cNvSpPr>
            <a:spLocks noChangeArrowheads="1"/>
          </p:cNvSpPr>
          <p:nvPr/>
        </p:nvSpPr>
        <p:spPr bwMode="auto">
          <a:xfrm>
            <a:off x="4216400" y="3179763"/>
            <a:ext cx="236538" cy="10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zh-TW" sz="825">
                <a:solidFill>
                  <a:schemeClr val="tx1"/>
                </a:solidFill>
              </a:rPr>
              <a:t>2021</a:t>
            </a:r>
            <a:endParaRPr lang="zh-HK" altLang="en-US" sz="825"/>
          </a:p>
        </p:txBody>
      </p:sp>
      <p:sp>
        <p:nvSpPr>
          <p:cNvPr id="235526" name="Rectangle 6"/>
          <p:cNvSpPr>
            <a:spLocks noChangeArrowheads="1"/>
          </p:cNvSpPr>
          <p:nvPr/>
        </p:nvSpPr>
        <p:spPr bwMode="auto">
          <a:xfrm>
            <a:off x="5000625" y="3179763"/>
            <a:ext cx="236538" cy="10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zh-TW" sz="825">
                <a:solidFill>
                  <a:schemeClr val="tx1"/>
                </a:solidFill>
              </a:rPr>
              <a:t>2021</a:t>
            </a:r>
            <a:endParaRPr lang="zh-HK" altLang="en-US" sz="825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8" y="1323975"/>
            <a:ext cx="4514850" cy="4165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283" name="AutoShape 5"/>
          <p:cNvSpPr>
            <a:spLocks noChangeArrowheads="1"/>
          </p:cNvSpPr>
          <p:nvPr/>
        </p:nvSpPr>
        <p:spPr bwMode="auto">
          <a:xfrm>
            <a:off x="4437063" y="3995738"/>
            <a:ext cx="3295650" cy="982662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zh-TW" altLang="en-US" sz="2700">
                <a:latin typeface="標楷體" panose="03000509000000000000" pitchFamily="65" charset="-120"/>
                <a:ea typeface="標楷體" panose="03000509000000000000" pitchFamily="65" charset="-120"/>
              </a:rPr>
              <a:t>下載後便可編修學生活動項目資料。</a:t>
            </a:r>
            <a:endParaRPr lang="en-US" altLang="zh-TW" sz="27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25284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64"/>
          <a:stretch>
            <a:fillRect/>
          </a:stretch>
        </p:blipFill>
        <p:spPr bwMode="auto">
          <a:xfrm>
            <a:off x="1304925" y="2859088"/>
            <a:ext cx="7345363" cy="8016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285" name="矩形 5"/>
          <p:cNvSpPr>
            <a:spLocks noChangeArrowheads="1"/>
          </p:cNvSpPr>
          <p:nvPr/>
        </p:nvSpPr>
        <p:spPr bwMode="auto">
          <a:xfrm>
            <a:off x="4514850" y="2855913"/>
            <a:ext cx="3916363" cy="80962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</a:pPr>
            <a:endParaRPr lang="zh-TW" altLang="en-US"/>
          </a:p>
        </p:txBody>
      </p:sp>
      <p:sp>
        <p:nvSpPr>
          <p:cNvPr id="236550" name="Rectangle 6"/>
          <p:cNvSpPr>
            <a:spLocks noChangeArrowheads="1"/>
          </p:cNvSpPr>
          <p:nvPr/>
        </p:nvSpPr>
        <p:spPr bwMode="auto">
          <a:xfrm>
            <a:off x="3482975" y="2451100"/>
            <a:ext cx="211138" cy="10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750">
                <a:solidFill>
                  <a:schemeClr val="tx1"/>
                </a:solidFill>
              </a:rPr>
              <a:t>2020</a:t>
            </a:r>
            <a:endParaRPr lang="zh-HK" altLang="en-US" sz="750"/>
          </a:p>
        </p:txBody>
      </p:sp>
      <p:sp>
        <p:nvSpPr>
          <p:cNvPr id="236551" name="Rectangle 6"/>
          <p:cNvSpPr>
            <a:spLocks noChangeArrowheads="1"/>
          </p:cNvSpPr>
          <p:nvPr/>
        </p:nvSpPr>
        <p:spPr bwMode="auto">
          <a:xfrm>
            <a:off x="1331913" y="2997200"/>
            <a:ext cx="236537" cy="755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6000"/>
              </a:lnSpc>
              <a:defRPr/>
            </a:pPr>
            <a:r>
              <a:rPr lang="en-US" altLang="zh-TW" sz="825">
                <a:solidFill>
                  <a:schemeClr val="tx1"/>
                </a:solidFill>
              </a:rPr>
              <a:t>2020</a:t>
            </a:r>
          </a:p>
          <a:p>
            <a:pPr>
              <a:lnSpc>
                <a:spcPct val="86000"/>
              </a:lnSpc>
              <a:defRPr/>
            </a:pPr>
            <a:r>
              <a:rPr lang="en-US" altLang="zh-HK" sz="825">
                <a:solidFill>
                  <a:schemeClr val="tx1"/>
                </a:solidFill>
              </a:rPr>
              <a:t>2020</a:t>
            </a:r>
          </a:p>
          <a:p>
            <a:pPr>
              <a:lnSpc>
                <a:spcPct val="86000"/>
              </a:lnSpc>
              <a:defRPr/>
            </a:pPr>
            <a:r>
              <a:rPr lang="en-US" altLang="zh-HK" sz="825">
                <a:solidFill>
                  <a:schemeClr val="tx1"/>
                </a:solidFill>
              </a:rPr>
              <a:t>2020</a:t>
            </a:r>
          </a:p>
          <a:p>
            <a:pPr>
              <a:lnSpc>
                <a:spcPct val="86000"/>
              </a:lnSpc>
              <a:defRPr/>
            </a:pPr>
            <a:r>
              <a:rPr lang="en-US" altLang="zh-HK" sz="825">
                <a:solidFill>
                  <a:schemeClr val="tx1"/>
                </a:solidFill>
              </a:rPr>
              <a:t>2020</a:t>
            </a:r>
          </a:p>
          <a:p>
            <a:pPr>
              <a:lnSpc>
                <a:spcPct val="86000"/>
              </a:lnSpc>
              <a:defRPr/>
            </a:pPr>
            <a:r>
              <a:rPr lang="en-US" altLang="zh-HK" sz="825">
                <a:solidFill>
                  <a:schemeClr val="tx1"/>
                </a:solidFill>
              </a:rPr>
              <a:t>2020</a:t>
            </a:r>
          </a:p>
          <a:p>
            <a:pPr>
              <a:lnSpc>
                <a:spcPct val="86000"/>
              </a:lnSpc>
              <a:defRPr/>
            </a:pPr>
            <a:r>
              <a:rPr lang="en-US" altLang="zh-HK" sz="825">
                <a:solidFill>
                  <a:schemeClr val="tx1"/>
                </a:solidFill>
              </a:rPr>
              <a:t>2020</a:t>
            </a:r>
          </a:p>
          <a:p>
            <a:pPr>
              <a:lnSpc>
                <a:spcPct val="80000"/>
              </a:lnSpc>
              <a:defRPr/>
            </a:pPr>
            <a:endParaRPr lang="zh-HK" altLang="en-US" sz="825"/>
          </a:p>
        </p:txBody>
      </p:sp>
      <p:sp>
        <p:nvSpPr>
          <p:cNvPr id="236552" name="Rectangle 6"/>
          <p:cNvSpPr>
            <a:spLocks noChangeArrowheads="1"/>
          </p:cNvSpPr>
          <p:nvPr/>
        </p:nvSpPr>
        <p:spPr bwMode="auto">
          <a:xfrm>
            <a:off x="2219325" y="2989263"/>
            <a:ext cx="236538" cy="757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6000"/>
              </a:lnSpc>
              <a:defRPr/>
            </a:pPr>
            <a:r>
              <a:rPr lang="en-US" altLang="zh-TW" sz="825">
                <a:solidFill>
                  <a:schemeClr val="tx1"/>
                </a:solidFill>
              </a:rPr>
              <a:t>2021</a:t>
            </a:r>
          </a:p>
          <a:p>
            <a:pPr>
              <a:lnSpc>
                <a:spcPct val="86000"/>
              </a:lnSpc>
              <a:defRPr/>
            </a:pPr>
            <a:r>
              <a:rPr lang="en-US" altLang="zh-HK" sz="825">
                <a:solidFill>
                  <a:schemeClr val="tx1"/>
                </a:solidFill>
              </a:rPr>
              <a:t>2021</a:t>
            </a:r>
          </a:p>
          <a:p>
            <a:pPr>
              <a:lnSpc>
                <a:spcPct val="86000"/>
              </a:lnSpc>
              <a:defRPr/>
            </a:pPr>
            <a:r>
              <a:rPr lang="en-US" altLang="zh-HK" sz="825">
                <a:solidFill>
                  <a:schemeClr val="tx1"/>
                </a:solidFill>
              </a:rPr>
              <a:t>2021</a:t>
            </a:r>
          </a:p>
          <a:p>
            <a:pPr>
              <a:lnSpc>
                <a:spcPct val="86000"/>
              </a:lnSpc>
              <a:defRPr/>
            </a:pPr>
            <a:r>
              <a:rPr lang="en-US" altLang="zh-HK" sz="825">
                <a:solidFill>
                  <a:schemeClr val="tx1"/>
                </a:solidFill>
              </a:rPr>
              <a:t>2021</a:t>
            </a:r>
          </a:p>
          <a:p>
            <a:pPr>
              <a:lnSpc>
                <a:spcPct val="86000"/>
              </a:lnSpc>
              <a:defRPr/>
            </a:pPr>
            <a:r>
              <a:rPr lang="en-US" altLang="zh-HK" sz="825">
                <a:solidFill>
                  <a:schemeClr val="tx1"/>
                </a:solidFill>
              </a:rPr>
              <a:t>2021</a:t>
            </a:r>
          </a:p>
          <a:p>
            <a:pPr>
              <a:lnSpc>
                <a:spcPct val="86000"/>
              </a:lnSpc>
              <a:defRPr/>
            </a:pPr>
            <a:r>
              <a:rPr lang="en-US" altLang="zh-HK" sz="825">
                <a:solidFill>
                  <a:schemeClr val="tx1"/>
                </a:solidFill>
              </a:rPr>
              <a:t>2021</a:t>
            </a:r>
          </a:p>
          <a:p>
            <a:pPr>
              <a:lnSpc>
                <a:spcPct val="80000"/>
              </a:lnSpc>
              <a:defRPr/>
            </a:pPr>
            <a:endParaRPr lang="zh-HK" altLang="en-US" sz="825"/>
          </a:p>
        </p:txBody>
      </p:sp>
      <p:sp>
        <p:nvSpPr>
          <p:cNvPr id="236553" name="Rectangle 6"/>
          <p:cNvSpPr>
            <a:spLocks noChangeArrowheads="1"/>
          </p:cNvSpPr>
          <p:nvPr/>
        </p:nvSpPr>
        <p:spPr bwMode="auto">
          <a:xfrm>
            <a:off x="2824163" y="2990850"/>
            <a:ext cx="236537" cy="757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6000"/>
              </a:lnSpc>
              <a:defRPr/>
            </a:pPr>
            <a:r>
              <a:rPr lang="en-US" altLang="zh-TW" sz="825">
                <a:solidFill>
                  <a:schemeClr val="tx1"/>
                </a:solidFill>
              </a:rPr>
              <a:t>2021</a:t>
            </a:r>
          </a:p>
          <a:p>
            <a:pPr>
              <a:lnSpc>
                <a:spcPct val="86000"/>
              </a:lnSpc>
              <a:defRPr/>
            </a:pPr>
            <a:r>
              <a:rPr lang="en-US" altLang="zh-HK" sz="825">
                <a:solidFill>
                  <a:schemeClr val="tx1"/>
                </a:solidFill>
              </a:rPr>
              <a:t>2021</a:t>
            </a:r>
          </a:p>
          <a:p>
            <a:pPr>
              <a:lnSpc>
                <a:spcPct val="86000"/>
              </a:lnSpc>
              <a:defRPr/>
            </a:pPr>
            <a:r>
              <a:rPr lang="en-US" altLang="zh-HK" sz="825">
                <a:solidFill>
                  <a:schemeClr val="tx1"/>
                </a:solidFill>
              </a:rPr>
              <a:t>2021</a:t>
            </a:r>
          </a:p>
          <a:p>
            <a:pPr>
              <a:lnSpc>
                <a:spcPct val="86000"/>
              </a:lnSpc>
              <a:defRPr/>
            </a:pPr>
            <a:r>
              <a:rPr lang="en-US" altLang="zh-HK" sz="825">
                <a:solidFill>
                  <a:schemeClr val="tx1"/>
                </a:solidFill>
              </a:rPr>
              <a:t>2021</a:t>
            </a:r>
          </a:p>
          <a:p>
            <a:pPr>
              <a:lnSpc>
                <a:spcPct val="86000"/>
              </a:lnSpc>
              <a:defRPr/>
            </a:pPr>
            <a:r>
              <a:rPr lang="en-US" altLang="zh-HK" sz="825">
                <a:solidFill>
                  <a:schemeClr val="tx1"/>
                </a:solidFill>
              </a:rPr>
              <a:t>2021</a:t>
            </a:r>
          </a:p>
          <a:p>
            <a:pPr>
              <a:lnSpc>
                <a:spcPct val="86000"/>
              </a:lnSpc>
              <a:defRPr/>
            </a:pPr>
            <a:r>
              <a:rPr lang="en-US" altLang="zh-HK" sz="825">
                <a:solidFill>
                  <a:schemeClr val="tx1"/>
                </a:solidFill>
              </a:rPr>
              <a:t>2021</a:t>
            </a:r>
          </a:p>
          <a:p>
            <a:pPr>
              <a:lnSpc>
                <a:spcPct val="80000"/>
              </a:lnSpc>
              <a:defRPr/>
            </a:pPr>
            <a:endParaRPr lang="zh-HK" altLang="en-US" sz="825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1376363"/>
            <a:ext cx="4514850" cy="4165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6307" name="AutoShape 5"/>
          <p:cNvSpPr>
            <a:spLocks noChangeArrowheads="1"/>
          </p:cNvSpPr>
          <p:nvPr/>
        </p:nvSpPr>
        <p:spPr bwMode="auto">
          <a:xfrm>
            <a:off x="3735388" y="4343400"/>
            <a:ext cx="4752975" cy="130016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zh-TW" altLang="en-US" sz="2700">
                <a:latin typeface="標楷體" panose="03000509000000000000" pitchFamily="65" charset="-120"/>
                <a:ea typeface="標楷體" panose="03000509000000000000" pitchFamily="65" charset="-120"/>
              </a:rPr>
              <a:t>下載新增的活動項目檔案，便成為該活動項目的範本，以方便將學生加到活動項目。</a:t>
            </a:r>
            <a:endParaRPr lang="en-US" altLang="zh-TW" sz="27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26308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06"/>
          <a:stretch>
            <a:fillRect/>
          </a:stretch>
        </p:blipFill>
        <p:spPr bwMode="auto">
          <a:xfrm>
            <a:off x="873125" y="2897188"/>
            <a:ext cx="8816975" cy="14446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7573" name="Rectangle 6"/>
          <p:cNvSpPr>
            <a:spLocks noChangeArrowheads="1"/>
          </p:cNvSpPr>
          <p:nvPr/>
        </p:nvSpPr>
        <p:spPr bwMode="auto">
          <a:xfrm>
            <a:off x="3249613" y="2503488"/>
            <a:ext cx="211137" cy="10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750">
                <a:solidFill>
                  <a:schemeClr val="tx1"/>
                </a:solidFill>
              </a:rPr>
              <a:t>2020</a:t>
            </a:r>
            <a:endParaRPr lang="zh-HK" altLang="en-US" sz="750"/>
          </a:p>
        </p:txBody>
      </p:sp>
      <p:sp>
        <p:nvSpPr>
          <p:cNvPr id="237574" name="Rectangle 6"/>
          <p:cNvSpPr>
            <a:spLocks noChangeArrowheads="1"/>
          </p:cNvSpPr>
          <p:nvPr/>
        </p:nvSpPr>
        <p:spPr bwMode="auto">
          <a:xfrm>
            <a:off x="906463" y="3051175"/>
            <a:ext cx="212725" cy="103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750">
                <a:solidFill>
                  <a:schemeClr val="tx1"/>
                </a:solidFill>
              </a:rPr>
              <a:t>2020</a:t>
            </a:r>
            <a:endParaRPr lang="zh-HK" altLang="en-US" sz="750"/>
          </a:p>
        </p:txBody>
      </p:sp>
      <p:sp>
        <p:nvSpPr>
          <p:cNvPr id="237575" name="Rectangle 6"/>
          <p:cNvSpPr>
            <a:spLocks noChangeArrowheads="1"/>
          </p:cNvSpPr>
          <p:nvPr/>
        </p:nvSpPr>
        <p:spPr bwMode="auto">
          <a:xfrm>
            <a:off x="1817688" y="3048000"/>
            <a:ext cx="212725" cy="103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750">
                <a:solidFill>
                  <a:schemeClr val="tx1"/>
                </a:solidFill>
              </a:rPr>
              <a:t>2020</a:t>
            </a:r>
            <a:endParaRPr lang="zh-HK" altLang="en-US" sz="750"/>
          </a:p>
        </p:txBody>
      </p:sp>
      <p:sp>
        <p:nvSpPr>
          <p:cNvPr id="237576" name="Rectangle 6"/>
          <p:cNvSpPr>
            <a:spLocks noChangeArrowheads="1"/>
          </p:cNvSpPr>
          <p:nvPr/>
        </p:nvSpPr>
        <p:spPr bwMode="auto">
          <a:xfrm>
            <a:off x="2449513" y="3048000"/>
            <a:ext cx="212725" cy="103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750">
                <a:solidFill>
                  <a:schemeClr val="tx1"/>
                </a:solidFill>
              </a:rPr>
              <a:t>2020</a:t>
            </a:r>
            <a:endParaRPr lang="zh-HK" altLang="en-US" sz="750"/>
          </a:p>
        </p:txBody>
      </p:sp>
      <p:sp>
        <p:nvSpPr>
          <p:cNvPr id="237577" name="Rectangle 6"/>
          <p:cNvSpPr>
            <a:spLocks noChangeArrowheads="1"/>
          </p:cNvSpPr>
          <p:nvPr/>
        </p:nvSpPr>
        <p:spPr bwMode="auto">
          <a:xfrm>
            <a:off x="3940175" y="3051175"/>
            <a:ext cx="238125" cy="103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750">
                <a:solidFill>
                  <a:schemeClr val="tx1"/>
                </a:solidFill>
              </a:rPr>
              <a:t> 2020</a:t>
            </a:r>
            <a:endParaRPr lang="zh-HK" altLang="en-US" sz="7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330" name="群組 10"/>
          <p:cNvGrpSpPr>
            <a:grpSpLocks/>
          </p:cNvGrpSpPr>
          <p:nvPr/>
        </p:nvGrpSpPr>
        <p:grpSpPr bwMode="auto">
          <a:xfrm>
            <a:off x="2303463" y="1376363"/>
            <a:ext cx="4514850" cy="4165600"/>
            <a:chOff x="1547664" y="692696"/>
            <a:chExt cx="6019800" cy="5553075"/>
          </a:xfrm>
        </p:grpSpPr>
        <p:pic>
          <p:nvPicPr>
            <p:cNvPr id="227339" name="圖片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692696"/>
              <a:ext cx="6019800" cy="555307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矩形 7"/>
            <p:cNvSpPr/>
            <p:nvPr/>
          </p:nvSpPr>
          <p:spPr bwMode="auto">
            <a:xfrm>
              <a:off x="1547664" y="908555"/>
              <a:ext cx="6019800" cy="971364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1435" tIns="25718" rIns="51435" bIns="25718"/>
            <a:lstStyle/>
            <a:p>
              <a:pPr defTabSz="252710">
                <a:buClr>
                  <a:srgbClr val="000000"/>
                </a:buClr>
                <a:buSzPct val="100000"/>
                <a:defRPr/>
              </a:pPr>
              <a:endParaRPr lang="zh-TW" altLang="en-US" sz="1013">
                <a:latin typeface="Arial" charset="0"/>
              </a:endParaRPr>
            </a:p>
          </p:txBody>
        </p:sp>
      </p:grpSp>
      <p:sp>
        <p:nvSpPr>
          <p:cNvPr id="227331" name="AutoShape 5"/>
          <p:cNvSpPr>
            <a:spLocks noChangeArrowheads="1"/>
          </p:cNvSpPr>
          <p:nvPr/>
        </p:nvSpPr>
        <p:spPr bwMode="auto">
          <a:xfrm>
            <a:off x="4140200" y="4589463"/>
            <a:ext cx="3530600" cy="1033462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zh-TW" altLang="en-US" sz="2700">
                <a:latin typeface="標楷體" panose="03000509000000000000" pitchFamily="65" charset="-120"/>
                <a:ea typeface="標楷體" panose="03000509000000000000" pitchFamily="65" charset="-120"/>
              </a:rPr>
              <a:t>確認上載的資料正確後，按「</a:t>
            </a:r>
            <a:r>
              <a:rPr lang="zh-TW" altLang="en-US" sz="27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確定</a:t>
            </a:r>
            <a:r>
              <a:rPr lang="zh-TW" altLang="en-US" sz="2700"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  <a:endParaRPr lang="en-US" altLang="zh-TW" sz="27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27332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966913"/>
            <a:ext cx="8424863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8597" name="Rectangle 6"/>
          <p:cNvSpPr>
            <a:spLocks noChangeArrowheads="1"/>
          </p:cNvSpPr>
          <p:nvPr/>
        </p:nvSpPr>
        <p:spPr bwMode="auto">
          <a:xfrm>
            <a:off x="1230313" y="3255963"/>
            <a:ext cx="238125" cy="101600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zh-TW" sz="825">
                <a:solidFill>
                  <a:schemeClr val="tx1"/>
                </a:solidFill>
              </a:rPr>
              <a:t>2020</a:t>
            </a:r>
            <a:endParaRPr lang="zh-HK" altLang="en-US" sz="825"/>
          </a:p>
        </p:txBody>
      </p:sp>
      <p:sp>
        <p:nvSpPr>
          <p:cNvPr id="238598" name="Rectangle 6"/>
          <p:cNvSpPr>
            <a:spLocks noChangeArrowheads="1"/>
          </p:cNvSpPr>
          <p:nvPr/>
        </p:nvSpPr>
        <p:spPr bwMode="auto">
          <a:xfrm>
            <a:off x="1230313" y="3746500"/>
            <a:ext cx="236537" cy="101600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zh-TW" sz="825">
                <a:solidFill>
                  <a:schemeClr val="tx1"/>
                </a:solidFill>
              </a:rPr>
              <a:t>2020</a:t>
            </a:r>
            <a:endParaRPr lang="zh-HK" altLang="en-US" sz="825"/>
          </a:p>
        </p:txBody>
      </p:sp>
      <p:sp>
        <p:nvSpPr>
          <p:cNvPr id="238599" name="Rectangle 6"/>
          <p:cNvSpPr>
            <a:spLocks noChangeArrowheads="1"/>
          </p:cNvSpPr>
          <p:nvPr/>
        </p:nvSpPr>
        <p:spPr bwMode="auto">
          <a:xfrm>
            <a:off x="3846513" y="3254375"/>
            <a:ext cx="238125" cy="101600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zh-TW" sz="825">
                <a:solidFill>
                  <a:schemeClr val="tx1"/>
                </a:solidFill>
              </a:rPr>
              <a:t>2020</a:t>
            </a:r>
            <a:endParaRPr lang="zh-HK" altLang="en-US" sz="825"/>
          </a:p>
        </p:txBody>
      </p:sp>
      <p:sp>
        <p:nvSpPr>
          <p:cNvPr id="238600" name="Rectangle 6"/>
          <p:cNvSpPr>
            <a:spLocks noChangeArrowheads="1"/>
          </p:cNvSpPr>
          <p:nvPr/>
        </p:nvSpPr>
        <p:spPr bwMode="auto">
          <a:xfrm>
            <a:off x="3846513" y="3744913"/>
            <a:ext cx="236537" cy="101600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zh-TW" sz="825">
                <a:solidFill>
                  <a:schemeClr val="tx1"/>
                </a:solidFill>
              </a:rPr>
              <a:t>2020</a:t>
            </a:r>
            <a:endParaRPr lang="zh-HK" altLang="en-US" sz="825"/>
          </a:p>
        </p:txBody>
      </p:sp>
      <p:sp>
        <p:nvSpPr>
          <p:cNvPr id="238601" name="Rectangle 6"/>
          <p:cNvSpPr>
            <a:spLocks noChangeArrowheads="1"/>
          </p:cNvSpPr>
          <p:nvPr/>
        </p:nvSpPr>
        <p:spPr bwMode="auto">
          <a:xfrm>
            <a:off x="4465638" y="3255963"/>
            <a:ext cx="238125" cy="100012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zh-TW" sz="825">
                <a:solidFill>
                  <a:schemeClr val="tx1"/>
                </a:solidFill>
              </a:rPr>
              <a:t>2020</a:t>
            </a:r>
            <a:endParaRPr lang="zh-HK" altLang="en-US" sz="825"/>
          </a:p>
        </p:txBody>
      </p:sp>
      <p:sp>
        <p:nvSpPr>
          <p:cNvPr id="238602" name="Rectangle 6"/>
          <p:cNvSpPr>
            <a:spLocks noChangeArrowheads="1"/>
          </p:cNvSpPr>
          <p:nvPr/>
        </p:nvSpPr>
        <p:spPr bwMode="auto">
          <a:xfrm>
            <a:off x="4465638" y="3744913"/>
            <a:ext cx="236537" cy="101600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zh-TW" sz="825">
                <a:solidFill>
                  <a:schemeClr val="tx1"/>
                </a:solidFill>
              </a:rPr>
              <a:t>2020</a:t>
            </a:r>
            <a:endParaRPr lang="zh-HK" altLang="en-US" sz="825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1"/>
          <p:cNvSpPr>
            <a:spLocks noGrp="1" noChangeArrowheads="1"/>
          </p:cNvSpPr>
          <p:nvPr>
            <p:ph type="title"/>
          </p:nvPr>
        </p:nvSpPr>
        <p:spPr>
          <a:xfrm>
            <a:off x="1485900" y="1063625"/>
            <a:ext cx="6172200" cy="857250"/>
          </a:xfrm>
        </p:spPr>
        <p:txBody>
          <a:bodyPr anchor="t"/>
          <a:lstStyle/>
          <a:p>
            <a:pPr defTabSz="336947" eaLnBrk="1" hangingPunct="1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altLang="zh-TW" sz="1050" smtClean="0"/>
              <a:t>「報告」</a:t>
            </a:r>
          </a:p>
        </p:txBody>
      </p:sp>
      <p:sp>
        <p:nvSpPr>
          <p:cNvPr id="228355" name="Text Box 2"/>
          <p:cNvSpPr txBox="1">
            <a:spLocks noChangeArrowheads="1"/>
          </p:cNvSpPr>
          <p:nvPr/>
        </p:nvSpPr>
        <p:spPr bwMode="auto">
          <a:xfrm>
            <a:off x="1277938" y="890588"/>
            <a:ext cx="6588125" cy="7635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300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「課外活動」	</a:t>
            </a:r>
            <a:r>
              <a:rPr lang="en-US" altLang="zh-TW" sz="45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</a:t>
            </a:r>
          </a:p>
        </p:txBody>
      </p:sp>
      <p:sp>
        <p:nvSpPr>
          <p:cNvPr id="228356" name="Text Box 3"/>
          <p:cNvSpPr txBox="1">
            <a:spLocks noChangeArrowheads="1"/>
          </p:cNvSpPr>
          <p:nvPr/>
        </p:nvSpPr>
        <p:spPr bwMode="auto">
          <a:xfrm>
            <a:off x="1331913" y="1889125"/>
            <a:ext cx="6481762" cy="342106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 marL="534988" indent="-53498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1057275" indent="-5207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TW" sz="3000">
                <a:latin typeface="Times New Roman" panose="02020603050405020304" pitchFamily="18" charset="0"/>
                <a:ea typeface="標楷體" panose="03000509000000000000" pitchFamily="65" charset="-120"/>
              </a:rPr>
              <a:t>「課外活動」→「報告」</a:t>
            </a:r>
          </a:p>
          <a:p>
            <a:pPr algn="ctr">
              <a:spcBef>
                <a:spcPct val="0"/>
              </a:spcBef>
            </a:pPr>
            <a:r>
              <a:rPr lang="en-US" altLang="zh-HK" sz="3000">
                <a:latin typeface="Times New Roman" panose="02020603050405020304" pitchFamily="18" charset="0"/>
                <a:ea typeface="標楷體" panose="03000509000000000000" pitchFamily="65" charset="-120"/>
              </a:rPr>
              <a:t>Student Activities &gt; Report</a:t>
            </a:r>
          </a:p>
          <a:p>
            <a:pPr algn="just">
              <a:spcBef>
                <a:spcPct val="0"/>
              </a:spcBef>
              <a:spcAft>
                <a:spcPts val="500"/>
              </a:spcAft>
              <a:buClr>
                <a:srgbClr val="6600FF"/>
              </a:buClr>
              <a:buFont typeface="Wingdings" panose="05000000000000000000" pitchFamily="2" charset="2"/>
              <a:buChar char=""/>
            </a:pPr>
            <a:r>
              <a:rPr lang="en-US" altLang="zh-TW" sz="270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以下報告中，最後一類為中學專用</a:t>
            </a:r>
          </a:p>
          <a:p>
            <a:pPr lvl="1" algn="just">
              <a:spcBef>
                <a:spcPct val="0"/>
              </a:spcBef>
              <a:spcAft>
                <a:spcPts val="500"/>
              </a:spcAft>
              <a:buClr>
                <a:srgbClr val="6600FF"/>
              </a:buClr>
              <a:buFont typeface="Times New Roman" panose="02020603050405020304" pitchFamily="18" charset="0"/>
              <a:buAutoNum type="alphaLcPeriod"/>
            </a:pPr>
            <a:r>
              <a:rPr lang="en-US" altLang="zh-TW" sz="270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課外活動報名報告</a:t>
            </a:r>
          </a:p>
          <a:p>
            <a:pPr lvl="1" algn="just">
              <a:spcBef>
                <a:spcPct val="0"/>
              </a:spcBef>
              <a:spcAft>
                <a:spcPts val="500"/>
              </a:spcAft>
              <a:buClr>
                <a:srgbClr val="6600FF"/>
              </a:buClr>
              <a:buFont typeface="Times New Roman" panose="02020603050405020304" pitchFamily="18" charset="0"/>
              <a:buAutoNum type="alphaLcPeriod"/>
            </a:pPr>
            <a:r>
              <a:rPr lang="en-US" altLang="zh-TW" sz="270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課外活動統計報告</a:t>
            </a:r>
          </a:p>
          <a:p>
            <a:pPr lvl="1" algn="just">
              <a:spcBef>
                <a:spcPct val="0"/>
              </a:spcBef>
              <a:spcAft>
                <a:spcPts val="500"/>
              </a:spcAft>
              <a:buClr>
                <a:srgbClr val="6600FF"/>
              </a:buClr>
              <a:buFont typeface="Times New Roman" panose="02020603050405020304" pitchFamily="18" charset="0"/>
              <a:buAutoNum type="alphaLcPeriod"/>
            </a:pPr>
            <a:r>
              <a:rPr lang="en-US" altLang="zh-TW" sz="270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學生課外活動報告</a:t>
            </a:r>
          </a:p>
          <a:p>
            <a:pPr lvl="1" algn="just">
              <a:spcBef>
                <a:spcPct val="0"/>
              </a:spcBef>
              <a:spcAft>
                <a:spcPts val="500"/>
              </a:spcAft>
              <a:buClr>
                <a:srgbClr val="6600FF"/>
              </a:buClr>
              <a:buFont typeface="Times New Roman" panose="02020603050405020304" pitchFamily="18" charset="0"/>
              <a:buAutoNum type="alphaLcPeriod"/>
            </a:pPr>
            <a:r>
              <a:rPr lang="en-US" altLang="zh-TW" sz="270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學生學習概覽資料報告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03" b="2823"/>
          <a:stretch>
            <a:fillRect/>
          </a:stretch>
        </p:blipFill>
        <p:spPr bwMode="auto">
          <a:xfrm>
            <a:off x="1116013" y="857250"/>
            <a:ext cx="7037387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403" name="AutoShape 2"/>
          <p:cNvSpPr>
            <a:spLocks noChangeArrowheads="1"/>
          </p:cNvSpPr>
          <p:nvPr/>
        </p:nvSpPr>
        <p:spPr bwMode="auto">
          <a:xfrm>
            <a:off x="7002463" y="5049838"/>
            <a:ext cx="811212" cy="404812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</a:t>
            </a:r>
          </a:p>
        </p:txBody>
      </p:sp>
      <p:sp>
        <p:nvSpPr>
          <p:cNvPr id="230404" name="AutoShape 3"/>
          <p:cNvSpPr>
            <a:spLocks noChangeArrowheads="1"/>
          </p:cNvSpPr>
          <p:nvPr/>
        </p:nvSpPr>
        <p:spPr bwMode="auto">
          <a:xfrm>
            <a:off x="2276475" y="2220913"/>
            <a:ext cx="5461000" cy="304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「課外活動」模組的報告有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以下五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個類別，最後一類不會在小學出現：</a:t>
            </a:r>
          </a:p>
          <a:p>
            <a:pPr>
              <a:spcBef>
                <a:spcPct val="0"/>
              </a:spcBef>
              <a:buClr>
                <a:srgbClr val="6600FF"/>
              </a:buClr>
              <a:buFont typeface="Times New Roman" panose="02020603050405020304" pitchFamily="18" charset="0"/>
              <a:buAutoNum type="arabicPeriod"/>
            </a:pPr>
            <a:r>
              <a:rPr lang="en-US" altLang="zh-TW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課外活動報名報告</a:t>
            </a:r>
          </a:p>
          <a:p>
            <a:pPr>
              <a:spcBef>
                <a:spcPct val="0"/>
              </a:spcBef>
              <a:buClr>
                <a:srgbClr val="6600FF"/>
              </a:buClr>
              <a:buFont typeface="Times New Roman" panose="02020603050405020304" pitchFamily="18" charset="0"/>
              <a:buAutoNum type="arabicPeriod"/>
            </a:pPr>
            <a:r>
              <a:rPr lang="zh-TW" altLang="en-US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國民教育內地學習活動</a:t>
            </a:r>
            <a:endParaRPr lang="en-US" altLang="zh-TW">
              <a:solidFill>
                <a:srgbClr val="66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Clr>
                <a:srgbClr val="6600FF"/>
              </a:buClr>
              <a:buFont typeface="Times New Roman" panose="02020603050405020304" pitchFamily="18" charset="0"/>
              <a:buAutoNum type="arabicPeriod"/>
            </a:pPr>
            <a:r>
              <a:rPr lang="en-US" altLang="zh-TW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課外活動統計報告</a:t>
            </a:r>
          </a:p>
          <a:p>
            <a:pPr>
              <a:spcBef>
                <a:spcPct val="0"/>
              </a:spcBef>
              <a:buClr>
                <a:srgbClr val="6600FF"/>
              </a:buClr>
              <a:buFont typeface="Times New Roman" panose="02020603050405020304" pitchFamily="18" charset="0"/>
              <a:buAutoNum type="arabicPeriod"/>
            </a:pPr>
            <a:r>
              <a:rPr lang="en-US" altLang="zh-TW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學生課外活動報告</a:t>
            </a:r>
          </a:p>
          <a:p>
            <a:pPr>
              <a:spcBef>
                <a:spcPct val="0"/>
              </a:spcBef>
              <a:buClr>
                <a:srgbClr val="6600FF"/>
              </a:buClr>
              <a:buFont typeface="Times New Roman" panose="02020603050405020304" pitchFamily="18" charset="0"/>
              <a:buAutoNum type="arabicPeriod"/>
            </a:pPr>
            <a:r>
              <a:rPr lang="en-US" altLang="zh-TW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學生學習概覽資料報告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請選擇「類別」，並按「搜尋」。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" r="14693" b="3316"/>
          <a:stretch>
            <a:fillRect/>
          </a:stretch>
        </p:blipFill>
        <p:spPr bwMode="auto">
          <a:xfrm>
            <a:off x="1089025" y="857250"/>
            <a:ext cx="6869113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451" name="AutoShape 2"/>
          <p:cNvSpPr>
            <a:spLocks noChangeArrowheads="1"/>
          </p:cNvSpPr>
          <p:nvPr/>
        </p:nvSpPr>
        <p:spPr bwMode="auto">
          <a:xfrm>
            <a:off x="3627438" y="4711700"/>
            <a:ext cx="3983037" cy="47307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以下介紹數個常用的報告。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1"/>
          <p:cNvGrpSpPr>
            <a:grpSpLocks/>
          </p:cNvGrpSpPr>
          <p:nvPr/>
        </p:nvGrpSpPr>
        <p:grpSpPr bwMode="auto">
          <a:xfrm>
            <a:off x="1196975" y="836613"/>
            <a:ext cx="6965950" cy="4864100"/>
            <a:chOff x="1595438" y="-26988"/>
            <a:chExt cx="9288462" cy="6484938"/>
          </a:xfrm>
        </p:grpSpPr>
        <p:pic>
          <p:nvPicPr>
            <p:cNvPr id="26628" name="圖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5438" y="-26988"/>
              <a:ext cx="9288462" cy="6484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29" name="Oval 2"/>
            <p:cNvSpPr>
              <a:spLocks noChangeArrowheads="1"/>
            </p:cNvSpPr>
            <p:nvPr/>
          </p:nvSpPr>
          <p:spPr bwMode="auto">
            <a:xfrm>
              <a:off x="5268913" y="441325"/>
              <a:ext cx="1439862" cy="450850"/>
            </a:xfrm>
            <a:prstGeom prst="ellipse">
              <a:avLst/>
            </a:prstGeom>
            <a:noFill/>
            <a:ln w="2844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zh-HK" altLang="en-US"/>
            </a:p>
          </p:txBody>
        </p:sp>
        <p:sp>
          <p:nvSpPr>
            <p:cNvPr id="5" name="矩形 4"/>
            <p:cNvSpPr/>
            <p:nvPr/>
          </p:nvSpPr>
          <p:spPr bwMode="auto">
            <a:xfrm>
              <a:off x="5188757" y="1211640"/>
              <a:ext cx="432048" cy="151229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chemeClr val="bg1"/>
              </a:extrusionClr>
              <a:contourClr>
                <a:schemeClr val="bg1"/>
              </a:contourClr>
            </a:sp3d>
            <a:extLst/>
          </p:spPr>
          <p:txBody>
            <a:bodyPr lIns="0" tIns="0" rIns="0" bIns="0"/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altLang="zh-TW" sz="825" b="1" dirty="0">
                  <a:solidFill>
                    <a:schemeClr val="tx1"/>
                  </a:solidFill>
                  <a:latin typeface="Arial" charset="0"/>
                </a:rPr>
                <a:t>(2020)</a:t>
              </a:r>
              <a:endParaRPr lang="zh-HK" altLang="en-US" sz="825" b="1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2749550" y="4981575"/>
            <a:ext cx="5130800" cy="473075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35100" rIns="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系統保安＞用戶＞新增學生</a:t>
            </a:r>
            <a:r>
              <a:rPr lang="en-US" altLang="zh-HK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en-US" altLang="zh-TW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家長用戶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99" b="2747"/>
          <a:stretch>
            <a:fillRect/>
          </a:stretch>
        </p:blipFill>
        <p:spPr bwMode="auto">
          <a:xfrm>
            <a:off x="1012825" y="857250"/>
            <a:ext cx="7035800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1288" y="2349500"/>
            <a:ext cx="4856162" cy="2963863"/>
          </a:xfrm>
          <a:prstGeom prst="rect">
            <a:avLst/>
          </a:prstGeom>
          <a:solidFill>
            <a:srgbClr val="000000">
              <a:shade val="95000"/>
            </a:srgbClr>
          </a:solidFill>
          <a:ln w="1905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矩形 5"/>
          <p:cNvSpPr/>
          <p:nvPr/>
        </p:nvSpPr>
        <p:spPr bwMode="auto">
          <a:xfrm>
            <a:off x="2897814" y="2861937"/>
            <a:ext cx="702078" cy="108012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675" dirty="0">
                <a:solidFill>
                  <a:schemeClr val="tx1"/>
                </a:solidFill>
                <a:latin typeface="Arial" charset="0"/>
              </a:rPr>
              <a:t>2018/2020</a:t>
            </a:r>
            <a:endParaRPr lang="zh-HK" altLang="en-US" sz="675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954062" y="2861937"/>
            <a:ext cx="459051" cy="108012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zh-TW" sz="675" dirty="0">
                <a:solidFill>
                  <a:schemeClr val="tx1"/>
                </a:solidFill>
              </a:rPr>
              <a:t>2020/2021</a:t>
            </a:r>
            <a:endParaRPr lang="zh-HK" altLang="en-US" sz="675" dirty="0">
              <a:solidFill>
                <a:schemeClr val="tx1"/>
              </a:solidFill>
            </a:endParaRPr>
          </a:p>
        </p:txBody>
      </p:sp>
      <p:sp>
        <p:nvSpPr>
          <p:cNvPr id="247818" name="Rectangle 6"/>
          <p:cNvSpPr>
            <a:spLocks noChangeArrowheads="1"/>
          </p:cNvSpPr>
          <p:nvPr/>
        </p:nvSpPr>
        <p:spPr bwMode="auto">
          <a:xfrm>
            <a:off x="4419600" y="1727200"/>
            <a:ext cx="211138" cy="10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750">
                <a:solidFill>
                  <a:schemeClr val="tx1"/>
                </a:solidFill>
              </a:rPr>
              <a:t>2020</a:t>
            </a:r>
            <a:endParaRPr lang="zh-HK" altLang="en-US" sz="750"/>
          </a:p>
        </p:txBody>
      </p:sp>
      <p:sp>
        <p:nvSpPr>
          <p:cNvPr id="247819" name="Rectangle 6"/>
          <p:cNvSpPr>
            <a:spLocks noChangeArrowheads="1"/>
          </p:cNvSpPr>
          <p:nvPr/>
        </p:nvSpPr>
        <p:spPr bwMode="auto">
          <a:xfrm>
            <a:off x="7288213" y="2379663"/>
            <a:ext cx="211137" cy="103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750">
                <a:solidFill>
                  <a:schemeClr val="tx1"/>
                </a:solidFill>
              </a:rPr>
              <a:t>2020</a:t>
            </a:r>
            <a:endParaRPr lang="zh-HK" altLang="en-US" sz="75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r="11806" b="3790"/>
          <a:stretch>
            <a:fillRect/>
          </a:stretch>
        </p:blipFill>
        <p:spPr bwMode="auto">
          <a:xfrm>
            <a:off x="1136650" y="860425"/>
            <a:ext cx="7085013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6350" y="2511425"/>
            <a:ext cx="5348288" cy="3027363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矩形 5"/>
          <p:cNvSpPr/>
          <p:nvPr/>
        </p:nvSpPr>
        <p:spPr bwMode="auto">
          <a:xfrm>
            <a:off x="2816805" y="2915943"/>
            <a:ext cx="702078" cy="108012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675" dirty="0">
                <a:solidFill>
                  <a:schemeClr val="tx1"/>
                </a:solidFill>
                <a:latin typeface="Arial" charset="0"/>
              </a:rPr>
              <a:t>2020/2021</a:t>
            </a:r>
            <a:endParaRPr lang="zh-HK" altLang="en-US" sz="675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5112060" y="3320988"/>
            <a:ext cx="702078" cy="135015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675" dirty="0">
                <a:solidFill>
                  <a:schemeClr val="tx1"/>
                </a:solidFill>
                <a:latin typeface="Arial" charset="0"/>
              </a:rPr>
              <a:t>2020</a:t>
            </a:r>
            <a:endParaRPr lang="zh-HK" altLang="en-US" sz="675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6246186" y="3320988"/>
            <a:ext cx="702078" cy="135015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675" dirty="0">
                <a:solidFill>
                  <a:schemeClr val="tx1"/>
                </a:solidFill>
                <a:latin typeface="Arial" charset="0"/>
              </a:rPr>
              <a:t>2019</a:t>
            </a:r>
            <a:endParaRPr lang="zh-HK" altLang="en-US" sz="675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7191766" y="3323693"/>
            <a:ext cx="702078" cy="13231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675" dirty="0">
                <a:solidFill>
                  <a:schemeClr val="tx1"/>
                </a:solidFill>
                <a:latin typeface="Arial" charset="0"/>
              </a:rPr>
              <a:t>2018</a:t>
            </a:r>
            <a:endParaRPr lang="zh-HK" altLang="en-US" sz="675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49872" name="Rectangle 6"/>
          <p:cNvSpPr>
            <a:spLocks noChangeArrowheads="1"/>
          </p:cNvSpPr>
          <p:nvPr/>
        </p:nvSpPr>
        <p:spPr bwMode="auto">
          <a:xfrm>
            <a:off x="4541838" y="1727200"/>
            <a:ext cx="212725" cy="10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750">
                <a:solidFill>
                  <a:schemeClr val="tx1"/>
                </a:solidFill>
              </a:rPr>
              <a:t>2020</a:t>
            </a:r>
            <a:endParaRPr lang="zh-HK" altLang="en-US" sz="750"/>
          </a:p>
        </p:txBody>
      </p:sp>
      <p:sp>
        <p:nvSpPr>
          <p:cNvPr id="249873" name="Rectangle 6"/>
          <p:cNvSpPr>
            <a:spLocks noChangeArrowheads="1"/>
          </p:cNvSpPr>
          <p:nvPr/>
        </p:nvSpPr>
        <p:spPr bwMode="auto">
          <a:xfrm>
            <a:off x="7656513" y="2525713"/>
            <a:ext cx="212725" cy="103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750">
                <a:solidFill>
                  <a:schemeClr val="tx1"/>
                </a:solidFill>
              </a:rPr>
              <a:t>2020</a:t>
            </a:r>
            <a:endParaRPr lang="zh-HK" altLang="en-US" sz="75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16" b="2885"/>
          <a:stretch>
            <a:fillRect/>
          </a:stretch>
        </p:blipFill>
        <p:spPr bwMode="auto">
          <a:xfrm>
            <a:off x="981075" y="850900"/>
            <a:ext cx="7196138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750" y="2719388"/>
            <a:ext cx="553085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矩形 4"/>
          <p:cNvSpPr/>
          <p:nvPr/>
        </p:nvSpPr>
        <p:spPr bwMode="auto">
          <a:xfrm>
            <a:off x="2735796" y="3077961"/>
            <a:ext cx="702078" cy="135015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675" dirty="0">
                <a:solidFill>
                  <a:schemeClr val="tx1"/>
                </a:solidFill>
                <a:latin typeface="Arial" charset="0"/>
              </a:rPr>
              <a:t>2020/2021</a:t>
            </a:r>
            <a:endParaRPr lang="zh-HK" altLang="en-US" sz="675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11" name="Rectangle 6"/>
          <p:cNvSpPr>
            <a:spLocks noChangeArrowheads="1"/>
          </p:cNvSpPr>
          <p:nvPr/>
        </p:nvSpPr>
        <p:spPr bwMode="auto">
          <a:xfrm>
            <a:off x="4464050" y="1701800"/>
            <a:ext cx="211138" cy="103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750">
                <a:solidFill>
                  <a:schemeClr val="tx1"/>
                </a:solidFill>
              </a:rPr>
              <a:t>2020</a:t>
            </a:r>
            <a:endParaRPr lang="zh-HK" altLang="en-US" sz="750"/>
          </a:p>
        </p:txBody>
      </p:sp>
      <p:sp>
        <p:nvSpPr>
          <p:cNvPr id="251912" name="Rectangle 6"/>
          <p:cNvSpPr>
            <a:spLocks noChangeArrowheads="1"/>
          </p:cNvSpPr>
          <p:nvPr/>
        </p:nvSpPr>
        <p:spPr bwMode="auto">
          <a:xfrm>
            <a:off x="7758113" y="2736850"/>
            <a:ext cx="211137" cy="103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750">
                <a:solidFill>
                  <a:schemeClr val="tx1"/>
                </a:solidFill>
              </a:rPr>
              <a:t>2020</a:t>
            </a:r>
            <a:endParaRPr lang="zh-HK" altLang="en-US" sz="75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57" b="3221"/>
          <a:stretch>
            <a:fillRect/>
          </a:stretch>
        </p:blipFill>
        <p:spPr bwMode="auto">
          <a:xfrm>
            <a:off x="1143000" y="857250"/>
            <a:ext cx="703262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963" y="2487613"/>
            <a:ext cx="4537075" cy="3224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矩形 3"/>
          <p:cNvSpPr/>
          <p:nvPr/>
        </p:nvSpPr>
        <p:spPr bwMode="auto">
          <a:xfrm>
            <a:off x="2735796" y="2942946"/>
            <a:ext cx="702078" cy="108012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675" dirty="0">
                <a:solidFill>
                  <a:schemeClr val="tx1"/>
                </a:solidFill>
                <a:latin typeface="Arial" charset="0"/>
              </a:rPr>
              <a:t>2020/2021</a:t>
            </a:r>
            <a:endParaRPr lang="zh-HK" altLang="en-US" sz="675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3959" name="Rectangle 6"/>
          <p:cNvSpPr>
            <a:spLocks noChangeArrowheads="1"/>
          </p:cNvSpPr>
          <p:nvPr/>
        </p:nvSpPr>
        <p:spPr bwMode="auto">
          <a:xfrm>
            <a:off x="3573463" y="1538288"/>
            <a:ext cx="211137" cy="103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750">
                <a:solidFill>
                  <a:schemeClr val="tx1"/>
                </a:solidFill>
              </a:rPr>
              <a:t>2020</a:t>
            </a:r>
            <a:endParaRPr lang="zh-HK" altLang="en-US" sz="750"/>
          </a:p>
        </p:txBody>
      </p:sp>
      <p:sp>
        <p:nvSpPr>
          <p:cNvPr id="253960" name="Rectangle 6"/>
          <p:cNvSpPr>
            <a:spLocks noChangeArrowheads="1"/>
          </p:cNvSpPr>
          <p:nvPr/>
        </p:nvSpPr>
        <p:spPr bwMode="auto">
          <a:xfrm>
            <a:off x="6796088" y="2520950"/>
            <a:ext cx="211137" cy="103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750">
                <a:solidFill>
                  <a:schemeClr val="tx1"/>
                </a:solidFill>
              </a:rPr>
              <a:t>2020</a:t>
            </a:r>
            <a:endParaRPr lang="zh-HK" altLang="en-US" sz="75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Text Box 1"/>
          <p:cNvSpPr txBox="1">
            <a:spLocks noChangeArrowheads="1"/>
          </p:cNvSpPr>
          <p:nvPr/>
        </p:nvSpPr>
        <p:spPr bwMode="auto">
          <a:xfrm>
            <a:off x="1331913" y="2227263"/>
            <a:ext cx="6481762" cy="145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TW" sz="6000">
                <a:latin typeface="Trebuchet MS" panose="020B0603020202020204" pitchFamily="34" charset="0"/>
                <a:ea typeface="標楷體" panose="03000509000000000000" pitchFamily="65" charset="-120"/>
              </a:rPr>
              <a:t>用戶組別權限問題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69" name="Group 1"/>
          <p:cNvGraphicFramePr>
            <a:graphicFrameLocks noGrp="1"/>
          </p:cNvGraphicFramePr>
          <p:nvPr/>
        </p:nvGraphicFramePr>
        <p:xfrm>
          <a:off x="1277938" y="1701800"/>
          <a:ext cx="6589713" cy="3719513"/>
        </p:xfrm>
        <a:graphic>
          <a:graphicData uri="http://schemas.openxmlformats.org/drawingml/2006/table">
            <a:tbl>
              <a:tblPr/>
              <a:tblGrid>
                <a:gridCol w="738144">
                  <a:extLst>
                    <a:ext uri="{9D8B030D-6E8A-4147-A177-3AD203B41FA5}">
                      <a16:colId xmlns:a16="http://schemas.microsoft.com/office/drawing/2014/main" val="1752288760"/>
                    </a:ext>
                  </a:extLst>
                </a:gridCol>
                <a:gridCol w="2285862">
                  <a:extLst>
                    <a:ext uri="{9D8B030D-6E8A-4147-A177-3AD203B41FA5}">
                      <a16:colId xmlns:a16="http://schemas.microsoft.com/office/drawing/2014/main" val="4052956020"/>
                    </a:ext>
                  </a:extLst>
                </a:gridCol>
                <a:gridCol w="1601294">
                  <a:extLst>
                    <a:ext uri="{9D8B030D-6E8A-4147-A177-3AD203B41FA5}">
                      <a16:colId xmlns:a16="http://schemas.microsoft.com/office/drawing/2014/main" val="4027695053"/>
                    </a:ext>
                  </a:extLst>
                </a:gridCol>
                <a:gridCol w="1964413">
                  <a:extLst>
                    <a:ext uri="{9D8B030D-6E8A-4147-A177-3AD203B41FA5}">
                      <a16:colId xmlns:a16="http://schemas.microsoft.com/office/drawing/2014/main" val="2576160233"/>
                    </a:ext>
                  </a:extLst>
                </a:gridCol>
              </a:tblGrid>
              <a:tr h="1889522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altLang="zh-TW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</a:rPr>
                        <a:t>用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altLang="zh-TW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</a:rPr>
                        <a:t>戶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altLang="zh-TW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</a:rPr>
                        <a:t>組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altLang="zh-TW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</a:rPr>
                        <a:t>別</a:t>
                      </a:r>
                    </a:p>
                  </a:txBody>
                  <a:tcPr marL="0" marR="0" marT="44172" marB="35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altLang="zh-HK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</a:rPr>
                        <a:t>SYSTEM_ADMIN / 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altLang="zh-HK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</a:rPr>
                        <a:t>SCHOOL_HEAD /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altLang="zh-HK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</a:rPr>
                        <a:t>STA_ADMIN </a:t>
                      </a:r>
                    </a:p>
                  </a:txBody>
                  <a:tcPr marL="0" marR="0" marT="44172" marB="35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altLang="zh-HK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</a:rPr>
                        <a:t>TEACHER /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altLang="zh-TW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</a:rPr>
                        <a:t>自訂組別</a:t>
                      </a:r>
                      <a:r>
                        <a:rPr kumimoji="0" lang="en-US" altLang="zh-TW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標楷體" panose="03000509000000000000" pitchFamily="65" charset="-120"/>
                        </a:rPr>
                        <a:t> </a:t>
                      </a:r>
                    </a:p>
                  </a:txBody>
                  <a:tcPr marL="0" marR="0" marT="44172" marB="35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altLang="zh-HK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</a:rPr>
                        <a:t>TEACHER /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altLang="zh-TW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</a:rPr>
                        <a:t>自訂組別</a:t>
                      </a:r>
                      <a:r>
                        <a:rPr kumimoji="0" lang="en-US" altLang="zh-TW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標楷體" panose="03000509000000000000" pitchFamily="65" charset="-120"/>
                        </a:rPr>
                        <a:t> 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altLang="zh-HK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</a:rPr>
                        <a:t>+ 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altLang="zh-TW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</a:rPr>
                        <a:t>專責教職員</a:t>
                      </a:r>
                      <a:r>
                        <a:rPr kumimoji="0" lang="en-US" altLang="zh-TW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標楷體" panose="03000509000000000000" pitchFamily="65" charset="-120"/>
                        </a:rPr>
                        <a:t> </a:t>
                      </a:r>
                    </a:p>
                  </a:txBody>
                  <a:tcPr marL="0" marR="0" marT="44172" marB="35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5857773"/>
                  </a:ext>
                </a:extLst>
              </a:tr>
              <a:tr h="1378744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altLang="zh-TW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</a:rPr>
                        <a:t>使用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altLang="zh-TW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</a:rPr>
                        <a:t>者權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altLang="zh-TW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</a:rPr>
                        <a:t>限</a:t>
                      </a:r>
                    </a:p>
                  </a:txBody>
                  <a:tcPr marL="0" marR="0" marT="44172" marB="35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altLang="zh-TW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</a:rPr>
                        <a:t>可編修</a:t>
                      </a:r>
                      <a:r>
                        <a:rPr kumimoji="0" lang="en-US" altLang="zh-TW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標楷體" panose="03000509000000000000" pitchFamily="65" charset="-120"/>
                        </a:rPr>
                        <a:t>所有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altLang="zh-TW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</a:rPr>
                        <a:t>學生紀錄</a:t>
                      </a:r>
                      <a:r>
                        <a:rPr kumimoji="0" lang="en-US" altLang="zh-TW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標楷體" panose="03000509000000000000" pitchFamily="65" charset="-120"/>
                        </a:rPr>
                        <a:t> </a:t>
                      </a:r>
                    </a:p>
                  </a:txBody>
                  <a:tcPr marL="0" marR="0" marT="44172" marB="35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altLang="zh-TW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</a:rPr>
                        <a:t>只能觀看</a:t>
                      </a:r>
                      <a:r>
                        <a:rPr kumimoji="0" lang="en-US" altLang="zh-TW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標楷體" panose="03000509000000000000" pitchFamily="65" charset="-120"/>
                        </a:rPr>
                        <a:t> </a:t>
                      </a:r>
                    </a:p>
                  </a:txBody>
                  <a:tcPr marL="0" marR="0" marT="44172" marB="35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altLang="zh-TW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</a:rPr>
                        <a:t>可編修</a:t>
                      </a:r>
                      <a:r>
                        <a:rPr kumimoji="0" lang="en-US" altLang="zh-TW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標楷體" panose="03000509000000000000" pitchFamily="65" charset="-120"/>
                        </a:rPr>
                        <a:t>所屬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altLang="zh-TW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標楷體" panose="03000509000000000000" pitchFamily="65" charset="-120"/>
                        </a:rPr>
                        <a:t>組別</a:t>
                      </a:r>
                      <a:r>
                        <a:rPr kumimoji="0" lang="en-US" altLang="zh-TW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</a:rPr>
                        <a:t>學生紀錄</a:t>
                      </a:r>
                    </a:p>
                  </a:txBody>
                  <a:tcPr marL="0" marR="0" marT="44172" marB="35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314748"/>
                  </a:ext>
                </a:extLst>
              </a:tr>
              <a:tr h="451247">
                <a:tc gridSpan="4"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altLang="zh-TW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sym typeface="Wingdings" panose="05000000000000000000" pitchFamily="2" charset="2"/>
                        </a:rPr>
                        <a:t></a:t>
                      </a:r>
                      <a:r>
                        <a:rPr kumimoji="0" lang="en-US" altLang="zh-TW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</a:rPr>
                        <a:t>已開放組別內「課外活動」編修的權限</a:t>
                      </a:r>
                    </a:p>
                  </a:txBody>
                  <a:tcPr marL="0" marR="0" marT="44172" marB="351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905801"/>
                  </a:ext>
                </a:extLst>
              </a:tr>
            </a:tbl>
          </a:graphicData>
        </a:graphic>
      </p:graphicFrame>
      <p:sp>
        <p:nvSpPr>
          <p:cNvPr id="244756" name="Rectangle 25"/>
          <p:cNvSpPr>
            <a:spLocks noChangeArrowheads="1"/>
          </p:cNvSpPr>
          <p:nvPr/>
        </p:nvSpPr>
        <p:spPr bwMode="auto">
          <a:xfrm>
            <a:off x="1143000" y="857250"/>
            <a:ext cx="6858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3000">
                <a:latin typeface="Times New Roman" panose="02020603050405020304" pitchFamily="18" charset="0"/>
                <a:ea typeface="標楷體" panose="03000509000000000000" pitchFamily="65" charset="-120"/>
              </a:rPr>
              <a:t>「課外活動」編修學生紀錄權限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ext Box 1"/>
          <p:cNvSpPr txBox="1">
            <a:spLocks noChangeArrowheads="1"/>
          </p:cNvSpPr>
          <p:nvPr/>
        </p:nvSpPr>
        <p:spPr bwMode="auto">
          <a:xfrm>
            <a:off x="1331913" y="2227263"/>
            <a:ext cx="6481762" cy="145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TW" sz="6000">
                <a:latin typeface="Times New Roman" panose="02020603050405020304" pitchFamily="18" charset="0"/>
                <a:ea typeface="標楷體" panose="03000509000000000000" pitchFamily="65" charset="-120"/>
              </a:rPr>
              <a:t>成績表列印問題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713" y="3136900"/>
            <a:ext cx="5230812" cy="2511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938" y="952500"/>
            <a:ext cx="57150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8836" name="Rectangle 2"/>
          <p:cNvSpPr>
            <a:spLocks noChangeArrowheads="1"/>
          </p:cNvSpPr>
          <p:nvPr/>
        </p:nvSpPr>
        <p:spPr bwMode="auto">
          <a:xfrm>
            <a:off x="6696075" y="1484313"/>
            <a:ext cx="296863" cy="1120775"/>
          </a:xfrm>
          <a:prstGeom prst="rect">
            <a:avLst/>
          </a:prstGeom>
          <a:noFill/>
          <a:ln w="2844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248837" name="Rectangle 4"/>
          <p:cNvSpPr>
            <a:spLocks noChangeArrowheads="1"/>
          </p:cNvSpPr>
          <p:nvPr/>
        </p:nvSpPr>
        <p:spPr bwMode="auto">
          <a:xfrm>
            <a:off x="7939088" y="4041775"/>
            <a:ext cx="198437" cy="1439863"/>
          </a:xfrm>
          <a:prstGeom prst="rect">
            <a:avLst/>
          </a:prstGeom>
          <a:noFill/>
          <a:ln w="2844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248838" name="Text Box 5"/>
          <p:cNvSpPr txBox="1">
            <a:spLocks noChangeArrowheads="1"/>
          </p:cNvSpPr>
          <p:nvPr/>
        </p:nvSpPr>
        <p:spPr bwMode="auto">
          <a:xfrm>
            <a:off x="1143000" y="3057525"/>
            <a:ext cx="1674813" cy="26558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兩個「成績表可讀取示標」要同時選上，該紀錄才可以在成績表顯示。</a:t>
            </a:r>
          </a:p>
        </p:txBody>
      </p:sp>
      <p:sp>
        <p:nvSpPr>
          <p:cNvPr id="262151" name="Rectangle 6"/>
          <p:cNvSpPr>
            <a:spLocks noChangeArrowheads="1"/>
          </p:cNvSpPr>
          <p:nvPr/>
        </p:nvSpPr>
        <p:spPr bwMode="auto">
          <a:xfrm>
            <a:off x="1574800" y="1322388"/>
            <a:ext cx="238125" cy="11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825">
                <a:solidFill>
                  <a:schemeClr val="tx1"/>
                </a:solidFill>
              </a:rPr>
              <a:t>2020</a:t>
            </a:r>
            <a:endParaRPr lang="zh-HK" altLang="en-US" sz="825"/>
          </a:p>
        </p:txBody>
      </p:sp>
      <p:sp>
        <p:nvSpPr>
          <p:cNvPr id="262152" name="Rectangle 6"/>
          <p:cNvSpPr>
            <a:spLocks noChangeArrowheads="1"/>
          </p:cNvSpPr>
          <p:nvPr/>
        </p:nvSpPr>
        <p:spPr bwMode="auto">
          <a:xfrm>
            <a:off x="2571750" y="2192338"/>
            <a:ext cx="236538" cy="11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825">
                <a:solidFill>
                  <a:schemeClr val="tx1"/>
                </a:solidFill>
              </a:rPr>
              <a:t>2020</a:t>
            </a:r>
            <a:endParaRPr lang="zh-HK" altLang="en-US" sz="825"/>
          </a:p>
        </p:txBody>
      </p:sp>
      <p:sp>
        <p:nvSpPr>
          <p:cNvPr id="262153" name="Rectangle 6"/>
          <p:cNvSpPr>
            <a:spLocks noChangeArrowheads="1"/>
          </p:cNvSpPr>
          <p:nvPr/>
        </p:nvSpPr>
        <p:spPr bwMode="auto">
          <a:xfrm>
            <a:off x="2571750" y="2401888"/>
            <a:ext cx="236538" cy="11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825">
                <a:solidFill>
                  <a:schemeClr val="tx1"/>
                </a:solidFill>
              </a:rPr>
              <a:t>2021</a:t>
            </a:r>
            <a:endParaRPr lang="zh-HK" altLang="en-US" sz="825"/>
          </a:p>
        </p:txBody>
      </p:sp>
      <p:sp>
        <p:nvSpPr>
          <p:cNvPr id="262154" name="Rectangle 6"/>
          <p:cNvSpPr>
            <a:spLocks noChangeArrowheads="1"/>
          </p:cNvSpPr>
          <p:nvPr/>
        </p:nvSpPr>
        <p:spPr bwMode="auto">
          <a:xfrm>
            <a:off x="3703638" y="2205038"/>
            <a:ext cx="238125" cy="11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825">
                <a:solidFill>
                  <a:schemeClr val="tx1"/>
                </a:solidFill>
              </a:rPr>
              <a:t>2020</a:t>
            </a:r>
            <a:endParaRPr lang="zh-HK" altLang="en-US" sz="825"/>
          </a:p>
        </p:txBody>
      </p:sp>
      <p:sp>
        <p:nvSpPr>
          <p:cNvPr id="262155" name="Rectangle 6"/>
          <p:cNvSpPr>
            <a:spLocks noChangeArrowheads="1"/>
          </p:cNvSpPr>
          <p:nvPr/>
        </p:nvSpPr>
        <p:spPr bwMode="auto">
          <a:xfrm>
            <a:off x="3703638" y="2416175"/>
            <a:ext cx="238125" cy="11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825">
                <a:solidFill>
                  <a:schemeClr val="tx1"/>
                </a:solidFill>
              </a:rPr>
              <a:t>2021</a:t>
            </a:r>
            <a:endParaRPr lang="zh-HK" altLang="en-US" sz="825"/>
          </a:p>
        </p:txBody>
      </p:sp>
      <p:sp>
        <p:nvSpPr>
          <p:cNvPr id="262156" name="Rectangle 6"/>
          <p:cNvSpPr>
            <a:spLocks noChangeArrowheads="1"/>
          </p:cNvSpPr>
          <p:nvPr/>
        </p:nvSpPr>
        <p:spPr bwMode="auto">
          <a:xfrm>
            <a:off x="4837113" y="2205038"/>
            <a:ext cx="238125" cy="11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825">
                <a:solidFill>
                  <a:schemeClr val="tx1"/>
                </a:solidFill>
              </a:rPr>
              <a:t>2020</a:t>
            </a:r>
            <a:endParaRPr lang="zh-HK" altLang="en-US" sz="825"/>
          </a:p>
        </p:txBody>
      </p:sp>
      <p:sp>
        <p:nvSpPr>
          <p:cNvPr id="262157" name="Rectangle 6"/>
          <p:cNvSpPr>
            <a:spLocks noChangeArrowheads="1"/>
          </p:cNvSpPr>
          <p:nvPr/>
        </p:nvSpPr>
        <p:spPr bwMode="auto">
          <a:xfrm>
            <a:off x="4837113" y="2416175"/>
            <a:ext cx="238125" cy="11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825">
                <a:solidFill>
                  <a:schemeClr val="tx1"/>
                </a:solidFill>
              </a:rPr>
              <a:t>2021</a:t>
            </a:r>
            <a:endParaRPr lang="zh-HK" altLang="en-US" sz="825"/>
          </a:p>
        </p:txBody>
      </p:sp>
      <p:sp>
        <p:nvSpPr>
          <p:cNvPr id="262158" name="Rectangle 6"/>
          <p:cNvSpPr>
            <a:spLocks noChangeArrowheads="1"/>
          </p:cNvSpPr>
          <p:nvPr/>
        </p:nvSpPr>
        <p:spPr bwMode="auto">
          <a:xfrm>
            <a:off x="4837113" y="2205038"/>
            <a:ext cx="238125" cy="11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825">
                <a:solidFill>
                  <a:schemeClr val="tx1"/>
                </a:solidFill>
              </a:rPr>
              <a:t>2020</a:t>
            </a:r>
            <a:endParaRPr lang="zh-HK" altLang="en-US" sz="825"/>
          </a:p>
        </p:txBody>
      </p:sp>
      <p:sp>
        <p:nvSpPr>
          <p:cNvPr id="262159" name="Rectangle 6"/>
          <p:cNvSpPr>
            <a:spLocks noChangeArrowheads="1"/>
          </p:cNvSpPr>
          <p:nvPr/>
        </p:nvSpPr>
        <p:spPr bwMode="auto">
          <a:xfrm>
            <a:off x="4837113" y="2416175"/>
            <a:ext cx="238125" cy="11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825">
                <a:solidFill>
                  <a:schemeClr val="tx1"/>
                </a:solidFill>
              </a:rPr>
              <a:t>2021</a:t>
            </a:r>
            <a:endParaRPr lang="zh-HK" altLang="en-US" sz="825"/>
          </a:p>
        </p:txBody>
      </p:sp>
      <p:sp>
        <p:nvSpPr>
          <p:cNvPr id="262160" name="Rectangle 6"/>
          <p:cNvSpPr>
            <a:spLocks noChangeArrowheads="1"/>
          </p:cNvSpPr>
          <p:nvPr/>
        </p:nvSpPr>
        <p:spPr bwMode="auto">
          <a:xfrm>
            <a:off x="5975350" y="2206625"/>
            <a:ext cx="238125" cy="11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825">
                <a:solidFill>
                  <a:schemeClr val="tx1"/>
                </a:solidFill>
              </a:rPr>
              <a:t>2020</a:t>
            </a:r>
            <a:endParaRPr lang="zh-HK" altLang="en-US" sz="825"/>
          </a:p>
        </p:txBody>
      </p:sp>
      <p:sp>
        <p:nvSpPr>
          <p:cNvPr id="262161" name="Rectangle 6"/>
          <p:cNvSpPr>
            <a:spLocks noChangeArrowheads="1"/>
          </p:cNvSpPr>
          <p:nvPr/>
        </p:nvSpPr>
        <p:spPr bwMode="auto">
          <a:xfrm>
            <a:off x="5975350" y="2417763"/>
            <a:ext cx="238125" cy="112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825">
                <a:solidFill>
                  <a:schemeClr val="tx1"/>
                </a:solidFill>
              </a:rPr>
              <a:t>2021</a:t>
            </a:r>
            <a:endParaRPr lang="zh-HK" altLang="en-US" sz="825"/>
          </a:p>
        </p:txBody>
      </p:sp>
      <p:sp>
        <p:nvSpPr>
          <p:cNvPr id="262162" name="Rectangle 6"/>
          <p:cNvSpPr>
            <a:spLocks noChangeArrowheads="1"/>
          </p:cNvSpPr>
          <p:nvPr/>
        </p:nvSpPr>
        <p:spPr bwMode="auto">
          <a:xfrm>
            <a:off x="4278313" y="3398838"/>
            <a:ext cx="236537" cy="112712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825">
                <a:solidFill>
                  <a:schemeClr val="tx1"/>
                </a:solidFill>
              </a:rPr>
              <a:t>2020</a:t>
            </a:r>
            <a:endParaRPr lang="zh-HK" altLang="en-US" sz="825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投影片編號版面配置區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/>
              <a:t>   </a:t>
            </a: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1684338" y="404813"/>
            <a:ext cx="7424737" cy="646112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系統資料庫</a:t>
            </a: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- 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模組參考資料</a:t>
            </a:r>
            <a:endParaRPr lang="zh-HK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0884" name="Text Box 8"/>
          <p:cNvSpPr txBox="1">
            <a:spLocks noChangeArrowheads="1"/>
          </p:cNvSpPr>
          <p:nvPr/>
        </p:nvSpPr>
        <p:spPr bwMode="auto">
          <a:xfrm>
            <a:off x="584805" y="1268760"/>
            <a:ext cx="9285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主頁</a:t>
            </a:r>
            <a:r>
              <a:rPr kumimoji="1"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kumimoji="1"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  <a:r>
              <a:rPr kumimoji="1"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kumimoji="1"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kumimoji="1"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課外活動</a:t>
            </a:r>
            <a:endParaRPr kumimoji="1" lang="zh-TW" altLang="en-US" sz="2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50885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714500"/>
            <a:ext cx="794702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橢圓 7"/>
          <p:cNvSpPr/>
          <p:nvPr/>
        </p:nvSpPr>
        <p:spPr>
          <a:xfrm>
            <a:off x="2519363" y="2636838"/>
            <a:ext cx="1331912" cy="3603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投影片編號版面配置區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/>
              <a:t>   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863600" y="404813"/>
            <a:ext cx="7778750" cy="646112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網上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系統資料庫</a:t>
            </a: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參考資料</a:t>
            </a:r>
            <a:endParaRPr lang="zh-HK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51908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27238"/>
            <a:ext cx="8485188" cy="30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868363"/>
            <a:ext cx="7262813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AutoShape 2"/>
          <p:cNvSpPr>
            <a:spLocks noChangeArrowheads="1"/>
          </p:cNvSpPr>
          <p:nvPr/>
        </p:nvSpPr>
        <p:spPr bwMode="auto">
          <a:xfrm>
            <a:off x="2222500" y="4460875"/>
            <a:ext cx="6346825" cy="161925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如果容許學生自行網上報名，必須先為學生製作用戶名稱。</a:t>
            </a:r>
            <a:r>
              <a:rPr lang="en-US" altLang="zh-HK">
                <a:latin typeface="標楷體" panose="03000509000000000000" pitchFamily="65" charset="-120"/>
                <a:ea typeface="標楷體" panose="03000509000000000000" pitchFamily="65" charset="-120"/>
              </a:rPr>
              <a:t>WebSAMS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預設以學生的學生註冊編號為帳號，至於密碼則有四個選擇。選擇後按「新增用戶」。</a:t>
            </a:r>
          </a:p>
        </p:txBody>
      </p:sp>
      <p:sp>
        <p:nvSpPr>
          <p:cNvPr id="28676" name="Oval 3"/>
          <p:cNvSpPr>
            <a:spLocks noChangeArrowheads="1"/>
          </p:cNvSpPr>
          <p:nvPr/>
        </p:nvSpPr>
        <p:spPr bwMode="auto">
          <a:xfrm>
            <a:off x="2222500" y="2257425"/>
            <a:ext cx="5522913" cy="377825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7" name="矩形 4"/>
          <p:cNvSpPr/>
          <p:nvPr/>
        </p:nvSpPr>
        <p:spPr bwMode="auto">
          <a:xfrm>
            <a:off x="3789127" y="1796320"/>
            <a:ext cx="350825" cy="113422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 lIns="0" tIns="0" rIns="0" bIns="0"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825" b="1" dirty="0">
                <a:solidFill>
                  <a:schemeClr val="tx1"/>
                </a:solidFill>
                <a:latin typeface="Arial" charset="0"/>
              </a:rPr>
              <a:t>(2020)</a:t>
            </a:r>
            <a:endParaRPr lang="zh-HK" altLang="en-US" sz="825" b="1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1657350" y="2455863"/>
            <a:ext cx="5829300" cy="1101725"/>
          </a:xfrm>
        </p:spPr>
        <p:txBody>
          <a:bodyPr anchor="t"/>
          <a:lstStyle/>
          <a:p>
            <a:pPr defTabSz="336947" eaLnBrk="1" hangingPunct="1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altLang="zh-TW" sz="1050" smtClean="0"/>
              <a:t>預備工作</a:t>
            </a:r>
            <a:r>
              <a:rPr lang="en-US" altLang="zh-HK" sz="1050" smtClean="0"/>
              <a:t>(2)</a:t>
            </a:r>
            <a:r>
              <a:rPr lang="en-US" altLang="zh-TW" sz="1050" smtClean="0"/>
              <a:t>編修有關代碼</a:t>
            </a: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1265238" y="1538288"/>
            <a:ext cx="6588125" cy="413385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 marL="341313" indent="-341313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TW" sz="3000">
                <a:latin typeface="Times New Roman" panose="02020603050405020304" pitchFamily="18" charset="0"/>
                <a:ea typeface="標楷體" panose="03000509000000000000" pitchFamily="65" charset="-120"/>
              </a:rPr>
              <a:t>編修有關代碼</a:t>
            </a:r>
          </a:p>
          <a:p>
            <a:pPr algn="ctr">
              <a:spcBef>
                <a:spcPct val="0"/>
              </a:spcBef>
            </a:pPr>
            <a:r>
              <a:rPr lang="en-US" altLang="zh-TW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「代碼管理」→「編修」</a:t>
            </a:r>
          </a:p>
          <a:p>
            <a:pPr algn="ctr">
              <a:spcBef>
                <a:spcPct val="0"/>
              </a:spcBef>
            </a:pPr>
            <a:r>
              <a:rPr lang="en-US" altLang="zh-HK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Code Management &gt; Maintenance</a:t>
            </a:r>
          </a:p>
          <a:p>
            <a:pPr algn="ctr">
              <a:spcBef>
                <a:spcPct val="0"/>
              </a:spcBef>
            </a:pPr>
            <a:r>
              <a:rPr lang="en-US" altLang="zh-TW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修訂以下九個代碼表：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zh-TW" sz="1800">
                <a:latin typeface="Times New Roman" panose="02020603050405020304" pitchFamily="18" charset="0"/>
                <a:ea typeface="標楷體" panose="03000509000000000000" pitchFamily="65" charset="-120"/>
              </a:rPr>
              <a:t>課外活動 ／其他學習經歷</a:t>
            </a:r>
            <a:r>
              <a:rPr lang="en-US" altLang="zh-HK" sz="1800">
                <a:latin typeface="Times New Roman" panose="02020603050405020304" pitchFamily="18" charset="0"/>
                <a:ea typeface="標楷體" panose="03000509000000000000" pitchFamily="65" charset="-120"/>
              </a:rPr>
              <a:t>(ECA/OLE)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zh-TW" sz="1800">
                <a:latin typeface="Times New Roman" panose="02020603050405020304" pitchFamily="18" charset="0"/>
                <a:ea typeface="標楷體" panose="03000509000000000000" pitchFamily="65" charset="-120"/>
              </a:rPr>
              <a:t>校際活動／其他學習經歷 </a:t>
            </a:r>
            <a:r>
              <a:rPr lang="en-US" altLang="zh-HK" sz="1800">
                <a:latin typeface="Times New Roman" panose="02020603050405020304" pitchFamily="18" charset="0"/>
                <a:ea typeface="標楷體" panose="03000509000000000000" pitchFamily="65" charset="-120"/>
              </a:rPr>
              <a:t>(Inter-school Activities/OLE)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zh-TW" sz="1800">
                <a:latin typeface="Times New Roman" panose="02020603050405020304" pitchFamily="18" charset="0"/>
                <a:ea typeface="標楷體" panose="03000509000000000000" pitchFamily="65" charset="-120"/>
              </a:rPr>
              <a:t>服務／其他學習經歷</a:t>
            </a:r>
            <a:r>
              <a:rPr lang="en-US" altLang="zh-HK" sz="1800">
                <a:latin typeface="Times New Roman" panose="02020603050405020304" pitchFamily="18" charset="0"/>
                <a:ea typeface="標楷體" panose="03000509000000000000" pitchFamily="65" charset="-120"/>
              </a:rPr>
              <a:t>(Service/OLE)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zh-TW" sz="1800">
                <a:latin typeface="Times New Roman" panose="02020603050405020304" pitchFamily="18" charset="0"/>
                <a:ea typeface="標楷體" panose="03000509000000000000" pitchFamily="65" charset="-120"/>
              </a:rPr>
              <a:t>學生活動職位 </a:t>
            </a:r>
            <a:r>
              <a:rPr lang="en-US" altLang="zh-HK" sz="1800">
                <a:latin typeface="Times New Roman" panose="02020603050405020304" pitchFamily="18" charset="0"/>
                <a:ea typeface="標楷體" panose="03000509000000000000" pitchFamily="65" charset="-120"/>
              </a:rPr>
              <a:t>(Student Activities Post)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zh-TW" sz="1800">
                <a:latin typeface="Times New Roman" panose="02020603050405020304" pitchFamily="18" charset="0"/>
                <a:ea typeface="標楷體" panose="03000509000000000000" pitchFamily="65" charset="-120"/>
              </a:rPr>
              <a:t>學生活動表現 </a:t>
            </a:r>
            <a:r>
              <a:rPr lang="en-US" altLang="zh-HK" sz="1800">
                <a:latin typeface="Times New Roman" panose="02020603050405020304" pitchFamily="18" charset="0"/>
                <a:ea typeface="標楷體" panose="03000509000000000000" pitchFamily="65" charset="-120"/>
              </a:rPr>
              <a:t>(Student Activities Performance)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zh-TW" sz="1800">
                <a:latin typeface="Times New Roman" panose="02020603050405020304" pitchFamily="18" charset="0"/>
                <a:ea typeface="標楷體" panose="03000509000000000000" pitchFamily="65" charset="-120"/>
              </a:rPr>
              <a:t>活動類別 </a:t>
            </a:r>
            <a:r>
              <a:rPr lang="en-US" altLang="zh-HK" sz="1800">
                <a:latin typeface="Times New Roman" panose="02020603050405020304" pitchFamily="18" charset="0"/>
                <a:ea typeface="標楷體" panose="03000509000000000000" pitchFamily="65" charset="-120"/>
              </a:rPr>
              <a:t>(Activity Category)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zh-TW" sz="1800">
                <a:latin typeface="Times New Roman" panose="02020603050405020304" pitchFamily="18" charset="0"/>
                <a:ea typeface="標楷體" panose="03000509000000000000" pitchFamily="65" charset="-120"/>
              </a:rPr>
              <a:t>獎項／證書文憑／成就  </a:t>
            </a:r>
            <a:r>
              <a:rPr lang="en-US" altLang="zh-HK" sz="1800">
                <a:latin typeface="Times New Roman" panose="02020603050405020304" pitchFamily="18" charset="0"/>
                <a:ea typeface="標楷體" panose="03000509000000000000" pitchFamily="65" charset="-120"/>
              </a:rPr>
              <a:t>(Awards/Certifications/Achievements)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zh-TW" sz="1800">
                <a:latin typeface="Times New Roman" panose="02020603050405020304" pitchFamily="18" charset="0"/>
                <a:ea typeface="標楷體" panose="03000509000000000000" pitchFamily="65" charset="-120"/>
              </a:rPr>
              <a:t>其他學習經歷種類 </a:t>
            </a:r>
            <a:r>
              <a:rPr lang="en-US" altLang="zh-HK" sz="1800">
                <a:latin typeface="Times New Roman" panose="02020603050405020304" pitchFamily="18" charset="0"/>
                <a:ea typeface="標楷體" panose="03000509000000000000" pitchFamily="65" charset="-120"/>
              </a:rPr>
              <a:t>(Components of Other Learning Experiences)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zh-TW" sz="1800">
                <a:latin typeface="Times New Roman" panose="02020603050405020304" pitchFamily="18" charset="0"/>
                <a:ea typeface="標楷體" panose="03000509000000000000" pitchFamily="65" charset="-120"/>
              </a:rPr>
              <a:t>合辦機構 </a:t>
            </a:r>
            <a:r>
              <a:rPr lang="en-US" altLang="zh-HK" sz="1800">
                <a:latin typeface="Times New Roman" panose="02020603050405020304" pitchFamily="18" charset="0"/>
                <a:ea typeface="標楷體" panose="03000509000000000000" pitchFamily="65" charset="-120"/>
              </a:rPr>
              <a:t>(Partner Organization)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800">
                <a:solidFill>
                  <a:srgbClr val="FF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1800">
                <a:solidFill>
                  <a:srgbClr val="FF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最後三個為新高中專用代碼表</a:t>
            </a:r>
            <a:r>
              <a:rPr lang="en-US" altLang="zh-HK" sz="1800">
                <a:solidFill>
                  <a:srgbClr val="FF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1277938" y="890588"/>
            <a:ext cx="6588125" cy="76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TW" sz="300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預備工作 </a:t>
            </a:r>
            <a:r>
              <a:rPr lang="en-US" altLang="zh-HK" sz="300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(2)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1001713"/>
            <a:ext cx="8121650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2"/>
          <p:cNvSpPr>
            <a:spLocks noChangeArrowheads="1"/>
          </p:cNvSpPr>
          <p:nvPr/>
        </p:nvSpPr>
        <p:spPr bwMode="auto">
          <a:xfrm>
            <a:off x="3963988" y="4981575"/>
            <a:ext cx="3848100" cy="404813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代碼管理＞編修＞活動類別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1001713"/>
            <a:ext cx="8121650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AutoShape 2"/>
          <p:cNvSpPr>
            <a:spLocks noChangeArrowheads="1"/>
          </p:cNvSpPr>
          <p:nvPr/>
        </p:nvSpPr>
        <p:spPr bwMode="auto">
          <a:xfrm>
            <a:off x="2344738" y="4441825"/>
            <a:ext cx="5197475" cy="12827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這個代碼表供另一個代碼表「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課外活動／其他學習經歷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」使用。它不能修改，只可以設定會不會使用。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930275"/>
            <a:ext cx="8280400" cy="480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AutoShape 2"/>
          <p:cNvSpPr>
            <a:spLocks noChangeArrowheads="1"/>
          </p:cNvSpPr>
          <p:nvPr/>
        </p:nvSpPr>
        <p:spPr bwMode="auto">
          <a:xfrm>
            <a:off x="2951163" y="5265738"/>
            <a:ext cx="5942012" cy="404812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代碼管理＞編修＞</a:t>
            </a:r>
            <a:r>
              <a:rPr lang="zh-TW" altLang="en-US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課外活動／其他學習經歷</a:t>
            </a:r>
            <a:endParaRPr lang="en-US" altLang="zh-TW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855663"/>
            <a:ext cx="8115300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682750" y="1674813"/>
            <a:ext cx="458788" cy="3590925"/>
          </a:xfrm>
          <a:prstGeom prst="rect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38916" name="AutoShape 2"/>
          <p:cNvSpPr>
            <a:spLocks noChangeArrowheads="1"/>
          </p:cNvSpPr>
          <p:nvPr/>
        </p:nvSpPr>
        <p:spPr bwMode="auto">
          <a:xfrm>
            <a:off x="1790700" y="992188"/>
            <a:ext cx="6399213" cy="13303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課外活動／其他學習經歷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」包括教育局和學校自設代碼。部份代碼要選擇「活動類別」，並要留意學校自設的代碼必須由</a:t>
            </a:r>
            <a:r>
              <a:rPr lang="en-US" altLang="zh-HK">
                <a:latin typeface="標楷體" panose="03000509000000000000" pitchFamily="65" charset="-120"/>
                <a:ea typeface="標楷體" panose="03000509000000000000" pitchFamily="65" charset="-120"/>
              </a:rPr>
              <a:t>5001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開始。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1143000" y="1711325"/>
            <a:ext cx="68580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3000" b="1">
                <a:solidFill>
                  <a:srgbClr val="FFFF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索　引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871538" y="1893888"/>
            <a:ext cx="3736975" cy="3624262"/>
          </a:xfrm>
          <a:prstGeom prst="rect">
            <a:avLst/>
          </a:prstGeom>
          <a:solidFill>
            <a:srgbClr val="FFFF00"/>
          </a:solidFill>
          <a:ln w="57240">
            <a:solidFill>
              <a:srgbClr val="FFFFFF"/>
            </a:solidFill>
            <a:miter lim="800000"/>
            <a:headEnd/>
            <a:tailEnd/>
          </a:ln>
        </p:spPr>
        <p:txBody>
          <a:bodyPr lIns="67500" tIns="35100" rIns="0" bIns="35100">
            <a:spAutoFit/>
          </a:bodyPr>
          <a:lstStyle>
            <a:lvl1pPr marL="441325" indent="-4413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1355725" algn="l"/>
                <a:tab pos="2270125" algn="l"/>
                <a:tab pos="3184525" algn="l"/>
                <a:tab pos="4098925" algn="l"/>
                <a:tab pos="5013325" algn="l"/>
                <a:tab pos="5927725" algn="l"/>
                <a:tab pos="6842125" algn="l"/>
                <a:tab pos="7756525" algn="l"/>
                <a:tab pos="8670925" algn="l"/>
                <a:tab pos="9585325" algn="l"/>
                <a:tab pos="104997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1355725" algn="l"/>
                <a:tab pos="2270125" algn="l"/>
                <a:tab pos="3184525" algn="l"/>
                <a:tab pos="4098925" algn="l"/>
                <a:tab pos="5013325" algn="l"/>
                <a:tab pos="5927725" algn="l"/>
                <a:tab pos="6842125" algn="l"/>
                <a:tab pos="7756525" algn="l"/>
                <a:tab pos="8670925" algn="l"/>
                <a:tab pos="9585325" algn="l"/>
                <a:tab pos="10499725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1355725" algn="l"/>
                <a:tab pos="2270125" algn="l"/>
                <a:tab pos="3184525" algn="l"/>
                <a:tab pos="4098925" algn="l"/>
                <a:tab pos="5013325" algn="l"/>
                <a:tab pos="5927725" algn="l"/>
                <a:tab pos="6842125" algn="l"/>
                <a:tab pos="7756525" algn="l"/>
                <a:tab pos="8670925" algn="l"/>
                <a:tab pos="9585325" algn="l"/>
                <a:tab pos="10499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1355725" algn="l"/>
                <a:tab pos="2270125" algn="l"/>
                <a:tab pos="3184525" algn="l"/>
                <a:tab pos="4098925" algn="l"/>
                <a:tab pos="5013325" algn="l"/>
                <a:tab pos="5927725" algn="l"/>
                <a:tab pos="6842125" algn="l"/>
                <a:tab pos="7756525" algn="l"/>
                <a:tab pos="8670925" algn="l"/>
                <a:tab pos="9585325" algn="l"/>
                <a:tab pos="10499725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1355725" algn="l"/>
                <a:tab pos="2270125" algn="l"/>
                <a:tab pos="3184525" algn="l"/>
                <a:tab pos="4098925" algn="l"/>
                <a:tab pos="5013325" algn="l"/>
                <a:tab pos="5927725" algn="l"/>
                <a:tab pos="6842125" algn="l"/>
                <a:tab pos="7756525" algn="l"/>
                <a:tab pos="8670925" algn="l"/>
                <a:tab pos="9585325" algn="l"/>
                <a:tab pos="10499725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1355725" algn="l"/>
                <a:tab pos="2270125" algn="l"/>
                <a:tab pos="3184525" algn="l"/>
                <a:tab pos="4098925" algn="l"/>
                <a:tab pos="5013325" algn="l"/>
                <a:tab pos="5927725" algn="l"/>
                <a:tab pos="6842125" algn="l"/>
                <a:tab pos="7756525" algn="l"/>
                <a:tab pos="8670925" algn="l"/>
                <a:tab pos="9585325" algn="l"/>
                <a:tab pos="10499725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1355725" algn="l"/>
                <a:tab pos="2270125" algn="l"/>
                <a:tab pos="3184525" algn="l"/>
                <a:tab pos="4098925" algn="l"/>
                <a:tab pos="5013325" algn="l"/>
                <a:tab pos="5927725" algn="l"/>
                <a:tab pos="6842125" algn="l"/>
                <a:tab pos="7756525" algn="l"/>
                <a:tab pos="8670925" algn="l"/>
                <a:tab pos="9585325" algn="l"/>
                <a:tab pos="10499725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1355725" algn="l"/>
                <a:tab pos="2270125" algn="l"/>
                <a:tab pos="3184525" algn="l"/>
                <a:tab pos="4098925" algn="l"/>
                <a:tab pos="5013325" algn="l"/>
                <a:tab pos="5927725" algn="l"/>
                <a:tab pos="6842125" algn="l"/>
                <a:tab pos="7756525" algn="l"/>
                <a:tab pos="8670925" algn="l"/>
                <a:tab pos="9585325" algn="l"/>
                <a:tab pos="10499725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1355725" algn="l"/>
                <a:tab pos="2270125" algn="l"/>
                <a:tab pos="3184525" algn="l"/>
                <a:tab pos="4098925" algn="l"/>
                <a:tab pos="5013325" algn="l"/>
                <a:tab pos="5927725" algn="l"/>
                <a:tab pos="6842125" algn="l"/>
                <a:tab pos="7756525" algn="l"/>
                <a:tab pos="8670925" algn="l"/>
                <a:tab pos="9585325" algn="l"/>
                <a:tab pos="10499725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  <a:buClr>
                <a:srgbClr val="009999"/>
              </a:buClr>
              <a:buFont typeface="標楷體" panose="03000509000000000000" pitchFamily="65" charset="-120"/>
              <a:buChar char="☆"/>
            </a:pPr>
            <a:r>
              <a:rPr lang="en-US" altLang="zh-TW" sz="2100" b="1">
                <a:solidFill>
                  <a:srgbClr val="00B050"/>
                </a:solidFill>
                <a:latin typeface="新細明體" panose="02020500000000000000" pitchFamily="18" charset="-120"/>
                <a:ea typeface="新細明體" panose="02020500000000000000" pitchFamily="18" charset="-120"/>
                <a:hlinkClick r:id="rId3" action="ppaction://hlinksldjump"/>
              </a:rPr>
              <a:t>模組簡介</a:t>
            </a:r>
            <a:endParaRPr lang="en-US" altLang="zh-TW" sz="2100" b="1">
              <a:solidFill>
                <a:srgbClr val="00B050"/>
              </a:solidFill>
              <a:latin typeface="新細明體" panose="02020500000000000000" pitchFamily="18" charset="-120"/>
              <a:ea typeface="新細明體" panose="02020500000000000000" pitchFamily="18" charset="-120"/>
              <a:hlinkClick r:id="rId4"/>
            </a:endParaRPr>
          </a:p>
          <a:p>
            <a:pPr>
              <a:spcBef>
                <a:spcPct val="0"/>
              </a:spcBef>
              <a:buClr>
                <a:srgbClr val="009999"/>
              </a:buClr>
              <a:buFont typeface="標楷體" panose="03000509000000000000" pitchFamily="65" charset="-120"/>
              <a:buChar char="☆"/>
            </a:pPr>
            <a:r>
              <a:rPr lang="en-US" altLang="zh-TW" sz="2100" b="1">
                <a:solidFill>
                  <a:srgbClr val="00B050"/>
                </a:solidFill>
                <a:latin typeface="新細明體" panose="02020500000000000000" pitchFamily="18" charset="-120"/>
                <a:ea typeface="新細明體" panose="02020500000000000000" pitchFamily="18" charset="-120"/>
                <a:hlinkClick r:id="rId5" action="ppaction://hlinksldjump"/>
              </a:rPr>
              <a:t>預備工作</a:t>
            </a:r>
            <a:r>
              <a:rPr lang="en-US" altLang="zh-HK" sz="2100" b="1">
                <a:solidFill>
                  <a:srgbClr val="00B050"/>
                </a:solidFill>
                <a:latin typeface="新細明體" panose="02020500000000000000" pitchFamily="18" charset="-120"/>
                <a:ea typeface="新細明體" panose="02020500000000000000" pitchFamily="18" charset="-120"/>
                <a:hlinkClick r:id="rId5" action="ppaction://hlinksldjump"/>
              </a:rPr>
              <a:t>(1)─</a:t>
            </a:r>
            <a:r>
              <a:rPr lang="en-US" altLang="zh-TW" sz="2100" b="1">
                <a:solidFill>
                  <a:srgbClr val="00B050"/>
                </a:solidFill>
                <a:latin typeface="新細明體" panose="02020500000000000000" pitchFamily="18" charset="-120"/>
                <a:ea typeface="新細明體" panose="02020500000000000000" pitchFamily="18" charset="-120"/>
                <a:hlinkClick r:id="rId5" action="ppaction://hlinksldjump"/>
              </a:rPr>
              <a:t>編配用戶組別</a:t>
            </a:r>
            <a:endParaRPr lang="en-US" altLang="zh-TW" sz="2100" b="1">
              <a:solidFill>
                <a:srgbClr val="00B050"/>
              </a:solidFill>
              <a:latin typeface="新細明體" panose="02020500000000000000" pitchFamily="18" charset="-120"/>
              <a:ea typeface="新細明體" panose="02020500000000000000" pitchFamily="18" charset="-120"/>
              <a:hlinkClick r:id="rId6"/>
            </a:endParaRPr>
          </a:p>
          <a:p>
            <a:pPr>
              <a:spcBef>
                <a:spcPct val="0"/>
              </a:spcBef>
              <a:buClr>
                <a:srgbClr val="009999"/>
              </a:buClr>
              <a:buFont typeface="標楷體" panose="03000509000000000000" pitchFamily="65" charset="-120"/>
              <a:buChar char="☆"/>
            </a:pPr>
            <a:r>
              <a:rPr lang="en-US" altLang="zh-TW" sz="2100" b="1">
                <a:solidFill>
                  <a:srgbClr val="00B050"/>
                </a:solidFill>
                <a:latin typeface="新細明體" panose="02020500000000000000" pitchFamily="18" charset="-120"/>
                <a:ea typeface="新細明體" panose="02020500000000000000" pitchFamily="18" charset="-120"/>
                <a:hlinkClick r:id="rId7" action="ppaction://hlinksldjump"/>
              </a:rPr>
              <a:t>預備工作</a:t>
            </a:r>
            <a:r>
              <a:rPr lang="en-US" altLang="zh-HK" sz="2100" b="1">
                <a:solidFill>
                  <a:srgbClr val="00B050"/>
                </a:solidFill>
                <a:latin typeface="新細明體" panose="02020500000000000000" pitchFamily="18" charset="-120"/>
                <a:ea typeface="新細明體" panose="02020500000000000000" pitchFamily="18" charset="-120"/>
                <a:hlinkClick r:id="rId7" action="ppaction://hlinksldjump"/>
              </a:rPr>
              <a:t>(2)─</a:t>
            </a:r>
            <a:r>
              <a:rPr lang="en-US" altLang="zh-TW" sz="2100" b="1">
                <a:solidFill>
                  <a:srgbClr val="00B050"/>
                </a:solidFill>
                <a:latin typeface="新細明體" panose="02020500000000000000" pitchFamily="18" charset="-120"/>
                <a:ea typeface="新細明體" panose="02020500000000000000" pitchFamily="18" charset="-120"/>
                <a:hlinkClick r:id="rId7" action="ppaction://hlinksldjump"/>
              </a:rPr>
              <a:t>編修有關代碼</a:t>
            </a:r>
            <a:endParaRPr lang="en-US" altLang="zh-TW" sz="2100" b="1">
              <a:solidFill>
                <a:srgbClr val="00B050"/>
              </a:solidFill>
              <a:latin typeface="新細明體" panose="02020500000000000000" pitchFamily="18" charset="-120"/>
              <a:ea typeface="新細明體" panose="02020500000000000000" pitchFamily="18" charset="-120"/>
              <a:hlinkClick r:id="rId8"/>
            </a:endParaRPr>
          </a:p>
          <a:p>
            <a:pPr>
              <a:spcBef>
                <a:spcPct val="0"/>
              </a:spcBef>
              <a:buClr>
                <a:srgbClr val="009999"/>
              </a:buClr>
              <a:buFont typeface="標楷體" panose="03000509000000000000" pitchFamily="65" charset="-120"/>
              <a:buChar char="☆"/>
            </a:pPr>
            <a:r>
              <a:rPr lang="en-US" altLang="zh-TW" sz="2100" b="1">
                <a:solidFill>
                  <a:srgbClr val="00B050"/>
                </a:solidFill>
                <a:latin typeface="新細明體" panose="02020500000000000000" pitchFamily="18" charset="-120"/>
                <a:ea typeface="新細明體" panose="02020500000000000000" pitchFamily="18" charset="-120"/>
                <a:hlinkClick r:id="rId9" action="ppaction://hlinksldjump"/>
              </a:rPr>
              <a:t>「設定」</a:t>
            </a:r>
            <a:endParaRPr lang="en-US" altLang="zh-TW" sz="2100" b="1">
              <a:solidFill>
                <a:srgbClr val="00B050"/>
              </a:solidFill>
              <a:latin typeface="新細明體" panose="02020500000000000000" pitchFamily="18" charset="-120"/>
              <a:ea typeface="新細明體" panose="02020500000000000000" pitchFamily="18" charset="-120"/>
              <a:hlinkClick r:id="rId10"/>
            </a:endParaRPr>
          </a:p>
          <a:p>
            <a:pPr>
              <a:spcBef>
                <a:spcPct val="0"/>
              </a:spcBef>
              <a:buClr>
                <a:srgbClr val="009999"/>
              </a:buClr>
              <a:buFont typeface="標楷體" panose="03000509000000000000" pitchFamily="65" charset="-120"/>
              <a:buChar char="☆"/>
            </a:pPr>
            <a:r>
              <a:rPr lang="en-US" altLang="zh-TW" sz="2100" b="1">
                <a:solidFill>
                  <a:srgbClr val="00B050"/>
                </a:solidFill>
                <a:latin typeface="新細明體" panose="02020500000000000000" pitchFamily="18" charset="-120"/>
                <a:ea typeface="新細明體" panose="02020500000000000000" pitchFamily="18" charset="-120"/>
                <a:hlinkClick r:id="rId11" action="ppaction://hlinksldjump"/>
              </a:rPr>
              <a:t>「可提供課外活動」</a:t>
            </a:r>
            <a:endParaRPr lang="en-US" altLang="zh-TW" sz="2100" b="1">
              <a:solidFill>
                <a:srgbClr val="00B050"/>
              </a:solidFill>
              <a:latin typeface="新細明體" panose="02020500000000000000" pitchFamily="18" charset="-120"/>
              <a:ea typeface="新細明體" panose="02020500000000000000" pitchFamily="18" charset="-120"/>
              <a:hlinkClick r:id="rId12"/>
            </a:endParaRPr>
          </a:p>
          <a:p>
            <a:pPr>
              <a:spcBef>
                <a:spcPct val="0"/>
              </a:spcBef>
              <a:buClr>
                <a:srgbClr val="009999"/>
              </a:buClr>
              <a:buFont typeface="標楷體" panose="03000509000000000000" pitchFamily="65" charset="-120"/>
              <a:buChar char="☆"/>
            </a:pPr>
            <a:r>
              <a:rPr lang="en-US" altLang="zh-TW" sz="2100" b="1">
                <a:solidFill>
                  <a:srgbClr val="00B050"/>
                </a:solidFill>
                <a:latin typeface="新細明體" panose="02020500000000000000" pitchFamily="18" charset="-120"/>
                <a:ea typeface="新細明體" panose="02020500000000000000" pitchFamily="18" charset="-120"/>
                <a:hlinkClick r:id="rId13" action="ppaction://hlinksldjump"/>
              </a:rPr>
              <a:t>「報名」</a:t>
            </a:r>
            <a:endParaRPr lang="en-US" altLang="zh-TW" sz="2100" b="1">
              <a:solidFill>
                <a:srgbClr val="00B050"/>
              </a:solidFill>
              <a:latin typeface="新細明體" panose="02020500000000000000" pitchFamily="18" charset="-120"/>
              <a:ea typeface="新細明體" panose="02020500000000000000" pitchFamily="18" charset="-120"/>
              <a:hlinkClick r:id="rId14"/>
            </a:endParaRPr>
          </a:p>
          <a:p>
            <a:pPr>
              <a:spcBef>
                <a:spcPct val="0"/>
              </a:spcBef>
              <a:buClr>
                <a:srgbClr val="009999"/>
              </a:buClr>
              <a:buFont typeface="標楷體" panose="03000509000000000000" pitchFamily="65" charset="-120"/>
              <a:buChar char="☆"/>
            </a:pPr>
            <a:r>
              <a:rPr lang="en-US" altLang="zh-TW" sz="2100" b="1">
                <a:solidFill>
                  <a:srgbClr val="00B050"/>
                </a:solidFill>
                <a:latin typeface="新細明體" panose="02020500000000000000" pitchFamily="18" charset="-120"/>
                <a:ea typeface="新細明體" panose="02020500000000000000" pitchFamily="18" charset="-120"/>
                <a:hlinkClick r:id="rId15" action="ppaction://hlinksldjump"/>
              </a:rPr>
              <a:t>「網上報名」</a:t>
            </a:r>
            <a:endParaRPr lang="en-US" altLang="zh-TW" sz="2100" b="1">
              <a:solidFill>
                <a:srgbClr val="00B050"/>
              </a:solidFill>
              <a:latin typeface="新細明體" panose="02020500000000000000" pitchFamily="18" charset="-120"/>
              <a:ea typeface="新細明體" panose="02020500000000000000" pitchFamily="18" charset="-120"/>
              <a:hlinkClick r:id="rId16"/>
            </a:endParaRPr>
          </a:p>
          <a:p>
            <a:pPr>
              <a:spcBef>
                <a:spcPct val="0"/>
              </a:spcBef>
              <a:buClr>
                <a:srgbClr val="009999"/>
              </a:buClr>
              <a:buFont typeface="標楷體" panose="03000509000000000000" pitchFamily="65" charset="-120"/>
              <a:buChar char="☆"/>
            </a:pPr>
            <a:r>
              <a:rPr lang="en-US" altLang="zh-TW" sz="2100" b="1">
                <a:solidFill>
                  <a:srgbClr val="00B050"/>
                </a:solidFill>
                <a:latin typeface="新細明體" panose="02020500000000000000" pitchFamily="18" charset="-120"/>
                <a:ea typeface="新細明體" panose="02020500000000000000" pitchFamily="18" charset="-120"/>
                <a:hlinkClick r:id="rId17" action="ppaction://hlinksldjump"/>
              </a:rPr>
              <a:t>「依活動編修」</a:t>
            </a:r>
            <a:endParaRPr lang="en-US" altLang="zh-TW" sz="2100" b="1">
              <a:solidFill>
                <a:srgbClr val="00B050"/>
              </a:solidFill>
              <a:latin typeface="新細明體" panose="02020500000000000000" pitchFamily="18" charset="-120"/>
              <a:ea typeface="新細明體" panose="02020500000000000000" pitchFamily="18" charset="-120"/>
              <a:hlinkClick r:id="rId18"/>
            </a:endParaRPr>
          </a:p>
          <a:p>
            <a:pPr>
              <a:spcBef>
                <a:spcPct val="0"/>
              </a:spcBef>
              <a:buClr>
                <a:srgbClr val="009999"/>
              </a:buClr>
              <a:buFont typeface="標楷體" panose="03000509000000000000" pitchFamily="65" charset="-120"/>
              <a:buChar char="☆"/>
            </a:pPr>
            <a:r>
              <a:rPr lang="en-US" altLang="zh-TW" sz="2100" b="1">
                <a:solidFill>
                  <a:srgbClr val="00B050"/>
                </a:solidFill>
                <a:latin typeface="新細明體" panose="02020500000000000000" pitchFamily="18" charset="-120"/>
                <a:ea typeface="新細明體" panose="02020500000000000000" pitchFamily="18" charset="-120"/>
                <a:hlinkClick r:id="rId19" action="ppaction://hlinksldjump"/>
              </a:rPr>
              <a:t>「依學生編修」</a:t>
            </a:r>
            <a:endParaRPr lang="en-US" altLang="zh-TW" sz="2100" b="1">
              <a:solidFill>
                <a:srgbClr val="00B050"/>
              </a:solidFill>
              <a:latin typeface="新細明體" panose="02020500000000000000" pitchFamily="18" charset="-120"/>
              <a:ea typeface="新細明體" panose="02020500000000000000" pitchFamily="18" charset="-120"/>
              <a:hlinkClick r:id="rId20"/>
            </a:endParaRPr>
          </a:p>
          <a:p>
            <a:pPr>
              <a:spcBef>
                <a:spcPct val="0"/>
              </a:spcBef>
              <a:buClr>
                <a:srgbClr val="009999"/>
              </a:buClr>
              <a:buFont typeface="標楷體" panose="03000509000000000000" pitchFamily="65" charset="-120"/>
              <a:buChar char="☆"/>
            </a:pPr>
            <a:r>
              <a:rPr lang="en-US" altLang="zh-TW" sz="2100" b="1">
                <a:solidFill>
                  <a:srgbClr val="00B050"/>
                </a:solidFill>
                <a:latin typeface="新細明體" panose="02020500000000000000" pitchFamily="18" charset="-120"/>
                <a:ea typeface="新細明體" panose="02020500000000000000" pitchFamily="18" charset="-120"/>
                <a:hlinkClick r:id="rId21" action="ppaction://hlinksldjump"/>
              </a:rPr>
              <a:t>「取錄結果」</a:t>
            </a:r>
            <a:endParaRPr lang="en-US" altLang="zh-TW" sz="2100" b="1">
              <a:solidFill>
                <a:srgbClr val="00B050"/>
              </a:solidFill>
              <a:latin typeface="新細明體" panose="02020500000000000000" pitchFamily="18" charset="-120"/>
              <a:ea typeface="新細明體" panose="02020500000000000000" pitchFamily="18" charset="-120"/>
              <a:hlinkClick r:id="rId22"/>
            </a:endParaRPr>
          </a:p>
          <a:p>
            <a:pPr>
              <a:spcBef>
                <a:spcPct val="0"/>
              </a:spcBef>
              <a:buClr>
                <a:srgbClr val="009999"/>
              </a:buClr>
              <a:buFont typeface="標楷體" panose="03000509000000000000" pitchFamily="65" charset="-120"/>
              <a:buChar char="☆"/>
            </a:pPr>
            <a:r>
              <a:rPr lang="en-US" altLang="zh-TW" sz="2100" b="1">
                <a:solidFill>
                  <a:srgbClr val="00B050"/>
                </a:solidFill>
                <a:latin typeface="新細明體" panose="02020500000000000000" pitchFamily="18" charset="-120"/>
                <a:ea typeface="新細明體" panose="02020500000000000000" pitchFamily="18" charset="-120"/>
                <a:hlinkClick r:id="rId23" action="ppaction://hlinksldjump"/>
              </a:rPr>
              <a:t>「報告」</a:t>
            </a:r>
            <a:endParaRPr lang="en-US" altLang="zh-TW" sz="2100" b="1">
              <a:solidFill>
                <a:srgbClr val="00B050"/>
              </a:solidFill>
              <a:latin typeface="新細明體" panose="02020500000000000000" pitchFamily="18" charset="-120"/>
              <a:ea typeface="新細明體" panose="02020500000000000000" pitchFamily="18" charset="-120"/>
              <a:hlinkClick r:id="rId24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2011363" y="1139825"/>
            <a:ext cx="51943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TW" sz="3000">
                <a:latin typeface="Times New Roman" panose="02020603050405020304" pitchFamily="18" charset="0"/>
                <a:ea typeface="標楷體" panose="03000509000000000000" pitchFamily="65" charset="-120"/>
              </a:rPr>
              <a:t>「課外活動」</a:t>
            </a:r>
            <a:r>
              <a:rPr lang="en-US" altLang="zh-HK" sz="3000">
                <a:latin typeface="Times New Roman" panose="02020603050405020304" pitchFamily="18" charset="0"/>
                <a:ea typeface="標楷體" panose="03000509000000000000" pitchFamily="65" charset="-120"/>
              </a:rPr>
              <a:t>Student Activities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787900" y="1893888"/>
            <a:ext cx="3101975" cy="715962"/>
          </a:xfrm>
          <a:prstGeom prst="rect">
            <a:avLst/>
          </a:prstGeom>
          <a:solidFill>
            <a:srgbClr val="FFFF00"/>
          </a:solidFill>
          <a:ln w="57240">
            <a:solidFill>
              <a:srgbClr val="FFFFFF"/>
            </a:solidFill>
            <a:miter lim="800000"/>
            <a:headEnd/>
            <a:tailEnd/>
          </a:ln>
        </p:spPr>
        <p:txBody>
          <a:bodyPr lIns="67500" tIns="35100" rIns="0" bIns="35100">
            <a:spAutoFit/>
          </a:bodyPr>
          <a:lstStyle>
            <a:lvl1pPr marL="441325" indent="-4413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1355725" algn="l"/>
                <a:tab pos="2270125" algn="l"/>
                <a:tab pos="3184525" algn="l"/>
                <a:tab pos="4098925" algn="l"/>
                <a:tab pos="5013325" algn="l"/>
                <a:tab pos="5927725" algn="l"/>
                <a:tab pos="6842125" algn="l"/>
                <a:tab pos="7756525" algn="l"/>
                <a:tab pos="8670925" algn="l"/>
                <a:tab pos="9585325" algn="l"/>
                <a:tab pos="104997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1355725" algn="l"/>
                <a:tab pos="2270125" algn="l"/>
                <a:tab pos="3184525" algn="l"/>
                <a:tab pos="4098925" algn="l"/>
                <a:tab pos="5013325" algn="l"/>
                <a:tab pos="5927725" algn="l"/>
                <a:tab pos="6842125" algn="l"/>
                <a:tab pos="7756525" algn="l"/>
                <a:tab pos="8670925" algn="l"/>
                <a:tab pos="9585325" algn="l"/>
                <a:tab pos="10499725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1355725" algn="l"/>
                <a:tab pos="2270125" algn="l"/>
                <a:tab pos="3184525" algn="l"/>
                <a:tab pos="4098925" algn="l"/>
                <a:tab pos="5013325" algn="l"/>
                <a:tab pos="5927725" algn="l"/>
                <a:tab pos="6842125" algn="l"/>
                <a:tab pos="7756525" algn="l"/>
                <a:tab pos="8670925" algn="l"/>
                <a:tab pos="9585325" algn="l"/>
                <a:tab pos="10499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1355725" algn="l"/>
                <a:tab pos="2270125" algn="l"/>
                <a:tab pos="3184525" algn="l"/>
                <a:tab pos="4098925" algn="l"/>
                <a:tab pos="5013325" algn="l"/>
                <a:tab pos="5927725" algn="l"/>
                <a:tab pos="6842125" algn="l"/>
                <a:tab pos="7756525" algn="l"/>
                <a:tab pos="8670925" algn="l"/>
                <a:tab pos="9585325" algn="l"/>
                <a:tab pos="10499725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1355725" algn="l"/>
                <a:tab pos="2270125" algn="l"/>
                <a:tab pos="3184525" algn="l"/>
                <a:tab pos="4098925" algn="l"/>
                <a:tab pos="5013325" algn="l"/>
                <a:tab pos="5927725" algn="l"/>
                <a:tab pos="6842125" algn="l"/>
                <a:tab pos="7756525" algn="l"/>
                <a:tab pos="8670925" algn="l"/>
                <a:tab pos="9585325" algn="l"/>
                <a:tab pos="10499725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1355725" algn="l"/>
                <a:tab pos="2270125" algn="l"/>
                <a:tab pos="3184525" algn="l"/>
                <a:tab pos="4098925" algn="l"/>
                <a:tab pos="5013325" algn="l"/>
                <a:tab pos="5927725" algn="l"/>
                <a:tab pos="6842125" algn="l"/>
                <a:tab pos="7756525" algn="l"/>
                <a:tab pos="8670925" algn="l"/>
                <a:tab pos="9585325" algn="l"/>
                <a:tab pos="10499725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1355725" algn="l"/>
                <a:tab pos="2270125" algn="l"/>
                <a:tab pos="3184525" algn="l"/>
                <a:tab pos="4098925" algn="l"/>
                <a:tab pos="5013325" algn="l"/>
                <a:tab pos="5927725" algn="l"/>
                <a:tab pos="6842125" algn="l"/>
                <a:tab pos="7756525" algn="l"/>
                <a:tab pos="8670925" algn="l"/>
                <a:tab pos="9585325" algn="l"/>
                <a:tab pos="10499725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1355725" algn="l"/>
                <a:tab pos="2270125" algn="l"/>
                <a:tab pos="3184525" algn="l"/>
                <a:tab pos="4098925" algn="l"/>
                <a:tab pos="5013325" algn="l"/>
                <a:tab pos="5927725" algn="l"/>
                <a:tab pos="6842125" algn="l"/>
                <a:tab pos="7756525" algn="l"/>
                <a:tab pos="8670925" algn="l"/>
                <a:tab pos="9585325" algn="l"/>
                <a:tab pos="10499725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1355725" algn="l"/>
                <a:tab pos="2270125" algn="l"/>
                <a:tab pos="3184525" algn="l"/>
                <a:tab pos="4098925" algn="l"/>
                <a:tab pos="5013325" algn="l"/>
                <a:tab pos="5927725" algn="l"/>
                <a:tab pos="6842125" algn="l"/>
                <a:tab pos="7756525" algn="l"/>
                <a:tab pos="8670925" algn="l"/>
                <a:tab pos="9585325" algn="l"/>
                <a:tab pos="10499725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  <a:buClr>
                <a:srgbClr val="009999"/>
              </a:buClr>
              <a:buFont typeface="標楷體" panose="03000509000000000000" pitchFamily="65" charset="-120"/>
              <a:buChar char="☆"/>
            </a:pPr>
            <a:r>
              <a:rPr lang="en-US" altLang="zh-TW" sz="2100" b="1">
                <a:solidFill>
                  <a:srgbClr val="00B050"/>
                </a:solidFill>
                <a:latin typeface="新細明體" panose="02020500000000000000" pitchFamily="18" charset="-120"/>
                <a:ea typeface="新細明體" panose="02020500000000000000" pitchFamily="18" charset="-120"/>
                <a:hlinkClick r:id="rId25" action="ppaction://hlinksldjump"/>
              </a:rPr>
              <a:t>用戶組別權限問題</a:t>
            </a:r>
            <a:endParaRPr lang="en-US" altLang="zh-TW" sz="2100" b="1">
              <a:solidFill>
                <a:srgbClr val="00B050"/>
              </a:solidFill>
              <a:latin typeface="新細明體" panose="02020500000000000000" pitchFamily="18" charset="-120"/>
              <a:ea typeface="新細明體" panose="02020500000000000000" pitchFamily="18" charset="-120"/>
              <a:hlinkClick r:id="rId26"/>
            </a:endParaRPr>
          </a:p>
          <a:p>
            <a:pPr>
              <a:spcBef>
                <a:spcPct val="0"/>
              </a:spcBef>
              <a:buClr>
                <a:srgbClr val="009999"/>
              </a:buClr>
              <a:buFont typeface="標楷體" panose="03000509000000000000" pitchFamily="65" charset="-120"/>
              <a:buChar char="☆"/>
            </a:pPr>
            <a:r>
              <a:rPr lang="en-US" altLang="zh-TW" sz="2100" b="1">
                <a:solidFill>
                  <a:srgbClr val="00B050"/>
                </a:solidFill>
                <a:latin typeface="新細明體" panose="02020500000000000000" pitchFamily="18" charset="-120"/>
                <a:ea typeface="新細明體" panose="02020500000000000000" pitchFamily="18" charset="-120"/>
                <a:hlinkClick r:id="rId27" action="ppaction://hlinksldjump"/>
              </a:rPr>
              <a:t>成績表列印問題</a:t>
            </a:r>
            <a:endParaRPr lang="en-US" altLang="zh-TW" sz="2100" b="1">
              <a:solidFill>
                <a:srgbClr val="00B050"/>
              </a:solidFill>
              <a:latin typeface="新細明體" panose="02020500000000000000" pitchFamily="18" charset="-120"/>
              <a:ea typeface="新細明體" panose="02020500000000000000" pitchFamily="18" charset="-120"/>
              <a:hlinkClick r:id="rId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17575"/>
            <a:ext cx="8015287" cy="474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AutoShape 2"/>
          <p:cNvSpPr>
            <a:spLocks noChangeArrowheads="1"/>
          </p:cNvSpPr>
          <p:nvPr/>
        </p:nvSpPr>
        <p:spPr bwMode="auto">
          <a:xfrm>
            <a:off x="3303588" y="5021263"/>
            <a:ext cx="5372100" cy="406400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代碼管理＞編修＞</a:t>
            </a:r>
            <a:r>
              <a:rPr lang="zh-TW" altLang="en-US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服務／其他學習經歷</a:t>
            </a:r>
            <a:endParaRPr lang="en-US" altLang="zh-TW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17575"/>
            <a:ext cx="8015287" cy="474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AutoShape 2"/>
          <p:cNvSpPr>
            <a:spLocks noChangeArrowheads="1"/>
          </p:cNvSpPr>
          <p:nvPr/>
        </p:nvSpPr>
        <p:spPr bwMode="auto">
          <a:xfrm>
            <a:off x="1979613" y="4373563"/>
            <a:ext cx="6264275" cy="8778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「服務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／其他學習經歷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」代碼表包括教育局和學校自設的代碼，代碼也是由</a:t>
            </a:r>
            <a:r>
              <a:rPr lang="en-US" altLang="zh-HK">
                <a:latin typeface="標楷體" panose="03000509000000000000" pitchFamily="65" charset="-120"/>
                <a:ea typeface="標楷體" panose="03000509000000000000" pitchFamily="65" charset="-120"/>
              </a:rPr>
              <a:t>5001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開始。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57250"/>
            <a:ext cx="823595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AutoShape 2"/>
          <p:cNvSpPr>
            <a:spLocks noChangeArrowheads="1"/>
          </p:cNvSpPr>
          <p:nvPr/>
        </p:nvSpPr>
        <p:spPr bwMode="auto">
          <a:xfrm>
            <a:off x="2925763" y="5049838"/>
            <a:ext cx="5967412" cy="403225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代碼管理＞編修＞</a:t>
            </a:r>
            <a:r>
              <a:rPr lang="zh-TW" altLang="en-US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校際活動／其他學習經歷</a:t>
            </a:r>
            <a:endParaRPr lang="en-US" altLang="zh-TW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5060" name="AutoShape 3"/>
          <p:cNvSpPr>
            <a:spLocks noChangeArrowheads="1"/>
          </p:cNvSpPr>
          <p:nvPr/>
        </p:nvSpPr>
        <p:spPr bwMode="auto">
          <a:xfrm>
            <a:off x="2344738" y="3360738"/>
            <a:ext cx="5764212" cy="8096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校際活動／其他學習經歷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」不設學校自設代碼，學校只可以設定會不會使用。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"/>
          <a:stretch>
            <a:fillRect/>
          </a:stretch>
        </p:blipFill>
        <p:spPr bwMode="auto">
          <a:xfrm>
            <a:off x="549275" y="869950"/>
            <a:ext cx="8112125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AutoShape 2"/>
          <p:cNvSpPr>
            <a:spLocks noChangeArrowheads="1"/>
          </p:cNvSpPr>
          <p:nvPr/>
        </p:nvSpPr>
        <p:spPr bwMode="auto">
          <a:xfrm>
            <a:off x="3424238" y="5049838"/>
            <a:ext cx="4389437" cy="404812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代碼管理＞編修＞學生活動職位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"/>
          <a:stretch>
            <a:fillRect/>
          </a:stretch>
        </p:blipFill>
        <p:spPr bwMode="auto">
          <a:xfrm>
            <a:off x="549275" y="869950"/>
            <a:ext cx="8112125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AutoShape 2"/>
          <p:cNvSpPr>
            <a:spLocks noChangeArrowheads="1"/>
          </p:cNvSpPr>
          <p:nvPr/>
        </p:nvSpPr>
        <p:spPr bwMode="auto">
          <a:xfrm>
            <a:off x="4841875" y="4576763"/>
            <a:ext cx="3024188" cy="8778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學校自設的代碼由</a:t>
            </a:r>
            <a:r>
              <a:rPr lang="en-US" altLang="zh-HK">
                <a:latin typeface="標楷體" panose="03000509000000000000" pitchFamily="65" charset="-120"/>
                <a:ea typeface="標楷體" panose="03000509000000000000" pitchFamily="65" charset="-120"/>
              </a:rPr>
              <a:t>51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開始。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855663"/>
            <a:ext cx="808990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AutoShape 2"/>
          <p:cNvSpPr>
            <a:spLocks noChangeArrowheads="1"/>
          </p:cNvSpPr>
          <p:nvPr/>
        </p:nvSpPr>
        <p:spPr bwMode="auto">
          <a:xfrm>
            <a:off x="4098925" y="5049838"/>
            <a:ext cx="3713163" cy="403225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代碼管理 </a:t>
            </a:r>
            <a:r>
              <a:rPr lang="en-US" altLang="zh-HK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en-US" altLang="zh-TW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學生活動表現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1331913" y="1770063"/>
            <a:ext cx="6481762" cy="249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TW" sz="4500">
                <a:latin typeface="Trebuchet MS" panose="020B0603020202020204" pitchFamily="34" charset="0"/>
                <a:ea typeface="標楷體" panose="03000509000000000000" pitchFamily="65" charset="-120"/>
              </a:rPr>
              <a:t>開始使用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TW" sz="6000">
                <a:latin typeface="Trebuchet MS" panose="020B0603020202020204" pitchFamily="34" charset="0"/>
                <a:ea typeface="標楷體" panose="03000509000000000000" pitchFamily="65" charset="-120"/>
              </a:rPr>
              <a:t>「課外活動」模組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ChangeArrowheads="1"/>
          </p:cNvSpPr>
          <p:nvPr>
            <p:ph type="title"/>
          </p:nvPr>
        </p:nvSpPr>
        <p:spPr>
          <a:xfrm>
            <a:off x="1657350" y="2455863"/>
            <a:ext cx="5829300" cy="1101725"/>
          </a:xfrm>
        </p:spPr>
        <p:txBody>
          <a:bodyPr anchor="t"/>
          <a:lstStyle/>
          <a:p>
            <a:pPr defTabSz="336947" eaLnBrk="1" hangingPunct="1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altLang="zh-TW" sz="1050" smtClean="0"/>
              <a:t>「設定」</a:t>
            </a:r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77938" y="890588"/>
            <a:ext cx="6588125" cy="7635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300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「課外活動」	</a:t>
            </a:r>
            <a:r>
              <a:rPr lang="en-US" altLang="zh-TW" sz="45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設定</a:t>
            </a: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1331913" y="1889125"/>
            <a:ext cx="6481762" cy="36703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 marL="534988" indent="-53498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TW" sz="3000">
                <a:latin typeface="Times New Roman" panose="02020603050405020304" pitchFamily="18" charset="0"/>
                <a:ea typeface="標楷體" panose="03000509000000000000" pitchFamily="65" charset="-120"/>
              </a:rPr>
              <a:t>「課外活動」→「設定」</a:t>
            </a:r>
          </a:p>
          <a:p>
            <a:pPr algn="ctr">
              <a:spcBef>
                <a:spcPct val="0"/>
              </a:spcBef>
              <a:spcAft>
                <a:spcPts val="1875"/>
              </a:spcAft>
            </a:pPr>
            <a:r>
              <a:rPr lang="en-US" altLang="zh-HK" sz="3000">
                <a:latin typeface="Times New Roman" panose="02020603050405020304" pitchFamily="18" charset="0"/>
                <a:ea typeface="標楷體" panose="03000509000000000000" pitchFamily="65" charset="-120"/>
              </a:rPr>
              <a:t>Student Activities &gt; Setup</a:t>
            </a:r>
          </a:p>
          <a:p>
            <a:pPr algn="just">
              <a:spcBef>
                <a:spcPct val="0"/>
              </a:spcBef>
              <a:spcAft>
                <a:spcPts val="1350"/>
              </a:spcAft>
              <a:buClr>
                <a:srgbClr val="6600FF"/>
              </a:buClr>
              <a:buFont typeface="Wingdings" panose="05000000000000000000" pitchFamily="2" charset="2"/>
              <a:buChar char=""/>
            </a:pPr>
            <a:r>
              <a:rPr lang="en-US" altLang="zh-TW" sz="270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設定學生的表現、職位等基本參數</a:t>
            </a:r>
          </a:p>
          <a:p>
            <a:pPr algn="just">
              <a:spcBef>
                <a:spcPct val="0"/>
              </a:spcBef>
              <a:spcAft>
                <a:spcPts val="1350"/>
              </a:spcAft>
              <a:buClr>
                <a:srgbClr val="6600FF"/>
              </a:buClr>
              <a:buFont typeface="Wingdings" panose="05000000000000000000" pitchFamily="2" charset="2"/>
              <a:buChar char=""/>
            </a:pPr>
            <a:r>
              <a:rPr lang="en-US" altLang="zh-TW" sz="270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設定本學年的每一個活動時段</a:t>
            </a:r>
          </a:p>
          <a:p>
            <a:pPr algn="just">
              <a:spcBef>
                <a:spcPct val="0"/>
              </a:spcBef>
              <a:spcAft>
                <a:spcPts val="1350"/>
              </a:spcAft>
              <a:buClr>
                <a:srgbClr val="6600FF"/>
              </a:buClr>
              <a:buFont typeface="Wingdings" panose="05000000000000000000" pitchFamily="2" charset="2"/>
              <a:buChar char=""/>
            </a:pPr>
            <a:r>
              <a:rPr lang="en-US" altLang="zh-TW" sz="270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設定哪個時段的活動可加入成績表</a:t>
            </a:r>
          </a:p>
          <a:p>
            <a:pPr algn="just">
              <a:spcBef>
                <a:spcPct val="0"/>
              </a:spcBef>
              <a:spcAft>
                <a:spcPts val="1350"/>
              </a:spcAft>
              <a:buClr>
                <a:srgbClr val="6600FF"/>
              </a:buClr>
              <a:buFont typeface="Wingdings" panose="05000000000000000000" pitchFamily="2" charset="2"/>
              <a:buChar char=""/>
            </a:pPr>
            <a:r>
              <a:rPr lang="en-US" altLang="zh-TW" sz="270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設定學生最多可報名的活動數目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65188"/>
            <a:ext cx="7939088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AutoShape 4"/>
          <p:cNvSpPr>
            <a:spLocks noChangeArrowheads="1"/>
          </p:cNvSpPr>
          <p:nvPr/>
        </p:nvSpPr>
        <p:spPr bwMode="auto">
          <a:xfrm>
            <a:off x="2006600" y="4037013"/>
            <a:ext cx="2889250" cy="134937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只有「網上報名」是老師沒有權限觀看的。</a:t>
            </a:r>
          </a:p>
        </p:txBody>
      </p:sp>
      <p:pic>
        <p:nvPicPr>
          <p:cNvPr id="57348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3" y="1376363"/>
            <a:ext cx="2201862" cy="3603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63500" dir="8100000" algn="tr" rotWithShape="0">
              <a:schemeClr val="tx1">
                <a:alpha val="37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4"/>
          <p:cNvSpPr/>
          <p:nvPr/>
        </p:nvSpPr>
        <p:spPr bwMode="auto">
          <a:xfrm>
            <a:off x="4526256" y="1852112"/>
            <a:ext cx="324036" cy="136801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 lIns="0" tIns="0" rIns="0" bIns="0"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1050" dirty="0">
                <a:solidFill>
                  <a:schemeClr val="tx1"/>
                </a:solidFill>
                <a:latin typeface="Arial" charset="0"/>
              </a:rPr>
              <a:t>2020</a:t>
            </a:r>
            <a:endParaRPr lang="zh-HK" altLang="en-US" sz="105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1"/>
          <p:cNvGrpSpPr>
            <a:grpSpLocks/>
          </p:cNvGrpSpPr>
          <p:nvPr/>
        </p:nvGrpSpPr>
        <p:grpSpPr bwMode="auto">
          <a:xfrm>
            <a:off x="412750" y="917575"/>
            <a:ext cx="8532813" cy="4799013"/>
            <a:chOff x="550863" y="80963"/>
            <a:chExt cx="11377612" cy="6397625"/>
          </a:xfrm>
        </p:grpSpPr>
        <p:pic>
          <p:nvPicPr>
            <p:cNvPr id="59396" name="圖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595"/>
            <a:stretch>
              <a:fillRect/>
            </a:stretch>
          </p:blipFill>
          <p:spPr bwMode="auto">
            <a:xfrm>
              <a:off x="550863" y="80963"/>
              <a:ext cx="11377612" cy="639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397" name="Oval 5"/>
            <p:cNvSpPr>
              <a:spLocks noChangeArrowheads="1"/>
            </p:cNvSpPr>
            <p:nvPr/>
          </p:nvSpPr>
          <p:spPr bwMode="auto">
            <a:xfrm>
              <a:off x="4332288" y="260350"/>
              <a:ext cx="1346200" cy="503238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zh-HK" altLang="en-US"/>
            </a:p>
          </p:txBody>
        </p:sp>
        <p:sp>
          <p:nvSpPr>
            <p:cNvPr id="15" name="矩形 4"/>
            <p:cNvSpPr/>
            <p:nvPr/>
          </p:nvSpPr>
          <p:spPr bwMode="auto">
            <a:xfrm>
              <a:off x="3683732" y="663761"/>
              <a:ext cx="432048" cy="18240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chemeClr val="bg1"/>
              </a:extrusionClr>
              <a:contourClr>
                <a:schemeClr val="bg1"/>
              </a:contourClr>
            </a:sp3d>
            <a:extLst/>
          </p:spPr>
          <p:txBody>
            <a:bodyPr lIns="0" tIns="0" rIns="0" bIns="0"/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altLang="zh-TW" sz="1050" dirty="0">
                  <a:solidFill>
                    <a:schemeClr val="tx1"/>
                  </a:solidFill>
                  <a:latin typeface="Arial" charset="0"/>
                </a:rPr>
                <a:t>2020</a:t>
              </a:r>
              <a:endParaRPr lang="zh-HK" altLang="en-US" sz="105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6" name="矩形 4"/>
            <p:cNvSpPr/>
            <p:nvPr/>
          </p:nvSpPr>
          <p:spPr bwMode="auto">
            <a:xfrm>
              <a:off x="5195900" y="2048467"/>
              <a:ext cx="432048" cy="18240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chemeClr val="bg1"/>
              </a:extrusionClr>
              <a:contourClr>
                <a:schemeClr val="bg1"/>
              </a:contourClr>
            </a:sp3d>
            <a:extLst/>
          </p:spPr>
          <p:txBody>
            <a:bodyPr lIns="0" tIns="0" rIns="0" bIns="0"/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altLang="zh-TW" sz="1050" dirty="0">
                  <a:solidFill>
                    <a:schemeClr val="tx1"/>
                  </a:solidFill>
                  <a:latin typeface="Arial" charset="0"/>
                </a:rPr>
                <a:t>2020</a:t>
              </a:r>
              <a:endParaRPr lang="zh-HK" altLang="en-US" sz="105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7" name="矩形 4"/>
            <p:cNvSpPr/>
            <p:nvPr/>
          </p:nvSpPr>
          <p:spPr bwMode="auto">
            <a:xfrm>
              <a:off x="5191335" y="2372503"/>
              <a:ext cx="432048" cy="18240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chemeClr val="bg1"/>
              </a:extrusionClr>
              <a:contourClr>
                <a:schemeClr val="bg1"/>
              </a:contourClr>
            </a:sp3d>
            <a:extLst/>
          </p:spPr>
          <p:txBody>
            <a:bodyPr lIns="0" tIns="0" rIns="0" bIns="0"/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altLang="zh-TW" sz="1050" dirty="0">
                  <a:solidFill>
                    <a:schemeClr val="tx1"/>
                  </a:solidFill>
                  <a:latin typeface="Arial" charset="0"/>
                </a:rPr>
                <a:t>2021</a:t>
              </a:r>
              <a:endParaRPr lang="zh-HK" altLang="en-US" sz="105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8" name="矩形 4"/>
            <p:cNvSpPr/>
            <p:nvPr/>
          </p:nvSpPr>
          <p:spPr bwMode="auto">
            <a:xfrm>
              <a:off x="8659196" y="2051245"/>
              <a:ext cx="432048" cy="18240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chemeClr val="bg1"/>
              </a:extrusionClr>
              <a:contourClr>
                <a:schemeClr val="bg1"/>
              </a:contourClr>
            </a:sp3d>
            <a:extLst/>
          </p:spPr>
          <p:txBody>
            <a:bodyPr lIns="0" tIns="0" rIns="0" bIns="0"/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altLang="zh-TW" sz="1050" dirty="0">
                  <a:solidFill>
                    <a:schemeClr val="tx1"/>
                  </a:solidFill>
                  <a:latin typeface="Arial" charset="0"/>
                </a:rPr>
                <a:t>2020</a:t>
              </a:r>
              <a:endParaRPr lang="zh-HK" altLang="en-US" sz="105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9" name="矩形 4"/>
            <p:cNvSpPr/>
            <p:nvPr/>
          </p:nvSpPr>
          <p:spPr bwMode="auto">
            <a:xfrm>
              <a:off x="8654631" y="2375281"/>
              <a:ext cx="432048" cy="18240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chemeClr val="bg1"/>
              </a:extrusionClr>
              <a:contourClr>
                <a:schemeClr val="bg1"/>
              </a:contourClr>
            </a:sp3d>
            <a:extLst/>
          </p:spPr>
          <p:txBody>
            <a:bodyPr lIns="0" tIns="0" rIns="0" bIns="0"/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altLang="zh-TW" sz="1050" dirty="0">
                  <a:solidFill>
                    <a:schemeClr val="tx1"/>
                  </a:solidFill>
                  <a:latin typeface="Arial" charset="0"/>
                </a:rPr>
                <a:t>2021</a:t>
              </a:r>
              <a:endParaRPr lang="zh-HK" altLang="en-US" sz="105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0" name="矩形 4"/>
            <p:cNvSpPr/>
            <p:nvPr/>
          </p:nvSpPr>
          <p:spPr bwMode="auto">
            <a:xfrm>
              <a:off x="6922458" y="2048467"/>
              <a:ext cx="432048" cy="18240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chemeClr val="bg1"/>
              </a:extrusionClr>
              <a:contourClr>
                <a:schemeClr val="bg1"/>
              </a:contourClr>
            </a:sp3d>
            <a:extLst/>
          </p:spPr>
          <p:txBody>
            <a:bodyPr lIns="0" tIns="0" rIns="0" bIns="0"/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altLang="zh-TW" sz="1050" dirty="0">
                  <a:solidFill>
                    <a:schemeClr val="tx1"/>
                  </a:solidFill>
                  <a:latin typeface="Arial" charset="0"/>
                </a:rPr>
                <a:t>2020</a:t>
              </a:r>
              <a:endParaRPr lang="zh-HK" altLang="en-US" sz="105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矩形 4"/>
            <p:cNvSpPr/>
            <p:nvPr/>
          </p:nvSpPr>
          <p:spPr bwMode="auto">
            <a:xfrm>
              <a:off x="6917893" y="2372503"/>
              <a:ext cx="432048" cy="18240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chemeClr val="bg1"/>
              </a:extrusionClr>
              <a:contourClr>
                <a:schemeClr val="bg1"/>
              </a:contourClr>
            </a:sp3d>
            <a:extLst/>
          </p:spPr>
          <p:txBody>
            <a:bodyPr lIns="0" tIns="0" rIns="0" bIns="0"/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altLang="zh-TW" sz="1050" dirty="0">
                  <a:solidFill>
                    <a:schemeClr val="tx1"/>
                  </a:solidFill>
                  <a:latin typeface="Arial" charset="0"/>
                </a:rPr>
                <a:t>2021</a:t>
              </a:r>
              <a:endParaRPr lang="zh-HK" altLang="en-US" sz="105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矩形 4"/>
            <p:cNvSpPr/>
            <p:nvPr/>
          </p:nvSpPr>
          <p:spPr bwMode="auto">
            <a:xfrm>
              <a:off x="10391369" y="2048467"/>
              <a:ext cx="432048" cy="18240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chemeClr val="bg1"/>
              </a:extrusionClr>
              <a:contourClr>
                <a:schemeClr val="bg1"/>
              </a:contourClr>
            </a:sp3d>
            <a:extLst/>
          </p:spPr>
          <p:txBody>
            <a:bodyPr lIns="0" tIns="0" rIns="0" bIns="0"/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altLang="zh-TW" sz="1050" dirty="0">
                  <a:solidFill>
                    <a:schemeClr val="tx1"/>
                  </a:solidFill>
                  <a:latin typeface="Arial" charset="0"/>
                </a:rPr>
                <a:t>2020</a:t>
              </a:r>
              <a:endParaRPr lang="zh-HK" altLang="en-US" sz="105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矩形 4"/>
            <p:cNvSpPr/>
            <p:nvPr/>
          </p:nvSpPr>
          <p:spPr bwMode="auto">
            <a:xfrm>
              <a:off x="10386804" y="2372503"/>
              <a:ext cx="432048" cy="18240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chemeClr val="bg1"/>
              </a:extrusionClr>
              <a:contourClr>
                <a:schemeClr val="bg1"/>
              </a:contourClr>
            </a:sp3d>
            <a:extLst/>
          </p:spPr>
          <p:txBody>
            <a:bodyPr lIns="0" tIns="0" rIns="0" bIns="0"/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altLang="zh-TW" sz="1050" dirty="0">
                  <a:solidFill>
                    <a:schemeClr val="tx1"/>
                  </a:solidFill>
                  <a:latin typeface="Arial" charset="0"/>
                </a:rPr>
                <a:t>2021</a:t>
              </a:r>
              <a:endParaRPr lang="zh-HK" altLang="en-US" sz="105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59395" name="AutoShape 3"/>
          <p:cNvSpPr>
            <a:spLocks noChangeArrowheads="1"/>
          </p:cNvSpPr>
          <p:nvPr/>
        </p:nvSpPr>
        <p:spPr bwMode="auto">
          <a:xfrm>
            <a:off x="4773613" y="4913313"/>
            <a:ext cx="3038475" cy="473075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設定 </a:t>
            </a:r>
            <a:r>
              <a:rPr lang="en-US" altLang="zh-HK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en-US" altLang="zh-TW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課外活動時段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1657350" y="2455863"/>
            <a:ext cx="5829300" cy="1101725"/>
          </a:xfrm>
        </p:spPr>
        <p:txBody>
          <a:bodyPr anchor="t"/>
          <a:lstStyle/>
          <a:p>
            <a:pPr defTabSz="336947" eaLnBrk="1" hangingPunct="1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altLang="zh-TW" sz="1050" smtClean="0"/>
              <a:t>簡介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277938" y="890588"/>
            <a:ext cx="6588125" cy="76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TW" sz="3000">
                <a:solidFill>
                  <a:srgbClr val="333399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「課外活動」模組簡介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660400" y="1938338"/>
            <a:ext cx="7823200" cy="32385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>
            <a:spAutoFit/>
          </a:bodyPr>
          <a:lstStyle>
            <a:lvl1pPr marL="354013" indent="-354013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ts val="1175"/>
              </a:spcBef>
              <a:buSzPct val="90000"/>
              <a:buFont typeface="Wingdings" panose="05000000000000000000" pitchFamily="2" charset="2"/>
              <a:buChar char=""/>
            </a:pPr>
            <a:r>
              <a:rPr lang="en-US" altLang="zh-TW" sz="21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紀錄學校的課外活動和</a:t>
            </a:r>
            <a:r>
              <a:rPr lang="zh-TW" altLang="en-US" sz="21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活動項目</a:t>
            </a:r>
            <a:endParaRPr lang="en-US" altLang="zh-TW" sz="210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175"/>
              </a:spcBef>
              <a:buSzPct val="90000"/>
              <a:buFont typeface="Wingdings" panose="05000000000000000000" pitchFamily="2" charset="2"/>
              <a:buChar char=""/>
            </a:pPr>
            <a:r>
              <a:rPr lang="en-US" altLang="zh-TW" sz="21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紀錄每個課外活動和</a:t>
            </a:r>
            <a:r>
              <a:rPr lang="zh-TW" altLang="en-US" sz="21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活動項目</a:t>
            </a:r>
            <a:r>
              <a:rPr lang="en-US" altLang="zh-TW" sz="21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的教職員、學生</a:t>
            </a:r>
          </a:p>
          <a:p>
            <a:pPr>
              <a:spcBef>
                <a:spcPts val="1175"/>
              </a:spcBef>
              <a:buSzPct val="90000"/>
              <a:buFont typeface="Wingdings" panose="05000000000000000000" pitchFamily="2" charset="2"/>
              <a:buChar char=""/>
            </a:pPr>
            <a:r>
              <a:rPr lang="en-US" altLang="zh-TW" sz="21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為每位學生加上職位</a:t>
            </a:r>
            <a:r>
              <a:rPr lang="zh-TW" altLang="en-US" sz="21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1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表現</a:t>
            </a:r>
            <a:r>
              <a:rPr lang="zh-TW" altLang="en-US" sz="21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及成就</a:t>
            </a:r>
            <a:r>
              <a:rPr lang="en-US" altLang="zh-TW" sz="21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1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成就適用於活動項目</a:t>
            </a:r>
            <a:r>
              <a:rPr lang="en-US" altLang="zh-TW" sz="21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spcBef>
                <a:spcPts val="1175"/>
              </a:spcBef>
              <a:buSzPct val="90000"/>
              <a:buFont typeface="Wingdings" panose="05000000000000000000" pitchFamily="2" charset="2"/>
              <a:buChar char=""/>
            </a:pPr>
            <a:r>
              <a:rPr lang="en-US" altLang="zh-TW" sz="21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學生可以在網上報名參加學校的課外活動 </a:t>
            </a:r>
            <a:r>
              <a:rPr lang="en-US" altLang="zh-HK" sz="21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1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適用於課外活動</a:t>
            </a:r>
            <a:r>
              <a:rPr lang="en-US" altLang="zh-HK" sz="21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spcBef>
                <a:spcPts val="1175"/>
              </a:spcBef>
              <a:buSzPct val="90000"/>
              <a:buFont typeface="Wingdings" panose="05000000000000000000" pitchFamily="2" charset="2"/>
              <a:buChar char=""/>
            </a:pPr>
            <a:r>
              <a:rPr lang="en-US" altLang="zh-TW" sz="21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學生的活動紀錄及表現可加入成績表</a:t>
            </a:r>
          </a:p>
          <a:p>
            <a:pPr>
              <a:spcBef>
                <a:spcPts val="1175"/>
              </a:spcBef>
              <a:buSzPct val="90000"/>
              <a:buFont typeface="Wingdings" panose="05000000000000000000" pitchFamily="2" charset="2"/>
              <a:buChar char=""/>
            </a:pPr>
            <a:r>
              <a:rPr lang="en-US" altLang="zh-TW" sz="21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紀錄「其他學習經歷」相關欄位</a:t>
            </a:r>
            <a:r>
              <a:rPr lang="en-US" altLang="zh-HK" sz="21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1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高中</a:t>
            </a:r>
            <a:r>
              <a:rPr lang="zh-TW" altLang="en-US" sz="21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</a:t>
            </a:r>
            <a:r>
              <a:rPr lang="en-US" altLang="zh-TW" sz="21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r>
              <a:rPr lang="en-US" altLang="zh-HK" sz="21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spcBef>
                <a:spcPts val="1175"/>
              </a:spcBef>
              <a:buSzPct val="90000"/>
              <a:buFont typeface="Wingdings" panose="05000000000000000000" pitchFamily="2" charset="2"/>
              <a:buChar char=""/>
            </a:pPr>
            <a:r>
              <a:rPr lang="en-US" altLang="zh-TW" sz="21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紀錄「</a:t>
            </a:r>
            <a:r>
              <a:rPr lang="zh-TW" altLang="en-US" sz="21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人材資料庫</a:t>
            </a:r>
            <a:r>
              <a:rPr lang="en-US" altLang="zh-TW" sz="21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」相關欄位(</a:t>
            </a:r>
            <a:r>
              <a:rPr lang="zh-TW" altLang="en-US" sz="21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適用於活動項目</a:t>
            </a:r>
            <a:r>
              <a:rPr lang="en-US" altLang="zh-TW" sz="21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36"/>
          <p:cNvGrpSpPr>
            <a:grpSpLocks/>
          </p:cNvGrpSpPr>
          <p:nvPr/>
        </p:nvGrpSpPr>
        <p:grpSpPr bwMode="auto">
          <a:xfrm>
            <a:off x="412750" y="917575"/>
            <a:ext cx="8532813" cy="4799013"/>
            <a:chOff x="550863" y="80963"/>
            <a:chExt cx="11377612" cy="6397625"/>
          </a:xfrm>
        </p:grpSpPr>
        <p:pic>
          <p:nvPicPr>
            <p:cNvPr id="61444" name="圖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595"/>
            <a:stretch>
              <a:fillRect/>
            </a:stretch>
          </p:blipFill>
          <p:spPr bwMode="auto">
            <a:xfrm>
              <a:off x="550863" y="80963"/>
              <a:ext cx="11377612" cy="639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矩形 4"/>
            <p:cNvSpPr/>
            <p:nvPr/>
          </p:nvSpPr>
          <p:spPr bwMode="auto">
            <a:xfrm>
              <a:off x="3683732" y="663761"/>
              <a:ext cx="432048" cy="18240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chemeClr val="bg1"/>
              </a:extrusionClr>
              <a:contourClr>
                <a:schemeClr val="bg1"/>
              </a:contourClr>
            </a:sp3d>
            <a:extLst/>
          </p:spPr>
          <p:txBody>
            <a:bodyPr lIns="0" tIns="0" rIns="0" bIns="0"/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altLang="zh-TW" sz="1050" dirty="0">
                  <a:solidFill>
                    <a:schemeClr val="tx1"/>
                  </a:solidFill>
                  <a:latin typeface="Arial" charset="0"/>
                </a:rPr>
                <a:t>2020</a:t>
              </a:r>
              <a:endParaRPr lang="zh-HK" altLang="en-US" sz="105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1" name="矩形 4"/>
            <p:cNvSpPr/>
            <p:nvPr/>
          </p:nvSpPr>
          <p:spPr bwMode="auto">
            <a:xfrm>
              <a:off x="5195900" y="2048467"/>
              <a:ext cx="432048" cy="18240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chemeClr val="bg1"/>
              </a:extrusionClr>
              <a:contourClr>
                <a:schemeClr val="bg1"/>
              </a:contourClr>
            </a:sp3d>
            <a:extLst/>
          </p:spPr>
          <p:txBody>
            <a:bodyPr lIns="0" tIns="0" rIns="0" bIns="0"/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altLang="zh-TW" sz="1050" dirty="0">
                  <a:solidFill>
                    <a:schemeClr val="tx1"/>
                  </a:solidFill>
                  <a:latin typeface="Arial" charset="0"/>
                </a:rPr>
                <a:t>2020</a:t>
              </a:r>
              <a:endParaRPr lang="zh-HK" altLang="en-US" sz="105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2" name="矩形 4"/>
            <p:cNvSpPr/>
            <p:nvPr/>
          </p:nvSpPr>
          <p:spPr bwMode="auto">
            <a:xfrm>
              <a:off x="5191335" y="2372503"/>
              <a:ext cx="432048" cy="18240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chemeClr val="bg1"/>
              </a:extrusionClr>
              <a:contourClr>
                <a:schemeClr val="bg1"/>
              </a:contourClr>
            </a:sp3d>
            <a:extLst/>
          </p:spPr>
          <p:txBody>
            <a:bodyPr lIns="0" tIns="0" rIns="0" bIns="0"/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altLang="zh-TW" sz="1050" dirty="0">
                  <a:solidFill>
                    <a:schemeClr val="tx1"/>
                  </a:solidFill>
                  <a:latin typeface="Arial" charset="0"/>
                </a:rPr>
                <a:t>2021</a:t>
              </a:r>
              <a:endParaRPr lang="zh-HK" altLang="en-US" sz="105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3" name="矩形 4"/>
            <p:cNvSpPr/>
            <p:nvPr/>
          </p:nvSpPr>
          <p:spPr bwMode="auto">
            <a:xfrm>
              <a:off x="8659196" y="2051245"/>
              <a:ext cx="432048" cy="18240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chemeClr val="bg1"/>
              </a:extrusionClr>
              <a:contourClr>
                <a:schemeClr val="bg1"/>
              </a:contourClr>
            </a:sp3d>
            <a:extLst/>
          </p:spPr>
          <p:txBody>
            <a:bodyPr lIns="0" tIns="0" rIns="0" bIns="0"/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altLang="zh-TW" sz="1050" dirty="0">
                  <a:solidFill>
                    <a:schemeClr val="tx1"/>
                  </a:solidFill>
                  <a:latin typeface="Arial" charset="0"/>
                </a:rPr>
                <a:t>2020</a:t>
              </a:r>
              <a:endParaRPr lang="zh-HK" altLang="en-US" sz="105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4" name="矩形 4"/>
            <p:cNvSpPr/>
            <p:nvPr/>
          </p:nvSpPr>
          <p:spPr bwMode="auto">
            <a:xfrm>
              <a:off x="8654631" y="2375281"/>
              <a:ext cx="432048" cy="18240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chemeClr val="bg1"/>
              </a:extrusionClr>
              <a:contourClr>
                <a:schemeClr val="bg1"/>
              </a:contourClr>
            </a:sp3d>
            <a:extLst/>
          </p:spPr>
          <p:txBody>
            <a:bodyPr lIns="0" tIns="0" rIns="0" bIns="0"/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altLang="zh-TW" sz="1050" dirty="0">
                  <a:solidFill>
                    <a:schemeClr val="tx1"/>
                  </a:solidFill>
                  <a:latin typeface="Arial" charset="0"/>
                </a:rPr>
                <a:t>2021</a:t>
              </a:r>
              <a:endParaRPr lang="zh-HK" altLang="en-US" sz="105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5" name="矩形 4"/>
            <p:cNvSpPr/>
            <p:nvPr/>
          </p:nvSpPr>
          <p:spPr bwMode="auto">
            <a:xfrm>
              <a:off x="6922458" y="2048467"/>
              <a:ext cx="432048" cy="18240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chemeClr val="bg1"/>
              </a:extrusionClr>
              <a:contourClr>
                <a:schemeClr val="bg1"/>
              </a:contourClr>
            </a:sp3d>
            <a:extLst/>
          </p:spPr>
          <p:txBody>
            <a:bodyPr lIns="0" tIns="0" rIns="0" bIns="0"/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altLang="zh-TW" sz="1050" dirty="0">
                  <a:solidFill>
                    <a:schemeClr val="tx1"/>
                  </a:solidFill>
                  <a:latin typeface="Arial" charset="0"/>
                </a:rPr>
                <a:t>2020</a:t>
              </a:r>
              <a:endParaRPr lang="zh-HK" altLang="en-US" sz="105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6" name="矩形 4"/>
            <p:cNvSpPr/>
            <p:nvPr/>
          </p:nvSpPr>
          <p:spPr bwMode="auto">
            <a:xfrm>
              <a:off x="6917893" y="2372503"/>
              <a:ext cx="432048" cy="18240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chemeClr val="bg1"/>
              </a:extrusionClr>
              <a:contourClr>
                <a:schemeClr val="bg1"/>
              </a:contourClr>
            </a:sp3d>
            <a:extLst/>
          </p:spPr>
          <p:txBody>
            <a:bodyPr lIns="0" tIns="0" rIns="0" bIns="0"/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altLang="zh-TW" sz="1050" dirty="0">
                  <a:solidFill>
                    <a:schemeClr val="tx1"/>
                  </a:solidFill>
                  <a:latin typeface="Arial" charset="0"/>
                </a:rPr>
                <a:t>2021</a:t>
              </a:r>
              <a:endParaRPr lang="zh-HK" altLang="en-US" sz="105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7" name="矩形 4"/>
            <p:cNvSpPr/>
            <p:nvPr/>
          </p:nvSpPr>
          <p:spPr bwMode="auto">
            <a:xfrm>
              <a:off x="10391369" y="2048467"/>
              <a:ext cx="432048" cy="18240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chemeClr val="bg1"/>
              </a:extrusionClr>
              <a:contourClr>
                <a:schemeClr val="bg1"/>
              </a:contourClr>
            </a:sp3d>
            <a:extLst/>
          </p:spPr>
          <p:txBody>
            <a:bodyPr lIns="0" tIns="0" rIns="0" bIns="0"/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altLang="zh-TW" sz="1050" dirty="0">
                  <a:solidFill>
                    <a:schemeClr val="tx1"/>
                  </a:solidFill>
                  <a:latin typeface="Arial" charset="0"/>
                </a:rPr>
                <a:t>2020</a:t>
              </a:r>
              <a:endParaRPr lang="zh-HK" altLang="en-US" sz="105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8" name="矩形 4"/>
            <p:cNvSpPr/>
            <p:nvPr/>
          </p:nvSpPr>
          <p:spPr bwMode="auto">
            <a:xfrm>
              <a:off x="10386804" y="2372503"/>
              <a:ext cx="432048" cy="18240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chemeClr val="bg1"/>
              </a:extrusionClr>
              <a:contourClr>
                <a:schemeClr val="bg1"/>
              </a:contourClr>
            </a:sp3d>
            <a:extLst/>
          </p:spPr>
          <p:txBody>
            <a:bodyPr lIns="0" tIns="0" rIns="0" bIns="0"/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altLang="zh-TW" sz="1050" dirty="0">
                  <a:solidFill>
                    <a:schemeClr val="tx1"/>
                  </a:solidFill>
                  <a:latin typeface="Arial" charset="0"/>
                </a:rPr>
                <a:t>2021</a:t>
              </a:r>
              <a:endParaRPr lang="zh-HK" altLang="en-US" sz="105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61443" name="AutoShape 3"/>
          <p:cNvSpPr>
            <a:spLocks noChangeArrowheads="1"/>
          </p:cNvSpPr>
          <p:nvPr/>
        </p:nvSpPr>
        <p:spPr bwMode="auto">
          <a:xfrm>
            <a:off x="2303463" y="3159125"/>
            <a:ext cx="5456237" cy="155257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這是「課外活動」模組第一項要做的工作。通常會按學校的學期時間來決定，並請留意有沒有選擇正確的學年。現在按「增新」。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36"/>
          <p:cNvGrpSpPr>
            <a:grpSpLocks/>
          </p:cNvGrpSpPr>
          <p:nvPr/>
        </p:nvGrpSpPr>
        <p:grpSpPr bwMode="auto">
          <a:xfrm>
            <a:off x="412750" y="917575"/>
            <a:ext cx="8532813" cy="4799013"/>
            <a:chOff x="550863" y="80963"/>
            <a:chExt cx="11377612" cy="6397625"/>
          </a:xfrm>
        </p:grpSpPr>
        <p:pic>
          <p:nvPicPr>
            <p:cNvPr id="63492" name="圖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595"/>
            <a:stretch>
              <a:fillRect/>
            </a:stretch>
          </p:blipFill>
          <p:spPr bwMode="auto">
            <a:xfrm>
              <a:off x="550863" y="80963"/>
              <a:ext cx="11377612" cy="639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矩形 4"/>
            <p:cNvSpPr/>
            <p:nvPr/>
          </p:nvSpPr>
          <p:spPr bwMode="auto">
            <a:xfrm>
              <a:off x="3683732" y="663761"/>
              <a:ext cx="432048" cy="18240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chemeClr val="bg1"/>
              </a:extrusionClr>
              <a:contourClr>
                <a:schemeClr val="bg1"/>
              </a:contourClr>
            </a:sp3d>
            <a:extLst/>
          </p:spPr>
          <p:txBody>
            <a:bodyPr lIns="0" tIns="0" rIns="0" bIns="0"/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altLang="zh-TW" sz="1050" dirty="0">
                  <a:solidFill>
                    <a:schemeClr val="tx1"/>
                  </a:solidFill>
                  <a:latin typeface="Arial" charset="0"/>
                </a:rPr>
                <a:t>2020</a:t>
              </a:r>
              <a:endParaRPr lang="zh-HK" altLang="en-US" sz="105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1" name="矩形 4"/>
            <p:cNvSpPr/>
            <p:nvPr/>
          </p:nvSpPr>
          <p:spPr bwMode="auto">
            <a:xfrm>
              <a:off x="5195900" y="2048467"/>
              <a:ext cx="432048" cy="18240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chemeClr val="bg1"/>
              </a:extrusionClr>
              <a:contourClr>
                <a:schemeClr val="bg1"/>
              </a:contourClr>
            </a:sp3d>
            <a:extLst/>
          </p:spPr>
          <p:txBody>
            <a:bodyPr lIns="0" tIns="0" rIns="0" bIns="0"/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altLang="zh-TW" sz="1050" dirty="0">
                  <a:solidFill>
                    <a:schemeClr val="tx1"/>
                  </a:solidFill>
                  <a:latin typeface="Arial" charset="0"/>
                </a:rPr>
                <a:t>2020</a:t>
              </a:r>
              <a:endParaRPr lang="zh-HK" altLang="en-US" sz="105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2" name="矩形 4"/>
            <p:cNvSpPr/>
            <p:nvPr/>
          </p:nvSpPr>
          <p:spPr bwMode="auto">
            <a:xfrm>
              <a:off x="5191335" y="2372503"/>
              <a:ext cx="432048" cy="18240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chemeClr val="bg1"/>
              </a:extrusionClr>
              <a:contourClr>
                <a:schemeClr val="bg1"/>
              </a:contourClr>
            </a:sp3d>
            <a:extLst/>
          </p:spPr>
          <p:txBody>
            <a:bodyPr lIns="0" tIns="0" rIns="0" bIns="0"/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altLang="zh-TW" sz="1050" dirty="0">
                  <a:solidFill>
                    <a:schemeClr val="tx1"/>
                  </a:solidFill>
                  <a:latin typeface="Arial" charset="0"/>
                </a:rPr>
                <a:t>2021</a:t>
              </a:r>
              <a:endParaRPr lang="zh-HK" altLang="en-US" sz="105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3" name="矩形 4"/>
            <p:cNvSpPr/>
            <p:nvPr/>
          </p:nvSpPr>
          <p:spPr bwMode="auto">
            <a:xfrm>
              <a:off x="8659196" y="2051245"/>
              <a:ext cx="432048" cy="18240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chemeClr val="bg1"/>
              </a:extrusionClr>
              <a:contourClr>
                <a:schemeClr val="bg1"/>
              </a:contourClr>
            </a:sp3d>
            <a:extLst/>
          </p:spPr>
          <p:txBody>
            <a:bodyPr lIns="0" tIns="0" rIns="0" bIns="0"/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altLang="zh-TW" sz="1050" dirty="0">
                  <a:solidFill>
                    <a:schemeClr val="tx1"/>
                  </a:solidFill>
                  <a:latin typeface="Arial" charset="0"/>
                </a:rPr>
                <a:t>2020</a:t>
              </a:r>
              <a:endParaRPr lang="zh-HK" altLang="en-US" sz="105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4" name="矩形 4"/>
            <p:cNvSpPr/>
            <p:nvPr/>
          </p:nvSpPr>
          <p:spPr bwMode="auto">
            <a:xfrm>
              <a:off x="8654631" y="2375281"/>
              <a:ext cx="432048" cy="18240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chemeClr val="bg1"/>
              </a:extrusionClr>
              <a:contourClr>
                <a:schemeClr val="bg1"/>
              </a:contourClr>
            </a:sp3d>
            <a:extLst/>
          </p:spPr>
          <p:txBody>
            <a:bodyPr lIns="0" tIns="0" rIns="0" bIns="0"/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altLang="zh-TW" sz="1050" dirty="0">
                  <a:solidFill>
                    <a:schemeClr val="tx1"/>
                  </a:solidFill>
                  <a:latin typeface="Arial" charset="0"/>
                </a:rPr>
                <a:t>2021</a:t>
              </a:r>
              <a:endParaRPr lang="zh-HK" altLang="en-US" sz="105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5" name="矩形 4"/>
            <p:cNvSpPr/>
            <p:nvPr/>
          </p:nvSpPr>
          <p:spPr bwMode="auto">
            <a:xfrm>
              <a:off x="6922458" y="2048467"/>
              <a:ext cx="432048" cy="18240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chemeClr val="bg1"/>
              </a:extrusionClr>
              <a:contourClr>
                <a:schemeClr val="bg1"/>
              </a:contourClr>
            </a:sp3d>
            <a:extLst/>
          </p:spPr>
          <p:txBody>
            <a:bodyPr lIns="0" tIns="0" rIns="0" bIns="0"/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altLang="zh-TW" sz="1050" dirty="0">
                  <a:solidFill>
                    <a:schemeClr val="tx1"/>
                  </a:solidFill>
                  <a:latin typeface="Arial" charset="0"/>
                </a:rPr>
                <a:t>2020</a:t>
              </a:r>
              <a:endParaRPr lang="zh-HK" altLang="en-US" sz="105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6" name="矩形 4"/>
            <p:cNvSpPr/>
            <p:nvPr/>
          </p:nvSpPr>
          <p:spPr bwMode="auto">
            <a:xfrm>
              <a:off x="6917893" y="2372503"/>
              <a:ext cx="432048" cy="18240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chemeClr val="bg1"/>
              </a:extrusionClr>
              <a:contourClr>
                <a:schemeClr val="bg1"/>
              </a:contourClr>
            </a:sp3d>
            <a:extLst/>
          </p:spPr>
          <p:txBody>
            <a:bodyPr lIns="0" tIns="0" rIns="0" bIns="0"/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altLang="zh-TW" sz="1050" dirty="0">
                  <a:solidFill>
                    <a:schemeClr val="tx1"/>
                  </a:solidFill>
                  <a:latin typeface="Arial" charset="0"/>
                </a:rPr>
                <a:t>2021</a:t>
              </a:r>
              <a:endParaRPr lang="zh-HK" altLang="en-US" sz="105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7" name="矩形 4"/>
            <p:cNvSpPr/>
            <p:nvPr/>
          </p:nvSpPr>
          <p:spPr bwMode="auto">
            <a:xfrm>
              <a:off x="10391369" y="2048467"/>
              <a:ext cx="432048" cy="18240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chemeClr val="bg1"/>
              </a:extrusionClr>
              <a:contourClr>
                <a:schemeClr val="bg1"/>
              </a:contourClr>
            </a:sp3d>
            <a:extLst/>
          </p:spPr>
          <p:txBody>
            <a:bodyPr lIns="0" tIns="0" rIns="0" bIns="0"/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altLang="zh-TW" sz="1050" dirty="0">
                  <a:solidFill>
                    <a:schemeClr val="tx1"/>
                  </a:solidFill>
                  <a:latin typeface="Arial" charset="0"/>
                </a:rPr>
                <a:t>2020</a:t>
              </a:r>
              <a:endParaRPr lang="zh-HK" altLang="en-US" sz="105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8" name="矩形 4"/>
            <p:cNvSpPr/>
            <p:nvPr/>
          </p:nvSpPr>
          <p:spPr bwMode="auto">
            <a:xfrm>
              <a:off x="10386804" y="2372503"/>
              <a:ext cx="432048" cy="18240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chemeClr val="bg1"/>
              </a:extrusionClr>
              <a:contourClr>
                <a:schemeClr val="bg1"/>
              </a:contourClr>
            </a:sp3d>
            <a:extLst/>
          </p:spPr>
          <p:txBody>
            <a:bodyPr lIns="0" tIns="0" rIns="0" bIns="0"/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altLang="zh-TW" sz="1050" dirty="0">
                  <a:solidFill>
                    <a:schemeClr val="tx1"/>
                  </a:solidFill>
                  <a:latin typeface="Arial" charset="0"/>
                </a:rPr>
                <a:t>2021</a:t>
              </a:r>
              <a:endParaRPr lang="zh-HK" altLang="en-US" sz="105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63491" name="AutoShape 6"/>
          <p:cNvSpPr>
            <a:spLocks noChangeArrowheads="1"/>
          </p:cNvSpPr>
          <p:nvPr/>
        </p:nvSpPr>
        <p:spPr bwMode="auto">
          <a:xfrm>
            <a:off x="2303463" y="3132138"/>
            <a:ext cx="5534025" cy="2376487"/>
          </a:xfrm>
          <a:prstGeom prst="roundRect">
            <a:avLst>
              <a:gd name="adj" fmla="val 9245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 marL="342900" indent="-3429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如何設定開始及完結日期？</a:t>
            </a:r>
          </a:p>
          <a:p>
            <a:pPr algn="just"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zh-TW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第一個時段和第二個時段的日期不能重疊</a:t>
            </a:r>
          </a:p>
          <a:p>
            <a:pPr algn="just"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zh-TW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若學校有上下學期，最好設有兩個時段，除非「課外活動」記錄不會被用於「獎懲資料」模組內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"/>
          <a:stretch>
            <a:fillRect/>
          </a:stretch>
        </p:blipFill>
        <p:spPr bwMode="auto">
          <a:xfrm>
            <a:off x="468313" y="971550"/>
            <a:ext cx="81534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AutoShape 2"/>
          <p:cNvSpPr>
            <a:spLocks noChangeArrowheads="1"/>
          </p:cNvSpPr>
          <p:nvPr/>
        </p:nvSpPr>
        <p:spPr bwMode="auto">
          <a:xfrm>
            <a:off x="4976813" y="3698875"/>
            <a:ext cx="2755900" cy="162083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雖然貴校未必會使用網上報名，但是仍然要輸入網上報名的日期。</a:t>
            </a:r>
          </a:p>
        </p:txBody>
      </p:sp>
      <p:sp>
        <p:nvSpPr>
          <p:cNvPr id="65540" name="Rectangle 8"/>
          <p:cNvSpPr>
            <a:spLocks noChangeArrowheads="1"/>
          </p:cNvSpPr>
          <p:nvPr/>
        </p:nvSpPr>
        <p:spPr bwMode="auto">
          <a:xfrm>
            <a:off x="2384425" y="2563813"/>
            <a:ext cx="5616575" cy="7302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70661" name="Rectangle 2"/>
          <p:cNvSpPr>
            <a:spLocks noChangeArrowheads="1"/>
          </p:cNvSpPr>
          <p:nvPr/>
        </p:nvSpPr>
        <p:spPr bwMode="auto">
          <a:xfrm>
            <a:off x="3589338" y="1492250"/>
            <a:ext cx="301625" cy="144463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1050">
                <a:solidFill>
                  <a:schemeClr val="tx1"/>
                </a:solidFill>
              </a:rPr>
              <a:t>2020</a:t>
            </a:r>
            <a:endParaRPr lang="zh-HK" altLang="en-US" sz="1050"/>
          </a:p>
        </p:txBody>
      </p:sp>
      <p:sp>
        <p:nvSpPr>
          <p:cNvPr id="70662" name="Rectangle 16"/>
          <p:cNvSpPr>
            <a:spLocks noChangeArrowheads="1"/>
          </p:cNvSpPr>
          <p:nvPr/>
        </p:nvSpPr>
        <p:spPr bwMode="auto">
          <a:xfrm>
            <a:off x="4027488" y="2098675"/>
            <a:ext cx="301625" cy="146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1050">
                <a:solidFill>
                  <a:schemeClr val="tx1"/>
                </a:solidFill>
              </a:rPr>
              <a:t>2021</a:t>
            </a:r>
            <a:endParaRPr lang="zh-HK" altLang="en-US" sz="1050"/>
          </a:p>
        </p:txBody>
      </p:sp>
      <p:sp>
        <p:nvSpPr>
          <p:cNvPr id="70663" name="Rectangle 17"/>
          <p:cNvSpPr>
            <a:spLocks noChangeArrowheads="1"/>
          </p:cNvSpPr>
          <p:nvPr/>
        </p:nvSpPr>
        <p:spPr bwMode="auto">
          <a:xfrm>
            <a:off x="4027488" y="2835275"/>
            <a:ext cx="301625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1050">
                <a:solidFill>
                  <a:schemeClr val="tx1"/>
                </a:solidFill>
              </a:rPr>
              <a:t>2021</a:t>
            </a:r>
            <a:endParaRPr lang="zh-HK" altLang="en-US" sz="1050"/>
          </a:p>
        </p:txBody>
      </p:sp>
      <p:sp>
        <p:nvSpPr>
          <p:cNvPr id="70664" name="Rectangle 18"/>
          <p:cNvSpPr>
            <a:spLocks noChangeArrowheads="1"/>
          </p:cNvSpPr>
          <p:nvPr/>
        </p:nvSpPr>
        <p:spPr bwMode="auto">
          <a:xfrm>
            <a:off x="7061200" y="2101850"/>
            <a:ext cx="300038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1050">
                <a:solidFill>
                  <a:schemeClr val="tx1"/>
                </a:solidFill>
              </a:rPr>
              <a:t>2021</a:t>
            </a:r>
            <a:endParaRPr lang="zh-HK" altLang="en-US" sz="1050"/>
          </a:p>
        </p:txBody>
      </p:sp>
      <p:sp>
        <p:nvSpPr>
          <p:cNvPr id="70665" name="Rectangle 19"/>
          <p:cNvSpPr>
            <a:spLocks noChangeArrowheads="1"/>
          </p:cNvSpPr>
          <p:nvPr/>
        </p:nvSpPr>
        <p:spPr bwMode="auto">
          <a:xfrm>
            <a:off x="7061200" y="2833688"/>
            <a:ext cx="300038" cy="146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1050">
                <a:solidFill>
                  <a:schemeClr val="tx1"/>
                </a:solidFill>
              </a:rPr>
              <a:t>2021</a:t>
            </a:r>
            <a:endParaRPr lang="zh-HK" altLang="en-US" sz="105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052513"/>
            <a:ext cx="8156575" cy="469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AutoShape 2"/>
          <p:cNvSpPr>
            <a:spLocks noChangeArrowheads="1"/>
          </p:cNvSpPr>
          <p:nvPr/>
        </p:nvSpPr>
        <p:spPr bwMode="auto">
          <a:xfrm>
            <a:off x="1682750" y="2619375"/>
            <a:ext cx="6559550" cy="301625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「成績表可讀取示標」有兩個作用。</a:t>
            </a:r>
            <a:r>
              <a:rPr lang="en-US" altLang="zh-TW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一、這是編修學生紀錄的預設值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。如以上的例子中，編修學生紀錄時，只有第</a:t>
            </a:r>
            <a:r>
              <a:rPr lang="en-US" altLang="zh-HK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個時段的學生的紀錄會自動選擇「成績表可讀取示標」。</a:t>
            </a:r>
            <a:r>
              <a:rPr lang="en-US" altLang="zh-TW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二、這是用來選擇成績表活動紀錄的時段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。如以上的例子，第</a:t>
            </a:r>
            <a:r>
              <a:rPr lang="en-US" altLang="zh-HK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個時段中有選擇學生紀錄的「成績表可讀取示標」，就會在成績表出現。其他的活動一概不會出現。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2728913" y="1716088"/>
            <a:ext cx="301625" cy="146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1050">
                <a:solidFill>
                  <a:schemeClr val="tx1"/>
                </a:solidFill>
              </a:rPr>
              <a:t>2020</a:t>
            </a:r>
            <a:endParaRPr lang="zh-HK" altLang="en-US" sz="105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44563"/>
            <a:ext cx="7850187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AutoShape 3"/>
          <p:cNvSpPr>
            <a:spLocks noChangeArrowheads="1"/>
          </p:cNvSpPr>
          <p:nvPr/>
        </p:nvSpPr>
        <p:spPr bwMode="auto">
          <a:xfrm>
            <a:off x="4773613" y="4981575"/>
            <a:ext cx="3038475" cy="404813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設定 </a:t>
            </a:r>
            <a:r>
              <a:rPr lang="en-US" altLang="zh-HK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en-US" altLang="zh-TW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課外活動參數</a:t>
            </a:r>
          </a:p>
        </p:txBody>
      </p:sp>
      <p:sp>
        <p:nvSpPr>
          <p:cNvPr id="69636" name="Oval 5"/>
          <p:cNvSpPr>
            <a:spLocks noChangeArrowheads="1"/>
          </p:cNvSpPr>
          <p:nvPr/>
        </p:nvSpPr>
        <p:spPr bwMode="auto">
          <a:xfrm>
            <a:off x="2465388" y="1079500"/>
            <a:ext cx="1041400" cy="323850"/>
          </a:xfrm>
          <a:prstGeom prst="ellipse">
            <a:avLst/>
          </a:prstGeom>
          <a:noFill/>
          <a:ln w="2844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74757" name="Rectangle 6"/>
          <p:cNvSpPr>
            <a:spLocks noChangeArrowheads="1"/>
          </p:cNvSpPr>
          <p:nvPr/>
        </p:nvSpPr>
        <p:spPr bwMode="auto">
          <a:xfrm>
            <a:off x="4737100" y="1808163"/>
            <a:ext cx="301625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1050">
                <a:solidFill>
                  <a:schemeClr val="tx1"/>
                </a:solidFill>
              </a:rPr>
              <a:t>2020</a:t>
            </a:r>
            <a:endParaRPr lang="zh-HK" altLang="en-US" sz="105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17575"/>
            <a:ext cx="7851775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AutoShape 3"/>
          <p:cNvSpPr>
            <a:spLocks noChangeArrowheads="1"/>
          </p:cNvSpPr>
          <p:nvPr/>
        </p:nvSpPr>
        <p:spPr bwMode="auto">
          <a:xfrm>
            <a:off x="1325563" y="2754313"/>
            <a:ext cx="6486525" cy="3052762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請選擇正確的「</a:t>
            </a:r>
            <a:r>
              <a:rPr lang="en-US" altLang="zh-TW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」和「</a:t>
            </a:r>
            <a:r>
              <a:rPr lang="en-US" altLang="zh-TW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時段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」。「課外活動」是</a:t>
            </a:r>
            <a:r>
              <a:rPr lang="en-US" altLang="zh-HK">
                <a:latin typeface="標楷體" panose="03000509000000000000" pitchFamily="65" charset="-120"/>
                <a:ea typeface="標楷體" panose="03000509000000000000" pitchFamily="65" charset="-120"/>
              </a:rPr>
              <a:t>WebSAMS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其中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一個不理會「現學年」的模組，編修及報名等版面的學年以這版的「學年」為準。</a:t>
            </a:r>
          </a:p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「時段」是目前預設的活動時段。如果貴校以時段</a:t>
            </a:r>
            <a:r>
              <a:rPr lang="en-US" altLang="zh-HK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代表上學期，時段</a:t>
            </a:r>
            <a:r>
              <a:rPr lang="en-US" altLang="zh-HK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代表下學期，當編修下學期的活動紀錄時，最好把這個「時段」定為</a:t>
            </a:r>
            <a:r>
              <a:rPr lang="en-US" altLang="zh-HK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4303713" y="1779588"/>
            <a:ext cx="301625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1050">
                <a:solidFill>
                  <a:schemeClr val="tx1"/>
                </a:solidFill>
              </a:rPr>
              <a:t>2020</a:t>
            </a:r>
            <a:endParaRPr lang="zh-HK" altLang="en-US" sz="105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944563"/>
            <a:ext cx="7851775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AutoShape 3"/>
          <p:cNvSpPr>
            <a:spLocks noChangeArrowheads="1"/>
          </p:cNvSpPr>
          <p:nvPr/>
        </p:nvSpPr>
        <p:spPr bwMode="auto">
          <a:xfrm>
            <a:off x="1982788" y="2774950"/>
            <a:ext cx="6210300" cy="282575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en-US" altLang="zh-TW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職位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」、「</a:t>
            </a:r>
            <a:r>
              <a:rPr lang="en-US" altLang="zh-TW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表現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」的作用是為了方便使用者編修學生紀錄時，不需要重複加入常用的職位和表現。如果不希望在成績表的活動中出現「職位」、「表現」，最理想就是選擇為空白。「職位」、「表現」的項目可以在「學生活動職位」和「學生活動表現」兩個代碼表中定義。</a:t>
            </a:r>
          </a:p>
        </p:txBody>
      </p:sp>
      <p:sp>
        <p:nvSpPr>
          <p:cNvPr id="78852" name="Rectangle 5"/>
          <p:cNvSpPr>
            <a:spLocks noChangeArrowheads="1"/>
          </p:cNvSpPr>
          <p:nvPr/>
        </p:nvSpPr>
        <p:spPr bwMode="auto">
          <a:xfrm>
            <a:off x="4706938" y="1801813"/>
            <a:ext cx="301625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1050">
                <a:solidFill>
                  <a:schemeClr val="tx1"/>
                </a:solidFill>
              </a:rPr>
              <a:t>2020</a:t>
            </a:r>
            <a:endParaRPr lang="zh-HK" altLang="en-US" sz="105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46163"/>
            <a:ext cx="7850187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AutoShape 3"/>
          <p:cNvSpPr>
            <a:spLocks noChangeArrowheads="1"/>
          </p:cNvSpPr>
          <p:nvPr/>
        </p:nvSpPr>
        <p:spPr bwMode="auto">
          <a:xfrm>
            <a:off x="1628775" y="3132138"/>
            <a:ext cx="6210300" cy="222885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如果貴校使用「課外活動」模組的「報名」或「網上報名」功能，「</a:t>
            </a:r>
            <a:r>
              <a:rPr lang="en-US" altLang="zh-TW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課外活動報名項數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」就可以設定每個學生最多可以報多少個活動。請注意，這個數字只會限制報名的活動數目，當編修學生的活動時，活動的數目是不會受限制的。</a:t>
            </a: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4745038" y="1906588"/>
            <a:ext cx="301625" cy="146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1050">
                <a:solidFill>
                  <a:schemeClr val="tx1"/>
                </a:solidFill>
              </a:rPr>
              <a:t>2020</a:t>
            </a:r>
            <a:endParaRPr lang="zh-HK" altLang="en-US" sz="105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3"/>
          <a:stretch>
            <a:fillRect/>
          </a:stretch>
        </p:blipFill>
        <p:spPr bwMode="auto">
          <a:xfrm>
            <a:off x="900113" y="917575"/>
            <a:ext cx="761682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AutoShape 3"/>
          <p:cNvSpPr>
            <a:spLocks noChangeArrowheads="1"/>
          </p:cNvSpPr>
          <p:nvPr/>
        </p:nvSpPr>
        <p:spPr bwMode="auto">
          <a:xfrm>
            <a:off x="1574800" y="3240088"/>
            <a:ext cx="6210300" cy="194627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「活動項目簡介」是配新高中「學生學習概覽」而加入的版面，但小學亦可使用。每個活動項目只能夠有中英文簡介各一項，不分學年。目前，此版面的資料只會用於「學生學習概覽」相關的報告。</a:t>
            </a:r>
          </a:p>
        </p:txBody>
      </p:sp>
      <p:sp>
        <p:nvSpPr>
          <p:cNvPr id="77828" name="AutoShape 6"/>
          <p:cNvSpPr>
            <a:spLocks noChangeArrowheads="1"/>
          </p:cNvSpPr>
          <p:nvPr/>
        </p:nvSpPr>
        <p:spPr bwMode="auto">
          <a:xfrm>
            <a:off x="4814888" y="5265738"/>
            <a:ext cx="3038475" cy="404812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TW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設定 </a:t>
            </a:r>
            <a:r>
              <a:rPr lang="en-US" altLang="zh-HK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活動項目簡介</a:t>
            </a:r>
            <a:endParaRPr lang="en-US" altLang="zh-TW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ChangeArrowheads="1"/>
          </p:cNvSpPr>
          <p:nvPr>
            <p:ph type="title"/>
          </p:nvPr>
        </p:nvSpPr>
        <p:spPr>
          <a:xfrm>
            <a:off x="1485900" y="1063625"/>
            <a:ext cx="6172200" cy="857250"/>
          </a:xfrm>
        </p:spPr>
        <p:txBody>
          <a:bodyPr anchor="t"/>
          <a:lstStyle/>
          <a:p>
            <a:pPr defTabSz="336947" eaLnBrk="1" hangingPunct="1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altLang="zh-TW" sz="1050" smtClean="0"/>
              <a:t>「可提供課外活動」</a:t>
            </a:r>
          </a:p>
        </p:txBody>
      </p:sp>
      <p:sp>
        <p:nvSpPr>
          <p:cNvPr id="87043" name="Text Box 2"/>
          <p:cNvSpPr txBox="1">
            <a:spLocks noChangeArrowheads="1"/>
          </p:cNvSpPr>
          <p:nvPr/>
        </p:nvSpPr>
        <p:spPr bwMode="auto">
          <a:xfrm>
            <a:off x="1277938" y="996950"/>
            <a:ext cx="6588125" cy="647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zh-TW" sz="3000" smtClean="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「課外活動」	</a:t>
            </a:r>
            <a:r>
              <a:rPr lang="en-US" altLang="zh-TW" sz="375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可提供課外活動</a:t>
            </a:r>
          </a:p>
        </p:txBody>
      </p:sp>
      <p:sp>
        <p:nvSpPr>
          <p:cNvPr id="79876" name="Text Box 3"/>
          <p:cNvSpPr txBox="1">
            <a:spLocks noChangeArrowheads="1"/>
          </p:cNvSpPr>
          <p:nvPr/>
        </p:nvSpPr>
        <p:spPr bwMode="auto">
          <a:xfrm>
            <a:off x="1331913" y="1889125"/>
            <a:ext cx="6481762" cy="34909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 marL="534988" indent="-53498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TW" sz="3000">
                <a:latin typeface="Times New Roman" panose="02020603050405020304" pitchFamily="18" charset="0"/>
                <a:ea typeface="標楷體" panose="03000509000000000000" pitchFamily="65" charset="-120"/>
              </a:rPr>
              <a:t>「課外活動」→「可提供課外活動」</a:t>
            </a:r>
          </a:p>
          <a:p>
            <a:pPr algn="ctr">
              <a:spcBef>
                <a:spcPct val="0"/>
              </a:spcBef>
              <a:spcAft>
                <a:spcPts val="1875"/>
              </a:spcAft>
            </a:pPr>
            <a:r>
              <a:rPr lang="en-US" altLang="zh-HK" sz="3000">
                <a:latin typeface="Times New Roman" panose="02020603050405020304" pitchFamily="18" charset="0"/>
                <a:ea typeface="標楷體" panose="03000509000000000000" pitchFamily="65" charset="-120"/>
              </a:rPr>
              <a:t>Student Activities &gt; Activites Offered</a:t>
            </a:r>
          </a:p>
          <a:p>
            <a:pPr algn="just">
              <a:spcBef>
                <a:spcPct val="0"/>
              </a:spcBef>
              <a:spcAft>
                <a:spcPts val="1350"/>
              </a:spcAft>
              <a:buClr>
                <a:srgbClr val="6600FF"/>
              </a:buClr>
              <a:buFont typeface="Wingdings" panose="05000000000000000000" pitchFamily="2" charset="2"/>
              <a:buChar char=""/>
            </a:pPr>
            <a:r>
              <a:rPr lang="en-US" altLang="zh-TW" sz="270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為每個時段加入活動和服務</a:t>
            </a:r>
          </a:p>
          <a:p>
            <a:pPr algn="just">
              <a:spcBef>
                <a:spcPct val="0"/>
              </a:spcBef>
              <a:spcAft>
                <a:spcPts val="1350"/>
              </a:spcAft>
              <a:buClr>
                <a:srgbClr val="6600FF"/>
              </a:buClr>
              <a:buFont typeface="Wingdings" panose="05000000000000000000" pitchFamily="2" charset="2"/>
              <a:buChar char=""/>
            </a:pPr>
            <a:r>
              <a:rPr lang="en-US" altLang="zh-TW" sz="270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為每個活動加入負責的教職員</a:t>
            </a:r>
          </a:p>
          <a:p>
            <a:pPr algn="just">
              <a:spcBef>
                <a:spcPct val="0"/>
              </a:spcBef>
              <a:spcAft>
                <a:spcPts val="1350"/>
              </a:spcAft>
              <a:buClr>
                <a:srgbClr val="6600FF"/>
              </a:buClr>
              <a:buFont typeface="Wingdings" panose="05000000000000000000" pitchFamily="2" charset="2"/>
              <a:buChar char=""/>
            </a:pPr>
            <a:r>
              <a:rPr lang="en-US" altLang="zh-TW" sz="270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設定每個活動的限額，以及會否讓學生網上報名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14"/>
          <p:cNvSpPr>
            <a:spLocks/>
          </p:cNvSpPr>
          <p:nvPr/>
        </p:nvSpPr>
        <p:spPr bwMode="auto">
          <a:xfrm flipH="1" flipV="1">
            <a:off x="5327650" y="3906838"/>
            <a:ext cx="1036638" cy="1438275"/>
          </a:xfrm>
          <a:custGeom>
            <a:avLst/>
            <a:gdLst>
              <a:gd name="T0" fmla="*/ 0 w 10081"/>
              <a:gd name="T1" fmla="*/ 2147483646 h 9658"/>
              <a:gd name="T2" fmla="*/ 2147483646 w 10081"/>
              <a:gd name="T3" fmla="*/ 0 h 9658"/>
              <a:gd name="T4" fmla="*/ 2147483646 w 10081"/>
              <a:gd name="T5" fmla="*/ 2147483646 h 96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1" h="9658">
                <a:moveTo>
                  <a:pt x="0" y="85"/>
                </a:moveTo>
                <a:lnTo>
                  <a:pt x="4738" y="0"/>
                </a:lnTo>
                <a:lnTo>
                  <a:pt x="10081" y="9658"/>
                </a:lnTo>
              </a:path>
            </a:pathLst>
          </a:custGeom>
          <a:noFill/>
          <a:ln w="5724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1277938" y="1889125"/>
            <a:ext cx="65881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TW" sz="3000">
                <a:latin typeface="Trebuchet MS" panose="020B0603020202020204" pitchFamily="34" charset="0"/>
                <a:ea typeface="標楷體" panose="03000509000000000000" pitchFamily="65" charset="-120"/>
              </a:rPr>
              <a:t>相關模組</a:t>
            </a:r>
          </a:p>
        </p:txBody>
      </p:sp>
      <p:grpSp>
        <p:nvGrpSpPr>
          <p:cNvPr id="8196" name="Group 2"/>
          <p:cNvGrpSpPr>
            <a:grpSpLocks/>
          </p:cNvGrpSpPr>
          <p:nvPr/>
        </p:nvGrpSpPr>
        <p:grpSpPr bwMode="auto">
          <a:xfrm>
            <a:off x="1265238" y="2484438"/>
            <a:ext cx="2820987" cy="3060700"/>
            <a:chOff x="102" y="1366"/>
            <a:chExt cx="2370" cy="2572"/>
          </a:xfrm>
        </p:grpSpPr>
        <p:sp>
          <p:nvSpPr>
            <p:cNvPr id="8215" name="Freeform 3"/>
            <p:cNvSpPr>
              <a:spLocks/>
            </p:cNvSpPr>
            <p:nvPr/>
          </p:nvSpPr>
          <p:spPr bwMode="auto">
            <a:xfrm flipV="1">
              <a:off x="997" y="2427"/>
              <a:ext cx="1475" cy="470"/>
            </a:xfrm>
            <a:custGeom>
              <a:avLst/>
              <a:gdLst>
                <a:gd name="T0" fmla="*/ 0 w 1361"/>
                <a:gd name="T1" fmla="*/ 0 h 454"/>
                <a:gd name="T2" fmla="*/ 21498 w 1361"/>
                <a:gd name="T3" fmla="*/ 0 h 454"/>
                <a:gd name="T4" fmla="*/ 36816 w 1361"/>
                <a:gd name="T5" fmla="*/ 1879 h 4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1" h="454">
                  <a:moveTo>
                    <a:pt x="0" y="0"/>
                  </a:moveTo>
                  <a:lnTo>
                    <a:pt x="794" y="0"/>
                  </a:lnTo>
                  <a:lnTo>
                    <a:pt x="1361" y="454"/>
                  </a:lnTo>
                </a:path>
              </a:pathLst>
            </a:custGeom>
            <a:noFill/>
            <a:ln w="5724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9240" name="AutoShape 4"/>
            <p:cNvSpPr>
              <a:spLocks noChangeArrowheads="1"/>
            </p:cNvSpPr>
            <p:nvPr/>
          </p:nvSpPr>
          <p:spPr bwMode="auto">
            <a:xfrm>
              <a:off x="102" y="2613"/>
              <a:ext cx="907" cy="508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5100" rIns="67500" bIns="351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0"/>
                </a:spcBef>
                <a:defRPr/>
              </a:pPr>
              <a:r>
                <a:rPr lang="en-US" altLang="zh-TW" sz="1350" smtClean="0">
                  <a:latin typeface="Times New Roman" panose="02020603050405020304" pitchFamily="18" charset="0"/>
                  <a:ea typeface="新細明體" panose="02020500000000000000" pitchFamily="18" charset="-120"/>
                </a:rPr>
                <a:t>代碼管理</a:t>
              </a:r>
            </a:p>
            <a:p>
              <a:pPr algn="ctr">
                <a:lnSpc>
                  <a:spcPct val="85000"/>
                </a:lnSpc>
                <a:spcBef>
                  <a:spcPct val="0"/>
                </a:spcBef>
                <a:defRPr/>
              </a:pPr>
              <a:r>
                <a:rPr lang="en-US" altLang="zh-HK" sz="1350" smtClean="0">
                  <a:latin typeface="Times New Roman" panose="02020603050405020304" pitchFamily="18" charset="0"/>
                  <a:ea typeface="新細明體" panose="02020500000000000000" pitchFamily="18" charset="-120"/>
                </a:rPr>
                <a:t>Code</a:t>
              </a:r>
            </a:p>
            <a:p>
              <a:pPr algn="ctr">
                <a:lnSpc>
                  <a:spcPct val="85000"/>
                </a:lnSpc>
                <a:spcBef>
                  <a:spcPct val="0"/>
                </a:spcBef>
                <a:defRPr/>
              </a:pPr>
              <a:r>
                <a:rPr lang="en-US" altLang="zh-HK" sz="1350" smtClean="0">
                  <a:latin typeface="Times New Roman" panose="02020603050405020304" pitchFamily="18" charset="0"/>
                  <a:ea typeface="新細明體" panose="02020500000000000000" pitchFamily="18" charset="-120"/>
                </a:rPr>
                <a:t>Management</a:t>
              </a:r>
            </a:p>
          </p:txBody>
        </p:sp>
        <p:sp>
          <p:nvSpPr>
            <p:cNvPr id="9241" name="Text Box 5"/>
            <p:cNvSpPr txBox="1">
              <a:spLocks noChangeArrowheads="1"/>
            </p:cNvSpPr>
            <p:nvPr/>
          </p:nvSpPr>
          <p:spPr bwMode="auto">
            <a:xfrm>
              <a:off x="1112" y="2046"/>
              <a:ext cx="1191" cy="18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35100" rIns="0" bIns="351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en-US" altLang="zh-TW" sz="1050" dirty="0" err="1" smtClean="0">
                  <a:latin typeface="Times New Roman" panose="02020603050405020304" pitchFamily="18" charset="0"/>
                  <a:ea typeface="新細明體" panose="02020500000000000000" pitchFamily="18" charset="-120"/>
                </a:rPr>
                <a:t>活動類別</a:t>
              </a:r>
              <a:endParaRPr lang="en-US" altLang="zh-TW" sz="1050" dirty="0" smtClean="0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en-US" altLang="zh-TW" sz="1050" dirty="0" err="1" smtClean="0">
                  <a:latin typeface="Times New Roman" panose="02020603050405020304" pitchFamily="18" charset="0"/>
                  <a:ea typeface="新細明體" panose="02020500000000000000" pitchFamily="18" charset="-120"/>
                </a:rPr>
                <a:t>課外活動</a:t>
              </a:r>
              <a:endParaRPr lang="en-US" altLang="zh-TW" sz="1050" dirty="0" smtClean="0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en-US" altLang="zh-TW" sz="1050" dirty="0" err="1" smtClean="0">
                  <a:latin typeface="Times New Roman" panose="02020603050405020304" pitchFamily="18" charset="0"/>
                  <a:ea typeface="新細明體" panose="02020500000000000000" pitchFamily="18" charset="-120"/>
                </a:rPr>
                <a:t>服務</a:t>
              </a:r>
              <a:endParaRPr lang="en-US" altLang="zh-TW" sz="1050" dirty="0" smtClean="0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en-US" altLang="zh-TW" sz="1050" dirty="0" err="1" smtClean="0">
                  <a:latin typeface="Times New Roman" panose="02020603050405020304" pitchFamily="18" charset="0"/>
                  <a:ea typeface="新細明體" panose="02020500000000000000" pitchFamily="18" charset="-120"/>
                </a:rPr>
                <a:t>校際活動</a:t>
              </a:r>
              <a:endParaRPr lang="en-US" altLang="zh-TW" sz="1050" dirty="0" smtClean="0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zh-TW" altLang="en-US" sz="105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活動項目類別</a:t>
              </a:r>
              <a:endParaRPr lang="en-US" altLang="zh-TW" sz="105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zh-TW" altLang="en-US" sz="105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活動項目</a:t>
              </a:r>
              <a:endParaRPr lang="en-US" altLang="zh-TW" sz="105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en-US" altLang="zh-TW" sz="1050" dirty="0" err="1" smtClean="0">
                  <a:latin typeface="Times New Roman" panose="02020603050405020304" pitchFamily="18" charset="0"/>
                  <a:ea typeface="新細明體" panose="02020500000000000000" pitchFamily="18" charset="-120"/>
                </a:rPr>
                <a:t>學生活動職位</a:t>
              </a:r>
              <a:endParaRPr lang="en-US" altLang="zh-TW" sz="1050" dirty="0" smtClean="0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en-US" altLang="zh-TW" sz="1050" dirty="0" err="1" smtClean="0">
                  <a:latin typeface="Times New Roman" panose="02020603050405020304" pitchFamily="18" charset="0"/>
                  <a:ea typeface="新細明體" panose="02020500000000000000" pitchFamily="18" charset="-120"/>
                </a:rPr>
                <a:t>學生活動表現</a:t>
              </a:r>
              <a:endParaRPr lang="en-US" altLang="zh-TW" sz="1050" dirty="0" smtClean="0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en-US" altLang="zh-TW" sz="1050" dirty="0" err="1" smtClean="0">
                  <a:latin typeface="Times New Roman" panose="02020603050405020304" pitchFamily="18" charset="0"/>
                  <a:ea typeface="新細明體" panose="02020500000000000000" pitchFamily="18" charset="-120"/>
                </a:rPr>
                <a:t>獎項／證書文憑／成就</a:t>
              </a:r>
              <a:endParaRPr lang="en-US" altLang="zh-TW" sz="1050" dirty="0" smtClean="0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en-US" altLang="zh-TW" sz="1050" dirty="0" err="1" smtClean="0">
                  <a:latin typeface="Times New Roman" panose="02020603050405020304" pitchFamily="18" charset="0"/>
                  <a:ea typeface="新細明體" panose="02020500000000000000" pitchFamily="18" charset="-120"/>
                </a:rPr>
                <a:t>合辦機構</a:t>
              </a:r>
              <a:r>
                <a:rPr lang="en-US" altLang="zh-TW" sz="1050" dirty="0" smtClean="0">
                  <a:latin typeface="Times New Roman" panose="02020603050405020304" pitchFamily="18" charset="0"/>
                  <a:ea typeface="新細明體" panose="02020500000000000000" pitchFamily="18" charset="-120"/>
                </a:rPr>
                <a:t> 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en-US" altLang="zh-HK" sz="1050" dirty="0" smtClean="0">
                  <a:latin typeface="Times New Roman" panose="02020603050405020304" pitchFamily="18" charset="0"/>
                  <a:ea typeface="新細明體" panose="02020500000000000000" pitchFamily="18" charset="-120"/>
                </a:rPr>
                <a:t>+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en-US" altLang="zh-TW" sz="1050" dirty="0" err="1" smtClean="0">
                  <a:latin typeface="Times New Roman" panose="02020603050405020304" pitchFamily="18" charset="0"/>
                  <a:ea typeface="新細明體" panose="02020500000000000000" pitchFamily="18" charset="-120"/>
                </a:rPr>
                <a:t>其他學習經歷總類</a:t>
              </a:r>
              <a:endParaRPr lang="en-US" altLang="zh-TW" sz="1050" dirty="0" smtClean="0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en-US" altLang="zh-HK" sz="1050" dirty="0" smtClean="0">
                  <a:latin typeface="Times New Roman" panose="02020603050405020304" pitchFamily="18" charset="0"/>
                  <a:ea typeface="新細明體" panose="02020500000000000000" pitchFamily="18" charset="-120"/>
                </a:rPr>
                <a:t> 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en-US" altLang="zh-TW" sz="105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105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最後一個代碼表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zh-TW" altLang="en-US" sz="105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只適用於中學</a:t>
              </a:r>
              <a:r>
                <a:rPr lang="en-US" altLang="zh-TW" sz="105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</a:p>
          </p:txBody>
        </p:sp>
        <p:sp>
          <p:nvSpPr>
            <p:cNvPr id="8218" name="Freeform 6"/>
            <p:cNvSpPr>
              <a:spLocks/>
            </p:cNvSpPr>
            <p:nvPr/>
          </p:nvSpPr>
          <p:spPr bwMode="auto">
            <a:xfrm>
              <a:off x="941" y="1649"/>
              <a:ext cx="1531" cy="567"/>
            </a:xfrm>
            <a:custGeom>
              <a:avLst/>
              <a:gdLst>
                <a:gd name="T0" fmla="*/ 0 w 1361"/>
                <a:gd name="T1" fmla="*/ 0 h 454"/>
                <a:gd name="T2" fmla="*/ 99001 w 1361"/>
                <a:gd name="T3" fmla="*/ 0 h 454"/>
                <a:gd name="T4" fmla="*/ 169620 w 1361"/>
                <a:gd name="T5" fmla="*/ 4116781 h 4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1" h="454">
                  <a:moveTo>
                    <a:pt x="0" y="0"/>
                  </a:moveTo>
                  <a:lnTo>
                    <a:pt x="794" y="0"/>
                  </a:lnTo>
                  <a:lnTo>
                    <a:pt x="1361" y="454"/>
                  </a:lnTo>
                </a:path>
              </a:pathLst>
            </a:custGeom>
            <a:noFill/>
            <a:ln w="5724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9243" name="AutoShape 7"/>
            <p:cNvSpPr>
              <a:spLocks noChangeArrowheads="1"/>
            </p:cNvSpPr>
            <p:nvPr/>
          </p:nvSpPr>
          <p:spPr bwMode="auto">
            <a:xfrm>
              <a:off x="102" y="1366"/>
              <a:ext cx="907" cy="510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5100" rIns="67500" bIns="351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0"/>
                </a:spcBef>
                <a:defRPr/>
              </a:pPr>
              <a:r>
                <a:rPr lang="en-US" altLang="zh-TW" sz="1350" dirty="0" err="1" smtClean="0">
                  <a:latin typeface="Times New Roman" panose="02020603050405020304" pitchFamily="18" charset="0"/>
                  <a:ea typeface="新細明體" panose="02020500000000000000" pitchFamily="18" charset="-120"/>
                </a:rPr>
                <a:t>系統保安</a:t>
              </a:r>
              <a:endParaRPr lang="en-US" altLang="zh-TW" sz="1350" dirty="0" smtClean="0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  <a:p>
              <a:pPr algn="ctr">
                <a:lnSpc>
                  <a:spcPct val="85000"/>
                </a:lnSpc>
                <a:spcBef>
                  <a:spcPct val="0"/>
                </a:spcBef>
                <a:defRPr/>
              </a:pPr>
              <a:r>
                <a:rPr lang="en-US" altLang="zh-HK" sz="1350" dirty="0" smtClean="0">
                  <a:latin typeface="Times New Roman" panose="02020603050405020304" pitchFamily="18" charset="0"/>
                  <a:ea typeface="新細明體" panose="02020500000000000000" pitchFamily="18" charset="-120"/>
                </a:rPr>
                <a:t>Security</a:t>
              </a:r>
            </a:p>
          </p:txBody>
        </p:sp>
        <p:sp>
          <p:nvSpPr>
            <p:cNvPr id="9244" name="Text Box 8"/>
            <p:cNvSpPr txBox="1">
              <a:spLocks noChangeArrowheads="1"/>
            </p:cNvSpPr>
            <p:nvPr/>
          </p:nvSpPr>
          <p:spPr bwMode="auto">
            <a:xfrm>
              <a:off x="1337" y="1479"/>
              <a:ext cx="680" cy="3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5100" rIns="67500" bIns="351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en-US" altLang="zh-TW" sz="1050" smtClean="0">
                  <a:latin typeface="Times New Roman" panose="02020603050405020304" pitchFamily="18" charset="0"/>
                  <a:ea typeface="新細明體" panose="02020500000000000000" pitchFamily="18" charset="-120"/>
                </a:rPr>
                <a:t>教職員帳號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en-US" altLang="zh-TW" sz="1050" smtClean="0">
                  <a:latin typeface="Times New Roman" panose="02020603050405020304" pitchFamily="18" charset="0"/>
                  <a:ea typeface="新細明體" panose="02020500000000000000" pitchFamily="18" charset="-120"/>
                </a:rPr>
                <a:t>學生帳號 </a:t>
              </a:r>
            </a:p>
          </p:txBody>
        </p:sp>
      </p:grpSp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1277938" y="890588"/>
            <a:ext cx="6588125" cy="76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TW" sz="3000">
                <a:solidFill>
                  <a:srgbClr val="333399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「課外活動」模組簡介</a:t>
            </a:r>
          </a:p>
        </p:txBody>
      </p:sp>
      <p:sp>
        <p:nvSpPr>
          <p:cNvPr id="8198" name="AutoShape 20"/>
          <p:cNvSpPr>
            <a:spLocks noChangeArrowheads="1"/>
          </p:cNvSpPr>
          <p:nvPr/>
        </p:nvSpPr>
        <p:spPr bwMode="auto">
          <a:xfrm>
            <a:off x="4243388" y="3409950"/>
            <a:ext cx="1014412" cy="400050"/>
          </a:xfrm>
          <a:prstGeom prst="roundRect">
            <a:avLst>
              <a:gd name="adj" fmla="val 16667"/>
            </a:avLst>
          </a:prstGeom>
          <a:solidFill>
            <a:srgbClr val="666699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TW" sz="1800">
                <a:solidFill>
                  <a:srgbClr val="FFFF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課外活動</a:t>
            </a:r>
          </a:p>
        </p:txBody>
      </p:sp>
      <p:grpSp>
        <p:nvGrpSpPr>
          <p:cNvPr id="8199" name="群組 21"/>
          <p:cNvGrpSpPr>
            <a:grpSpLocks/>
          </p:cNvGrpSpPr>
          <p:nvPr/>
        </p:nvGrpSpPr>
        <p:grpSpPr bwMode="auto">
          <a:xfrm>
            <a:off x="5341938" y="2408238"/>
            <a:ext cx="2281237" cy="2505075"/>
            <a:chOff x="6829903" y="1808163"/>
            <a:chExt cx="3552347" cy="3992563"/>
          </a:xfrm>
        </p:grpSpPr>
        <p:sp>
          <p:nvSpPr>
            <p:cNvPr id="8202" name="Freeform 14"/>
            <p:cNvSpPr>
              <a:spLocks/>
            </p:cNvSpPr>
            <p:nvPr/>
          </p:nvSpPr>
          <p:spPr bwMode="auto">
            <a:xfrm flipH="1" flipV="1">
              <a:off x="6843175" y="3897916"/>
              <a:ext cx="1611595" cy="1567932"/>
            </a:xfrm>
            <a:custGeom>
              <a:avLst/>
              <a:gdLst>
                <a:gd name="T0" fmla="*/ 0 w 10081"/>
                <a:gd name="T1" fmla="*/ 2147483646 h 9658"/>
                <a:gd name="T2" fmla="*/ 2147483646 w 10081"/>
                <a:gd name="T3" fmla="*/ 0 h 9658"/>
                <a:gd name="T4" fmla="*/ 2147483646 w 10081"/>
                <a:gd name="T5" fmla="*/ 2147483646 h 96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081" h="9658">
                  <a:moveTo>
                    <a:pt x="0" y="85"/>
                  </a:moveTo>
                  <a:lnTo>
                    <a:pt x="4738" y="0"/>
                  </a:lnTo>
                  <a:lnTo>
                    <a:pt x="10081" y="9658"/>
                  </a:lnTo>
                </a:path>
              </a:pathLst>
            </a:custGeom>
            <a:noFill/>
            <a:ln w="5724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grpSp>
          <p:nvGrpSpPr>
            <p:cNvPr id="8203" name="群組 23"/>
            <p:cNvGrpSpPr>
              <a:grpSpLocks/>
            </p:cNvGrpSpPr>
            <p:nvPr/>
          </p:nvGrpSpPr>
          <p:grpSpPr bwMode="auto">
            <a:xfrm>
              <a:off x="6829903" y="1808163"/>
              <a:ext cx="3552347" cy="3992563"/>
              <a:chOff x="6829903" y="1808163"/>
              <a:chExt cx="3552347" cy="3992563"/>
            </a:xfrm>
          </p:grpSpPr>
          <p:sp>
            <p:nvSpPr>
              <p:cNvPr id="25" name="AutoShape 11"/>
              <p:cNvSpPr>
                <a:spLocks noChangeArrowheads="1"/>
              </p:cNvSpPr>
              <p:nvPr/>
            </p:nvSpPr>
            <p:spPr bwMode="auto">
              <a:xfrm>
                <a:off x="8763053" y="2840461"/>
                <a:ext cx="1619197" cy="900730"/>
              </a:xfrm>
              <a:prstGeom prst="roundRect">
                <a:avLst>
                  <a:gd name="adj" fmla="val 16667"/>
                </a:avLst>
              </a:prstGeom>
              <a:solidFill>
                <a:srgbClr val="FFFF66"/>
              </a:solidFill>
              <a:ln w="2844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50625" tIns="26325" rIns="50625" bIns="26325" anchor="ctr"/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9pPr>
              </a:lstStyle>
              <a:p>
                <a:pPr algn="ctr">
                  <a:lnSpc>
                    <a:spcPct val="85000"/>
                  </a:lnSpc>
                  <a:spcBef>
                    <a:spcPct val="0"/>
                  </a:spcBef>
                  <a:defRPr/>
                </a:pPr>
                <a:r>
                  <a:rPr lang="en-US" altLang="zh-TW" sz="1013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獎懲資料</a:t>
                </a:r>
              </a:p>
              <a:p>
                <a:pPr algn="ctr">
                  <a:lnSpc>
                    <a:spcPct val="85000"/>
                  </a:lnSpc>
                  <a:spcBef>
                    <a:spcPct val="0"/>
                  </a:spcBef>
                  <a:defRPr/>
                </a:pPr>
                <a:r>
                  <a:rPr lang="en-US" altLang="zh-HK" sz="1013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Award &amp;</a:t>
                </a:r>
              </a:p>
              <a:p>
                <a:pPr algn="ctr">
                  <a:lnSpc>
                    <a:spcPct val="85000"/>
                  </a:lnSpc>
                  <a:spcBef>
                    <a:spcPct val="0"/>
                  </a:spcBef>
                  <a:defRPr/>
                </a:pPr>
                <a:r>
                  <a:rPr lang="en-US" altLang="zh-HK" sz="1013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Punishment</a:t>
                </a:r>
              </a:p>
            </p:txBody>
          </p:sp>
          <p:sp>
            <p:nvSpPr>
              <p:cNvPr id="26" name="AutoShape 12"/>
              <p:cNvSpPr>
                <a:spLocks noChangeArrowheads="1"/>
              </p:cNvSpPr>
              <p:nvPr/>
            </p:nvSpPr>
            <p:spPr bwMode="auto">
              <a:xfrm>
                <a:off x="8763053" y="1808163"/>
                <a:ext cx="1619197" cy="900730"/>
              </a:xfrm>
              <a:prstGeom prst="roundRect">
                <a:avLst>
                  <a:gd name="adj" fmla="val 16667"/>
                </a:avLst>
              </a:prstGeom>
              <a:solidFill>
                <a:srgbClr val="FFFF66"/>
              </a:solidFill>
              <a:ln w="2844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50625" tIns="26325" rIns="50625" bIns="26325" anchor="ctr"/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9pPr>
              </a:lstStyle>
              <a:p>
                <a:pPr algn="ctr">
                  <a:lnSpc>
                    <a:spcPct val="85000"/>
                  </a:lnSpc>
                  <a:spcBef>
                    <a:spcPct val="0"/>
                  </a:spcBef>
                  <a:defRPr/>
                </a:pPr>
                <a:r>
                  <a:rPr lang="en-US" altLang="zh-TW" sz="1013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學生成績</a:t>
                </a:r>
              </a:p>
              <a:p>
                <a:pPr algn="ctr">
                  <a:lnSpc>
                    <a:spcPct val="85000"/>
                  </a:lnSpc>
                  <a:spcBef>
                    <a:spcPct val="0"/>
                  </a:spcBef>
                  <a:defRPr/>
                </a:pPr>
                <a:r>
                  <a:rPr lang="en-US" altLang="zh-HK" sz="1013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Assessment</a:t>
                </a:r>
              </a:p>
            </p:txBody>
          </p:sp>
          <p:sp>
            <p:nvSpPr>
              <p:cNvPr id="8206" name="Freeform 13"/>
              <p:cNvSpPr>
                <a:spLocks/>
              </p:cNvSpPr>
              <p:nvPr/>
            </p:nvSpPr>
            <p:spPr bwMode="auto">
              <a:xfrm flipH="1">
                <a:off x="6829903" y="2310673"/>
                <a:ext cx="1698148" cy="1138772"/>
              </a:xfrm>
              <a:custGeom>
                <a:avLst/>
                <a:gdLst>
                  <a:gd name="T0" fmla="*/ 0 w 9923"/>
                  <a:gd name="T1" fmla="*/ 0 h 13235"/>
                  <a:gd name="T2" fmla="*/ 2147483646 w 9923"/>
                  <a:gd name="T3" fmla="*/ 0 h 13235"/>
                  <a:gd name="T4" fmla="*/ 2147483646 w 9923"/>
                  <a:gd name="T5" fmla="*/ 2147483646 h 1323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923" h="13235">
                    <a:moveTo>
                      <a:pt x="0" y="0"/>
                    </a:moveTo>
                    <a:lnTo>
                      <a:pt x="5060" y="0"/>
                    </a:lnTo>
                    <a:lnTo>
                      <a:pt x="9923" y="13235"/>
                    </a:lnTo>
                  </a:path>
                </a:pathLst>
              </a:custGeom>
              <a:noFill/>
              <a:ln w="57240">
                <a:solidFill>
                  <a:srgbClr val="FF0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HK" altLang="en-US"/>
              </a:p>
            </p:txBody>
          </p:sp>
          <p:sp>
            <p:nvSpPr>
              <p:cNvPr id="8207" name="Freeform 14"/>
              <p:cNvSpPr>
                <a:spLocks/>
              </p:cNvSpPr>
              <p:nvPr/>
            </p:nvSpPr>
            <p:spPr bwMode="auto">
              <a:xfrm flipH="1" flipV="1">
                <a:off x="6843177" y="3743528"/>
                <a:ext cx="1658348" cy="597535"/>
              </a:xfrm>
              <a:custGeom>
                <a:avLst/>
                <a:gdLst>
                  <a:gd name="T0" fmla="*/ 0 w 10000"/>
                  <a:gd name="T1" fmla="*/ 0 h 10974"/>
                  <a:gd name="T2" fmla="*/ 2147483646 w 10000"/>
                  <a:gd name="T3" fmla="*/ 0 h 10974"/>
                  <a:gd name="T4" fmla="*/ 2147483646 w 10000"/>
                  <a:gd name="T5" fmla="*/ 2147483646 h 109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000" h="10974">
                    <a:moveTo>
                      <a:pt x="0" y="0"/>
                    </a:moveTo>
                    <a:lnTo>
                      <a:pt x="4741" y="0"/>
                    </a:lnTo>
                    <a:lnTo>
                      <a:pt x="10000" y="10974"/>
                    </a:lnTo>
                  </a:path>
                </a:pathLst>
              </a:custGeom>
              <a:noFill/>
              <a:ln w="57240">
                <a:solidFill>
                  <a:srgbClr val="FF0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HK" altLang="en-US"/>
              </a:p>
            </p:txBody>
          </p:sp>
          <p:sp>
            <p:nvSpPr>
              <p:cNvPr id="8208" name="Text Box 15"/>
              <p:cNvSpPr txBox="1">
                <a:spLocks noChangeArrowheads="1"/>
              </p:cNvSpPr>
              <p:nvPr/>
            </p:nvSpPr>
            <p:spPr bwMode="auto">
              <a:xfrm>
                <a:off x="7241380" y="1897064"/>
                <a:ext cx="1008064" cy="5259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26325" rIns="0" bIns="26325">
                <a:spAutoFit/>
              </a:bodyPr>
              <a:lstStyle>
                <a:lvl1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1pPr>
                <a:lvl2pPr marL="557213" indent="-214313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1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2pPr>
                <a:lvl3pPr marL="857250" indent="-171450">
                  <a:spcBef>
                    <a:spcPts val="45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3pPr>
                <a:lvl4pPr marL="1200150" indent="-171450">
                  <a:spcBef>
                    <a:spcPts val="37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5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4pPr>
                <a:lvl5pPr marL="1543050" indent="-171450">
                  <a:spcBef>
                    <a:spcPts val="37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5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5pPr>
                <a:lvl6pPr marL="2000250" indent="-171450" defTabSz="449263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5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6pPr>
                <a:lvl7pPr marL="2457450" indent="-171450" defTabSz="449263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5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7pPr>
                <a:lvl8pPr marL="2914650" indent="-171450" defTabSz="449263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5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8pPr>
                <a:lvl9pPr marL="3371850" indent="-171450" defTabSz="449263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5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TW" altLang="en-US" sz="9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課外活動</a:t>
                </a:r>
                <a:endParaRPr lang="en-US" altLang="zh-TW" sz="9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 algn="ctr">
                  <a:spcBef>
                    <a:spcPct val="0"/>
                  </a:spcBef>
                </a:pPr>
                <a:r>
                  <a:rPr lang="zh-TW" altLang="en-US" sz="9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活動項目</a:t>
                </a:r>
                <a:endParaRPr lang="en-US" altLang="zh-TW" sz="9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8209" name="Text Box 16"/>
              <p:cNvSpPr txBox="1">
                <a:spLocks noChangeArrowheads="1"/>
              </p:cNvSpPr>
              <p:nvPr/>
            </p:nvSpPr>
            <p:spPr bwMode="auto">
              <a:xfrm>
                <a:off x="7348008" y="4148138"/>
                <a:ext cx="900113" cy="5259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26325" rIns="0" bIns="26325">
                <a:spAutoFit/>
              </a:bodyPr>
              <a:lstStyle>
                <a:lvl1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1pPr>
                <a:lvl2pPr marL="557213" indent="-214313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1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2pPr>
                <a:lvl3pPr marL="857250" indent="-171450">
                  <a:spcBef>
                    <a:spcPts val="45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3pPr>
                <a:lvl4pPr marL="1200150" indent="-171450">
                  <a:spcBef>
                    <a:spcPts val="37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5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4pPr>
                <a:lvl5pPr marL="1543050" indent="-171450">
                  <a:spcBef>
                    <a:spcPts val="37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5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5pPr>
                <a:lvl6pPr marL="2000250" indent="-171450" defTabSz="449263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5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6pPr>
                <a:lvl7pPr marL="2457450" indent="-171450" defTabSz="449263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5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7pPr>
                <a:lvl8pPr marL="2914650" indent="-171450" defTabSz="449263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5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8pPr>
                <a:lvl9pPr marL="3371850" indent="-171450" defTabSz="449263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5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TW" altLang="en-US" sz="9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課外活動</a:t>
                </a:r>
                <a:endParaRPr lang="en-US" altLang="zh-TW" sz="9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 algn="ctr">
                  <a:spcBef>
                    <a:spcPct val="0"/>
                  </a:spcBef>
                </a:pPr>
                <a:r>
                  <a:rPr lang="zh-TW" altLang="en-US" sz="9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活動項目</a:t>
                </a:r>
                <a:endParaRPr lang="en-US" altLang="zh-TW" sz="9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31" name="AutoShape 17"/>
              <p:cNvSpPr>
                <a:spLocks noChangeArrowheads="1"/>
              </p:cNvSpPr>
              <p:nvPr/>
            </p:nvSpPr>
            <p:spPr bwMode="auto">
              <a:xfrm>
                <a:off x="8763053" y="3877819"/>
                <a:ext cx="1619197" cy="900730"/>
              </a:xfrm>
              <a:prstGeom prst="roundRect">
                <a:avLst>
                  <a:gd name="adj" fmla="val 16667"/>
                </a:avLst>
              </a:prstGeom>
              <a:solidFill>
                <a:srgbClr val="FFFF66"/>
              </a:solidFill>
              <a:ln w="2844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50625" tIns="26325" rIns="50625" bIns="26325" anchor="ctr"/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9pPr>
              </a:lstStyle>
              <a:p>
                <a:pPr algn="ctr">
                  <a:lnSpc>
                    <a:spcPct val="85000"/>
                  </a:lnSpc>
                  <a:spcBef>
                    <a:spcPct val="0"/>
                  </a:spcBef>
                  <a:defRPr/>
                </a:pPr>
                <a:r>
                  <a:rPr lang="en-US" altLang="zh-TW" sz="1013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學生學習概覽</a:t>
                </a:r>
                <a:endParaRPr lang="en-US" altLang="zh-TW" sz="1013" dirty="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 algn="ctr">
                  <a:lnSpc>
                    <a:spcPct val="85000"/>
                  </a:lnSpc>
                  <a:spcBef>
                    <a:spcPct val="0"/>
                  </a:spcBef>
                  <a:defRPr/>
                </a:pPr>
                <a:r>
                  <a:rPr lang="en-US" altLang="zh-HK" sz="1013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Student</a:t>
                </a:r>
              </a:p>
              <a:p>
                <a:pPr algn="ctr">
                  <a:lnSpc>
                    <a:spcPct val="85000"/>
                  </a:lnSpc>
                  <a:spcBef>
                    <a:spcPct val="0"/>
                  </a:spcBef>
                  <a:defRPr/>
                </a:pPr>
                <a:r>
                  <a:rPr lang="en-US" altLang="zh-HK" sz="1013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Learning Profile</a:t>
                </a:r>
              </a:p>
            </p:txBody>
          </p:sp>
          <p:sp>
            <p:nvSpPr>
              <p:cNvPr id="8211" name="Line 18"/>
              <p:cNvSpPr>
                <a:spLocks noChangeShapeType="1"/>
              </p:cNvSpPr>
              <p:nvPr/>
            </p:nvSpPr>
            <p:spPr bwMode="auto">
              <a:xfrm flipV="1">
                <a:off x="6856482" y="3286537"/>
                <a:ext cx="1618560" cy="317296"/>
              </a:xfrm>
              <a:custGeom>
                <a:avLst/>
                <a:gdLst>
                  <a:gd name="T0" fmla="*/ 0 w 1618560"/>
                  <a:gd name="T1" fmla="*/ 0 h 317296"/>
                  <a:gd name="T2" fmla="*/ 882788 w 1618560"/>
                  <a:gd name="T3" fmla="*/ 317296 h 317296"/>
                  <a:gd name="T4" fmla="*/ 1618560 w 1618560"/>
                  <a:gd name="T5" fmla="*/ 296720 h 31729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18560" h="317296">
                    <a:moveTo>
                      <a:pt x="0" y="0"/>
                    </a:moveTo>
                    <a:lnTo>
                      <a:pt x="882788" y="317296"/>
                    </a:lnTo>
                    <a:lnTo>
                      <a:pt x="1618560" y="296720"/>
                    </a:lnTo>
                  </a:path>
                </a:pathLst>
              </a:custGeom>
              <a:noFill/>
              <a:ln w="57240">
                <a:solidFill>
                  <a:srgbClr val="FF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8212" name="Text Box 19"/>
              <p:cNvSpPr txBox="1">
                <a:spLocks noChangeArrowheads="1"/>
              </p:cNvSpPr>
              <p:nvPr/>
            </p:nvSpPr>
            <p:spPr bwMode="auto">
              <a:xfrm>
                <a:off x="7310153" y="3094024"/>
                <a:ext cx="900114" cy="5259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26325" rIns="0" bIns="26325">
                <a:spAutoFit/>
              </a:bodyPr>
              <a:lstStyle>
                <a:lvl1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1pPr>
                <a:lvl2pPr marL="557213" indent="-214313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1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2pPr>
                <a:lvl3pPr marL="857250" indent="-171450">
                  <a:spcBef>
                    <a:spcPts val="45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3pPr>
                <a:lvl4pPr marL="1200150" indent="-171450">
                  <a:spcBef>
                    <a:spcPts val="37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5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4pPr>
                <a:lvl5pPr marL="1543050" indent="-171450">
                  <a:spcBef>
                    <a:spcPts val="37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5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5pPr>
                <a:lvl6pPr marL="2000250" indent="-171450" defTabSz="449263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5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6pPr>
                <a:lvl7pPr marL="2457450" indent="-171450" defTabSz="449263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5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7pPr>
                <a:lvl8pPr marL="2914650" indent="-171450" defTabSz="449263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5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8pPr>
                <a:lvl9pPr marL="3371850" indent="-171450" defTabSz="449263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5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TW" altLang="en-US" sz="9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課外活動</a:t>
                </a:r>
                <a:endParaRPr lang="en-US" altLang="zh-TW" sz="9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 algn="ctr">
                  <a:spcBef>
                    <a:spcPct val="0"/>
                  </a:spcBef>
                </a:pPr>
                <a:r>
                  <a:rPr lang="zh-TW" altLang="en-US" sz="9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活動項目</a:t>
                </a:r>
                <a:endParaRPr lang="en-US" altLang="zh-TW" sz="9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34" name="AutoShape 12"/>
              <p:cNvSpPr>
                <a:spLocks noChangeArrowheads="1"/>
              </p:cNvSpPr>
              <p:nvPr/>
            </p:nvSpPr>
            <p:spPr bwMode="auto">
              <a:xfrm>
                <a:off x="8763053" y="4899996"/>
                <a:ext cx="1619197" cy="900730"/>
              </a:xfrm>
              <a:prstGeom prst="roundRect">
                <a:avLst>
                  <a:gd name="adj" fmla="val 16667"/>
                </a:avLst>
              </a:prstGeom>
              <a:solidFill>
                <a:srgbClr val="FFFF66"/>
              </a:solidFill>
              <a:ln w="2844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50625" tIns="26325" rIns="50625" bIns="26325" anchor="ctr"/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9pPr>
              </a:lstStyle>
              <a:p>
                <a:pPr algn="ctr">
                  <a:lnSpc>
                    <a:spcPct val="85000"/>
                  </a:lnSpc>
                  <a:spcBef>
                    <a:spcPct val="0"/>
                  </a:spcBef>
                  <a:defRPr/>
                </a:pPr>
                <a:r>
                  <a:rPr lang="zh-TW" altLang="en-US" sz="1013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人材資料庫</a:t>
                </a:r>
                <a:endParaRPr lang="en-US" altLang="zh-TW" sz="1013" dirty="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 algn="ctr">
                  <a:lnSpc>
                    <a:spcPct val="85000"/>
                  </a:lnSpc>
                  <a:spcBef>
                    <a:spcPct val="0"/>
                  </a:spcBef>
                  <a:defRPr/>
                </a:pPr>
                <a:r>
                  <a:rPr lang="en-US" altLang="zh-HK" sz="1013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Talent Databank</a:t>
                </a:r>
              </a:p>
            </p:txBody>
          </p:sp>
          <p:sp>
            <p:nvSpPr>
              <p:cNvPr id="8214" name="矩形 34"/>
              <p:cNvSpPr>
                <a:spLocks noChangeArrowheads="1"/>
              </p:cNvSpPr>
              <p:nvPr/>
            </p:nvSpPr>
            <p:spPr bwMode="auto">
              <a:xfrm>
                <a:off x="7403123" y="5341745"/>
                <a:ext cx="768634" cy="2391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26325" rIns="0" bIns="26325">
                <a:spAutoFit/>
              </a:bodyPr>
              <a:lstStyle>
                <a:lvl1pPr>
                  <a:tabLst>
                    <a:tab pos="0" algn="l"/>
                    <a:tab pos="685800" algn="l"/>
                    <a:tab pos="1371600" algn="l"/>
                    <a:tab pos="2057400" algn="l"/>
                    <a:tab pos="2743200" algn="l"/>
                    <a:tab pos="3429000" algn="l"/>
                    <a:tab pos="4114800" algn="l"/>
                    <a:tab pos="4800600" algn="l"/>
                    <a:tab pos="5486400" algn="l"/>
                    <a:tab pos="6172200" algn="l"/>
                    <a:tab pos="6858000" algn="l"/>
                    <a:tab pos="75438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1pPr>
                <a:lvl2pPr>
                  <a:tabLst>
                    <a:tab pos="0" algn="l"/>
                    <a:tab pos="685800" algn="l"/>
                    <a:tab pos="1371600" algn="l"/>
                    <a:tab pos="2057400" algn="l"/>
                    <a:tab pos="2743200" algn="l"/>
                    <a:tab pos="3429000" algn="l"/>
                    <a:tab pos="4114800" algn="l"/>
                    <a:tab pos="4800600" algn="l"/>
                    <a:tab pos="5486400" algn="l"/>
                    <a:tab pos="6172200" algn="l"/>
                    <a:tab pos="6858000" algn="l"/>
                    <a:tab pos="75438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2pPr>
                <a:lvl3pPr>
                  <a:tabLst>
                    <a:tab pos="0" algn="l"/>
                    <a:tab pos="685800" algn="l"/>
                    <a:tab pos="1371600" algn="l"/>
                    <a:tab pos="2057400" algn="l"/>
                    <a:tab pos="2743200" algn="l"/>
                    <a:tab pos="3429000" algn="l"/>
                    <a:tab pos="4114800" algn="l"/>
                    <a:tab pos="4800600" algn="l"/>
                    <a:tab pos="5486400" algn="l"/>
                    <a:tab pos="6172200" algn="l"/>
                    <a:tab pos="6858000" algn="l"/>
                    <a:tab pos="75438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3pPr>
                <a:lvl4pPr>
                  <a:tabLst>
                    <a:tab pos="0" algn="l"/>
                    <a:tab pos="685800" algn="l"/>
                    <a:tab pos="1371600" algn="l"/>
                    <a:tab pos="2057400" algn="l"/>
                    <a:tab pos="2743200" algn="l"/>
                    <a:tab pos="3429000" algn="l"/>
                    <a:tab pos="4114800" algn="l"/>
                    <a:tab pos="4800600" algn="l"/>
                    <a:tab pos="5486400" algn="l"/>
                    <a:tab pos="6172200" algn="l"/>
                    <a:tab pos="6858000" algn="l"/>
                    <a:tab pos="75438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4pPr>
                <a:lvl5pPr>
                  <a:tabLst>
                    <a:tab pos="0" algn="l"/>
                    <a:tab pos="685800" algn="l"/>
                    <a:tab pos="1371600" algn="l"/>
                    <a:tab pos="2057400" algn="l"/>
                    <a:tab pos="2743200" algn="l"/>
                    <a:tab pos="3429000" algn="l"/>
                    <a:tab pos="4114800" algn="l"/>
                    <a:tab pos="4800600" algn="l"/>
                    <a:tab pos="5486400" algn="l"/>
                    <a:tab pos="6172200" algn="l"/>
                    <a:tab pos="6858000" algn="l"/>
                    <a:tab pos="75438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685800" algn="l"/>
                    <a:tab pos="1371600" algn="l"/>
                    <a:tab pos="2057400" algn="l"/>
                    <a:tab pos="2743200" algn="l"/>
                    <a:tab pos="3429000" algn="l"/>
                    <a:tab pos="4114800" algn="l"/>
                    <a:tab pos="4800600" algn="l"/>
                    <a:tab pos="5486400" algn="l"/>
                    <a:tab pos="6172200" algn="l"/>
                    <a:tab pos="6858000" algn="l"/>
                    <a:tab pos="75438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685800" algn="l"/>
                    <a:tab pos="1371600" algn="l"/>
                    <a:tab pos="2057400" algn="l"/>
                    <a:tab pos="2743200" algn="l"/>
                    <a:tab pos="3429000" algn="l"/>
                    <a:tab pos="4114800" algn="l"/>
                    <a:tab pos="4800600" algn="l"/>
                    <a:tab pos="5486400" algn="l"/>
                    <a:tab pos="6172200" algn="l"/>
                    <a:tab pos="6858000" algn="l"/>
                    <a:tab pos="75438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685800" algn="l"/>
                    <a:tab pos="1371600" algn="l"/>
                    <a:tab pos="2057400" algn="l"/>
                    <a:tab pos="2743200" algn="l"/>
                    <a:tab pos="3429000" algn="l"/>
                    <a:tab pos="4114800" algn="l"/>
                    <a:tab pos="4800600" algn="l"/>
                    <a:tab pos="5486400" algn="l"/>
                    <a:tab pos="6172200" algn="l"/>
                    <a:tab pos="6858000" algn="l"/>
                    <a:tab pos="75438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685800" algn="l"/>
                    <a:tab pos="1371600" algn="l"/>
                    <a:tab pos="2057400" algn="l"/>
                    <a:tab pos="2743200" algn="l"/>
                    <a:tab pos="3429000" algn="l"/>
                    <a:tab pos="4114800" algn="l"/>
                    <a:tab pos="4800600" algn="l"/>
                    <a:tab pos="5486400" algn="l"/>
                    <a:tab pos="6172200" algn="l"/>
                    <a:tab pos="6858000" algn="l"/>
                    <a:tab pos="75438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9pPr>
              </a:lstStyle>
              <a:p>
                <a:pPr algn="ctr">
                  <a:lnSpc>
                    <a:spcPct val="70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zh-TW" altLang="en-US" sz="9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活動項目</a:t>
                </a:r>
                <a:endParaRPr lang="en-US" altLang="zh-TW" sz="9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</p:grpSp>
      </p:grpSp>
      <p:sp>
        <p:nvSpPr>
          <p:cNvPr id="27" name="AutoShape 3"/>
          <p:cNvSpPr>
            <a:spLocks noChangeArrowheads="1"/>
          </p:cNvSpPr>
          <p:nvPr/>
        </p:nvSpPr>
        <p:spPr bwMode="auto">
          <a:xfrm>
            <a:off x="6583363" y="4994275"/>
            <a:ext cx="1039812" cy="55086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defRPr/>
            </a:pPr>
            <a:r>
              <a:rPr lang="zh-TW" altLang="en-US" sz="1013" dirty="0">
                <a:latin typeface="Times New Roman" panose="02020603050405020304" pitchFamily="18" charset="0"/>
                <a:ea typeface="新細明體" panose="02020500000000000000" pitchFamily="18" charset="-120"/>
              </a:rPr>
              <a:t>學校活動管理</a:t>
            </a:r>
            <a:endParaRPr lang="en-US" altLang="zh-TW" sz="1013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  <a:defRPr/>
            </a:pPr>
            <a:r>
              <a:rPr lang="en-US" altLang="zh-TW" sz="1013" dirty="0">
                <a:latin typeface="Times New Roman" panose="02020603050405020304" pitchFamily="18" charset="0"/>
                <a:ea typeface="新細明體" panose="02020500000000000000" pitchFamily="18" charset="-120"/>
              </a:rPr>
              <a:t> School Activities 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defRPr/>
            </a:pPr>
            <a:r>
              <a:rPr lang="en-US" altLang="zh-TW" sz="1013" dirty="0">
                <a:latin typeface="Times New Roman" panose="02020603050405020304" pitchFamily="18" charset="0"/>
                <a:ea typeface="新細明體" panose="02020500000000000000" pitchFamily="18" charset="-120"/>
              </a:rPr>
              <a:t>Management</a:t>
            </a:r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5521325" y="5118100"/>
            <a:ext cx="674688" cy="3476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TW" altLang="en-US" sz="9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課外活動</a:t>
            </a:r>
            <a:endParaRPr lang="en-US" altLang="zh-TW" sz="9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algn="ctr">
              <a:spcBef>
                <a:spcPct val="0"/>
              </a:spcBef>
            </a:pPr>
            <a:r>
              <a:rPr lang="zh-TW" altLang="en-US" sz="9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活動項目</a:t>
            </a:r>
            <a:endParaRPr lang="en-US" altLang="zh-TW" sz="9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8"/>
          <a:stretch>
            <a:fillRect/>
          </a:stretch>
        </p:blipFill>
        <p:spPr bwMode="auto">
          <a:xfrm>
            <a:off x="819150" y="857250"/>
            <a:ext cx="7413625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AutoShape 3"/>
          <p:cNvSpPr>
            <a:spLocks noChangeArrowheads="1"/>
          </p:cNvSpPr>
          <p:nvPr/>
        </p:nvSpPr>
        <p:spPr bwMode="auto">
          <a:xfrm>
            <a:off x="5516563" y="4981575"/>
            <a:ext cx="2295525" cy="404813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可提供課外活動</a:t>
            </a:r>
          </a:p>
        </p:txBody>
      </p:sp>
      <p:sp>
        <p:nvSpPr>
          <p:cNvPr id="89092" name="Rectangle 5"/>
          <p:cNvSpPr>
            <a:spLocks noChangeArrowheads="1"/>
          </p:cNvSpPr>
          <p:nvPr/>
        </p:nvSpPr>
        <p:spPr bwMode="auto">
          <a:xfrm>
            <a:off x="3681413" y="1512888"/>
            <a:ext cx="301625" cy="144462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1050">
                <a:solidFill>
                  <a:schemeClr val="tx1"/>
                </a:solidFill>
              </a:rPr>
              <a:t>2020</a:t>
            </a:r>
            <a:endParaRPr lang="zh-HK" altLang="en-US" sz="105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8"/>
          <a:stretch>
            <a:fillRect/>
          </a:stretch>
        </p:blipFill>
        <p:spPr bwMode="auto">
          <a:xfrm>
            <a:off x="819150" y="857250"/>
            <a:ext cx="7413625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AutoShape 3"/>
          <p:cNvSpPr>
            <a:spLocks noChangeArrowheads="1"/>
          </p:cNvSpPr>
          <p:nvPr/>
        </p:nvSpPr>
        <p:spPr bwMode="auto">
          <a:xfrm>
            <a:off x="2493963" y="3051175"/>
            <a:ext cx="5332412" cy="134937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如果上一個時段有使用「課外活動」模組，可以使用「</a:t>
            </a:r>
            <a:r>
              <a:rPr lang="en-US" altLang="zh-TW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複製來源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」複製上一個時段的活動。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3681413" y="1512888"/>
            <a:ext cx="301625" cy="144462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1050">
                <a:solidFill>
                  <a:schemeClr val="tx1"/>
                </a:solidFill>
              </a:rPr>
              <a:t>2020</a:t>
            </a:r>
            <a:endParaRPr lang="zh-HK" altLang="en-US" sz="105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66775"/>
            <a:ext cx="6858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AutoShape 5"/>
          <p:cNvSpPr>
            <a:spLocks noChangeArrowheads="1"/>
          </p:cNvSpPr>
          <p:nvPr/>
        </p:nvSpPr>
        <p:spPr bwMode="auto">
          <a:xfrm>
            <a:off x="3517900" y="2646363"/>
            <a:ext cx="3538538" cy="728662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完成複製上時段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3762375" y="1620838"/>
            <a:ext cx="301625" cy="146050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1050">
                <a:solidFill>
                  <a:schemeClr val="tx1"/>
                </a:solidFill>
              </a:rPr>
              <a:t>2020</a:t>
            </a:r>
            <a:endParaRPr lang="zh-HK" altLang="en-US" sz="105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66775"/>
            <a:ext cx="6858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AutoShape 5"/>
          <p:cNvSpPr>
            <a:spLocks noChangeArrowheads="1"/>
          </p:cNvSpPr>
          <p:nvPr/>
        </p:nvSpPr>
        <p:spPr bwMode="auto">
          <a:xfrm>
            <a:off x="4625975" y="4806950"/>
            <a:ext cx="3051175" cy="73025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增新課外活動</a:t>
            </a: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3762375" y="1619250"/>
            <a:ext cx="301625" cy="146050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1050">
                <a:solidFill>
                  <a:schemeClr val="tx1"/>
                </a:solidFill>
              </a:rPr>
              <a:t>2020</a:t>
            </a:r>
            <a:endParaRPr lang="zh-HK" altLang="en-US" sz="10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63600"/>
            <a:ext cx="6657975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AutoShape 2"/>
          <p:cNvSpPr>
            <a:spLocks noChangeArrowheads="1"/>
          </p:cNvSpPr>
          <p:nvPr/>
        </p:nvSpPr>
        <p:spPr bwMode="auto">
          <a:xfrm>
            <a:off x="3289300" y="4373563"/>
            <a:ext cx="4522788" cy="12160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在代碼表「課外活動」中狀態定為</a:t>
            </a:r>
            <a:r>
              <a:rPr lang="en-US" altLang="zh-HK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的項目，都會在這裏出現。選擇後，按「增新」</a:t>
            </a:r>
          </a:p>
        </p:txBody>
      </p:sp>
      <p:sp>
        <p:nvSpPr>
          <p:cNvPr id="89092" name="Oval 3"/>
          <p:cNvSpPr>
            <a:spLocks noChangeArrowheads="1"/>
          </p:cNvSpPr>
          <p:nvPr/>
        </p:nvSpPr>
        <p:spPr bwMode="auto">
          <a:xfrm>
            <a:off x="2493963" y="1431925"/>
            <a:ext cx="606425" cy="4292600"/>
          </a:xfrm>
          <a:prstGeom prst="ellipse">
            <a:avLst/>
          </a:prstGeom>
          <a:noFill/>
          <a:ln w="572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860425"/>
            <a:ext cx="6745288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AutoShape 3"/>
          <p:cNvSpPr>
            <a:spLocks noChangeArrowheads="1"/>
          </p:cNvSpPr>
          <p:nvPr/>
        </p:nvSpPr>
        <p:spPr bwMode="auto">
          <a:xfrm>
            <a:off x="1547813" y="4319588"/>
            <a:ext cx="5724525" cy="12827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這是加入活動和服務後的版面。本版更可以設定活動的限額及是否容許學生在網上報名。</a:t>
            </a:r>
          </a:p>
        </p:txBody>
      </p:sp>
      <p:sp>
        <p:nvSpPr>
          <p:cNvPr id="91140" name="Oval 4"/>
          <p:cNvSpPr>
            <a:spLocks noChangeArrowheads="1"/>
          </p:cNvSpPr>
          <p:nvPr/>
        </p:nvSpPr>
        <p:spPr bwMode="auto">
          <a:xfrm>
            <a:off x="2581275" y="1627188"/>
            <a:ext cx="2179638" cy="404812"/>
          </a:xfrm>
          <a:prstGeom prst="ellipse">
            <a:avLst/>
          </a:prstGeom>
          <a:noFill/>
          <a:ln w="572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91141" name="Oval 5"/>
          <p:cNvSpPr>
            <a:spLocks noChangeArrowheads="1"/>
          </p:cNvSpPr>
          <p:nvPr/>
        </p:nvSpPr>
        <p:spPr bwMode="auto">
          <a:xfrm>
            <a:off x="7434263" y="1727200"/>
            <a:ext cx="517525" cy="3970338"/>
          </a:xfrm>
          <a:prstGeom prst="ellipse">
            <a:avLst/>
          </a:prstGeom>
          <a:noFill/>
          <a:ln w="572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3735388" y="1457325"/>
            <a:ext cx="301625" cy="146050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1050">
                <a:solidFill>
                  <a:schemeClr val="tx1"/>
                </a:solidFill>
              </a:rPr>
              <a:t>2020</a:t>
            </a:r>
            <a:endParaRPr lang="zh-HK" altLang="en-US" sz="105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1"/>
          <a:stretch>
            <a:fillRect/>
          </a:stretch>
        </p:blipFill>
        <p:spPr bwMode="auto">
          <a:xfrm>
            <a:off x="1143000" y="865188"/>
            <a:ext cx="6642100" cy="48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Oval 4"/>
          <p:cNvSpPr>
            <a:spLocks noChangeArrowheads="1"/>
          </p:cNvSpPr>
          <p:nvPr/>
        </p:nvSpPr>
        <p:spPr bwMode="auto">
          <a:xfrm>
            <a:off x="3530600" y="2106613"/>
            <a:ext cx="944563" cy="2687637"/>
          </a:xfrm>
          <a:prstGeom prst="ellipse">
            <a:avLst/>
          </a:prstGeom>
          <a:noFill/>
          <a:ln w="572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93188" name="AutoShape 3"/>
          <p:cNvSpPr>
            <a:spLocks noChangeArrowheads="1"/>
          </p:cNvSpPr>
          <p:nvPr/>
        </p:nvSpPr>
        <p:spPr bwMode="auto">
          <a:xfrm>
            <a:off x="3289300" y="4508500"/>
            <a:ext cx="4387850" cy="87788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現在嘗試為每一個活動設定負責人，請按活動的超連結。</a:t>
            </a:r>
          </a:p>
        </p:txBody>
      </p:sp>
      <p:sp>
        <p:nvSpPr>
          <p:cNvPr id="100357" name="Rectangle 6"/>
          <p:cNvSpPr>
            <a:spLocks noChangeArrowheads="1"/>
          </p:cNvSpPr>
          <p:nvPr/>
        </p:nvSpPr>
        <p:spPr bwMode="auto">
          <a:xfrm>
            <a:off x="3702050" y="1468438"/>
            <a:ext cx="301625" cy="144462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1050">
                <a:solidFill>
                  <a:schemeClr val="tx1"/>
                </a:solidFill>
              </a:rPr>
              <a:t>2020</a:t>
            </a:r>
            <a:endParaRPr lang="zh-HK" altLang="en-US" sz="105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885825"/>
            <a:ext cx="6656388" cy="486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AutoShape 4"/>
          <p:cNvSpPr>
            <a:spLocks noChangeArrowheads="1"/>
          </p:cNvSpPr>
          <p:nvPr/>
        </p:nvSpPr>
        <p:spPr bwMode="auto">
          <a:xfrm>
            <a:off x="2951163" y="3698875"/>
            <a:ext cx="4860925" cy="195897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進入這個版面，可以設定每「</a:t>
            </a:r>
            <a:r>
              <a:rPr lang="en-US" altLang="zh-TW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專責教職員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」、「</a:t>
            </a:r>
            <a:r>
              <a:rPr lang="en-US" altLang="zh-TW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協助教職員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」。兩者在</a:t>
            </a:r>
            <a:r>
              <a:rPr lang="en-US" altLang="zh-HK">
                <a:latin typeface="標楷體" panose="03000509000000000000" pitchFamily="65" charset="-120"/>
                <a:ea typeface="標楷體" panose="03000509000000000000" pitchFamily="65" charset="-120"/>
              </a:rPr>
              <a:t>WebSAMS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內的權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限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相同，都可以處理相關活動的學生資料。修改後，必須按「儲存」。</a:t>
            </a: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3546475" y="1701800"/>
            <a:ext cx="300038" cy="144463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1050">
                <a:solidFill>
                  <a:schemeClr val="tx1"/>
                </a:solidFill>
              </a:rPr>
              <a:t>2020</a:t>
            </a:r>
            <a:endParaRPr lang="zh-HK" altLang="en-US" sz="105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2" name="群組 1"/>
          <p:cNvGrpSpPr>
            <a:grpSpLocks/>
          </p:cNvGrpSpPr>
          <p:nvPr/>
        </p:nvGrpSpPr>
        <p:grpSpPr bwMode="auto">
          <a:xfrm>
            <a:off x="1155700" y="869950"/>
            <a:ext cx="6656388" cy="4865688"/>
            <a:chOff x="1541463" y="17463"/>
            <a:chExt cx="8874125" cy="6486525"/>
          </a:xfrm>
        </p:grpSpPr>
        <p:pic>
          <p:nvPicPr>
            <p:cNvPr id="97286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1463" y="17463"/>
              <a:ext cx="8874125" cy="648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287" name="圖片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7575" y="1484313"/>
              <a:ext cx="1800225" cy="428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7283" name="Rectangle 9"/>
          <p:cNvSpPr>
            <a:spLocks noChangeArrowheads="1"/>
          </p:cNvSpPr>
          <p:nvPr/>
        </p:nvSpPr>
        <p:spPr bwMode="auto">
          <a:xfrm>
            <a:off x="3546475" y="1979613"/>
            <a:ext cx="1349375" cy="32051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97284" name="AutoShape 4"/>
          <p:cNvSpPr>
            <a:spLocks noChangeArrowheads="1"/>
          </p:cNvSpPr>
          <p:nvPr/>
        </p:nvSpPr>
        <p:spPr bwMode="auto">
          <a:xfrm>
            <a:off x="4302125" y="4508500"/>
            <a:ext cx="3375025" cy="87788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在同一個版面中，可以處理其他課外活動。</a:t>
            </a:r>
          </a:p>
        </p:txBody>
      </p:sp>
      <p:sp>
        <p:nvSpPr>
          <p:cNvPr id="104453" name="Rectangle 7"/>
          <p:cNvSpPr>
            <a:spLocks noChangeArrowheads="1"/>
          </p:cNvSpPr>
          <p:nvPr/>
        </p:nvSpPr>
        <p:spPr bwMode="auto">
          <a:xfrm>
            <a:off x="3546475" y="1674813"/>
            <a:ext cx="300038" cy="144462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1050">
                <a:solidFill>
                  <a:schemeClr val="tx1"/>
                </a:solidFill>
              </a:rPr>
              <a:t>2020</a:t>
            </a:r>
            <a:endParaRPr lang="zh-HK" altLang="en-US" sz="105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857250"/>
            <a:ext cx="6440488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AutoShape 2"/>
          <p:cNvSpPr>
            <a:spLocks noChangeArrowheads="1"/>
          </p:cNvSpPr>
          <p:nvPr/>
        </p:nvSpPr>
        <p:spPr bwMode="auto">
          <a:xfrm>
            <a:off x="2749550" y="4913313"/>
            <a:ext cx="4927600" cy="47307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完成了一個活動時段的設定工作。</a:t>
            </a:r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3641725" y="1473200"/>
            <a:ext cx="301625" cy="144463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1050">
                <a:solidFill>
                  <a:schemeClr val="tx1"/>
                </a:solidFill>
              </a:rPr>
              <a:t>2020</a:t>
            </a:r>
            <a:endParaRPr lang="zh-HK" altLang="en-US" sz="105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1331913" y="1876425"/>
            <a:ext cx="6481762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TW" sz="4500">
                <a:latin typeface="Trebuchet MS" panose="020B0603020202020204" pitchFamily="34" charset="0"/>
                <a:ea typeface="標楷體" panose="03000509000000000000" pitchFamily="65" charset="-120"/>
              </a:rPr>
              <a:t>「課外活動」模組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TW" sz="6600">
                <a:latin typeface="Trebuchet MS" panose="020B0603020202020204" pitchFamily="34" charset="0"/>
                <a:ea typeface="標楷體" panose="03000509000000000000" pitchFamily="65" charset="-120"/>
              </a:rPr>
              <a:t>預備工作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863600"/>
            <a:ext cx="7088188" cy="48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AutoShape 3"/>
          <p:cNvSpPr>
            <a:spLocks noChangeArrowheads="1"/>
          </p:cNvSpPr>
          <p:nvPr/>
        </p:nvSpPr>
        <p:spPr bwMode="auto">
          <a:xfrm>
            <a:off x="2263775" y="3762375"/>
            <a:ext cx="5413375" cy="197643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「學生學習概覽資料」為新高中專用版面，小學的</a:t>
            </a:r>
            <a:r>
              <a:rPr lang="en-US" altLang="zh-HK">
                <a:latin typeface="標楷體" panose="03000509000000000000" pitchFamily="65" charset="-120"/>
                <a:ea typeface="標楷體" panose="03000509000000000000" pitchFamily="65" charset="-120"/>
              </a:rPr>
              <a:t>WebSAMS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不會顯示。雖然中學仍可以為初中學生輸入相關欄位，但不會在「學生學習概覽資料」的相關報告中出現。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3735388" y="1457325"/>
            <a:ext cx="301625" cy="146050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1050">
                <a:solidFill>
                  <a:schemeClr val="tx1"/>
                </a:solidFill>
              </a:rPr>
              <a:t>2020</a:t>
            </a:r>
            <a:endParaRPr lang="zh-HK" altLang="en-US" sz="105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863600"/>
            <a:ext cx="7088188" cy="48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AutoShape 3"/>
          <p:cNvSpPr>
            <a:spLocks noChangeArrowheads="1"/>
          </p:cNvSpPr>
          <p:nvPr/>
        </p:nvSpPr>
        <p:spPr bwMode="auto">
          <a:xfrm>
            <a:off x="3702050" y="2200275"/>
            <a:ext cx="3994150" cy="345281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「合辦機構」以活動為單位，不需要再為每個學生編修；但其餘兩個欄位只是編修學生紀錄時的預設值。要編修相關紀錄，可以按「修改」或超連結。這三個欄位都可以透過「複製來源」複製上一個時段的值。</a:t>
            </a:r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3735388" y="1457325"/>
            <a:ext cx="301625" cy="146050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1050">
                <a:solidFill>
                  <a:schemeClr val="tx1"/>
                </a:solidFill>
              </a:rPr>
              <a:t>2020</a:t>
            </a:r>
            <a:endParaRPr lang="zh-HK" altLang="en-US" sz="105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"/>
          <p:cNvSpPr>
            <a:spLocks noGrp="1" noChangeArrowheads="1"/>
          </p:cNvSpPr>
          <p:nvPr>
            <p:ph type="title"/>
          </p:nvPr>
        </p:nvSpPr>
        <p:spPr>
          <a:xfrm>
            <a:off x="1485900" y="1063625"/>
            <a:ext cx="6172200" cy="857250"/>
          </a:xfrm>
        </p:spPr>
        <p:txBody>
          <a:bodyPr anchor="t"/>
          <a:lstStyle/>
          <a:p>
            <a:pPr defTabSz="336947" eaLnBrk="1" hangingPunct="1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altLang="zh-TW" sz="1050" smtClean="0"/>
              <a:t>「報名」</a:t>
            </a:r>
          </a:p>
        </p:txBody>
      </p:sp>
      <p:sp>
        <p:nvSpPr>
          <p:cNvPr id="105475" name="Text Box 2"/>
          <p:cNvSpPr txBox="1">
            <a:spLocks noChangeArrowheads="1"/>
          </p:cNvSpPr>
          <p:nvPr/>
        </p:nvSpPr>
        <p:spPr bwMode="auto">
          <a:xfrm>
            <a:off x="1277938" y="890588"/>
            <a:ext cx="6588125" cy="7635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300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「課外活動」	</a:t>
            </a:r>
            <a:r>
              <a:rPr lang="en-US" altLang="zh-TW" sz="45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報名</a:t>
            </a:r>
          </a:p>
        </p:txBody>
      </p:sp>
      <p:sp>
        <p:nvSpPr>
          <p:cNvPr id="105476" name="Text Box 3"/>
          <p:cNvSpPr txBox="1">
            <a:spLocks noChangeArrowheads="1"/>
          </p:cNvSpPr>
          <p:nvPr/>
        </p:nvSpPr>
        <p:spPr bwMode="auto">
          <a:xfrm>
            <a:off x="1331913" y="1889125"/>
            <a:ext cx="6481762" cy="34909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 marL="534988" indent="-53498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TW" sz="3000">
                <a:latin typeface="Times New Roman" panose="02020603050405020304" pitchFamily="18" charset="0"/>
                <a:ea typeface="標楷體" panose="03000509000000000000" pitchFamily="65" charset="-120"/>
              </a:rPr>
              <a:t>「課外活動」→「報名」</a:t>
            </a:r>
          </a:p>
          <a:p>
            <a:pPr algn="ctr">
              <a:spcBef>
                <a:spcPct val="0"/>
              </a:spcBef>
              <a:spcAft>
                <a:spcPts val="1875"/>
              </a:spcAft>
            </a:pPr>
            <a:r>
              <a:rPr lang="en-US" altLang="zh-HK" sz="3000">
                <a:latin typeface="Times New Roman" panose="02020603050405020304" pitchFamily="18" charset="0"/>
                <a:ea typeface="標楷體" panose="03000509000000000000" pitchFamily="65" charset="-120"/>
              </a:rPr>
              <a:t>Student Activities &gt; Application</a:t>
            </a:r>
          </a:p>
          <a:p>
            <a:pPr algn="just">
              <a:spcBef>
                <a:spcPct val="0"/>
              </a:spcBef>
              <a:spcAft>
                <a:spcPts val="1350"/>
              </a:spcAft>
              <a:buClr>
                <a:srgbClr val="6600FF"/>
              </a:buClr>
              <a:buFont typeface="Wingdings" panose="05000000000000000000" pitchFamily="2" charset="2"/>
              <a:buChar char=""/>
            </a:pPr>
            <a:r>
              <a:rPr lang="en-US" altLang="zh-TW" sz="270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由教職員按學生的優先次序加入報名項目</a:t>
            </a:r>
          </a:p>
          <a:p>
            <a:pPr algn="just">
              <a:spcBef>
                <a:spcPct val="0"/>
              </a:spcBef>
              <a:spcAft>
                <a:spcPts val="1350"/>
              </a:spcAft>
              <a:buClr>
                <a:srgbClr val="6600FF"/>
              </a:buClr>
              <a:buFont typeface="Wingdings" panose="05000000000000000000" pitchFamily="2" charset="2"/>
              <a:buChar char=""/>
            </a:pPr>
            <a:r>
              <a:rPr lang="en-US" altLang="zh-TW" sz="270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觀看每個活動已報名人數</a:t>
            </a:r>
          </a:p>
          <a:p>
            <a:pPr algn="just">
              <a:spcBef>
                <a:spcPct val="0"/>
              </a:spcBef>
              <a:spcAft>
                <a:spcPts val="1350"/>
              </a:spcAft>
              <a:buClrTx/>
              <a:buSzTx/>
            </a:pPr>
            <a:endParaRPr lang="en-US" altLang="zh-HK" sz="2700">
              <a:solidFill>
                <a:srgbClr val="6600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4"/>
          <a:stretch>
            <a:fillRect/>
          </a:stretch>
        </p:blipFill>
        <p:spPr bwMode="auto">
          <a:xfrm>
            <a:off x="862013" y="857250"/>
            <a:ext cx="7462837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AutoShape 2"/>
          <p:cNvSpPr>
            <a:spLocks noChangeArrowheads="1"/>
          </p:cNvSpPr>
          <p:nvPr/>
        </p:nvSpPr>
        <p:spPr bwMode="auto">
          <a:xfrm>
            <a:off x="1533525" y="3632200"/>
            <a:ext cx="6278563" cy="168751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我們先處理「</a:t>
            </a:r>
            <a:r>
              <a:rPr lang="en-US" altLang="zh-TW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報名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」和「</a:t>
            </a:r>
            <a:r>
              <a:rPr lang="en-US" altLang="zh-TW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網上報名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」。「報名」的作用是輸入報名的學生名單，然後再從中揀出活動的正式成員。這項功能也不是必須要做，使用與否視乎貴校的決定。</a:t>
            </a: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3386138" y="1290638"/>
            <a:ext cx="301625" cy="146050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1050">
                <a:solidFill>
                  <a:schemeClr val="tx1"/>
                </a:solidFill>
              </a:rPr>
              <a:t>2020</a:t>
            </a:r>
            <a:endParaRPr lang="zh-HK" altLang="en-US" sz="105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1"/>
          <a:stretch>
            <a:fillRect/>
          </a:stretch>
        </p:blipFill>
        <p:spPr bwMode="auto">
          <a:xfrm>
            <a:off x="954088" y="857250"/>
            <a:ext cx="72898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AutoShape 4"/>
          <p:cNvSpPr>
            <a:spLocks noChangeArrowheads="1"/>
          </p:cNvSpPr>
          <p:nvPr/>
        </p:nvSpPr>
        <p:spPr bwMode="auto">
          <a:xfrm>
            <a:off x="3829050" y="3429000"/>
            <a:ext cx="4051300" cy="121443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現在「依班」處理學生的選擇。留意這些選擇是會計算優先次序的。</a:t>
            </a:r>
          </a:p>
        </p:txBody>
      </p:sp>
      <p:sp>
        <p:nvSpPr>
          <p:cNvPr id="109572" name="Oval 5"/>
          <p:cNvSpPr>
            <a:spLocks noChangeArrowheads="1"/>
          </p:cNvSpPr>
          <p:nvPr/>
        </p:nvSpPr>
        <p:spPr bwMode="auto">
          <a:xfrm>
            <a:off x="2357438" y="1052513"/>
            <a:ext cx="404812" cy="338137"/>
          </a:xfrm>
          <a:prstGeom prst="ellips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109573" name="AutoShape 6"/>
          <p:cNvSpPr>
            <a:spLocks noChangeArrowheads="1"/>
          </p:cNvSpPr>
          <p:nvPr/>
        </p:nvSpPr>
        <p:spPr bwMode="auto">
          <a:xfrm>
            <a:off x="6056313" y="4981575"/>
            <a:ext cx="1689100" cy="404813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報名＞依班</a:t>
            </a: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3084513" y="1347788"/>
            <a:ext cx="301625" cy="146050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1050">
                <a:solidFill>
                  <a:schemeClr val="tx1"/>
                </a:solidFill>
              </a:rPr>
              <a:t>2020</a:t>
            </a:r>
            <a:endParaRPr lang="zh-HK" altLang="en-US" sz="105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5"/>
          <a:stretch>
            <a:fillRect/>
          </a:stretch>
        </p:blipFill>
        <p:spPr bwMode="auto">
          <a:xfrm>
            <a:off x="1035050" y="857250"/>
            <a:ext cx="728662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AutoShape 4"/>
          <p:cNvSpPr>
            <a:spLocks noChangeArrowheads="1"/>
          </p:cNvSpPr>
          <p:nvPr/>
        </p:nvSpPr>
        <p:spPr bwMode="auto">
          <a:xfrm>
            <a:off x="1331913" y="4103688"/>
            <a:ext cx="3983037" cy="12160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這例子中，學生只可以有3個選擇，這是因為我們在「設定」中定了3項。</a:t>
            </a:r>
          </a:p>
        </p:txBody>
      </p:sp>
      <p:grpSp>
        <p:nvGrpSpPr>
          <p:cNvPr id="111620" name="群組 2"/>
          <p:cNvGrpSpPr>
            <a:grpSpLocks/>
          </p:cNvGrpSpPr>
          <p:nvPr/>
        </p:nvGrpSpPr>
        <p:grpSpPr bwMode="auto">
          <a:xfrm>
            <a:off x="3492500" y="1236663"/>
            <a:ext cx="4240213" cy="2597150"/>
            <a:chOff x="3131840" y="505928"/>
            <a:chExt cx="5653088" cy="3462822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1840" y="505928"/>
              <a:ext cx="5653088" cy="3462822"/>
            </a:xfrm>
            <a:prstGeom prst="rect">
              <a:avLst/>
            </a:prstGeom>
            <a:solidFill>
              <a:srgbClr val="000000">
                <a:shade val="95000"/>
              </a:srgbClr>
            </a:solidFill>
            <a:ln w="19050" cap="sq">
              <a:solidFill>
                <a:schemeClr val="tx2"/>
              </a:solidFill>
              <a:miter lim="800000"/>
            </a:ln>
            <a:effectLst>
              <a:outerShdw blurRad="254000" dist="190500" dir="2700000" sy="90000" algn="b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11624" name="Rectangle 11"/>
            <p:cNvSpPr>
              <a:spLocks noChangeArrowheads="1"/>
            </p:cNvSpPr>
            <p:nvPr/>
          </p:nvSpPr>
          <p:spPr bwMode="auto">
            <a:xfrm>
              <a:off x="6228184" y="3156552"/>
              <a:ext cx="682625" cy="5397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zh-HK" altLang="en-US"/>
            </a:p>
          </p:txBody>
        </p:sp>
      </p:grpSp>
      <p:sp>
        <p:nvSpPr>
          <p:cNvPr id="111621" name="矩形 6"/>
          <p:cNvSpPr>
            <a:spLocks noChangeArrowheads="1"/>
          </p:cNvSpPr>
          <p:nvPr/>
        </p:nvSpPr>
        <p:spPr bwMode="auto">
          <a:xfrm>
            <a:off x="5949950" y="2160588"/>
            <a:ext cx="431800" cy="188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900">
                <a:solidFill>
                  <a:schemeClr val="tx1"/>
                </a:solidFill>
              </a:rPr>
              <a:t>2020</a:t>
            </a:r>
            <a:endParaRPr lang="zh-HK" altLang="en-US" sz="900">
              <a:solidFill>
                <a:schemeClr val="tx1"/>
              </a:solidFill>
            </a:endParaRPr>
          </a:p>
        </p:txBody>
      </p:sp>
      <p:sp>
        <p:nvSpPr>
          <p:cNvPr id="111622" name="Rectangle 8"/>
          <p:cNvSpPr>
            <a:spLocks noChangeArrowheads="1"/>
          </p:cNvSpPr>
          <p:nvPr/>
        </p:nvSpPr>
        <p:spPr bwMode="auto">
          <a:xfrm>
            <a:off x="3168650" y="1350963"/>
            <a:ext cx="255588" cy="123825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sz="900">
                <a:solidFill>
                  <a:schemeClr val="tx1"/>
                </a:solidFill>
              </a:rPr>
              <a:t>2020</a:t>
            </a:r>
            <a:endParaRPr lang="zh-HK" altLang="en-US" sz="9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3" b="2684"/>
          <a:stretch>
            <a:fillRect/>
          </a:stretch>
        </p:blipFill>
        <p:spPr bwMode="auto">
          <a:xfrm>
            <a:off x="1089025" y="857250"/>
            <a:ext cx="7021513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AutoShape 4"/>
          <p:cNvSpPr>
            <a:spLocks noChangeArrowheads="1"/>
          </p:cNvSpPr>
          <p:nvPr/>
        </p:nvSpPr>
        <p:spPr bwMode="auto">
          <a:xfrm>
            <a:off x="4032250" y="4846638"/>
            <a:ext cx="3578225" cy="608012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完成後，請按「儲存」。</a:t>
            </a: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3221038" y="1350963"/>
            <a:ext cx="257175" cy="123825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sz="900">
                <a:solidFill>
                  <a:schemeClr val="tx1"/>
                </a:solidFill>
              </a:rPr>
              <a:t>2020</a:t>
            </a:r>
            <a:endParaRPr lang="zh-HK" altLang="en-US" sz="9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5" b="2560"/>
          <a:stretch>
            <a:fillRect/>
          </a:stretch>
        </p:blipFill>
        <p:spPr bwMode="auto">
          <a:xfrm>
            <a:off x="1035050" y="852488"/>
            <a:ext cx="7046913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AutoShape 2"/>
          <p:cNvSpPr>
            <a:spLocks noChangeArrowheads="1"/>
          </p:cNvSpPr>
          <p:nvPr/>
        </p:nvSpPr>
        <p:spPr bwMode="auto">
          <a:xfrm>
            <a:off x="2413000" y="3497263"/>
            <a:ext cx="3375025" cy="8778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現在「依學生」處理學生的選擇。</a:t>
            </a:r>
          </a:p>
        </p:txBody>
      </p:sp>
      <p:sp>
        <p:nvSpPr>
          <p:cNvPr id="115716" name="Oval 3"/>
          <p:cNvSpPr>
            <a:spLocks noChangeArrowheads="1"/>
          </p:cNvSpPr>
          <p:nvPr/>
        </p:nvSpPr>
        <p:spPr bwMode="auto">
          <a:xfrm>
            <a:off x="2655888" y="944563"/>
            <a:ext cx="471487" cy="404812"/>
          </a:xfrm>
          <a:prstGeom prst="ellips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115717" name="AutoShape 4"/>
          <p:cNvSpPr>
            <a:spLocks noChangeArrowheads="1"/>
          </p:cNvSpPr>
          <p:nvPr/>
        </p:nvSpPr>
        <p:spPr bwMode="auto">
          <a:xfrm>
            <a:off x="5788025" y="4981575"/>
            <a:ext cx="1957388" cy="404813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報名＞依學生</a:t>
            </a:r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3114675" y="1295400"/>
            <a:ext cx="257175" cy="125413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sz="900">
                <a:solidFill>
                  <a:schemeClr val="tx1"/>
                </a:solidFill>
              </a:rPr>
              <a:t>2020</a:t>
            </a:r>
            <a:endParaRPr lang="zh-HK" altLang="en-US" sz="9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1" b="3465"/>
          <a:stretch>
            <a:fillRect/>
          </a:stretch>
        </p:blipFill>
        <p:spPr bwMode="auto">
          <a:xfrm>
            <a:off x="1062038" y="857250"/>
            <a:ext cx="7116762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3" name="Oval 4"/>
          <p:cNvSpPr>
            <a:spLocks noChangeArrowheads="1"/>
          </p:cNvSpPr>
          <p:nvPr/>
        </p:nvSpPr>
        <p:spPr bwMode="auto">
          <a:xfrm>
            <a:off x="2413000" y="2754313"/>
            <a:ext cx="608013" cy="3173412"/>
          </a:xfrm>
          <a:prstGeom prst="ellipse">
            <a:avLst/>
          </a:prstGeom>
          <a:noFill/>
          <a:ln w="572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117764" name="AutoShape 5"/>
          <p:cNvSpPr>
            <a:spLocks noChangeArrowheads="1"/>
          </p:cNvSpPr>
          <p:nvPr/>
        </p:nvSpPr>
        <p:spPr bwMode="auto">
          <a:xfrm>
            <a:off x="4503738" y="4508500"/>
            <a:ext cx="3376612" cy="87788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「搜尋」後，請按個別學生的超連結。</a:t>
            </a: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3144838" y="1304925"/>
            <a:ext cx="257175" cy="125413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sz="900">
                <a:solidFill>
                  <a:schemeClr val="tx1"/>
                </a:solidFill>
              </a:rPr>
              <a:t>2020</a:t>
            </a:r>
            <a:endParaRPr lang="zh-HK" altLang="en-US" sz="9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849313"/>
            <a:ext cx="6635750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1" name="AutoShape 4"/>
          <p:cNvSpPr>
            <a:spLocks noChangeArrowheads="1"/>
          </p:cNvSpPr>
          <p:nvPr/>
        </p:nvSpPr>
        <p:spPr bwMode="auto">
          <a:xfrm>
            <a:off x="2208213" y="4171950"/>
            <a:ext cx="5672137" cy="121443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「依學生」的版面，除了可以選擇活動外，還在下方顯示活動的限額和已經報名的人數。</a:t>
            </a:r>
            <a:r>
              <a:rPr lang="en-US" altLang="zh-TW" sz="2700">
                <a:latin typeface="標楷體" panose="03000509000000000000" pitchFamily="65" charset="-120"/>
                <a:ea typeface="標楷體" panose="03000509000000000000" pitchFamily="65" charset="-120"/>
              </a:rPr>
              <a:t>完成後，請按「儲存」。</a:t>
            </a:r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3762375" y="1350963"/>
            <a:ext cx="257175" cy="125412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sz="900">
                <a:solidFill>
                  <a:schemeClr val="tx1"/>
                </a:solidFill>
              </a:rPr>
              <a:t>2020</a:t>
            </a:r>
            <a:endParaRPr lang="zh-HK" altLang="en-US" sz="9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1657350" y="2455863"/>
            <a:ext cx="5829300" cy="1101725"/>
          </a:xfrm>
        </p:spPr>
        <p:txBody>
          <a:bodyPr anchor="t"/>
          <a:lstStyle/>
          <a:p>
            <a:pPr defTabSz="336947" eaLnBrk="1" hangingPunct="1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altLang="zh-TW" sz="1050" smtClean="0"/>
              <a:t>預備工作</a:t>
            </a:r>
            <a:r>
              <a:rPr lang="en-US" altLang="zh-HK" sz="1050" smtClean="0"/>
              <a:t>(1)</a:t>
            </a:r>
            <a:r>
              <a:rPr lang="en-US" altLang="zh-TW" sz="1050" smtClean="0"/>
              <a:t>編配用戶組別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1277938" y="1889125"/>
            <a:ext cx="6588125" cy="267652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3750"/>
              </a:spcAft>
            </a:pPr>
            <a:r>
              <a:rPr lang="en-US" altLang="zh-TW" sz="3000">
                <a:latin typeface="Times New Roman" panose="02020603050405020304" pitchFamily="18" charset="0"/>
                <a:ea typeface="標楷體" panose="03000509000000000000" pitchFamily="65" charset="-120"/>
              </a:rPr>
              <a:t>編配用戶組別 </a:t>
            </a:r>
            <a:r>
              <a:rPr lang="en-US" altLang="zh-HK" sz="3000">
                <a:latin typeface="Times New Roman" panose="02020603050405020304" pitchFamily="18" charset="0"/>
                <a:ea typeface="標楷體" panose="03000509000000000000" pitchFamily="65" charset="-120"/>
              </a:rPr>
              <a:t>(User Group)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1350"/>
              </a:spcAft>
            </a:pPr>
            <a:r>
              <a:rPr lang="en-US" altLang="zh-TW" sz="270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「系統保安」→「存取控制」→「用戶」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HK" sz="270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Security &gt; Access Control &gt; User Account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1277938" y="890588"/>
            <a:ext cx="6588125" cy="76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TW" sz="300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預備工作 </a:t>
            </a:r>
            <a:r>
              <a:rPr lang="en-US" altLang="zh-HK" sz="300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(1)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"/>
          <p:cNvSpPr>
            <a:spLocks noGrp="1" noChangeArrowheads="1"/>
          </p:cNvSpPr>
          <p:nvPr>
            <p:ph type="title"/>
          </p:nvPr>
        </p:nvSpPr>
        <p:spPr>
          <a:xfrm>
            <a:off x="1485900" y="1063625"/>
            <a:ext cx="6172200" cy="857250"/>
          </a:xfrm>
        </p:spPr>
        <p:txBody>
          <a:bodyPr anchor="t"/>
          <a:lstStyle/>
          <a:p>
            <a:pPr defTabSz="336947" eaLnBrk="1" hangingPunct="1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altLang="zh-TW" sz="1050" smtClean="0"/>
              <a:t>「網上報名」</a:t>
            </a:r>
          </a:p>
        </p:txBody>
      </p:sp>
      <p:sp>
        <p:nvSpPr>
          <p:cNvPr id="121859" name="Text Box 2"/>
          <p:cNvSpPr txBox="1">
            <a:spLocks noChangeArrowheads="1"/>
          </p:cNvSpPr>
          <p:nvPr/>
        </p:nvSpPr>
        <p:spPr bwMode="auto">
          <a:xfrm>
            <a:off x="1277938" y="890588"/>
            <a:ext cx="6588125" cy="7635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300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「課外活動」	</a:t>
            </a:r>
            <a:r>
              <a:rPr lang="en-US" altLang="zh-TW" sz="45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網上報名</a:t>
            </a:r>
          </a:p>
        </p:txBody>
      </p:sp>
      <p:sp>
        <p:nvSpPr>
          <p:cNvPr id="121860" name="Text Box 3"/>
          <p:cNvSpPr txBox="1">
            <a:spLocks noChangeArrowheads="1"/>
          </p:cNvSpPr>
          <p:nvPr/>
        </p:nvSpPr>
        <p:spPr bwMode="auto">
          <a:xfrm>
            <a:off x="1331913" y="1889125"/>
            <a:ext cx="6481762" cy="36703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 marL="534988" indent="-53498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TW" sz="3000">
                <a:latin typeface="Times New Roman" panose="02020603050405020304" pitchFamily="18" charset="0"/>
                <a:ea typeface="標楷體" panose="03000509000000000000" pitchFamily="65" charset="-120"/>
              </a:rPr>
              <a:t>「課外活動」→「網上報名」</a:t>
            </a:r>
          </a:p>
          <a:p>
            <a:pPr algn="ctr">
              <a:spcBef>
                <a:spcPct val="0"/>
              </a:spcBef>
              <a:spcAft>
                <a:spcPts val="1875"/>
              </a:spcAft>
            </a:pPr>
            <a:r>
              <a:rPr lang="en-US" altLang="zh-HK" sz="3000">
                <a:latin typeface="Times New Roman" panose="02020603050405020304" pitchFamily="18" charset="0"/>
                <a:ea typeface="標楷體" panose="03000509000000000000" pitchFamily="65" charset="-120"/>
              </a:rPr>
              <a:t>Student Activities &gt; On-line Application</a:t>
            </a:r>
          </a:p>
          <a:p>
            <a:pPr algn="just">
              <a:spcBef>
                <a:spcPct val="0"/>
              </a:spcBef>
              <a:spcAft>
                <a:spcPts val="1350"/>
              </a:spcAft>
              <a:buClr>
                <a:srgbClr val="6600FF"/>
              </a:buClr>
              <a:buFont typeface="Wingdings" panose="05000000000000000000" pitchFamily="2" charset="2"/>
              <a:buChar char=""/>
            </a:pPr>
            <a:r>
              <a:rPr lang="en-US" altLang="zh-TW" sz="270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讓學生自行在網上報名</a:t>
            </a:r>
          </a:p>
          <a:p>
            <a:pPr algn="just">
              <a:spcBef>
                <a:spcPct val="0"/>
              </a:spcBef>
              <a:spcAft>
                <a:spcPts val="1350"/>
              </a:spcAft>
              <a:buClr>
                <a:srgbClr val="6600FF"/>
              </a:buClr>
            </a:pPr>
            <a:endParaRPr lang="en-US" altLang="zh-HK" sz="2700">
              <a:solidFill>
                <a:srgbClr val="6600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just">
              <a:spcBef>
                <a:spcPct val="0"/>
              </a:spcBef>
              <a:spcAft>
                <a:spcPts val="1350"/>
              </a:spcAft>
              <a:buClr>
                <a:srgbClr val="6600FF"/>
              </a:buClr>
            </a:pPr>
            <a:endParaRPr lang="en-US" altLang="zh-HK" sz="2700">
              <a:solidFill>
                <a:srgbClr val="6600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just">
              <a:spcBef>
                <a:spcPct val="0"/>
              </a:spcBef>
              <a:spcAft>
                <a:spcPts val="1350"/>
              </a:spcAft>
              <a:buClrTx/>
              <a:buSzTx/>
            </a:pPr>
            <a:endParaRPr lang="en-US" altLang="zh-HK" sz="2700">
              <a:solidFill>
                <a:srgbClr val="6600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55" b="14827"/>
          <a:stretch>
            <a:fillRect/>
          </a:stretch>
        </p:blipFill>
        <p:spPr bwMode="auto">
          <a:xfrm>
            <a:off x="873125" y="846138"/>
            <a:ext cx="7383463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7" name="AutoShape 4"/>
          <p:cNvSpPr>
            <a:spLocks noChangeArrowheads="1"/>
          </p:cNvSpPr>
          <p:nvPr/>
        </p:nvSpPr>
        <p:spPr bwMode="auto">
          <a:xfrm>
            <a:off x="6394450" y="5049838"/>
            <a:ext cx="1417638" cy="403225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網上報名</a:t>
            </a:r>
          </a:p>
        </p:txBody>
      </p:sp>
      <p:sp>
        <p:nvSpPr>
          <p:cNvPr id="133124" name="Rectangle 6"/>
          <p:cNvSpPr>
            <a:spLocks noChangeArrowheads="1"/>
          </p:cNvSpPr>
          <p:nvPr/>
        </p:nvSpPr>
        <p:spPr bwMode="auto">
          <a:xfrm>
            <a:off x="3141663" y="1295400"/>
            <a:ext cx="236537" cy="114300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825">
                <a:solidFill>
                  <a:schemeClr val="tx1"/>
                </a:solidFill>
              </a:rPr>
              <a:t>2020</a:t>
            </a:r>
            <a:endParaRPr lang="zh-HK" altLang="en-US" sz="825"/>
          </a:p>
        </p:txBody>
      </p:sp>
      <p:sp>
        <p:nvSpPr>
          <p:cNvPr id="133125" name="Rectangle 7"/>
          <p:cNvSpPr>
            <a:spLocks noChangeArrowheads="1"/>
          </p:cNvSpPr>
          <p:nvPr/>
        </p:nvSpPr>
        <p:spPr bwMode="auto">
          <a:xfrm>
            <a:off x="3465513" y="2039938"/>
            <a:ext cx="236537" cy="114300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825">
                <a:solidFill>
                  <a:schemeClr val="tx1"/>
                </a:solidFill>
              </a:rPr>
              <a:t>2020</a:t>
            </a:r>
            <a:endParaRPr lang="zh-HK" altLang="en-US" sz="825"/>
          </a:p>
        </p:txBody>
      </p:sp>
      <p:sp>
        <p:nvSpPr>
          <p:cNvPr id="133126" name="Rectangle 8"/>
          <p:cNvSpPr>
            <a:spLocks noChangeArrowheads="1"/>
          </p:cNvSpPr>
          <p:nvPr/>
        </p:nvSpPr>
        <p:spPr bwMode="auto">
          <a:xfrm>
            <a:off x="6040438" y="2041525"/>
            <a:ext cx="236537" cy="114300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825">
                <a:solidFill>
                  <a:schemeClr val="tx1"/>
                </a:solidFill>
              </a:rPr>
              <a:t>2020</a:t>
            </a:r>
            <a:endParaRPr lang="zh-HK" altLang="en-US" sz="825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55" b="14827"/>
          <a:stretch>
            <a:fillRect/>
          </a:stretch>
        </p:blipFill>
        <p:spPr bwMode="auto">
          <a:xfrm>
            <a:off x="873125" y="846138"/>
            <a:ext cx="7383463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5" name="AutoShape 4"/>
          <p:cNvSpPr>
            <a:spLocks noChangeArrowheads="1"/>
          </p:cNvSpPr>
          <p:nvPr/>
        </p:nvSpPr>
        <p:spPr bwMode="auto">
          <a:xfrm>
            <a:off x="2208213" y="4306888"/>
            <a:ext cx="5603875" cy="12160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這是學生「網上報名」的畫面，外觀大致跟「報名」→「依學生」相同。老師是沒有權看這一版的。</a:t>
            </a:r>
          </a:p>
        </p:txBody>
      </p:sp>
      <p:sp>
        <p:nvSpPr>
          <p:cNvPr id="135172" name="Rectangle 6"/>
          <p:cNvSpPr>
            <a:spLocks noChangeArrowheads="1"/>
          </p:cNvSpPr>
          <p:nvPr/>
        </p:nvSpPr>
        <p:spPr bwMode="auto">
          <a:xfrm>
            <a:off x="3141663" y="1295400"/>
            <a:ext cx="236537" cy="114300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825">
                <a:solidFill>
                  <a:schemeClr val="tx1"/>
                </a:solidFill>
              </a:rPr>
              <a:t>2020</a:t>
            </a:r>
            <a:endParaRPr lang="zh-HK" altLang="en-US" sz="825"/>
          </a:p>
        </p:txBody>
      </p:sp>
      <p:sp>
        <p:nvSpPr>
          <p:cNvPr id="135173" name="Rectangle 7"/>
          <p:cNvSpPr>
            <a:spLocks noChangeArrowheads="1"/>
          </p:cNvSpPr>
          <p:nvPr/>
        </p:nvSpPr>
        <p:spPr bwMode="auto">
          <a:xfrm>
            <a:off x="3465513" y="2039938"/>
            <a:ext cx="236537" cy="114300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825">
                <a:solidFill>
                  <a:schemeClr val="tx1"/>
                </a:solidFill>
              </a:rPr>
              <a:t>2020</a:t>
            </a:r>
            <a:endParaRPr lang="zh-HK" altLang="en-US" sz="825"/>
          </a:p>
        </p:txBody>
      </p:sp>
      <p:sp>
        <p:nvSpPr>
          <p:cNvPr id="135174" name="Rectangle 8"/>
          <p:cNvSpPr>
            <a:spLocks noChangeArrowheads="1"/>
          </p:cNvSpPr>
          <p:nvPr/>
        </p:nvSpPr>
        <p:spPr bwMode="auto">
          <a:xfrm>
            <a:off x="6040438" y="2041525"/>
            <a:ext cx="236537" cy="114300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825">
                <a:solidFill>
                  <a:schemeClr val="tx1"/>
                </a:solidFill>
              </a:rPr>
              <a:t>2020</a:t>
            </a:r>
            <a:endParaRPr lang="zh-HK" altLang="en-US" sz="825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"/>
          <p:cNvSpPr>
            <a:spLocks noGrp="1" noChangeArrowheads="1"/>
          </p:cNvSpPr>
          <p:nvPr>
            <p:ph type="title"/>
          </p:nvPr>
        </p:nvSpPr>
        <p:spPr>
          <a:xfrm>
            <a:off x="1485900" y="1063625"/>
            <a:ext cx="6172200" cy="857250"/>
          </a:xfrm>
        </p:spPr>
        <p:txBody>
          <a:bodyPr anchor="t"/>
          <a:lstStyle/>
          <a:p>
            <a:pPr defTabSz="336947" eaLnBrk="1" hangingPunct="1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altLang="zh-TW" sz="1050" smtClean="0"/>
              <a:t>「依活動編修」</a:t>
            </a:r>
          </a:p>
        </p:txBody>
      </p:sp>
      <p:sp>
        <p:nvSpPr>
          <p:cNvPr id="128003" name="Text Box 2"/>
          <p:cNvSpPr txBox="1">
            <a:spLocks noChangeArrowheads="1"/>
          </p:cNvSpPr>
          <p:nvPr/>
        </p:nvSpPr>
        <p:spPr bwMode="auto">
          <a:xfrm>
            <a:off x="1277938" y="890588"/>
            <a:ext cx="6588125" cy="7635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300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「課外活動」	</a:t>
            </a:r>
            <a:r>
              <a:rPr lang="en-US" altLang="zh-TW" sz="45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依活動編修</a:t>
            </a:r>
          </a:p>
        </p:txBody>
      </p:sp>
      <p:sp>
        <p:nvSpPr>
          <p:cNvPr id="128004" name="Text Box 3"/>
          <p:cNvSpPr txBox="1">
            <a:spLocks noChangeArrowheads="1"/>
          </p:cNvSpPr>
          <p:nvPr/>
        </p:nvSpPr>
        <p:spPr bwMode="auto">
          <a:xfrm>
            <a:off x="1331913" y="1889125"/>
            <a:ext cx="6481762" cy="408463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 marL="534988" indent="-53498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TW" sz="3000">
                <a:latin typeface="Times New Roman" panose="02020603050405020304" pitchFamily="18" charset="0"/>
                <a:ea typeface="標楷體" panose="03000509000000000000" pitchFamily="65" charset="-120"/>
              </a:rPr>
              <a:t>「課外活動」→「依活動編修」</a:t>
            </a:r>
          </a:p>
          <a:p>
            <a:pPr algn="ctr">
              <a:spcBef>
                <a:spcPct val="0"/>
              </a:spcBef>
              <a:spcAft>
                <a:spcPts val="1875"/>
              </a:spcAft>
            </a:pPr>
            <a:r>
              <a:rPr lang="en-US" altLang="zh-HK" sz="3000">
                <a:latin typeface="Times New Roman" panose="02020603050405020304" pitchFamily="18" charset="0"/>
                <a:ea typeface="標楷體" panose="03000509000000000000" pitchFamily="65" charset="-120"/>
              </a:rPr>
              <a:t>Student Activities &gt; Maint By Activity</a:t>
            </a:r>
          </a:p>
          <a:p>
            <a:pPr algn="just">
              <a:spcBef>
                <a:spcPct val="0"/>
              </a:spcBef>
              <a:spcAft>
                <a:spcPts val="1350"/>
              </a:spcAft>
              <a:buClr>
                <a:srgbClr val="6600FF"/>
              </a:buClr>
              <a:buFont typeface="Wingdings" panose="05000000000000000000" pitchFamily="2" charset="2"/>
              <a:buChar char=""/>
            </a:pPr>
            <a:r>
              <a:rPr lang="en-US" altLang="zh-TW" sz="270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為每個活動加入學生成員</a:t>
            </a:r>
          </a:p>
          <a:p>
            <a:pPr algn="just">
              <a:spcBef>
                <a:spcPct val="0"/>
              </a:spcBef>
              <a:spcAft>
                <a:spcPts val="1350"/>
              </a:spcAft>
              <a:buClr>
                <a:srgbClr val="6600FF"/>
              </a:buClr>
              <a:buFont typeface="Wingdings" panose="05000000000000000000" pitchFamily="2" charset="2"/>
              <a:buChar char=""/>
            </a:pPr>
            <a:r>
              <a:rPr lang="en-US" altLang="zh-TW" sz="270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按活動編修每個成員的職位及表現</a:t>
            </a:r>
          </a:p>
          <a:p>
            <a:pPr algn="just">
              <a:spcBef>
                <a:spcPct val="0"/>
              </a:spcBef>
              <a:spcAft>
                <a:spcPts val="1350"/>
              </a:spcAft>
              <a:buClr>
                <a:srgbClr val="6600FF"/>
              </a:buClr>
              <a:buFont typeface="Wingdings" panose="05000000000000000000" pitchFamily="2" charset="2"/>
              <a:buChar char=""/>
            </a:pPr>
            <a:r>
              <a:rPr lang="en-US" altLang="zh-TW" sz="270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設定會否讓個別學生的紀錄加入成績表</a:t>
            </a:r>
          </a:p>
          <a:p>
            <a:pPr algn="just">
              <a:spcBef>
                <a:spcPct val="0"/>
              </a:spcBef>
              <a:spcAft>
                <a:spcPts val="1350"/>
              </a:spcAft>
              <a:buClr>
                <a:srgbClr val="6600FF"/>
              </a:buClr>
            </a:pPr>
            <a:endParaRPr lang="en-US" altLang="zh-HK" sz="2700">
              <a:solidFill>
                <a:srgbClr val="6600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2"/>
          <a:stretch>
            <a:fillRect/>
          </a:stretch>
        </p:blipFill>
        <p:spPr bwMode="auto">
          <a:xfrm>
            <a:off x="1143000" y="868363"/>
            <a:ext cx="6858000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1" name="AutoShape 2"/>
          <p:cNvSpPr>
            <a:spLocks noChangeArrowheads="1"/>
          </p:cNvSpPr>
          <p:nvPr/>
        </p:nvSpPr>
        <p:spPr bwMode="auto">
          <a:xfrm>
            <a:off x="6124575" y="4981575"/>
            <a:ext cx="1689100" cy="404813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依活動編修</a:t>
            </a:r>
          </a:p>
        </p:txBody>
      </p:sp>
      <p:sp>
        <p:nvSpPr>
          <p:cNvPr id="130052" name="AutoShape 3"/>
          <p:cNvSpPr>
            <a:spLocks noChangeArrowheads="1"/>
          </p:cNvSpPr>
          <p:nvPr/>
        </p:nvSpPr>
        <p:spPr bwMode="auto">
          <a:xfrm>
            <a:off x="2276475" y="2349500"/>
            <a:ext cx="5467350" cy="229393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en-US" altLang="zh-TW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依活動編修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」和「</a:t>
            </a:r>
            <a:r>
              <a:rPr lang="en-US" altLang="zh-TW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依學生編修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」都是為活動加入學生名單。如果不使用「報名」或「網上報名」，可以完成「可提供課外活動」後，直接在這裏編修。</a:t>
            </a:r>
          </a:p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現在選擇活動後，按「繼續」。</a:t>
            </a:r>
          </a:p>
        </p:txBody>
      </p:sp>
      <p:sp>
        <p:nvSpPr>
          <p:cNvPr id="139269" name="Rectangle 6"/>
          <p:cNvSpPr>
            <a:spLocks noChangeArrowheads="1"/>
          </p:cNvSpPr>
          <p:nvPr/>
        </p:nvSpPr>
        <p:spPr bwMode="auto">
          <a:xfrm>
            <a:off x="2817813" y="1189038"/>
            <a:ext cx="192087" cy="92075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675">
                <a:solidFill>
                  <a:schemeClr val="tx1"/>
                </a:solidFill>
              </a:rPr>
              <a:t>2020</a:t>
            </a:r>
            <a:endParaRPr lang="zh-HK" altLang="en-US" sz="675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1"/>
          <a:stretch>
            <a:fillRect/>
          </a:stretch>
        </p:blipFill>
        <p:spPr bwMode="auto">
          <a:xfrm>
            <a:off x="765175" y="855663"/>
            <a:ext cx="7561263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5" name="Rectangle 6"/>
          <p:cNvSpPr>
            <a:spLocks noChangeArrowheads="1"/>
          </p:cNvSpPr>
          <p:nvPr/>
        </p:nvSpPr>
        <p:spPr bwMode="auto">
          <a:xfrm>
            <a:off x="3644900" y="1293813"/>
            <a:ext cx="192088" cy="92075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675">
                <a:solidFill>
                  <a:schemeClr val="tx1"/>
                </a:solidFill>
              </a:rPr>
              <a:t>2020</a:t>
            </a:r>
            <a:endParaRPr lang="zh-HK" altLang="en-US" sz="675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1" b="5055"/>
          <a:stretch>
            <a:fillRect/>
          </a:stretch>
        </p:blipFill>
        <p:spPr bwMode="auto">
          <a:xfrm>
            <a:off x="1035050" y="850900"/>
            <a:ext cx="718185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7" name="Oval 5"/>
          <p:cNvSpPr>
            <a:spLocks noChangeArrowheads="1"/>
          </p:cNvSpPr>
          <p:nvPr/>
        </p:nvSpPr>
        <p:spPr bwMode="auto">
          <a:xfrm>
            <a:off x="3694113" y="998538"/>
            <a:ext cx="674687" cy="404812"/>
          </a:xfrm>
          <a:prstGeom prst="ellips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134148" name="AutoShape 6"/>
          <p:cNvSpPr>
            <a:spLocks noChangeArrowheads="1"/>
          </p:cNvSpPr>
          <p:nvPr/>
        </p:nvSpPr>
        <p:spPr bwMode="auto">
          <a:xfrm>
            <a:off x="4030663" y="4981575"/>
            <a:ext cx="3781425" cy="404813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依活動編修＞課外活動報名</a:t>
            </a:r>
          </a:p>
        </p:txBody>
      </p:sp>
      <p:sp>
        <p:nvSpPr>
          <p:cNvPr id="143365" name="Rectangle 6"/>
          <p:cNvSpPr>
            <a:spLocks noChangeArrowheads="1"/>
          </p:cNvSpPr>
          <p:nvPr/>
        </p:nvSpPr>
        <p:spPr bwMode="auto">
          <a:xfrm>
            <a:off x="3181350" y="1293813"/>
            <a:ext cx="192088" cy="93662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675">
                <a:solidFill>
                  <a:schemeClr val="tx1"/>
                </a:solidFill>
              </a:rPr>
              <a:t>2020</a:t>
            </a:r>
            <a:endParaRPr lang="zh-HK" altLang="en-US" sz="675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1" b="5055"/>
          <a:stretch>
            <a:fillRect/>
          </a:stretch>
        </p:blipFill>
        <p:spPr bwMode="auto">
          <a:xfrm>
            <a:off x="1035050" y="850900"/>
            <a:ext cx="718185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5" name="AutoShape 4"/>
          <p:cNvSpPr>
            <a:spLocks noChangeArrowheads="1"/>
          </p:cNvSpPr>
          <p:nvPr/>
        </p:nvSpPr>
        <p:spPr bwMode="auto">
          <a:xfrm>
            <a:off x="2951163" y="4171950"/>
            <a:ext cx="4792662" cy="121443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現在先處理如何取錄已「報名」或「網上報名」的學生。選取「課外活動報名」。</a:t>
            </a:r>
          </a:p>
        </p:txBody>
      </p:sp>
      <p:sp>
        <p:nvSpPr>
          <p:cNvPr id="145412" name="Rectangle 6"/>
          <p:cNvSpPr>
            <a:spLocks noChangeArrowheads="1"/>
          </p:cNvSpPr>
          <p:nvPr/>
        </p:nvSpPr>
        <p:spPr bwMode="auto">
          <a:xfrm>
            <a:off x="3179763" y="1293813"/>
            <a:ext cx="192087" cy="93662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675">
                <a:solidFill>
                  <a:schemeClr val="tx1"/>
                </a:solidFill>
              </a:rPr>
              <a:t>2020</a:t>
            </a:r>
            <a:endParaRPr lang="zh-HK" altLang="en-US" sz="675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3" b="2689"/>
          <a:stretch>
            <a:fillRect/>
          </a:stretch>
        </p:blipFill>
        <p:spPr bwMode="auto">
          <a:xfrm>
            <a:off x="1008063" y="865188"/>
            <a:ext cx="703580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3" name="AutoShape 4"/>
          <p:cNvSpPr>
            <a:spLocks noChangeArrowheads="1"/>
          </p:cNvSpPr>
          <p:nvPr/>
        </p:nvSpPr>
        <p:spPr bwMode="auto">
          <a:xfrm>
            <a:off x="2141538" y="3375025"/>
            <a:ext cx="5672137" cy="197008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en-US" altLang="zh-TW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排序依據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」其中一個條件是「</a:t>
            </a:r>
            <a:r>
              <a:rPr lang="en-US" altLang="zh-TW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報名時間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」，但除非貴校使用「網上報名」，否則不宜使用。現在請選擇「級別」和「排序依據」(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優先次序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)，然後按「搜尋」。</a:t>
            </a:r>
          </a:p>
        </p:txBody>
      </p:sp>
      <p:sp>
        <p:nvSpPr>
          <p:cNvPr id="138244" name="Rectangle 8"/>
          <p:cNvSpPr>
            <a:spLocks noChangeArrowheads="1"/>
          </p:cNvSpPr>
          <p:nvPr/>
        </p:nvSpPr>
        <p:spPr bwMode="auto">
          <a:xfrm>
            <a:off x="5651500" y="2051050"/>
            <a:ext cx="595313" cy="7842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147461" name="Rectangle 6"/>
          <p:cNvSpPr>
            <a:spLocks noChangeArrowheads="1"/>
          </p:cNvSpPr>
          <p:nvPr/>
        </p:nvSpPr>
        <p:spPr bwMode="auto">
          <a:xfrm>
            <a:off x="3141663" y="1270000"/>
            <a:ext cx="192087" cy="92075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675">
                <a:solidFill>
                  <a:schemeClr val="tx1"/>
                </a:solidFill>
              </a:rPr>
              <a:t>2020</a:t>
            </a:r>
            <a:endParaRPr lang="zh-HK" altLang="en-US" sz="675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7" b="3839"/>
          <a:stretch>
            <a:fillRect/>
          </a:stretch>
        </p:blipFill>
        <p:spPr bwMode="auto">
          <a:xfrm>
            <a:off x="1062038" y="857250"/>
            <a:ext cx="8235950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1" name="Oval 6"/>
          <p:cNvSpPr>
            <a:spLocks noChangeArrowheads="1"/>
          </p:cNvSpPr>
          <p:nvPr/>
        </p:nvSpPr>
        <p:spPr bwMode="auto">
          <a:xfrm>
            <a:off x="2303463" y="3605213"/>
            <a:ext cx="338137" cy="1957387"/>
          </a:xfrm>
          <a:prstGeom prst="ellipse">
            <a:avLst/>
          </a:prstGeom>
          <a:noFill/>
          <a:ln w="572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140292" name="AutoShape 7"/>
          <p:cNvSpPr>
            <a:spLocks noChangeArrowheads="1"/>
          </p:cNvSpPr>
          <p:nvPr/>
        </p:nvSpPr>
        <p:spPr bwMode="auto">
          <a:xfrm>
            <a:off x="3424238" y="3995738"/>
            <a:ext cx="4252912" cy="1566862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搜尋後，選擇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欲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取錄的學生，然後按「增新」。</a:t>
            </a:r>
          </a:p>
        </p:txBody>
      </p:sp>
      <p:sp>
        <p:nvSpPr>
          <p:cNvPr id="140293" name="矩形 5"/>
          <p:cNvSpPr>
            <a:spLocks noChangeArrowheads="1"/>
          </p:cNvSpPr>
          <p:nvPr/>
        </p:nvSpPr>
        <p:spPr bwMode="auto">
          <a:xfrm>
            <a:off x="6516688" y="3779838"/>
            <a:ext cx="350837" cy="134937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00">
                <a:solidFill>
                  <a:schemeClr val="tx1"/>
                </a:solidFill>
              </a:rPr>
              <a:t>2020</a:t>
            </a:r>
            <a:endParaRPr lang="zh-HK" altLang="en-US" sz="600">
              <a:solidFill>
                <a:schemeClr val="tx1"/>
              </a:solidFill>
            </a:endParaRP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3522663" y="1274763"/>
            <a:ext cx="212725" cy="103187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750">
                <a:solidFill>
                  <a:schemeClr val="tx1"/>
                </a:solidFill>
              </a:rPr>
              <a:t>2020</a:t>
            </a:r>
            <a:endParaRPr lang="zh-HK" altLang="en-US" sz="75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2"/>
          <a:stretch>
            <a:fillRect/>
          </a:stretch>
        </p:blipFill>
        <p:spPr bwMode="auto">
          <a:xfrm>
            <a:off x="711200" y="944563"/>
            <a:ext cx="7577138" cy="479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AutoShape 2"/>
          <p:cNvSpPr>
            <a:spLocks noChangeArrowheads="1"/>
          </p:cNvSpPr>
          <p:nvPr/>
        </p:nvSpPr>
        <p:spPr bwMode="auto">
          <a:xfrm>
            <a:off x="2868613" y="4027488"/>
            <a:ext cx="2144712" cy="6064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按「搜尋」。</a:t>
            </a:r>
          </a:p>
        </p:txBody>
      </p:sp>
      <p:sp>
        <p:nvSpPr>
          <p:cNvPr id="14340" name="Oval 3"/>
          <p:cNvSpPr>
            <a:spLocks noChangeArrowheads="1"/>
          </p:cNvSpPr>
          <p:nvPr/>
        </p:nvSpPr>
        <p:spPr bwMode="auto">
          <a:xfrm>
            <a:off x="2114550" y="1431925"/>
            <a:ext cx="755650" cy="269875"/>
          </a:xfrm>
          <a:prstGeom prst="ellips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14341" name="Oval 3"/>
          <p:cNvSpPr>
            <a:spLocks noChangeArrowheads="1"/>
          </p:cNvSpPr>
          <p:nvPr/>
        </p:nvSpPr>
        <p:spPr bwMode="auto">
          <a:xfrm>
            <a:off x="2151063" y="3573463"/>
            <a:ext cx="747712" cy="373062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/>
          </a:p>
        </p:txBody>
      </p:sp>
      <p:sp>
        <p:nvSpPr>
          <p:cNvPr id="14342" name="AutoShape 2"/>
          <p:cNvSpPr>
            <a:spLocks noChangeArrowheads="1"/>
          </p:cNvSpPr>
          <p:nvPr/>
        </p:nvSpPr>
        <p:spPr bwMode="auto">
          <a:xfrm>
            <a:off x="4167188" y="4981575"/>
            <a:ext cx="3713162" cy="473075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35100" rIns="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HK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系統保安＞存取控制＞用戶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8" b="3336"/>
          <a:stretch>
            <a:fillRect/>
          </a:stretch>
        </p:blipFill>
        <p:spPr bwMode="auto">
          <a:xfrm>
            <a:off x="900113" y="857250"/>
            <a:ext cx="74676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9" name="AutoShape 6"/>
          <p:cNvSpPr>
            <a:spLocks noChangeArrowheads="1"/>
          </p:cNvSpPr>
          <p:nvPr/>
        </p:nvSpPr>
        <p:spPr bwMode="auto">
          <a:xfrm>
            <a:off x="4370388" y="4508500"/>
            <a:ext cx="3306762" cy="87788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這一個活動組別已成功加入數個會員了。</a:t>
            </a:r>
          </a:p>
        </p:txBody>
      </p:sp>
      <p:sp>
        <p:nvSpPr>
          <p:cNvPr id="142340" name="Oval 8"/>
          <p:cNvSpPr>
            <a:spLocks noChangeArrowheads="1"/>
          </p:cNvSpPr>
          <p:nvPr/>
        </p:nvSpPr>
        <p:spPr bwMode="auto">
          <a:xfrm>
            <a:off x="1817688" y="1079500"/>
            <a:ext cx="1022350" cy="204788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151557" name="Rectangle 6"/>
          <p:cNvSpPr>
            <a:spLocks noChangeArrowheads="1"/>
          </p:cNvSpPr>
          <p:nvPr/>
        </p:nvSpPr>
        <p:spPr bwMode="auto">
          <a:xfrm>
            <a:off x="3767138" y="1419225"/>
            <a:ext cx="192087" cy="93663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675">
                <a:solidFill>
                  <a:schemeClr val="tx1"/>
                </a:solidFill>
              </a:rPr>
              <a:t>2020</a:t>
            </a:r>
            <a:endParaRPr lang="zh-HK" altLang="en-US" sz="675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4" b="3583"/>
          <a:stretch>
            <a:fillRect/>
          </a:stretch>
        </p:blipFill>
        <p:spPr bwMode="auto">
          <a:xfrm>
            <a:off x="1089025" y="854075"/>
            <a:ext cx="7046913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7" name="AutoShape 2"/>
          <p:cNvSpPr>
            <a:spLocks noChangeArrowheads="1"/>
          </p:cNvSpPr>
          <p:nvPr/>
        </p:nvSpPr>
        <p:spPr bwMode="auto">
          <a:xfrm>
            <a:off x="2208213" y="3902075"/>
            <a:ext cx="5605462" cy="148431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現在嘗試不使用「報名」、「網上報名」，直接為一個活動加入成員。先在「依活動編修」選一個活動，然後按「繼續」。</a:t>
            </a:r>
          </a:p>
        </p:txBody>
      </p:sp>
      <p:sp>
        <p:nvSpPr>
          <p:cNvPr id="153604" name="Rectangle 6"/>
          <p:cNvSpPr>
            <a:spLocks noChangeArrowheads="1"/>
          </p:cNvSpPr>
          <p:nvPr/>
        </p:nvSpPr>
        <p:spPr bwMode="auto">
          <a:xfrm>
            <a:off x="2789238" y="1187450"/>
            <a:ext cx="192087" cy="93663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675">
                <a:solidFill>
                  <a:schemeClr val="tx1"/>
                </a:solidFill>
              </a:rPr>
              <a:t>2020</a:t>
            </a:r>
            <a:endParaRPr lang="zh-HK" altLang="en-US" sz="675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857250"/>
            <a:ext cx="7475538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5" name="AutoShape 2"/>
          <p:cNvSpPr>
            <a:spLocks noChangeArrowheads="1"/>
          </p:cNvSpPr>
          <p:nvPr/>
        </p:nvSpPr>
        <p:spPr bwMode="auto">
          <a:xfrm>
            <a:off x="2073275" y="4013200"/>
            <a:ext cx="5740400" cy="137318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如果上一個時段已有該活動的資料，可以按「</a:t>
            </a:r>
            <a:r>
              <a:rPr lang="en-US" altLang="zh-TW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增新前成員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」挑選上一個時段的學生。現在按「增新」加入新的成績。</a:t>
            </a:r>
          </a:p>
        </p:txBody>
      </p:sp>
      <p:sp>
        <p:nvSpPr>
          <p:cNvPr id="146436" name="Oval 6"/>
          <p:cNvSpPr>
            <a:spLocks noChangeArrowheads="1"/>
          </p:cNvSpPr>
          <p:nvPr/>
        </p:nvSpPr>
        <p:spPr bwMode="auto">
          <a:xfrm>
            <a:off x="1736725" y="1027113"/>
            <a:ext cx="919163" cy="349250"/>
          </a:xfrm>
          <a:prstGeom prst="ellips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146437" name="Oval 9"/>
          <p:cNvSpPr>
            <a:spLocks noChangeArrowheads="1"/>
          </p:cNvSpPr>
          <p:nvPr/>
        </p:nvSpPr>
        <p:spPr bwMode="auto">
          <a:xfrm>
            <a:off x="1682750" y="3430588"/>
            <a:ext cx="917575" cy="349250"/>
          </a:xfrm>
          <a:prstGeom prst="ellips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3521075" y="1293813"/>
            <a:ext cx="192088" cy="92075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675">
                <a:solidFill>
                  <a:schemeClr val="tx1"/>
                </a:solidFill>
              </a:rPr>
              <a:t>2020</a:t>
            </a:r>
            <a:endParaRPr lang="zh-HK" altLang="en-US" sz="675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9" b="3221"/>
          <a:stretch>
            <a:fillRect/>
          </a:stretch>
        </p:blipFill>
        <p:spPr bwMode="auto">
          <a:xfrm>
            <a:off x="1062038" y="857250"/>
            <a:ext cx="7065962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3" name="AutoShape 2"/>
          <p:cNvSpPr>
            <a:spLocks noChangeArrowheads="1"/>
          </p:cNvSpPr>
          <p:nvPr/>
        </p:nvSpPr>
        <p:spPr bwMode="auto">
          <a:xfrm>
            <a:off x="2884488" y="4171950"/>
            <a:ext cx="4929187" cy="87788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這個例子中，會在搜尋條件中選級別，然後按「搜尋」。</a:t>
            </a:r>
          </a:p>
        </p:txBody>
      </p:sp>
      <p:sp>
        <p:nvSpPr>
          <p:cNvPr id="157700" name="Rectangle 6"/>
          <p:cNvSpPr>
            <a:spLocks noChangeArrowheads="1"/>
          </p:cNvSpPr>
          <p:nvPr/>
        </p:nvSpPr>
        <p:spPr bwMode="auto">
          <a:xfrm>
            <a:off x="2890838" y="1330325"/>
            <a:ext cx="192087" cy="93663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675">
                <a:solidFill>
                  <a:schemeClr val="tx1"/>
                </a:solidFill>
              </a:rPr>
              <a:t>2020</a:t>
            </a:r>
            <a:endParaRPr lang="zh-HK" altLang="en-US" sz="675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47725"/>
            <a:ext cx="608488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1" name="AutoShape 4"/>
          <p:cNvSpPr>
            <a:spLocks noChangeArrowheads="1"/>
          </p:cNvSpPr>
          <p:nvPr/>
        </p:nvSpPr>
        <p:spPr bwMode="auto">
          <a:xfrm>
            <a:off x="3559175" y="4171950"/>
            <a:ext cx="4254500" cy="87788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揀選會加入該活動的學生，按「增新」。</a:t>
            </a:r>
          </a:p>
        </p:txBody>
      </p:sp>
      <p:sp>
        <p:nvSpPr>
          <p:cNvPr id="150532" name="Oval 5"/>
          <p:cNvSpPr>
            <a:spLocks noChangeArrowheads="1"/>
          </p:cNvSpPr>
          <p:nvPr/>
        </p:nvSpPr>
        <p:spPr bwMode="auto">
          <a:xfrm>
            <a:off x="2287588" y="847725"/>
            <a:ext cx="741362" cy="4948238"/>
          </a:xfrm>
          <a:prstGeom prst="ellipse">
            <a:avLst/>
          </a:prstGeom>
          <a:noFill/>
          <a:ln w="572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230313"/>
            <a:ext cx="8235950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79" name="AutoShape 2"/>
          <p:cNvSpPr>
            <a:spLocks noChangeArrowheads="1"/>
          </p:cNvSpPr>
          <p:nvPr/>
        </p:nvSpPr>
        <p:spPr bwMode="auto">
          <a:xfrm>
            <a:off x="4437063" y="4846638"/>
            <a:ext cx="3309937" cy="47307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這個活動也加入成員。</a:t>
            </a:r>
          </a:p>
        </p:txBody>
      </p:sp>
      <p:sp>
        <p:nvSpPr>
          <p:cNvPr id="152580" name="Oval 6"/>
          <p:cNvSpPr>
            <a:spLocks noChangeArrowheads="1"/>
          </p:cNvSpPr>
          <p:nvPr/>
        </p:nvSpPr>
        <p:spPr bwMode="auto">
          <a:xfrm>
            <a:off x="1817688" y="1430338"/>
            <a:ext cx="919162" cy="244475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161797" name="Rectangle 6"/>
          <p:cNvSpPr>
            <a:spLocks noChangeArrowheads="1"/>
          </p:cNvSpPr>
          <p:nvPr/>
        </p:nvSpPr>
        <p:spPr bwMode="auto">
          <a:xfrm>
            <a:off x="3675063" y="1814513"/>
            <a:ext cx="192087" cy="93662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675">
                <a:solidFill>
                  <a:schemeClr val="tx1"/>
                </a:solidFill>
              </a:rPr>
              <a:t>2020</a:t>
            </a:r>
            <a:endParaRPr lang="zh-HK" altLang="en-US" sz="675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79500"/>
            <a:ext cx="8197850" cy="382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7" name="AutoShape 6"/>
          <p:cNvSpPr>
            <a:spLocks noChangeArrowheads="1"/>
          </p:cNvSpPr>
          <p:nvPr/>
        </p:nvSpPr>
        <p:spPr bwMode="auto">
          <a:xfrm>
            <a:off x="2344738" y="4441825"/>
            <a:ext cx="5400675" cy="114776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將來可按需要修改個別學生的「</a:t>
            </a:r>
            <a:r>
              <a:rPr lang="en-US" altLang="zh-TW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職位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」和「</a:t>
            </a:r>
            <a:r>
              <a:rPr lang="en-US" altLang="zh-TW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表現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」。這些資料也可以加入成績表內。</a:t>
            </a:r>
          </a:p>
        </p:txBody>
      </p:sp>
      <p:sp>
        <p:nvSpPr>
          <p:cNvPr id="154628" name="Rectangle 9"/>
          <p:cNvSpPr>
            <a:spLocks noChangeArrowheads="1"/>
          </p:cNvSpPr>
          <p:nvPr/>
        </p:nvSpPr>
        <p:spPr bwMode="auto">
          <a:xfrm>
            <a:off x="6435725" y="3833813"/>
            <a:ext cx="1916113" cy="6080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163845" name="Rectangle 6"/>
          <p:cNvSpPr>
            <a:spLocks noChangeArrowheads="1"/>
          </p:cNvSpPr>
          <p:nvPr/>
        </p:nvSpPr>
        <p:spPr bwMode="auto">
          <a:xfrm>
            <a:off x="3686175" y="1668463"/>
            <a:ext cx="192088" cy="93662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675">
                <a:solidFill>
                  <a:schemeClr val="tx1"/>
                </a:solidFill>
              </a:rPr>
              <a:t>2020</a:t>
            </a:r>
            <a:endParaRPr lang="zh-HK" altLang="en-US" sz="675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9"/>
          <a:stretch>
            <a:fillRect/>
          </a:stretch>
        </p:blipFill>
        <p:spPr bwMode="auto">
          <a:xfrm>
            <a:off x="711200" y="857250"/>
            <a:ext cx="7745413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5" name="AutoShape 6"/>
          <p:cNvSpPr>
            <a:spLocks noChangeArrowheads="1"/>
          </p:cNvSpPr>
          <p:nvPr/>
        </p:nvSpPr>
        <p:spPr bwMode="auto">
          <a:xfrm>
            <a:off x="1844675" y="4265613"/>
            <a:ext cx="5886450" cy="14620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如果學校在「可提供課外活動」設定了預設值，這兩個欄位就會自動加入預設值。不過，仍可以為個別學生作出修訂。</a:t>
            </a:r>
          </a:p>
        </p:txBody>
      </p:sp>
      <p:sp>
        <p:nvSpPr>
          <p:cNvPr id="165892" name="Rectangle 6"/>
          <p:cNvSpPr>
            <a:spLocks noChangeArrowheads="1"/>
          </p:cNvSpPr>
          <p:nvPr/>
        </p:nvSpPr>
        <p:spPr bwMode="auto">
          <a:xfrm>
            <a:off x="3762375" y="1241425"/>
            <a:ext cx="192088" cy="93663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675">
                <a:solidFill>
                  <a:schemeClr val="tx1"/>
                </a:solidFill>
              </a:rPr>
              <a:t>2020</a:t>
            </a:r>
            <a:endParaRPr lang="zh-HK" altLang="en-US" sz="675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"/>
          <p:cNvSpPr>
            <a:spLocks noGrp="1" noChangeArrowheads="1"/>
          </p:cNvSpPr>
          <p:nvPr>
            <p:ph type="title"/>
          </p:nvPr>
        </p:nvSpPr>
        <p:spPr>
          <a:xfrm>
            <a:off x="1485900" y="1063625"/>
            <a:ext cx="6172200" cy="857250"/>
          </a:xfrm>
        </p:spPr>
        <p:txBody>
          <a:bodyPr anchor="t"/>
          <a:lstStyle/>
          <a:p>
            <a:pPr defTabSz="336947" eaLnBrk="1" hangingPunct="1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altLang="zh-TW" sz="1050" smtClean="0"/>
              <a:t>「依學生煸修」</a:t>
            </a:r>
          </a:p>
        </p:txBody>
      </p:sp>
      <p:sp>
        <p:nvSpPr>
          <p:cNvPr id="158723" name="Text Box 2"/>
          <p:cNvSpPr txBox="1">
            <a:spLocks noChangeArrowheads="1"/>
          </p:cNvSpPr>
          <p:nvPr/>
        </p:nvSpPr>
        <p:spPr bwMode="auto">
          <a:xfrm>
            <a:off x="1277938" y="890588"/>
            <a:ext cx="6588125" cy="7635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300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「課外活動」	</a:t>
            </a:r>
            <a:r>
              <a:rPr lang="en-US" altLang="zh-TW" sz="45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依學生編修</a:t>
            </a:r>
          </a:p>
        </p:txBody>
      </p:sp>
      <p:sp>
        <p:nvSpPr>
          <p:cNvPr id="158724" name="Text Box 3"/>
          <p:cNvSpPr txBox="1">
            <a:spLocks noChangeArrowheads="1"/>
          </p:cNvSpPr>
          <p:nvPr/>
        </p:nvSpPr>
        <p:spPr bwMode="auto">
          <a:xfrm>
            <a:off x="1331913" y="1889125"/>
            <a:ext cx="6481762" cy="408463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 marL="534988" indent="-53498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TW" sz="3000">
                <a:latin typeface="Times New Roman" panose="02020603050405020304" pitchFamily="18" charset="0"/>
                <a:ea typeface="標楷體" panose="03000509000000000000" pitchFamily="65" charset="-120"/>
              </a:rPr>
              <a:t>「課外活動」→「依學生編修」</a:t>
            </a:r>
          </a:p>
          <a:p>
            <a:pPr algn="ctr">
              <a:spcBef>
                <a:spcPct val="0"/>
              </a:spcBef>
              <a:spcAft>
                <a:spcPts val="1875"/>
              </a:spcAft>
            </a:pPr>
            <a:r>
              <a:rPr lang="en-US" altLang="zh-HK" sz="3000">
                <a:latin typeface="Times New Roman" panose="02020603050405020304" pitchFamily="18" charset="0"/>
                <a:ea typeface="標楷體" panose="03000509000000000000" pitchFamily="65" charset="-120"/>
              </a:rPr>
              <a:t>Student Activities &gt; Maint By Student</a:t>
            </a:r>
          </a:p>
          <a:p>
            <a:pPr algn="just">
              <a:spcBef>
                <a:spcPct val="0"/>
              </a:spcBef>
              <a:spcAft>
                <a:spcPts val="1350"/>
              </a:spcAft>
              <a:buClr>
                <a:srgbClr val="6600FF"/>
              </a:buClr>
              <a:buFont typeface="Wingdings" panose="05000000000000000000" pitchFamily="2" charset="2"/>
              <a:buChar char=""/>
            </a:pPr>
            <a:r>
              <a:rPr lang="en-US" altLang="zh-TW" sz="270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為個別學生加入一個或多個活動</a:t>
            </a:r>
          </a:p>
          <a:p>
            <a:pPr algn="just">
              <a:spcBef>
                <a:spcPct val="0"/>
              </a:spcBef>
              <a:spcAft>
                <a:spcPts val="1350"/>
              </a:spcAft>
              <a:buClr>
                <a:srgbClr val="6600FF"/>
              </a:buClr>
              <a:buFont typeface="Wingdings" panose="05000000000000000000" pitchFamily="2" charset="2"/>
              <a:buChar char=""/>
            </a:pPr>
            <a:r>
              <a:rPr lang="en-US" altLang="zh-TW" sz="270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編修該學生的活動職位及表現</a:t>
            </a:r>
          </a:p>
          <a:p>
            <a:pPr algn="just">
              <a:spcBef>
                <a:spcPct val="0"/>
              </a:spcBef>
              <a:spcAft>
                <a:spcPts val="1350"/>
              </a:spcAft>
              <a:buClr>
                <a:srgbClr val="6600FF"/>
              </a:buClr>
              <a:buFont typeface="Wingdings" panose="05000000000000000000" pitchFamily="2" charset="2"/>
              <a:buChar char=""/>
            </a:pPr>
            <a:r>
              <a:rPr lang="en-US" altLang="zh-TW" sz="270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決定會否讓活動紀錄加入該生的成績表</a:t>
            </a:r>
          </a:p>
          <a:p>
            <a:pPr algn="just">
              <a:spcBef>
                <a:spcPct val="0"/>
              </a:spcBef>
              <a:spcAft>
                <a:spcPts val="1350"/>
              </a:spcAft>
              <a:buClrTx/>
              <a:buSzTx/>
            </a:pPr>
            <a:endParaRPr lang="en-US" altLang="zh-HK" sz="2700">
              <a:solidFill>
                <a:srgbClr val="6600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73" b="2840"/>
          <a:stretch>
            <a:fillRect/>
          </a:stretch>
        </p:blipFill>
        <p:spPr bwMode="auto">
          <a:xfrm>
            <a:off x="1089025" y="857250"/>
            <a:ext cx="6992938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1" name="AutoShape 2"/>
          <p:cNvSpPr>
            <a:spLocks noChangeArrowheads="1"/>
          </p:cNvSpPr>
          <p:nvPr/>
        </p:nvSpPr>
        <p:spPr bwMode="auto">
          <a:xfrm>
            <a:off x="2074863" y="3497263"/>
            <a:ext cx="5738812" cy="8778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除了「依活動編修」，還可以「</a:t>
            </a:r>
            <a:r>
              <a:rPr lang="en-US" altLang="zh-TW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依學生編修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」，即為一個學生加入數項活動。</a:t>
            </a:r>
          </a:p>
        </p:txBody>
      </p:sp>
      <p:sp>
        <p:nvSpPr>
          <p:cNvPr id="160772" name="AutoShape 3"/>
          <p:cNvSpPr>
            <a:spLocks noChangeArrowheads="1"/>
          </p:cNvSpPr>
          <p:nvPr/>
        </p:nvSpPr>
        <p:spPr bwMode="auto">
          <a:xfrm>
            <a:off x="6124575" y="4981575"/>
            <a:ext cx="1689100" cy="473075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依學生編修</a:t>
            </a:r>
          </a:p>
        </p:txBody>
      </p:sp>
      <p:sp>
        <p:nvSpPr>
          <p:cNvPr id="169989" name="Rectangle 6"/>
          <p:cNvSpPr>
            <a:spLocks noChangeArrowheads="1"/>
          </p:cNvSpPr>
          <p:nvPr/>
        </p:nvSpPr>
        <p:spPr bwMode="auto">
          <a:xfrm>
            <a:off x="3141663" y="1217613"/>
            <a:ext cx="192087" cy="92075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675">
                <a:solidFill>
                  <a:schemeClr val="tx1"/>
                </a:solidFill>
              </a:rPr>
              <a:t>2020</a:t>
            </a:r>
            <a:endParaRPr lang="zh-HK" altLang="en-US" sz="675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24" b="9544"/>
          <a:stretch>
            <a:fillRect/>
          </a:stretch>
        </p:blipFill>
        <p:spPr bwMode="auto">
          <a:xfrm>
            <a:off x="792163" y="844550"/>
            <a:ext cx="6831012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2"/>
          <p:cNvSpPr>
            <a:spLocks noChangeArrowheads="1"/>
          </p:cNvSpPr>
          <p:nvPr/>
        </p:nvSpPr>
        <p:spPr bwMode="auto">
          <a:xfrm>
            <a:off x="4437063" y="4913313"/>
            <a:ext cx="3429000" cy="47307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按要編修用戶的超連結</a:t>
            </a:r>
          </a:p>
        </p:txBody>
      </p:sp>
      <p:sp>
        <p:nvSpPr>
          <p:cNvPr id="16388" name="Rounded Rectangle 1"/>
          <p:cNvSpPr>
            <a:spLocks noChangeArrowheads="1"/>
          </p:cNvSpPr>
          <p:nvPr/>
        </p:nvSpPr>
        <p:spPr bwMode="auto">
          <a:xfrm>
            <a:off x="2170113" y="3914775"/>
            <a:ext cx="942975" cy="175577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4" b="2773"/>
          <a:stretch>
            <a:fillRect/>
          </a:stretch>
        </p:blipFill>
        <p:spPr bwMode="auto">
          <a:xfrm>
            <a:off x="1089025" y="847725"/>
            <a:ext cx="69929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19" name="AutoShape 4"/>
          <p:cNvSpPr>
            <a:spLocks noChangeArrowheads="1"/>
          </p:cNvSpPr>
          <p:nvPr/>
        </p:nvSpPr>
        <p:spPr bwMode="auto">
          <a:xfrm>
            <a:off x="3829050" y="4846638"/>
            <a:ext cx="3984625" cy="53975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搜尋後，按學生的超連結。</a:t>
            </a:r>
          </a:p>
        </p:txBody>
      </p:sp>
      <p:sp>
        <p:nvSpPr>
          <p:cNvPr id="162820" name="Oval 5"/>
          <p:cNvSpPr>
            <a:spLocks noChangeArrowheads="1"/>
          </p:cNvSpPr>
          <p:nvPr/>
        </p:nvSpPr>
        <p:spPr bwMode="auto">
          <a:xfrm>
            <a:off x="2413000" y="2781300"/>
            <a:ext cx="606425" cy="2970213"/>
          </a:xfrm>
          <a:prstGeom prst="ellipse">
            <a:avLst/>
          </a:prstGeom>
          <a:noFill/>
          <a:ln w="572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172037" name="Rectangle 6"/>
          <p:cNvSpPr>
            <a:spLocks noChangeArrowheads="1"/>
          </p:cNvSpPr>
          <p:nvPr/>
        </p:nvSpPr>
        <p:spPr bwMode="auto">
          <a:xfrm>
            <a:off x="3163888" y="1217613"/>
            <a:ext cx="192087" cy="93662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675">
                <a:solidFill>
                  <a:schemeClr val="tx1"/>
                </a:solidFill>
              </a:rPr>
              <a:t>2020</a:t>
            </a:r>
            <a:endParaRPr lang="zh-HK" altLang="en-US" sz="675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93" b="3221"/>
          <a:stretch>
            <a:fillRect/>
          </a:stretch>
        </p:blipFill>
        <p:spPr bwMode="auto">
          <a:xfrm>
            <a:off x="1116013" y="857250"/>
            <a:ext cx="7021512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7" name="AutoShape 2"/>
          <p:cNvSpPr>
            <a:spLocks noChangeArrowheads="1"/>
          </p:cNvSpPr>
          <p:nvPr/>
        </p:nvSpPr>
        <p:spPr bwMode="auto">
          <a:xfrm>
            <a:off x="3963988" y="4508500"/>
            <a:ext cx="3848100" cy="87788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要為這學生加入活動，請按「增新」。</a:t>
            </a:r>
          </a:p>
        </p:txBody>
      </p:sp>
      <p:sp>
        <p:nvSpPr>
          <p:cNvPr id="174084" name="Rectangle 6"/>
          <p:cNvSpPr>
            <a:spLocks noChangeArrowheads="1"/>
          </p:cNvSpPr>
          <p:nvPr/>
        </p:nvSpPr>
        <p:spPr bwMode="auto">
          <a:xfrm>
            <a:off x="3544888" y="1484313"/>
            <a:ext cx="193675" cy="93662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675">
                <a:solidFill>
                  <a:schemeClr val="tx1"/>
                </a:solidFill>
              </a:rPr>
              <a:t>2020</a:t>
            </a:r>
            <a:endParaRPr lang="zh-HK" altLang="en-US" sz="675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00" b="3221"/>
          <a:stretch>
            <a:fillRect/>
          </a:stretch>
        </p:blipFill>
        <p:spPr bwMode="auto">
          <a:xfrm>
            <a:off x="1062038" y="857250"/>
            <a:ext cx="7037387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15" name="AutoShape 5"/>
          <p:cNvSpPr>
            <a:spLocks noChangeArrowheads="1"/>
          </p:cNvSpPr>
          <p:nvPr/>
        </p:nvSpPr>
        <p:spPr bwMode="auto">
          <a:xfrm>
            <a:off x="4167188" y="4508500"/>
            <a:ext cx="3646487" cy="87788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選出該學生會加入的活動組別，按「增新」。</a:t>
            </a:r>
          </a:p>
        </p:txBody>
      </p:sp>
      <p:sp>
        <p:nvSpPr>
          <p:cNvPr id="166916" name="Oval 6"/>
          <p:cNvSpPr>
            <a:spLocks noChangeArrowheads="1"/>
          </p:cNvSpPr>
          <p:nvPr/>
        </p:nvSpPr>
        <p:spPr bwMode="auto">
          <a:xfrm>
            <a:off x="2303463" y="2619375"/>
            <a:ext cx="541337" cy="3119438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176133" name="Rectangle 6"/>
          <p:cNvSpPr>
            <a:spLocks noChangeArrowheads="1"/>
          </p:cNvSpPr>
          <p:nvPr/>
        </p:nvSpPr>
        <p:spPr bwMode="auto">
          <a:xfrm>
            <a:off x="3481388" y="1379538"/>
            <a:ext cx="192087" cy="92075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675">
                <a:solidFill>
                  <a:schemeClr val="tx1"/>
                </a:solidFill>
              </a:rPr>
              <a:t>2020</a:t>
            </a:r>
            <a:endParaRPr lang="zh-HK" altLang="en-US" sz="675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13536" b="2882"/>
          <a:stretch>
            <a:fillRect/>
          </a:stretch>
        </p:blipFill>
        <p:spPr bwMode="auto">
          <a:xfrm>
            <a:off x="1143000" y="849313"/>
            <a:ext cx="6937375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3" name="AutoShape 2"/>
          <p:cNvSpPr>
            <a:spLocks noChangeArrowheads="1"/>
          </p:cNvSpPr>
          <p:nvPr/>
        </p:nvSpPr>
        <p:spPr bwMode="auto">
          <a:xfrm>
            <a:off x="2493963" y="3671888"/>
            <a:ext cx="3578225" cy="8778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完成後，會顯示該學生已加入的活動組別。</a:t>
            </a:r>
          </a:p>
        </p:txBody>
      </p:sp>
      <p:sp>
        <p:nvSpPr>
          <p:cNvPr id="168964" name="Oval 6"/>
          <p:cNvSpPr>
            <a:spLocks noChangeArrowheads="1"/>
          </p:cNvSpPr>
          <p:nvPr/>
        </p:nvSpPr>
        <p:spPr bwMode="auto">
          <a:xfrm>
            <a:off x="2384425" y="1027113"/>
            <a:ext cx="742950" cy="269875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178181" name="Rectangle 6"/>
          <p:cNvSpPr>
            <a:spLocks noChangeArrowheads="1"/>
          </p:cNvSpPr>
          <p:nvPr/>
        </p:nvSpPr>
        <p:spPr bwMode="auto">
          <a:xfrm>
            <a:off x="3575050" y="1589088"/>
            <a:ext cx="192088" cy="92075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675">
                <a:solidFill>
                  <a:schemeClr val="tx1"/>
                </a:solidFill>
              </a:rPr>
              <a:t>2020</a:t>
            </a:r>
            <a:endParaRPr lang="zh-HK" altLang="en-US" sz="675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24" b="3221"/>
          <a:stretch>
            <a:fillRect/>
          </a:stretch>
        </p:blipFill>
        <p:spPr bwMode="auto">
          <a:xfrm>
            <a:off x="1087438" y="857250"/>
            <a:ext cx="7021512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1" name="AutoShape 2"/>
          <p:cNvSpPr>
            <a:spLocks noChangeArrowheads="1"/>
          </p:cNvSpPr>
          <p:nvPr/>
        </p:nvSpPr>
        <p:spPr bwMode="auto">
          <a:xfrm>
            <a:off x="2351088" y="3878263"/>
            <a:ext cx="5400675" cy="160655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「學生學習概覽資料」為新高中專用版面，小學的</a:t>
            </a:r>
            <a:r>
              <a:rPr lang="en-US" altLang="zh-HK">
                <a:latin typeface="標楷體" panose="03000509000000000000" pitchFamily="65" charset="-120"/>
                <a:ea typeface="標楷體" panose="03000509000000000000" pitchFamily="65" charset="-120"/>
              </a:rPr>
              <a:t>WebSAMS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不會顯示。本版面的情況跟「依學生編修」的相關版面相同。</a:t>
            </a:r>
          </a:p>
        </p:txBody>
      </p:sp>
      <p:sp>
        <p:nvSpPr>
          <p:cNvPr id="180228" name="Rectangle 6"/>
          <p:cNvSpPr>
            <a:spLocks noChangeArrowheads="1"/>
          </p:cNvSpPr>
          <p:nvPr/>
        </p:nvSpPr>
        <p:spPr bwMode="auto">
          <a:xfrm>
            <a:off x="3517900" y="1484313"/>
            <a:ext cx="192088" cy="93662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675">
                <a:solidFill>
                  <a:schemeClr val="tx1"/>
                </a:solidFill>
              </a:rPr>
              <a:t>2020</a:t>
            </a:r>
            <a:endParaRPr lang="zh-HK" altLang="en-US" sz="675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1"/>
          <p:cNvSpPr>
            <a:spLocks noGrp="1" noChangeArrowheads="1"/>
          </p:cNvSpPr>
          <p:nvPr>
            <p:ph type="title"/>
          </p:nvPr>
        </p:nvSpPr>
        <p:spPr>
          <a:xfrm>
            <a:off x="1485900" y="1063625"/>
            <a:ext cx="6172200" cy="857250"/>
          </a:xfrm>
        </p:spPr>
        <p:txBody>
          <a:bodyPr anchor="t"/>
          <a:lstStyle/>
          <a:p>
            <a:pPr defTabSz="336947" eaLnBrk="1" hangingPunct="1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altLang="zh-TW" sz="1050" smtClean="0"/>
              <a:t>「取錄結果」</a:t>
            </a:r>
          </a:p>
        </p:txBody>
      </p:sp>
      <p:sp>
        <p:nvSpPr>
          <p:cNvPr id="173059" name="Text Box 2"/>
          <p:cNvSpPr txBox="1">
            <a:spLocks noChangeArrowheads="1"/>
          </p:cNvSpPr>
          <p:nvPr/>
        </p:nvSpPr>
        <p:spPr bwMode="auto">
          <a:xfrm>
            <a:off x="1277938" y="890588"/>
            <a:ext cx="6588125" cy="7635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300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「課外活動」	</a:t>
            </a:r>
            <a:r>
              <a:rPr lang="en-US" altLang="zh-TW" sz="45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取錄結果</a:t>
            </a:r>
          </a:p>
        </p:txBody>
      </p:sp>
      <p:sp>
        <p:nvSpPr>
          <p:cNvPr id="173060" name="Text Box 3"/>
          <p:cNvSpPr txBox="1">
            <a:spLocks noChangeArrowheads="1"/>
          </p:cNvSpPr>
          <p:nvPr/>
        </p:nvSpPr>
        <p:spPr bwMode="auto">
          <a:xfrm>
            <a:off x="1331913" y="1889125"/>
            <a:ext cx="6481762" cy="36703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 marL="534988" indent="-53498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TW" sz="3000">
                <a:latin typeface="Times New Roman" panose="02020603050405020304" pitchFamily="18" charset="0"/>
                <a:ea typeface="標楷體" panose="03000509000000000000" pitchFamily="65" charset="-120"/>
              </a:rPr>
              <a:t>「課外活動」→「取錄結果」</a:t>
            </a:r>
          </a:p>
          <a:p>
            <a:pPr algn="ctr">
              <a:spcBef>
                <a:spcPct val="0"/>
              </a:spcBef>
              <a:spcAft>
                <a:spcPts val="1875"/>
              </a:spcAft>
            </a:pPr>
            <a:r>
              <a:rPr lang="en-US" altLang="zh-HK" sz="3000">
                <a:latin typeface="Times New Roman" panose="02020603050405020304" pitchFamily="18" charset="0"/>
                <a:ea typeface="標楷體" panose="03000509000000000000" pitchFamily="65" charset="-120"/>
              </a:rPr>
              <a:t>Student Activities &gt; Allocation Result</a:t>
            </a:r>
          </a:p>
          <a:p>
            <a:pPr algn="just">
              <a:spcBef>
                <a:spcPct val="0"/>
              </a:spcBef>
              <a:spcAft>
                <a:spcPts val="1350"/>
              </a:spcAft>
              <a:buClr>
                <a:srgbClr val="6600FF"/>
              </a:buClr>
              <a:buFont typeface="Wingdings" panose="05000000000000000000" pitchFamily="2" charset="2"/>
              <a:buChar char=""/>
            </a:pPr>
            <a:r>
              <a:rPr lang="en-US" altLang="zh-TW" sz="270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讓教職員查閱活動的成員一覽表</a:t>
            </a:r>
          </a:p>
          <a:p>
            <a:pPr algn="just">
              <a:spcBef>
                <a:spcPct val="0"/>
              </a:spcBef>
              <a:spcAft>
                <a:spcPts val="1350"/>
              </a:spcAft>
              <a:buClr>
                <a:srgbClr val="6600FF"/>
              </a:buClr>
              <a:buFont typeface="Wingdings" panose="05000000000000000000" pitchFamily="2" charset="2"/>
              <a:buChar char=""/>
            </a:pPr>
            <a:r>
              <a:rPr lang="en-US" altLang="zh-TW" sz="270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讓學生在網上查閱自己的報名結果</a:t>
            </a:r>
          </a:p>
          <a:p>
            <a:pPr algn="just">
              <a:spcBef>
                <a:spcPct val="0"/>
              </a:spcBef>
              <a:spcAft>
                <a:spcPts val="1350"/>
              </a:spcAft>
              <a:buClr>
                <a:srgbClr val="6600FF"/>
              </a:buClr>
              <a:buFont typeface="Wingdings" panose="05000000000000000000" pitchFamily="2" charset="2"/>
              <a:buChar char=""/>
            </a:pPr>
            <a:r>
              <a:rPr lang="en-US" altLang="zh-TW" sz="270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讓學生在網上查閱活動的成員一覽表</a:t>
            </a:r>
          </a:p>
          <a:p>
            <a:pPr algn="just">
              <a:spcBef>
                <a:spcPct val="0"/>
              </a:spcBef>
              <a:spcAft>
                <a:spcPts val="1350"/>
              </a:spcAft>
              <a:buClrTx/>
              <a:buSzTx/>
            </a:pPr>
            <a:endParaRPr lang="en-US" altLang="zh-HK" sz="2700">
              <a:solidFill>
                <a:srgbClr val="6600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54" b="3024"/>
          <a:stretch>
            <a:fillRect/>
          </a:stretch>
        </p:blipFill>
        <p:spPr bwMode="auto">
          <a:xfrm>
            <a:off x="1062038" y="857250"/>
            <a:ext cx="7046912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7" name="AutoShape 2"/>
          <p:cNvSpPr>
            <a:spLocks noChangeArrowheads="1"/>
          </p:cNvSpPr>
          <p:nvPr/>
        </p:nvSpPr>
        <p:spPr bwMode="auto">
          <a:xfrm>
            <a:off x="2141538" y="2416175"/>
            <a:ext cx="5738812" cy="195738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所有經「依活動編修」、「依學生編修」加入的學生，都視為活動正式取錄的成員。「</a:t>
            </a:r>
            <a:r>
              <a:rPr lang="en-US" altLang="zh-TW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取錄結果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」像其它模組的「查詢」，只能查閱，不能修改。請選擇活動後，請「繼續」。</a:t>
            </a:r>
          </a:p>
        </p:txBody>
      </p:sp>
      <p:sp>
        <p:nvSpPr>
          <p:cNvPr id="175108" name="AutoShape 3"/>
          <p:cNvSpPr>
            <a:spLocks noChangeArrowheads="1"/>
          </p:cNvSpPr>
          <p:nvPr/>
        </p:nvSpPr>
        <p:spPr bwMode="auto">
          <a:xfrm>
            <a:off x="6394450" y="5049838"/>
            <a:ext cx="1417638" cy="404812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取錄結果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93" b="3204"/>
          <a:stretch>
            <a:fillRect/>
          </a:stretch>
        </p:blipFill>
        <p:spPr bwMode="auto">
          <a:xfrm>
            <a:off x="1087438" y="857250"/>
            <a:ext cx="7059612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5" name="AutoShape 4"/>
          <p:cNvSpPr>
            <a:spLocks noChangeArrowheads="1"/>
          </p:cNvSpPr>
          <p:nvPr/>
        </p:nvSpPr>
        <p:spPr bwMode="auto">
          <a:xfrm>
            <a:off x="3559175" y="4846638"/>
            <a:ext cx="4254500" cy="53975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這是其中一個活動組別名單。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12918" b="3633"/>
          <a:stretch>
            <a:fillRect/>
          </a:stretch>
        </p:blipFill>
        <p:spPr bwMode="auto">
          <a:xfrm>
            <a:off x="1143000" y="857250"/>
            <a:ext cx="6992938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3" name="AutoShape 2"/>
          <p:cNvSpPr>
            <a:spLocks noChangeArrowheads="1"/>
          </p:cNvSpPr>
          <p:nvPr/>
        </p:nvSpPr>
        <p:spPr bwMode="auto">
          <a:xfrm>
            <a:off x="1668463" y="3767138"/>
            <a:ext cx="6143625" cy="161925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這是學生在網上進入</a:t>
            </a:r>
            <a:r>
              <a:rPr lang="en-US" altLang="zh-HK">
                <a:latin typeface="標楷體" panose="03000509000000000000" pitchFamily="65" charset="-120"/>
                <a:ea typeface="標楷體" panose="03000509000000000000" pitchFamily="65" charset="-120"/>
              </a:rPr>
              <a:t>WebSAMS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「課外活動」→「取錄結果」的第一版。這裏可看到該學生報名的活動，並可以看到是否被取錄。現選活動，按「繼續」。</a:t>
            </a:r>
          </a:p>
        </p:txBody>
      </p:sp>
      <p:sp>
        <p:nvSpPr>
          <p:cNvPr id="188420" name="Rectangle 6"/>
          <p:cNvSpPr>
            <a:spLocks noChangeArrowheads="1"/>
          </p:cNvSpPr>
          <p:nvPr/>
        </p:nvSpPr>
        <p:spPr bwMode="auto">
          <a:xfrm>
            <a:off x="3098800" y="1308100"/>
            <a:ext cx="192088" cy="92075"/>
          </a:xfrm>
          <a:prstGeom prst="rect">
            <a:avLst/>
          </a:prstGeom>
          <a:solidFill>
            <a:srgbClr val="E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675">
                <a:solidFill>
                  <a:schemeClr val="tx1"/>
                </a:solidFill>
              </a:rPr>
              <a:t>2020</a:t>
            </a:r>
            <a:endParaRPr lang="zh-HK" altLang="en-US" sz="675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89" b="3738"/>
          <a:stretch>
            <a:fillRect/>
          </a:stretch>
        </p:blipFill>
        <p:spPr bwMode="auto">
          <a:xfrm>
            <a:off x="1062038" y="857250"/>
            <a:ext cx="705802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1" name="AutoShape 4"/>
          <p:cNvSpPr>
            <a:spLocks noChangeArrowheads="1"/>
          </p:cNvSpPr>
          <p:nvPr/>
        </p:nvSpPr>
        <p:spPr bwMode="auto">
          <a:xfrm>
            <a:off x="2276475" y="4508500"/>
            <a:ext cx="5537200" cy="87788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這是學生在網上看到的其中一個活動組別名單，外觀跟教職員的差不多。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574675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2"/>
          <p:cNvSpPr>
            <a:spLocks noChangeArrowheads="1"/>
          </p:cNvSpPr>
          <p:nvPr/>
        </p:nvSpPr>
        <p:spPr bwMode="auto">
          <a:xfrm>
            <a:off x="5922963" y="4238625"/>
            <a:ext cx="2700337" cy="541338"/>
          </a:xfrm>
          <a:prstGeom prst="wedgeRoundRectCallout">
            <a:avLst>
              <a:gd name="adj1" fmla="val -93722"/>
              <a:gd name="adj2" fmla="val 186935"/>
              <a:gd name="adj3" fmla="val 16667"/>
            </a:avLst>
          </a:prstGeom>
          <a:solidFill>
            <a:srgbClr val="FFFF66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選「編配用戶組」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13084" b="8714"/>
          <a:stretch>
            <a:fillRect/>
          </a:stretch>
        </p:blipFill>
        <p:spPr bwMode="auto">
          <a:xfrm>
            <a:off x="900113" y="857250"/>
            <a:ext cx="739775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299" name="AutoShape 5"/>
          <p:cNvSpPr>
            <a:spLocks noChangeArrowheads="1"/>
          </p:cNvSpPr>
          <p:nvPr/>
        </p:nvSpPr>
        <p:spPr bwMode="auto">
          <a:xfrm>
            <a:off x="3735388" y="3159125"/>
            <a:ext cx="4130675" cy="1133475"/>
          </a:xfrm>
          <a:prstGeom prst="wedgeRoundRectCallout">
            <a:avLst>
              <a:gd name="adj1" fmla="val -34556"/>
              <a:gd name="adj2" fmla="val -197375"/>
              <a:gd name="adj3" fmla="val 16667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2400">
                <a:solidFill>
                  <a:schemeClr val="tx1"/>
                </a:solidFill>
                <a:ea typeface="標楷體" panose="03000509000000000000" pitchFamily="65" charset="-120"/>
              </a:rPr>
              <a:t>可以利用範本來匯入大量課外活動資料記錄</a:t>
            </a:r>
          </a:p>
        </p:txBody>
      </p:sp>
      <p:sp>
        <p:nvSpPr>
          <p:cNvPr id="183300" name="AutoShape 6"/>
          <p:cNvSpPr>
            <a:spLocks noChangeArrowheads="1"/>
          </p:cNvSpPr>
          <p:nvPr/>
        </p:nvSpPr>
        <p:spPr bwMode="auto">
          <a:xfrm>
            <a:off x="4518025" y="5049838"/>
            <a:ext cx="2862263" cy="473075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35100" rIns="0" bIns="351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TW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課外活動 </a:t>
            </a:r>
            <a:r>
              <a:rPr lang="en-US" altLang="zh-HK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en-US" altLang="zh-TW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匯入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1"/>
          <p:cNvSpPr txBox="1">
            <a:spLocks noChangeArrowheads="1"/>
          </p:cNvSpPr>
          <p:nvPr/>
        </p:nvSpPr>
        <p:spPr bwMode="auto">
          <a:xfrm>
            <a:off x="1493838" y="2187575"/>
            <a:ext cx="6481762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zh-HK" altLang="en-US" sz="4050" smtClean="0">
                <a:latin typeface="Trebuchet MS" panose="020B0603020202020204" pitchFamily="34" charset="0"/>
                <a:ea typeface="標楷體" panose="03000509000000000000" pitchFamily="65" charset="-120"/>
              </a:rPr>
              <a:t>項目為本 </a:t>
            </a:r>
            <a:r>
              <a:rPr lang="en-US" altLang="zh-HK" sz="4050" smtClean="0">
                <a:latin typeface="Trebuchet MS" panose="020B0603020202020204" pitchFamily="34" charset="0"/>
                <a:ea typeface="標楷體" panose="03000509000000000000" pitchFamily="65" charset="-120"/>
              </a:rPr>
              <a:t>(</a:t>
            </a:r>
            <a:r>
              <a:rPr lang="en-US" altLang="zh-TW" sz="4050" smtClean="0">
                <a:latin typeface="Trebuchet MS" panose="020B0603020202020204" pitchFamily="34" charset="0"/>
                <a:ea typeface="標楷體" panose="03000509000000000000" pitchFamily="65" charset="-120"/>
              </a:rPr>
              <a:t>event-based) </a:t>
            </a:r>
            <a:r>
              <a:rPr lang="zh-HK" altLang="en-US" sz="4050" smtClean="0">
                <a:latin typeface="Trebuchet MS" panose="020B0603020202020204" pitchFamily="34" charset="0"/>
                <a:ea typeface="標楷體" panose="03000509000000000000" pitchFamily="65" charset="-120"/>
              </a:rPr>
              <a:t>的課外 </a:t>
            </a:r>
            <a:r>
              <a:rPr lang="en-US" altLang="zh-HK" sz="4050" smtClean="0">
                <a:latin typeface="Trebuchet MS" panose="020B0603020202020204" pitchFamily="34" charset="0"/>
                <a:ea typeface="標楷體" panose="03000509000000000000" pitchFamily="65" charset="-120"/>
              </a:rPr>
              <a:t>/ </a:t>
            </a:r>
            <a:r>
              <a:rPr lang="zh-HK" altLang="en-US" sz="4050" smtClean="0">
                <a:latin typeface="Trebuchet MS" panose="020B0603020202020204" pitchFamily="34" charset="0"/>
                <a:ea typeface="標楷體" panose="03000509000000000000" pitchFamily="65" charset="-120"/>
              </a:rPr>
              <a:t>學校活動</a:t>
            </a:r>
            <a:endParaRPr lang="en-US" altLang="zh-TW" sz="4050" smtClean="0">
              <a:latin typeface="Trebuchet MS" panose="020B0603020202020204" pitchFamily="34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橢圓 1"/>
          <p:cNvSpPr>
            <a:spLocks noChangeArrowheads="1"/>
          </p:cNvSpPr>
          <p:nvPr/>
        </p:nvSpPr>
        <p:spPr bwMode="auto">
          <a:xfrm>
            <a:off x="1700213" y="2219325"/>
            <a:ext cx="1863725" cy="1863725"/>
          </a:xfrm>
          <a:prstGeom prst="ellipse">
            <a:avLst/>
          </a:prstGeom>
          <a:solidFill>
            <a:srgbClr val="89E0FF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</a:pPr>
            <a:r>
              <a:rPr lang="zh-TW" altLang="en-US" sz="2700" b="1">
                <a:solidFill>
                  <a:schemeClr val="tx1"/>
                </a:solidFill>
              </a:rPr>
              <a:t>合唱團</a:t>
            </a:r>
          </a:p>
        </p:txBody>
      </p:sp>
      <p:sp>
        <p:nvSpPr>
          <p:cNvPr id="186371" name="橢圓 2"/>
          <p:cNvSpPr>
            <a:spLocks noChangeArrowheads="1"/>
          </p:cNvSpPr>
          <p:nvPr/>
        </p:nvSpPr>
        <p:spPr bwMode="auto">
          <a:xfrm>
            <a:off x="4578350" y="1701800"/>
            <a:ext cx="973138" cy="928688"/>
          </a:xfrm>
          <a:prstGeom prst="ellipse">
            <a:avLst/>
          </a:prstGeom>
          <a:solidFill>
            <a:srgbClr val="8CFCB1"/>
          </a:solidFill>
          <a:ln w="38100" algn="ctr">
            <a:solidFill>
              <a:srgbClr val="2CD11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</a:pPr>
            <a:r>
              <a:rPr lang="zh-TW" altLang="en-US" b="1">
                <a:solidFill>
                  <a:schemeClr val="tx1"/>
                </a:solidFill>
              </a:rPr>
              <a:t>歌唱</a:t>
            </a:r>
            <a:endParaRPr lang="en-US" altLang="zh-TW" b="1">
              <a:solidFill>
                <a:schemeClr val="tx1"/>
              </a:solidFill>
            </a:endParaRPr>
          </a:p>
          <a:p>
            <a:pPr algn="ctr">
              <a:buClr>
                <a:srgbClr val="000000"/>
              </a:buClr>
              <a:buSzPct val="100000"/>
            </a:pPr>
            <a:r>
              <a:rPr lang="zh-TW" altLang="en-US" b="1">
                <a:solidFill>
                  <a:schemeClr val="tx1"/>
                </a:solidFill>
              </a:rPr>
              <a:t>比賽</a:t>
            </a:r>
          </a:p>
        </p:txBody>
      </p:sp>
      <p:sp>
        <p:nvSpPr>
          <p:cNvPr id="186372" name="橢圓 5"/>
          <p:cNvSpPr>
            <a:spLocks noChangeArrowheads="1"/>
          </p:cNvSpPr>
          <p:nvPr/>
        </p:nvSpPr>
        <p:spPr bwMode="auto">
          <a:xfrm>
            <a:off x="4960938" y="2943225"/>
            <a:ext cx="971550" cy="930275"/>
          </a:xfrm>
          <a:prstGeom prst="ellipse">
            <a:avLst/>
          </a:prstGeom>
          <a:solidFill>
            <a:srgbClr val="8CFCB1"/>
          </a:solidFill>
          <a:ln w="38100" algn="ctr">
            <a:solidFill>
              <a:srgbClr val="2CD11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</a:pPr>
            <a:r>
              <a:rPr lang="zh-TW" altLang="en-US" b="1">
                <a:solidFill>
                  <a:schemeClr val="tx1"/>
                </a:solidFill>
              </a:rPr>
              <a:t>社區</a:t>
            </a:r>
            <a:endParaRPr lang="en-US" altLang="zh-TW" b="1">
              <a:solidFill>
                <a:schemeClr val="tx1"/>
              </a:solidFill>
            </a:endParaRPr>
          </a:p>
          <a:p>
            <a:pPr algn="ctr">
              <a:buClr>
                <a:srgbClr val="000000"/>
              </a:buClr>
              <a:buSzPct val="100000"/>
            </a:pPr>
            <a:r>
              <a:rPr lang="zh-TW" altLang="en-US" b="1">
                <a:solidFill>
                  <a:schemeClr val="tx1"/>
                </a:solidFill>
              </a:rPr>
              <a:t>表演</a:t>
            </a:r>
          </a:p>
        </p:txBody>
      </p:sp>
      <p:sp>
        <p:nvSpPr>
          <p:cNvPr id="186373" name="橢圓 6"/>
          <p:cNvSpPr>
            <a:spLocks noChangeArrowheads="1"/>
          </p:cNvSpPr>
          <p:nvPr/>
        </p:nvSpPr>
        <p:spPr bwMode="auto">
          <a:xfrm>
            <a:off x="4578350" y="4233863"/>
            <a:ext cx="1452563" cy="1208087"/>
          </a:xfrm>
          <a:prstGeom prst="ellipse">
            <a:avLst/>
          </a:prstGeom>
          <a:solidFill>
            <a:srgbClr val="8CFCB1"/>
          </a:solidFill>
          <a:ln w="38100" algn="ctr">
            <a:solidFill>
              <a:srgbClr val="2CD11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</a:pPr>
            <a:r>
              <a:rPr lang="zh-TW" altLang="en-US" b="1">
                <a:solidFill>
                  <a:schemeClr val="tx1"/>
                </a:solidFill>
              </a:rPr>
              <a:t>開放日</a:t>
            </a:r>
            <a:r>
              <a:rPr lang="en-US" altLang="zh-TW" b="1">
                <a:solidFill>
                  <a:schemeClr val="tx1"/>
                </a:solidFill>
              </a:rPr>
              <a:t>/</a:t>
            </a:r>
          </a:p>
          <a:p>
            <a:pPr algn="ctr">
              <a:buClr>
                <a:srgbClr val="000000"/>
              </a:buClr>
              <a:buSzPct val="100000"/>
            </a:pPr>
            <a:r>
              <a:rPr lang="zh-TW" altLang="en-US" b="1">
                <a:solidFill>
                  <a:schemeClr val="tx1"/>
                </a:solidFill>
              </a:rPr>
              <a:t>家長日</a:t>
            </a:r>
            <a:endParaRPr lang="en-US" altLang="zh-TW" b="1">
              <a:solidFill>
                <a:schemeClr val="tx1"/>
              </a:solidFill>
            </a:endParaRPr>
          </a:p>
          <a:p>
            <a:pPr algn="ctr">
              <a:buClr>
                <a:srgbClr val="000000"/>
              </a:buClr>
              <a:buSzPct val="100000"/>
            </a:pPr>
            <a:r>
              <a:rPr lang="zh-TW" altLang="en-US" b="1">
                <a:solidFill>
                  <a:schemeClr val="tx1"/>
                </a:solidFill>
              </a:rPr>
              <a:t>演出活動</a:t>
            </a:r>
          </a:p>
        </p:txBody>
      </p:sp>
      <p:sp>
        <p:nvSpPr>
          <p:cNvPr id="186374" name="橢圓 7"/>
          <p:cNvSpPr>
            <a:spLocks noChangeArrowheads="1"/>
          </p:cNvSpPr>
          <p:nvPr/>
        </p:nvSpPr>
        <p:spPr bwMode="auto">
          <a:xfrm>
            <a:off x="5842000" y="1436688"/>
            <a:ext cx="1268413" cy="930275"/>
          </a:xfrm>
          <a:prstGeom prst="ellipse">
            <a:avLst/>
          </a:prstGeom>
          <a:solidFill>
            <a:srgbClr val="8CFCB1"/>
          </a:solidFill>
          <a:ln w="38100" algn="ctr">
            <a:solidFill>
              <a:srgbClr val="2CD11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</a:pPr>
            <a:r>
              <a:rPr lang="zh-TW" altLang="en-US" b="1">
                <a:solidFill>
                  <a:schemeClr val="tx1"/>
                </a:solidFill>
              </a:rPr>
              <a:t>校內</a:t>
            </a:r>
            <a:endParaRPr lang="en-US" altLang="zh-TW" b="1">
              <a:solidFill>
                <a:schemeClr val="tx1"/>
              </a:solidFill>
            </a:endParaRPr>
          </a:p>
          <a:p>
            <a:pPr algn="ctr">
              <a:buClr>
                <a:srgbClr val="000000"/>
              </a:buClr>
              <a:buSzPct val="100000"/>
            </a:pPr>
            <a:r>
              <a:rPr lang="zh-TW" altLang="en-US" b="1">
                <a:solidFill>
                  <a:schemeClr val="tx1"/>
                </a:solidFill>
              </a:rPr>
              <a:t>興趣班</a:t>
            </a:r>
            <a:endParaRPr lang="en-US" altLang="zh-TW" b="1">
              <a:solidFill>
                <a:schemeClr val="tx1"/>
              </a:solidFill>
            </a:endParaRPr>
          </a:p>
          <a:p>
            <a:pPr algn="ctr">
              <a:buClr>
                <a:srgbClr val="000000"/>
              </a:buClr>
              <a:buSzPct val="100000"/>
            </a:pPr>
            <a:r>
              <a:rPr lang="zh-TW" altLang="en-US" b="1">
                <a:solidFill>
                  <a:schemeClr val="tx1"/>
                </a:solidFill>
              </a:rPr>
              <a:t>推廣</a:t>
            </a:r>
          </a:p>
        </p:txBody>
      </p:sp>
      <p:cxnSp>
        <p:nvCxnSpPr>
          <p:cNvPr id="186375" name="直線單箭頭接點 11"/>
          <p:cNvCxnSpPr>
            <a:cxnSpLocks noChangeShapeType="1"/>
          </p:cNvCxnSpPr>
          <p:nvPr/>
        </p:nvCxnSpPr>
        <p:spPr bwMode="auto">
          <a:xfrm flipV="1">
            <a:off x="3563938" y="2322513"/>
            <a:ext cx="927100" cy="431800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376" name="直線單箭頭接點 13"/>
          <p:cNvCxnSpPr>
            <a:cxnSpLocks noChangeShapeType="1"/>
          </p:cNvCxnSpPr>
          <p:nvPr/>
        </p:nvCxnSpPr>
        <p:spPr bwMode="auto">
          <a:xfrm>
            <a:off x="3608388" y="3321050"/>
            <a:ext cx="846137" cy="0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377" name="直線單箭頭接點 15"/>
          <p:cNvCxnSpPr>
            <a:cxnSpLocks noChangeShapeType="1"/>
          </p:cNvCxnSpPr>
          <p:nvPr/>
        </p:nvCxnSpPr>
        <p:spPr bwMode="auto">
          <a:xfrm>
            <a:off x="3436938" y="3889375"/>
            <a:ext cx="1017587" cy="584200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6378" name="橢圓 17"/>
          <p:cNvSpPr>
            <a:spLocks noChangeArrowheads="1"/>
          </p:cNvSpPr>
          <p:nvPr/>
        </p:nvSpPr>
        <p:spPr bwMode="auto">
          <a:xfrm>
            <a:off x="6327775" y="2465388"/>
            <a:ext cx="971550" cy="928687"/>
          </a:xfrm>
          <a:prstGeom prst="ellipse">
            <a:avLst/>
          </a:prstGeom>
          <a:solidFill>
            <a:srgbClr val="8CFCB1"/>
          </a:solidFill>
          <a:ln w="38100" algn="ctr">
            <a:solidFill>
              <a:srgbClr val="2CD11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</a:pPr>
            <a:r>
              <a:rPr lang="en-US" altLang="zh-TW" b="1">
                <a:solidFill>
                  <a:schemeClr val="tx1"/>
                </a:solidFill>
              </a:rPr>
              <a:t>‧‧‧</a:t>
            </a:r>
            <a:endParaRPr lang="zh-TW" altLang="en-US" b="1">
              <a:solidFill>
                <a:schemeClr val="tx1"/>
              </a:solidFill>
            </a:endParaRPr>
          </a:p>
        </p:txBody>
      </p:sp>
      <p:sp>
        <p:nvSpPr>
          <p:cNvPr id="186379" name="橢圓 18"/>
          <p:cNvSpPr>
            <a:spLocks noChangeArrowheads="1"/>
          </p:cNvSpPr>
          <p:nvPr/>
        </p:nvSpPr>
        <p:spPr bwMode="auto">
          <a:xfrm>
            <a:off x="6032500" y="4983163"/>
            <a:ext cx="592138" cy="568325"/>
          </a:xfrm>
          <a:prstGeom prst="ellipse">
            <a:avLst/>
          </a:prstGeom>
          <a:solidFill>
            <a:srgbClr val="8CFCB1"/>
          </a:solidFill>
          <a:ln w="38100" algn="ctr">
            <a:solidFill>
              <a:srgbClr val="2CD11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</a:pPr>
            <a:r>
              <a:rPr lang="en-US" altLang="zh-TW" b="1">
                <a:solidFill>
                  <a:schemeClr val="tx1"/>
                </a:solidFill>
              </a:rPr>
              <a:t>‧‧‧</a:t>
            </a:r>
            <a:endParaRPr lang="zh-TW" altLang="en-US" b="1">
              <a:solidFill>
                <a:schemeClr val="tx1"/>
              </a:solidFill>
            </a:endParaRPr>
          </a:p>
        </p:txBody>
      </p:sp>
      <p:sp>
        <p:nvSpPr>
          <p:cNvPr id="186380" name="橢圓 19"/>
          <p:cNvSpPr>
            <a:spLocks noChangeArrowheads="1"/>
          </p:cNvSpPr>
          <p:nvPr/>
        </p:nvSpPr>
        <p:spPr bwMode="auto">
          <a:xfrm>
            <a:off x="6518275" y="3906838"/>
            <a:ext cx="592138" cy="566737"/>
          </a:xfrm>
          <a:prstGeom prst="ellipse">
            <a:avLst/>
          </a:prstGeom>
          <a:solidFill>
            <a:srgbClr val="8CFCB1"/>
          </a:solidFill>
          <a:ln w="38100" algn="ctr">
            <a:solidFill>
              <a:srgbClr val="2CD11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</a:pPr>
            <a:r>
              <a:rPr lang="en-US" altLang="zh-TW" b="1">
                <a:solidFill>
                  <a:schemeClr val="tx1"/>
                </a:solidFill>
              </a:rPr>
              <a:t>‧‧‧</a:t>
            </a:r>
            <a:endParaRPr lang="zh-TW" altLang="en-US" b="1">
              <a:solidFill>
                <a:schemeClr val="tx1"/>
              </a:solidFill>
            </a:endParaRPr>
          </a:p>
        </p:txBody>
      </p:sp>
      <p:sp>
        <p:nvSpPr>
          <p:cNvPr id="197645" name="Text Box 2"/>
          <p:cNvSpPr txBox="1">
            <a:spLocks noChangeArrowheads="1"/>
          </p:cNvSpPr>
          <p:nvPr/>
        </p:nvSpPr>
        <p:spPr bwMode="auto">
          <a:xfrm>
            <a:off x="1790700" y="971550"/>
            <a:ext cx="4591050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zh-TW" altLang="en-US" sz="2250" smtClean="0">
                <a:solidFill>
                  <a:srgbClr val="333399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「課外活動舉辦項目」設計意念</a:t>
            </a:r>
            <a:endParaRPr lang="en-US" altLang="zh-TW" sz="2250" smtClean="0">
              <a:solidFill>
                <a:srgbClr val="333399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圓角矩形 82"/>
          <p:cNvSpPr>
            <a:spLocks noChangeArrowheads="1"/>
          </p:cNvSpPr>
          <p:nvPr/>
        </p:nvSpPr>
        <p:spPr bwMode="auto">
          <a:xfrm>
            <a:off x="2592388" y="2508250"/>
            <a:ext cx="4032250" cy="2730500"/>
          </a:xfrm>
          <a:prstGeom prst="roundRect">
            <a:avLst>
              <a:gd name="adj" fmla="val 16667"/>
            </a:avLst>
          </a:prstGeom>
          <a:solidFill>
            <a:srgbClr val="D3D3E9"/>
          </a:solidFill>
          <a:ln w="38100" algn="ctr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</a:pPr>
            <a:endParaRPr lang="zh-TW" altLang="en-US" sz="2400">
              <a:solidFill>
                <a:srgbClr val="6600FF"/>
              </a:solidFill>
            </a:endParaRPr>
          </a:p>
        </p:txBody>
      </p:sp>
      <p:cxnSp>
        <p:nvCxnSpPr>
          <p:cNvPr id="187395" name="直線單箭頭接點 68"/>
          <p:cNvCxnSpPr>
            <a:cxnSpLocks noChangeShapeType="1"/>
          </p:cNvCxnSpPr>
          <p:nvPr/>
        </p:nvCxnSpPr>
        <p:spPr bwMode="auto">
          <a:xfrm>
            <a:off x="4548188" y="2293938"/>
            <a:ext cx="0" cy="3106737"/>
          </a:xfrm>
          <a:prstGeom prst="straightConnector1">
            <a:avLst/>
          </a:prstGeom>
          <a:noFill/>
          <a:ln w="38100" algn="ctr">
            <a:solidFill>
              <a:srgbClr val="2CD11F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7396" name="直線單箭頭接點 57"/>
          <p:cNvCxnSpPr>
            <a:cxnSpLocks noChangeShapeType="1"/>
          </p:cNvCxnSpPr>
          <p:nvPr/>
        </p:nvCxnSpPr>
        <p:spPr bwMode="auto">
          <a:xfrm>
            <a:off x="3673475" y="2289175"/>
            <a:ext cx="0" cy="3105150"/>
          </a:xfrm>
          <a:prstGeom prst="straightConnector1">
            <a:avLst/>
          </a:prstGeom>
          <a:noFill/>
          <a:ln w="38100" algn="ctr">
            <a:solidFill>
              <a:srgbClr val="2CD11F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7397" name="矩形 1"/>
          <p:cNvSpPr>
            <a:spLocks noChangeArrowheads="1"/>
          </p:cNvSpPr>
          <p:nvPr/>
        </p:nvSpPr>
        <p:spPr bwMode="auto">
          <a:xfrm>
            <a:off x="1358900" y="1782763"/>
            <a:ext cx="1216025" cy="511175"/>
          </a:xfrm>
          <a:prstGeom prst="rect">
            <a:avLst/>
          </a:prstGeom>
          <a:solidFill>
            <a:srgbClr val="89E0FF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</a:pPr>
            <a:r>
              <a:rPr lang="zh-TW" altLang="en-US" sz="2100" b="1">
                <a:solidFill>
                  <a:schemeClr val="tx1"/>
                </a:solidFill>
              </a:rPr>
              <a:t>合唱團</a:t>
            </a:r>
            <a:endParaRPr lang="en-US" altLang="zh-TW" sz="2100" b="1">
              <a:solidFill>
                <a:schemeClr val="tx1"/>
              </a:solidFill>
            </a:endParaRPr>
          </a:p>
        </p:txBody>
      </p:sp>
      <p:sp>
        <p:nvSpPr>
          <p:cNvPr id="187398" name="矩形 15"/>
          <p:cNvSpPr>
            <a:spLocks noChangeArrowheads="1"/>
          </p:cNvSpPr>
          <p:nvPr/>
        </p:nvSpPr>
        <p:spPr bwMode="auto">
          <a:xfrm>
            <a:off x="3086100" y="2693988"/>
            <a:ext cx="1214438" cy="514350"/>
          </a:xfrm>
          <a:prstGeom prst="rect">
            <a:avLst/>
          </a:prstGeom>
          <a:solidFill>
            <a:srgbClr val="8CFCB1"/>
          </a:solidFill>
          <a:ln w="38100" algn="ctr">
            <a:solidFill>
              <a:srgbClr val="2CD11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</a:pPr>
            <a:r>
              <a:rPr lang="zh-TW" altLang="en-US" b="1">
                <a:solidFill>
                  <a:schemeClr val="tx1"/>
                </a:solidFill>
              </a:rPr>
              <a:t>歌唱比賽</a:t>
            </a:r>
          </a:p>
        </p:txBody>
      </p:sp>
      <p:cxnSp>
        <p:nvCxnSpPr>
          <p:cNvPr id="187399" name="直線單箭頭接點 17"/>
          <p:cNvCxnSpPr>
            <a:cxnSpLocks noChangeShapeType="1"/>
            <a:stCxn id="187397" idx="3"/>
          </p:cNvCxnSpPr>
          <p:nvPr/>
        </p:nvCxnSpPr>
        <p:spPr bwMode="auto">
          <a:xfrm>
            <a:off x="2574925" y="2038350"/>
            <a:ext cx="4697413" cy="0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7400" name="矩形 19"/>
          <p:cNvSpPr>
            <a:spLocks noChangeArrowheads="1"/>
          </p:cNvSpPr>
          <p:nvPr/>
        </p:nvSpPr>
        <p:spPr bwMode="auto">
          <a:xfrm>
            <a:off x="3841750" y="3352800"/>
            <a:ext cx="1214438" cy="512763"/>
          </a:xfrm>
          <a:prstGeom prst="rect">
            <a:avLst/>
          </a:prstGeom>
          <a:solidFill>
            <a:srgbClr val="8CFCB1"/>
          </a:solidFill>
          <a:ln w="38100" algn="ctr">
            <a:solidFill>
              <a:srgbClr val="2CD11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</a:pPr>
            <a:r>
              <a:rPr lang="zh-TW" altLang="en-US" b="1">
                <a:solidFill>
                  <a:schemeClr val="tx1"/>
                </a:solidFill>
              </a:rPr>
              <a:t>社區表演</a:t>
            </a:r>
          </a:p>
        </p:txBody>
      </p:sp>
      <p:sp>
        <p:nvSpPr>
          <p:cNvPr id="187401" name="矩形 22"/>
          <p:cNvSpPr>
            <a:spLocks noChangeArrowheads="1"/>
          </p:cNvSpPr>
          <p:nvPr/>
        </p:nvSpPr>
        <p:spPr bwMode="auto">
          <a:xfrm>
            <a:off x="3841750" y="4006850"/>
            <a:ext cx="1666875" cy="512763"/>
          </a:xfrm>
          <a:prstGeom prst="rect">
            <a:avLst/>
          </a:prstGeom>
          <a:solidFill>
            <a:srgbClr val="8CFCB1"/>
          </a:solidFill>
          <a:ln w="38100" algn="ctr">
            <a:solidFill>
              <a:srgbClr val="2CD11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</a:pPr>
            <a:r>
              <a:rPr lang="zh-TW" altLang="en-US" b="1">
                <a:solidFill>
                  <a:schemeClr val="tx1"/>
                </a:solidFill>
              </a:rPr>
              <a:t>開放日</a:t>
            </a:r>
            <a:r>
              <a:rPr lang="en-US" altLang="zh-TW" b="1">
                <a:solidFill>
                  <a:schemeClr val="tx1"/>
                </a:solidFill>
              </a:rPr>
              <a:t>/</a:t>
            </a:r>
            <a:r>
              <a:rPr lang="zh-TW" altLang="en-US" b="1">
                <a:solidFill>
                  <a:schemeClr val="tx1"/>
                </a:solidFill>
              </a:rPr>
              <a:t>家長日</a:t>
            </a:r>
            <a:endParaRPr lang="en-US" altLang="zh-TW" b="1">
              <a:solidFill>
                <a:schemeClr val="tx1"/>
              </a:solidFill>
            </a:endParaRPr>
          </a:p>
          <a:p>
            <a:pPr algn="ctr">
              <a:buClr>
                <a:srgbClr val="000000"/>
              </a:buClr>
              <a:buSzPct val="100000"/>
            </a:pPr>
            <a:r>
              <a:rPr lang="zh-TW" altLang="en-US" b="1">
                <a:solidFill>
                  <a:schemeClr val="tx1"/>
                </a:solidFill>
              </a:rPr>
              <a:t>演出活動</a:t>
            </a:r>
          </a:p>
        </p:txBody>
      </p:sp>
      <p:grpSp>
        <p:nvGrpSpPr>
          <p:cNvPr id="187402" name="群組 28"/>
          <p:cNvGrpSpPr>
            <a:grpSpLocks/>
          </p:cNvGrpSpPr>
          <p:nvPr/>
        </p:nvGrpSpPr>
        <p:grpSpPr bwMode="auto">
          <a:xfrm>
            <a:off x="2708275" y="1616075"/>
            <a:ext cx="504825" cy="646113"/>
            <a:chOff x="2494370" y="1000444"/>
            <a:chExt cx="673474" cy="862116"/>
          </a:xfrm>
        </p:grpSpPr>
        <p:cxnSp>
          <p:nvCxnSpPr>
            <p:cNvPr id="187416" name="直線接點 26"/>
            <p:cNvCxnSpPr>
              <a:cxnSpLocks noChangeShapeType="1"/>
            </p:cNvCxnSpPr>
            <p:nvPr/>
          </p:nvCxnSpPr>
          <p:spPr bwMode="auto">
            <a:xfrm>
              <a:off x="2772166" y="1448780"/>
              <a:ext cx="0" cy="252028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7417" name="文字方塊 27"/>
            <p:cNvSpPr txBox="1">
              <a:spLocks noChangeArrowheads="1"/>
            </p:cNvSpPr>
            <p:nvPr/>
          </p:nvSpPr>
          <p:spPr bwMode="auto">
            <a:xfrm>
              <a:off x="2494370" y="1000444"/>
              <a:ext cx="673474" cy="862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TW">
                  <a:solidFill>
                    <a:schemeClr val="tx1"/>
                  </a:solidFill>
                </a:rPr>
                <a:t>9</a:t>
              </a:r>
              <a:r>
                <a:rPr lang="zh-TW" altLang="en-US">
                  <a:solidFill>
                    <a:schemeClr val="tx1"/>
                  </a:solidFill>
                </a:rPr>
                <a:t>月</a:t>
              </a:r>
              <a:r>
                <a:rPr lang="en-US" altLang="zh-TW">
                  <a:solidFill>
                    <a:schemeClr val="tx1"/>
                  </a:solidFill>
                </a:rPr>
                <a:t> 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7403" name="群組 47"/>
          <p:cNvGrpSpPr>
            <a:grpSpLocks/>
          </p:cNvGrpSpPr>
          <p:nvPr/>
        </p:nvGrpSpPr>
        <p:grpSpPr bwMode="auto">
          <a:xfrm>
            <a:off x="3432175" y="1608138"/>
            <a:ext cx="522288" cy="646112"/>
            <a:chOff x="2494370" y="1000444"/>
            <a:chExt cx="696770" cy="862114"/>
          </a:xfrm>
        </p:grpSpPr>
        <p:cxnSp>
          <p:nvCxnSpPr>
            <p:cNvPr id="187414" name="直線接點 48"/>
            <p:cNvCxnSpPr>
              <a:cxnSpLocks noChangeShapeType="1"/>
            </p:cNvCxnSpPr>
            <p:nvPr/>
          </p:nvCxnSpPr>
          <p:spPr bwMode="auto">
            <a:xfrm>
              <a:off x="2815570" y="1448780"/>
              <a:ext cx="0" cy="252028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7415" name="文字方塊 49"/>
            <p:cNvSpPr txBox="1">
              <a:spLocks noChangeArrowheads="1"/>
            </p:cNvSpPr>
            <p:nvPr/>
          </p:nvSpPr>
          <p:spPr bwMode="auto">
            <a:xfrm>
              <a:off x="2494370" y="1000444"/>
              <a:ext cx="696770" cy="862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TW">
                  <a:solidFill>
                    <a:schemeClr val="tx1"/>
                  </a:solidFill>
                </a:rPr>
                <a:t>12</a:t>
              </a:r>
              <a:r>
                <a:rPr lang="zh-TW" altLang="en-US">
                  <a:solidFill>
                    <a:schemeClr val="tx1"/>
                  </a:solidFill>
                </a:rPr>
                <a:t>月</a:t>
              </a:r>
              <a:r>
                <a:rPr lang="en-US" altLang="zh-TW">
                  <a:solidFill>
                    <a:schemeClr val="tx1"/>
                  </a:solidFill>
                </a:rPr>
                <a:t> 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7404" name="群組 62"/>
          <p:cNvGrpSpPr>
            <a:grpSpLocks/>
          </p:cNvGrpSpPr>
          <p:nvPr/>
        </p:nvGrpSpPr>
        <p:grpSpPr bwMode="auto">
          <a:xfrm>
            <a:off x="4308475" y="1608138"/>
            <a:ext cx="522288" cy="646112"/>
            <a:chOff x="2494370" y="1000444"/>
            <a:chExt cx="696770" cy="862114"/>
          </a:xfrm>
        </p:grpSpPr>
        <p:cxnSp>
          <p:nvCxnSpPr>
            <p:cNvPr id="187412" name="直線接點 63"/>
            <p:cNvCxnSpPr>
              <a:cxnSpLocks noChangeShapeType="1"/>
            </p:cNvCxnSpPr>
            <p:nvPr/>
          </p:nvCxnSpPr>
          <p:spPr bwMode="auto">
            <a:xfrm>
              <a:off x="2815570" y="1448780"/>
              <a:ext cx="0" cy="252028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7413" name="文字方塊 64"/>
            <p:cNvSpPr txBox="1">
              <a:spLocks noChangeArrowheads="1"/>
            </p:cNvSpPr>
            <p:nvPr/>
          </p:nvSpPr>
          <p:spPr bwMode="auto">
            <a:xfrm>
              <a:off x="2494370" y="1000444"/>
              <a:ext cx="696770" cy="862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TW">
                  <a:solidFill>
                    <a:schemeClr val="tx1"/>
                  </a:solidFill>
                </a:rPr>
                <a:t>2</a:t>
              </a:r>
              <a:r>
                <a:rPr lang="zh-TW" altLang="en-US">
                  <a:solidFill>
                    <a:schemeClr val="tx1"/>
                  </a:solidFill>
                </a:rPr>
                <a:t>月</a:t>
              </a:r>
              <a:r>
                <a:rPr lang="en-US" altLang="zh-TW">
                  <a:solidFill>
                    <a:schemeClr val="tx1"/>
                  </a:solidFill>
                </a:rPr>
                <a:t> 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7405" name="群組 69"/>
          <p:cNvGrpSpPr>
            <a:grpSpLocks/>
          </p:cNvGrpSpPr>
          <p:nvPr/>
        </p:nvGrpSpPr>
        <p:grpSpPr bwMode="auto">
          <a:xfrm>
            <a:off x="5176838" y="1612900"/>
            <a:ext cx="522287" cy="646113"/>
            <a:chOff x="2494370" y="1000444"/>
            <a:chExt cx="696770" cy="862116"/>
          </a:xfrm>
        </p:grpSpPr>
        <p:cxnSp>
          <p:nvCxnSpPr>
            <p:cNvPr id="187410" name="直線接點 70"/>
            <p:cNvCxnSpPr>
              <a:cxnSpLocks noChangeShapeType="1"/>
            </p:cNvCxnSpPr>
            <p:nvPr/>
          </p:nvCxnSpPr>
          <p:spPr bwMode="auto">
            <a:xfrm>
              <a:off x="2815570" y="1448780"/>
              <a:ext cx="0" cy="252028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7411" name="文字方塊 71"/>
            <p:cNvSpPr txBox="1">
              <a:spLocks noChangeArrowheads="1"/>
            </p:cNvSpPr>
            <p:nvPr/>
          </p:nvSpPr>
          <p:spPr bwMode="auto">
            <a:xfrm>
              <a:off x="2494370" y="1000444"/>
              <a:ext cx="696770" cy="862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TW">
                  <a:solidFill>
                    <a:schemeClr val="tx1"/>
                  </a:solidFill>
                </a:rPr>
                <a:t>7</a:t>
              </a:r>
              <a:r>
                <a:rPr lang="zh-TW" altLang="en-US">
                  <a:solidFill>
                    <a:schemeClr val="tx1"/>
                  </a:solidFill>
                </a:rPr>
                <a:t>月</a:t>
              </a:r>
              <a:r>
                <a:rPr lang="en-US" altLang="zh-TW">
                  <a:solidFill>
                    <a:schemeClr val="tx1"/>
                  </a:solidFill>
                </a:rPr>
                <a:t> 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87406" name="直線單箭頭接點 72"/>
          <p:cNvCxnSpPr>
            <a:cxnSpLocks noChangeShapeType="1"/>
          </p:cNvCxnSpPr>
          <p:nvPr/>
        </p:nvCxnSpPr>
        <p:spPr bwMode="auto">
          <a:xfrm>
            <a:off x="5607050" y="2312988"/>
            <a:ext cx="0" cy="3105150"/>
          </a:xfrm>
          <a:prstGeom prst="straightConnector1">
            <a:avLst/>
          </a:prstGeom>
          <a:noFill/>
          <a:ln w="38100" algn="ctr">
            <a:solidFill>
              <a:srgbClr val="2CD11F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7407" name="矩形 23"/>
          <p:cNvSpPr>
            <a:spLocks noChangeArrowheads="1"/>
          </p:cNvSpPr>
          <p:nvPr/>
        </p:nvSpPr>
        <p:spPr bwMode="auto">
          <a:xfrm>
            <a:off x="4897438" y="4589463"/>
            <a:ext cx="1416050" cy="514350"/>
          </a:xfrm>
          <a:prstGeom prst="rect">
            <a:avLst/>
          </a:prstGeom>
          <a:solidFill>
            <a:srgbClr val="8CFCB1"/>
          </a:solidFill>
          <a:ln w="38100" algn="ctr">
            <a:solidFill>
              <a:srgbClr val="2CD11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</a:pPr>
            <a:r>
              <a:rPr lang="zh-TW" altLang="en-US" b="1">
                <a:solidFill>
                  <a:schemeClr val="tx1"/>
                </a:solidFill>
              </a:rPr>
              <a:t>校內興趣班推廣</a:t>
            </a:r>
          </a:p>
        </p:txBody>
      </p:sp>
      <p:sp>
        <p:nvSpPr>
          <p:cNvPr id="187408" name="圓角矩形 81"/>
          <p:cNvSpPr>
            <a:spLocks noChangeArrowheads="1"/>
          </p:cNvSpPr>
          <p:nvPr/>
        </p:nvSpPr>
        <p:spPr bwMode="auto">
          <a:xfrm>
            <a:off x="6319838" y="3536950"/>
            <a:ext cx="1517650" cy="469900"/>
          </a:xfrm>
          <a:prstGeom prst="roundRect">
            <a:avLst>
              <a:gd name="adj" fmla="val 16667"/>
            </a:avLst>
          </a:prstGeom>
          <a:solidFill>
            <a:srgbClr val="D3D3E9"/>
          </a:solidFill>
          <a:ln w="38100" algn="ctr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</a:pPr>
            <a:r>
              <a:rPr lang="zh-TW" altLang="en-US" sz="2400">
                <a:solidFill>
                  <a:srgbClr val="6600FF"/>
                </a:solidFill>
              </a:rPr>
              <a:t>活動項目</a:t>
            </a:r>
          </a:p>
        </p:txBody>
      </p:sp>
      <p:sp>
        <p:nvSpPr>
          <p:cNvPr id="198673" name="Text Box 2"/>
          <p:cNvSpPr txBox="1">
            <a:spLocks noChangeArrowheads="1"/>
          </p:cNvSpPr>
          <p:nvPr/>
        </p:nvSpPr>
        <p:spPr bwMode="auto">
          <a:xfrm>
            <a:off x="1790700" y="971550"/>
            <a:ext cx="4591050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zh-TW" altLang="en-US" sz="2250" smtClean="0">
                <a:solidFill>
                  <a:srgbClr val="333399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「課外活動舉辦項目」設計意念</a:t>
            </a:r>
            <a:endParaRPr lang="en-US" altLang="zh-TW" sz="2250" smtClean="0">
              <a:solidFill>
                <a:srgbClr val="333399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1350963"/>
            <a:ext cx="6373812" cy="40767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419" name="AutoShape 2"/>
          <p:cNvSpPr>
            <a:spLocks noChangeArrowheads="1"/>
          </p:cNvSpPr>
          <p:nvPr/>
        </p:nvSpPr>
        <p:spPr bwMode="auto">
          <a:xfrm>
            <a:off x="4468813" y="5211763"/>
            <a:ext cx="3290887" cy="303212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625" tIns="26325" rIns="50625" bIns="26325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 sz="18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代碼管理＞編修＞</a:t>
            </a:r>
            <a:r>
              <a:rPr lang="zh-TW" altLang="en-US" sz="18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活動項目類別</a:t>
            </a:r>
            <a:endParaRPr lang="en-US" altLang="zh-TW" sz="180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AutoShape 2"/>
          <p:cNvSpPr>
            <a:spLocks noChangeArrowheads="1"/>
          </p:cNvSpPr>
          <p:nvPr/>
        </p:nvSpPr>
        <p:spPr bwMode="auto">
          <a:xfrm>
            <a:off x="4960938" y="4887913"/>
            <a:ext cx="2855912" cy="301625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625" tIns="26325" rIns="50625" bIns="26325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 sz="18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代碼管理＞編修＞</a:t>
            </a:r>
            <a:r>
              <a:rPr lang="zh-TW" altLang="en-US" sz="18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活動項目</a:t>
            </a:r>
            <a:endParaRPr lang="en-US" altLang="zh-TW" sz="180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90467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1646238"/>
            <a:ext cx="6637337" cy="31623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1646238"/>
            <a:ext cx="6637337" cy="31623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491" name="AutoShape 2"/>
          <p:cNvSpPr>
            <a:spLocks noChangeArrowheads="1"/>
          </p:cNvSpPr>
          <p:nvPr/>
        </p:nvSpPr>
        <p:spPr bwMode="auto">
          <a:xfrm>
            <a:off x="2892425" y="4578350"/>
            <a:ext cx="5022850" cy="9525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活動項目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」代碼表包括教育局和學校自設的代碼，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學校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自設代碼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必須以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作開始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而每個活動項目最少要選擇一項活動項目類別。</a:t>
            </a:r>
            <a:endParaRPr lang="en-US" altLang="zh-TW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1492" name="Rectangle 3"/>
          <p:cNvSpPr>
            <a:spLocks noChangeArrowheads="1"/>
          </p:cNvSpPr>
          <p:nvPr/>
        </p:nvSpPr>
        <p:spPr bwMode="auto">
          <a:xfrm>
            <a:off x="1304925" y="3429000"/>
            <a:ext cx="377825" cy="1889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191493" name="Rectangle 3"/>
          <p:cNvSpPr>
            <a:spLocks noChangeArrowheads="1"/>
          </p:cNvSpPr>
          <p:nvPr/>
        </p:nvSpPr>
        <p:spPr bwMode="auto">
          <a:xfrm>
            <a:off x="6327775" y="3429000"/>
            <a:ext cx="1025525" cy="8366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1"/>
          <p:cNvSpPr>
            <a:spLocks noGrp="1" noChangeArrowheads="1"/>
          </p:cNvSpPr>
          <p:nvPr>
            <p:ph type="title"/>
          </p:nvPr>
        </p:nvSpPr>
        <p:spPr>
          <a:xfrm>
            <a:off x="2386013" y="2698750"/>
            <a:ext cx="4371975" cy="827088"/>
          </a:xfrm>
        </p:spPr>
        <p:txBody>
          <a:bodyPr anchor="t"/>
          <a:lstStyle/>
          <a:p>
            <a:pPr defTabSz="336947" eaLnBrk="1" hangingPunct="1">
              <a:tabLst>
                <a:tab pos="0" algn="l"/>
                <a:tab pos="514350" algn="l"/>
                <a:tab pos="1028700" algn="l"/>
                <a:tab pos="1543050" algn="l"/>
                <a:tab pos="2057400" algn="l"/>
                <a:tab pos="2571750" algn="l"/>
                <a:tab pos="3086100" algn="l"/>
                <a:tab pos="3600450" algn="l"/>
                <a:tab pos="4114800" algn="l"/>
                <a:tab pos="4629150" algn="l"/>
                <a:tab pos="5143500" algn="l"/>
                <a:tab pos="5657850" algn="l"/>
              </a:tabLst>
              <a:defRPr/>
            </a:pPr>
            <a:r>
              <a:rPr lang="en-US" altLang="zh-TW" sz="1050" smtClean="0"/>
              <a:t>「設定」</a:t>
            </a:r>
          </a:p>
        </p:txBody>
      </p:sp>
      <p:sp>
        <p:nvSpPr>
          <p:cNvPr id="203779" name="Text Box 2"/>
          <p:cNvSpPr txBox="1">
            <a:spLocks noChangeArrowheads="1"/>
          </p:cNvSpPr>
          <p:nvPr/>
        </p:nvSpPr>
        <p:spPr bwMode="auto">
          <a:xfrm>
            <a:off x="1311275" y="1525588"/>
            <a:ext cx="6562725" cy="571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zh-TW" sz="2250" smtClean="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sz="2250" smtClean="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課外活動舉辦項目</a:t>
            </a:r>
            <a:r>
              <a:rPr lang="en-US" altLang="zh-TW" sz="2250" smtClean="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」   	 </a:t>
            </a:r>
            <a:r>
              <a:rPr lang="zh-TW" altLang="en-US" sz="3375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可提供活動項目</a:t>
            </a:r>
            <a:endParaRPr lang="en-US" altLang="zh-TW" sz="3375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3780" name="Text Box 3"/>
          <p:cNvSpPr txBox="1">
            <a:spLocks noChangeArrowheads="1"/>
          </p:cNvSpPr>
          <p:nvPr/>
        </p:nvSpPr>
        <p:spPr bwMode="auto">
          <a:xfrm>
            <a:off x="1697038" y="2254250"/>
            <a:ext cx="5749925" cy="26400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>
            <a:spAutoFit/>
          </a:bodyPr>
          <a:lstStyle>
            <a:lvl1pPr marL="534988" indent="-5349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TW" sz="2325" smtClean="0">
                <a:latin typeface="Times New Roman" panose="02020603050405020304" pitchFamily="18" charset="0"/>
                <a:ea typeface="標楷體" panose="03000509000000000000" pitchFamily="65" charset="-120"/>
              </a:rPr>
              <a:t>「課外活動」→「</a:t>
            </a:r>
            <a:r>
              <a:rPr lang="zh-TW" altLang="en-US" sz="2325" smtClean="0">
                <a:latin typeface="Times New Roman" panose="02020603050405020304" pitchFamily="18" charset="0"/>
                <a:ea typeface="標楷體" panose="03000509000000000000" pitchFamily="65" charset="-120"/>
              </a:rPr>
              <a:t>課外活動舉辦項目</a:t>
            </a:r>
            <a:r>
              <a:rPr lang="en-US" altLang="zh-TW" sz="2325" smtClean="0">
                <a:latin typeface="Times New Roman" panose="02020603050405020304" pitchFamily="18" charset="0"/>
                <a:ea typeface="標楷體" panose="03000509000000000000" pitchFamily="65" charset="-120"/>
              </a:rPr>
              <a:t>」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TW" sz="2325" smtClean="0">
                <a:latin typeface="Times New Roman" panose="02020603050405020304" pitchFamily="18" charset="0"/>
                <a:ea typeface="標楷體" panose="03000509000000000000" pitchFamily="65" charset="-120"/>
              </a:rPr>
              <a:t>→「</a:t>
            </a:r>
            <a:r>
              <a:rPr lang="zh-TW" altLang="en-US" sz="2325" smtClean="0">
                <a:latin typeface="Times New Roman" panose="02020603050405020304" pitchFamily="18" charset="0"/>
                <a:ea typeface="標楷體" panose="03000509000000000000" pitchFamily="65" charset="-120"/>
              </a:rPr>
              <a:t>可提供活動項目</a:t>
            </a:r>
            <a:r>
              <a:rPr lang="en-US" altLang="zh-TW" sz="2325" smtClean="0">
                <a:latin typeface="Times New Roman" panose="02020603050405020304" pitchFamily="18" charset="0"/>
                <a:ea typeface="標楷體" panose="03000509000000000000" pitchFamily="65" charset="-120"/>
              </a:rPr>
              <a:t>」</a:t>
            </a:r>
          </a:p>
          <a:p>
            <a:pPr algn="ctr">
              <a:spcBef>
                <a:spcPct val="0"/>
              </a:spcBef>
              <a:spcAft>
                <a:spcPts val="1350"/>
              </a:spcAft>
              <a:defRPr/>
            </a:pPr>
            <a:r>
              <a:rPr lang="en-US" altLang="zh-HK" sz="2325" smtClean="0">
                <a:latin typeface="Times New Roman" panose="02020603050405020304" pitchFamily="18" charset="0"/>
                <a:ea typeface="標楷體" panose="03000509000000000000" pitchFamily="65" charset="-120"/>
              </a:rPr>
              <a:t>Student Activities &gt; Event &gt; Events Offered </a:t>
            </a:r>
          </a:p>
          <a:p>
            <a:pPr algn="just">
              <a:spcBef>
                <a:spcPct val="0"/>
              </a:spcBef>
              <a:spcAft>
                <a:spcPts val="1013"/>
              </a:spcAft>
              <a:buClr>
                <a:srgbClr val="6600FF"/>
              </a:buClr>
              <a:buFont typeface="Wingdings" panose="05000000000000000000" pitchFamily="2" charset="2"/>
              <a:buChar char=""/>
              <a:defRPr/>
            </a:pPr>
            <a:r>
              <a:rPr lang="zh-TW" altLang="en-US" sz="2025" smtClean="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按不同日期</a:t>
            </a:r>
            <a:r>
              <a:rPr lang="en-US" altLang="zh-TW" sz="2025" smtClean="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加入</a:t>
            </a:r>
            <a:r>
              <a:rPr lang="zh-TW" altLang="en-US" sz="2025" smtClean="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活動項目</a:t>
            </a:r>
            <a:endParaRPr lang="en-US" altLang="zh-TW" sz="2025" smtClean="0">
              <a:solidFill>
                <a:srgbClr val="6600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just">
              <a:spcBef>
                <a:spcPct val="0"/>
              </a:spcBef>
              <a:spcAft>
                <a:spcPts val="1013"/>
              </a:spcAft>
              <a:buClr>
                <a:srgbClr val="6600FF"/>
              </a:buClr>
              <a:buFont typeface="Wingdings" panose="05000000000000000000" pitchFamily="2" charset="2"/>
              <a:buChar char=""/>
              <a:defRPr/>
            </a:pPr>
            <a:r>
              <a:rPr lang="en-US" altLang="zh-TW" sz="2025" smtClean="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為每個</a:t>
            </a:r>
            <a:r>
              <a:rPr lang="zh-TW" altLang="en-US" sz="2025" smtClean="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活動項目</a:t>
            </a:r>
            <a:r>
              <a:rPr lang="en-US" altLang="zh-TW" sz="2025" smtClean="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加入負責的教職員</a:t>
            </a:r>
          </a:p>
          <a:p>
            <a:pPr>
              <a:spcBef>
                <a:spcPct val="0"/>
              </a:spcBef>
              <a:spcAft>
                <a:spcPts val="1013"/>
              </a:spcAft>
              <a:buClr>
                <a:srgbClr val="6600FF"/>
              </a:buClr>
              <a:buFont typeface="Wingdings" panose="05000000000000000000" pitchFamily="2" charset="2"/>
              <a:buChar char=""/>
              <a:defRPr/>
            </a:pPr>
            <a:r>
              <a:rPr lang="zh-TW" altLang="en-US" sz="2025" smtClean="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為</a:t>
            </a:r>
            <a:r>
              <a:rPr lang="en-US" altLang="zh-TW" sz="2025" smtClean="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每個活動</a:t>
            </a:r>
            <a:r>
              <a:rPr lang="zh-TW" altLang="en-US" sz="2025" smtClean="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項目設定所屬的課外活動</a:t>
            </a:r>
            <a:endParaRPr lang="en-US" altLang="zh-TW" sz="2025" smtClean="0">
              <a:solidFill>
                <a:srgbClr val="6600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87450"/>
            <a:ext cx="1963737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3" name="AutoShape 3"/>
          <p:cNvSpPr>
            <a:spLocks noChangeArrowheads="1"/>
          </p:cNvSpPr>
          <p:nvPr/>
        </p:nvSpPr>
        <p:spPr bwMode="auto">
          <a:xfrm>
            <a:off x="3168650" y="5022850"/>
            <a:ext cx="4681538" cy="303213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625" tIns="26325" rIns="50625" bIns="26325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zh-TW" altLang="en-US" sz="18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課外活動</a:t>
            </a:r>
            <a:r>
              <a:rPr lang="en-US" altLang="zh-TW" sz="18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  <a:r>
              <a:rPr lang="zh-TW" altLang="en-US" sz="18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課外活動舉辦項目</a:t>
            </a:r>
            <a:r>
              <a:rPr lang="en-US" altLang="zh-TW" sz="18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  <a:r>
              <a:rPr lang="zh-TW" altLang="en-US" sz="18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可提供活動項目</a:t>
            </a:r>
            <a:endParaRPr lang="en-US" altLang="zh-TW" sz="180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94564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1889125"/>
            <a:ext cx="7008812" cy="30051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29" name="Rectangle 6"/>
          <p:cNvSpPr>
            <a:spLocks noChangeArrowheads="1"/>
          </p:cNvSpPr>
          <p:nvPr/>
        </p:nvSpPr>
        <p:spPr bwMode="auto">
          <a:xfrm>
            <a:off x="2706688" y="2274888"/>
            <a:ext cx="212725" cy="103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750">
                <a:solidFill>
                  <a:schemeClr val="tx1"/>
                </a:solidFill>
              </a:rPr>
              <a:t>2020</a:t>
            </a:r>
            <a:endParaRPr lang="zh-HK" altLang="en-US" sz="750"/>
          </a:p>
        </p:txBody>
      </p:sp>
      <p:sp>
        <p:nvSpPr>
          <p:cNvPr id="205830" name="Rectangle 6"/>
          <p:cNvSpPr>
            <a:spLocks noChangeArrowheads="1"/>
          </p:cNvSpPr>
          <p:nvPr/>
        </p:nvSpPr>
        <p:spPr bwMode="auto">
          <a:xfrm>
            <a:off x="3009900" y="2466975"/>
            <a:ext cx="211138" cy="103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750">
                <a:solidFill>
                  <a:schemeClr val="tx1"/>
                </a:solidFill>
              </a:rPr>
              <a:t>2020</a:t>
            </a:r>
            <a:endParaRPr lang="zh-HK" altLang="en-US" sz="750"/>
          </a:p>
        </p:txBody>
      </p:sp>
      <p:sp>
        <p:nvSpPr>
          <p:cNvPr id="205831" name="Rectangle 6"/>
          <p:cNvSpPr>
            <a:spLocks noChangeArrowheads="1"/>
          </p:cNvSpPr>
          <p:nvPr/>
        </p:nvSpPr>
        <p:spPr bwMode="auto">
          <a:xfrm>
            <a:off x="5408613" y="2466975"/>
            <a:ext cx="212725" cy="103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750">
                <a:solidFill>
                  <a:schemeClr val="tx1"/>
                </a:solidFill>
              </a:rPr>
              <a:t>2021</a:t>
            </a:r>
            <a:endParaRPr lang="zh-HK" altLang="en-US" sz="7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1836738"/>
            <a:ext cx="6302375" cy="2700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611" name="AutoShape 3"/>
          <p:cNvSpPr>
            <a:spLocks noChangeArrowheads="1"/>
          </p:cNvSpPr>
          <p:nvPr/>
        </p:nvSpPr>
        <p:spPr bwMode="auto">
          <a:xfrm>
            <a:off x="5437188" y="4645025"/>
            <a:ext cx="2206625" cy="4445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557213" indent="-214313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 marL="857250" indent="-1714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 marL="12001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 marL="1543050" indent="-171450"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0002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4574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29146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371850" indent="-17145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先</a:t>
            </a:r>
            <a:r>
              <a:rPr lang="zh-TW" altLang="en-US" sz="18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增新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一個活動項目</a:t>
            </a:r>
            <a:endParaRPr lang="en-US" altLang="zh-TW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1460500" y="4289425"/>
            <a:ext cx="458788" cy="19367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/>
          <a:lstStyle/>
          <a:p>
            <a:pPr defTabSz="252710">
              <a:buClr>
                <a:srgbClr val="000000"/>
              </a:buClr>
              <a:buSzPct val="100000"/>
              <a:defRPr/>
            </a:pPr>
            <a:endParaRPr lang="zh-TW" altLang="en-US" sz="1013">
              <a:latin typeface="Arial" charset="0"/>
            </a:endParaRPr>
          </a:p>
        </p:txBody>
      </p:sp>
      <p:sp>
        <p:nvSpPr>
          <p:cNvPr id="207877" name="Rectangle 6"/>
          <p:cNvSpPr>
            <a:spLocks noChangeArrowheads="1"/>
          </p:cNvSpPr>
          <p:nvPr/>
        </p:nvSpPr>
        <p:spPr bwMode="auto">
          <a:xfrm>
            <a:off x="2600325" y="2179638"/>
            <a:ext cx="211138" cy="103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750">
                <a:solidFill>
                  <a:schemeClr val="tx1"/>
                </a:solidFill>
              </a:rPr>
              <a:t>2020</a:t>
            </a:r>
            <a:endParaRPr lang="zh-HK" altLang="en-US" sz="750"/>
          </a:p>
        </p:txBody>
      </p:sp>
      <p:sp>
        <p:nvSpPr>
          <p:cNvPr id="207878" name="Rectangle 6"/>
          <p:cNvSpPr>
            <a:spLocks noChangeArrowheads="1"/>
          </p:cNvSpPr>
          <p:nvPr/>
        </p:nvSpPr>
        <p:spPr bwMode="auto">
          <a:xfrm>
            <a:off x="2868613" y="2352675"/>
            <a:ext cx="211137" cy="103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750">
                <a:solidFill>
                  <a:schemeClr val="tx1"/>
                </a:solidFill>
              </a:rPr>
              <a:t>2020</a:t>
            </a:r>
            <a:endParaRPr lang="zh-HK" altLang="en-US" sz="750"/>
          </a:p>
        </p:txBody>
      </p:sp>
      <p:sp>
        <p:nvSpPr>
          <p:cNvPr id="207879" name="Rectangle 6"/>
          <p:cNvSpPr>
            <a:spLocks noChangeArrowheads="1"/>
          </p:cNvSpPr>
          <p:nvPr/>
        </p:nvSpPr>
        <p:spPr bwMode="auto">
          <a:xfrm>
            <a:off x="5027613" y="2354263"/>
            <a:ext cx="211137" cy="103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750">
                <a:solidFill>
                  <a:schemeClr val="tx1"/>
                </a:solidFill>
              </a:rPr>
              <a:t>2021</a:t>
            </a:r>
            <a:endParaRPr lang="zh-HK" altLang="en-US" sz="7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70C0"/>
      </a:hlink>
      <a:folHlink>
        <a:srgbClr val="002060"/>
      </a:folHlink>
    </a:clrScheme>
    <a:fontScheme name="預設簡報設計">
      <a:majorFont>
        <a:latin typeface="Times New Roman"/>
        <a:ea typeface="標楷體"/>
        <a:cs typeface=""/>
      </a:majorFont>
      <a:minorFont>
        <a:latin typeface="Arial"/>
        <a:ea typeface="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B8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細明體" pitchFamily="49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B8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細明體" pitchFamily="49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20049</TotalTime>
  <Words>2496</Words>
  <Application>Microsoft Office PowerPoint</Application>
  <PresentationFormat>如螢幕大小 (4:3)</PresentationFormat>
  <Paragraphs>692</Paragraphs>
  <Slides>139</Slides>
  <Notes>105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139</vt:i4>
      </vt:variant>
    </vt:vector>
  </HeadingPairs>
  <TitlesOfParts>
    <vt:vector size="150" baseType="lpstr">
      <vt:lpstr>Arial</vt:lpstr>
      <vt:lpstr>細明體</vt:lpstr>
      <vt:lpstr>Times New Roman</vt:lpstr>
      <vt:lpstr>標楷體</vt:lpstr>
      <vt:lpstr>新細明體</vt:lpstr>
      <vt:lpstr>微軟正黑體</vt:lpstr>
      <vt:lpstr>Trebuchet MS</vt:lpstr>
      <vt:lpstr>Wingdings</vt:lpstr>
      <vt:lpstr>Arial Black</vt:lpstr>
      <vt:lpstr>Arial Narrow</vt:lpstr>
      <vt:lpstr>預設簡報設計</vt:lpstr>
      <vt:lpstr>線上培訓課程系列 課外活動</vt:lpstr>
      <vt:lpstr>PowerPoint 簡報</vt:lpstr>
      <vt:lpstr>簡介</vt:lpstr>
      <vt:lpstr>PowerPoint 簡報</vt:lpstr>
      <vt:lpstr>PowerPoint 簡報</vt:lpstr>
      <vt:lpstr>預備工作(1)編配用戶組別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預備工作(2)編修有關代碼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「設定」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「可提供課外活動」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「報名」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「網上報名」</vt:lpstr>
      <vt:lpstr>PowerPoint 簡報</vt:lpstr>
      <vt:lpstr>PowerPoint 簡報</vt:lpstr>
      <vt:lpstr>「依活動編修」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「依學生煸修」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「取錄結果」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「設定」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「報告」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「報告」</vt:lpstr>
      <vt:lpstr>PowerPoint 簡報</vt:lpstr>
      <vt:lpstr>PowerPoint 簡報</vt:lpstr>
      <vt:lpstr>PowerPoint 簡報</vt:lpstr>
      <vt:lpstr>PowerPoint 簡報</vt:lpstr>
      <vt:lpstr>PowerPoint 簡報</vt:lpstr>
      <vt:lpstr>「報告」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</dc:title>
  <dc:creator>Jeff Tong</dc:creator>
  <cp:lastModifiedBy>YIP, Wing-yan Jasmine</cp:lastModifiedBy>
  <cp:revision>1605</cp:revision>
  <cp:lastPrinted>1601-01-01T00:00:00Z</cp:lastPrinted>
  <dcterms:created xsi:type="dcterms:W3CDTF">2003-01-19T07:55:27Z</dcterms:created>
  <dcterms:modified xsi:type="dcterms:W3CDTF">2021-08-05T07:48:13Z</dcterms:modified>
</cp:coreProperties>
</file>