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436" r:id="rId3"/>
    <p:sldId id="318" r:id="rId4"/>
    <p:sldId id="316" r:id="rId5"/>
    <p:sldId id="317" r:id="rId6"/>
    <p:sldId id="375" r:id="rId7"/>
    <p:sldId id="369" r:id="rId8"/>
    <p:sldId id="367" r:id="rId9"/>
    <p:sldId id="315" r:id="rId10"/>
    <p:sldId id="370" r:id="rId11"/>
    <p:sldId id="372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52" r:id="rId25"/>
    <p:sldId id="453" r:id="rId26"/>
    <p:sldId id="454" r:id="rId27"/>
    <p:sldId id="455" r:id="rId28"/>
    <p:sldId id="456" r:id="rId29"/>
    <p:sldId id="457" r:id="rId30"/>
  </p:sldIdLst>
  <p:sldSz cx="9144000" cy="5715000" type="screen16x10"/>
  <p:notesSz cx="6858000" cy="99790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4D680"/>
    <a:srgbClr val="22D7EA"/>
    <a:srgbClr val="6600FF"/>
    <a:srgbClr val="CCFF99"/>
    <a:srgbClr val="FFCCFF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3" autoAdjust="0"/>
  </p:normalViewPr>
  <p:slideViewPr>
    <p:cSldViewPr>
      <p:cViewPr varScale="1">
        <p:scale>
          <a:sx n="114" d="100"/>
          <a:sy n="114" d="100"/>
        </p:scale>
        <p:origin x="420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4"/>
      </p:cViewPr>
      <p:guideLst>
        <p:guide orient="horz" pos="3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923C29-66B7-49F9-84AE-A40DAF75EDFE}" type="datetimeFigureOut">
              <a:rPr lang="zh-HK" altLang="en-US"/>
              <a:pPr>
                <a:defRPr/>
              </a:pPr>
              <a:t>20/1/2022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8055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8055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489052-7DDA-4E92-B1C6-D3F407B40CA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102AB80-8449-405B-B282-483FF76DD30F}" type="datetimeFigureOut">
              <a:rPr lang="zh-HK" altLang="en-US"/>
              <a:pPr>
                <a:defRPr/>
              </a:pPr>
              <a:t>20/1/2022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47713"/>
            <a:ext cx="598805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40275"/>
            <a:ext cx="5486400" cy="4491038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80550"/>
            <a:ext cx="2971800" cy="496888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80550"/>
            <a:ext cx="2971800" cy="496888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E9E5CB-25AF-4DBB-AD50-7AC5A708643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64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BE1894B-142F-4FBD-B9AC-ABF790547656}" type="slidenum">
              <a:rPr lang="zh-HK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843E84-577F-4358-BD02-827BEA2D8F49}" type="slidenum">
              <a:rPr lang="zh-HK" altLang="en-US" smtClean="0"/>
              <a:pPr/>
              <a:t>7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3ED1A0-6981-4A38-B433-07932F1220A8}" type="slidenum">
              <a:rPr lang="zh-HK" altLang="en-US" smtClean="0"/>
              <a:pPr/>
              <a:t>9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060F012-4FCC-497A-97D8-5BFD047BA1BD}" type="slidenum">
              <a:rPr lang="zh-HK" altLang="en-US" smtClean="0"/>
              <a:pPr/>
              <a:t>13</a:t>
            </a:fld>
            <a:endParaRPr lang="zh-H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053D6-BACA-4883-A903-347DCB6333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6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5C9D-6887-466D-902D-2B3D2E003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601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380C-4AFB-4A16-BA56-CB02D516FF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258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1"/>
          <p:cNvSpPr>
            <a:spLocks noChangeShapeType="1"/>
          </p:cNvSpPr>
          <p:nvPr/>
        </p:nvSpPr>
        <p:spPr bwMode="gray">
          <a:xfrm>
            <a:off x="1143000" y="2667000"/>
            <a:ext cx="0" cy="1397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gray">
          <a:xfrm>
            <a:off x="914400" y="3084513"/>
            <a:ext cx="7197725" cy="26987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gray">
          <a:xfrm>
            <a:off x="0" y="0"/>
            <a:ext cx="9144000" cy="254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/>
        </p:nvGraphicFramePr>
        <p:xfrm>
          <a:off x="6443663" y="338138"/>
          <a:ext cx="23336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3077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38138"/>
                        <a:ext cx="23336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032000"/>
            <a:ext cx="5943600" cy="952500"/>
          </a:xfrm>
        </p:spPr>
        <p:txBody>
          <a:bodyPr/>
          <a:lstStyle>
            <a:lvl1pPr algn="r">
              <a:defRPr sz="40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175000"/>
            <a:ext cx="5943600" cy="812271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0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67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055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4195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117866"/>
            <a:ext cx="3802062" cy="3950229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117866"/>
            <a:ext cx="3803650" cy="3950229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106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331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056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8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2376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0641-461E-4199-8C74-AA4AE83AD3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443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0570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0216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11667"/>
            <a:ext cx="2000250" cy="48564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11667"/>
            <a:ext cx="5848350" cy="48564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826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11667"/>
            <a:ext cx="7162800" cy="63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117866"/>
            <a:ext cx="3802062" cy="395022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117866"/>
            <a:ext cx="3803650" cy="395022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119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11667"/>
            <a:ext cx="7162800" cy="63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117866"/>
            <a:ext cx="7758112" cy="3950229"/>
          </a:xfrm>
        </p:spPr>
        <p:txBody>
          <a:bodyPr/>
          <a:lstStyle/>
          <a:p>
            <a:pPr lvl="0"/>
            <a:endParaRPr lang="zh-HK" altLang="en-US" noProof="0"/>
          </a:p>
        </p:txBody>
      </p:sp>
    </p:spTree>
    <p:extLst>
      <p:ext uri="{BB962C8B-B14F-4D97-AF65-F5344CB8AC3E}">
        <p14:creationId xmlns:p14="http://schemas.microsoft.com/office/powerpoint/2010/main" val="339865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F769-D7A3-4377-B3F9-741C0D7BE9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04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8CCC-1CF9-415C-81F5-29E3A8FAF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4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A5AE-1423-4B79-B051-BC57AA5DE9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4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4C1D-5FD9-4101-82F0-982814CE22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89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9870-2B44-4825-9947-9799D08A98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95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1542-A937-44FD-A8B7-BDC9F75BD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28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65D9-5FE9-4713-BF47-EC6F71309C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81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760DBD-2400-4D71-B150-AA5327DB2D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6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1113"/>
            <a:ext cx="1600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gray">
          <a:xfrm>
            <a:off x="1538288" y="274638"/>
            <a:ext cx="31750" cy="8778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gray">
          <a:xfrm>
            <a:off x="471488" y="846138"/>
            <a:ext cx="8226425" cy="26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11138"/>
            <a:ext cx="71628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3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117600"/>
            <a:ext cx="77581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2054" name="Picture 1033" descr="SAM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7638"/>
            <a:ext cx="1371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034"/>
          <p:cNvSpPr>
            <a:spLocks noChangeArrowheads="1"/>
          </p:cNvSpPr>
          <p:nvPr/>
        </p:nvSpPr>
        <p:spPr bwMode="gray">
          <a:xfrm>
            <a:off x="1538288" y="274638"/>
            <a:ext cx="31750" cy="8778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sp>
        <p:nvSpPr>
          <p:cNvPr id="2056" name="Rectangle 1035"/>
          <p:cNvSpPr>
            <a:spLocks noChangeArrowheads="1"/>
          </p:cNvSpPr>
          <p:nvPr/>
        </p:nvSpPr>
        <p:spPr bwMode="gray">
          <a:xfrm>
            <a:off x="471488" y="846138"/>
            <a:ext cx="8226425" cy="26987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sp>
        <p:nvSpPr>
          <p:cNvPr id="2057" name="Rectangle 1036"/>
          <p:cNvSpPr>
            <a:spLocks noChangeArrowheads="1"/>
          </p:cNvSpPr>
          <p:nvPr/>
        </p:nvSpPr>
        <p:spPr bwMode="gray">
          <a:xfrm>
            <a:off x="3519488" y="909638"/>
            <a:ext cx="3959225" cy="26987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sp>
        <p:nvSpPr>
          <p:cNvPr id="2058" name="Rectangle 1037"/>
          <p:cNvSpPr>
            <a:spLocks noChangeArrowheads="1"/>
          </p:cNvSpPr>
          <p:nvPr/>
        </p:nvSpPr>
        <p:spPr bwMode="gray">
          <a:xfrm>
            <a:off x="5572125" y="989013"/>
            <a:ext cx="2519363" cy="26987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en-GB" altLang="zh-HK" sz="2000" smtClean="0">
              <a:latin typeface="Tahoma" panose="020B0604030504040204" pitchFamily="34" charset="0"/>
            </a:endParaRPr>
          </a:p>
        </p:txBody>
      </p:sp>
      <p:pic>
        <p:nvPicPr>
          <p:cNvPr id="2059" name="Picture 1038" descr="wo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449638"/>
            <a:ext cx="7381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5461000"/>
            <a:ext cx="9144000" cy="271463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167" dirty="0">
                <a:solidFill>
                  <a:srgbClr val="0099FF"/>
                </a:solidFill>
                <a:latin typeface="Tahoma" panose="020B0604030504040204" pitchFamily="34" charset="0"/>
              </a:rPr>
              <a:t>Systems and Information Management Section                                                                                  Slide </a:t>
            </a:r>
            <a:fld id="{7C8D72A1-ED29-461B-BF2F-AECD47A1DE46}" type="slidenum">
              <a:rPr lang="en-US" altLang="zh-TW" sz="1167" dirty="0">
                <a:solidFill>
                  <a:srgbClr val="0099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167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300">
          <a:solidFill>
            <a:srgbClr val="660066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rgbClr val="9900CC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600">
          <a:solidFill>
            <a:srgbClr val="6600CC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100">
          <a:solidFill>
            <a:schemeClr val="tx1"/>
          </a:solidFill>
          <a:latin typeface="Tahoma" panose="020B0604030504040204" pitchFamily="34" charset="0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167">
          <a:solidFill>
            <a:schemeClr val="tx1"/>
          </a:solidFill>
          <a:latin typeface="Tahoma" panose="020B0604030504040204" pitchFamily="34" charset="0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167">
          <a:solidFill>
            <a:schemeClr val="tx1"/>
          </a:solidFill>
          <a:latin typeface="Tahoma" panose="020B0604030504040204" pitchFamily="34" charset="0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167">
          <a:solidFill>
            <a:schemeClr val="tx1"/>
          </a:solidFill>
          <a:latin typeface="Tahoma" panose="020B0604030504040204" pitchFamily="34" charset="0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167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attachment/tc/sch-admin/admin/about-sch-staff/guideline-granting-leave/embc06001tc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edb.gov.hk/attachment/tc/sch-admin/admin/about-sch-staff/guideline-granting-leave/edbc18016c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attachment/tc/sch-admin/admin/about-sch-staff/guideline-granting-leave/EDBC16_2015_C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1333500" y="1757363"/>
            <a:ext cx="6477000" cy="10207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</a:t>
            </a:r>
          </a:p>
        </p:txBody>
      </p:sp>
      <p:sp>
        <p:nvSpPr>
          <p:cNvPr id="4099" name="副標題 2"/>
          <p:cNvSpPr>
            <a:spLocks noGrp="1"/>
          </p:cNvSpPr>
          <p:nvPr>
            <p:ph type="subTitle" idx="1"/>
          </p:nvPr>
        </p:nvSpPr>
        <p:spPr>
          <a:xfrm>
            <a:off x="1905000" y="3155950"/>
            <a:ext cx="5334000" cy="10191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333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  <a:endParaRPr lang="en-US" altLang="zh-TW" sz="3333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sz="3333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Staff Deployment</a:t>
            </a:r>
            <a:endParaRPr lang="zh-TW" altLang="en-US" sz="3333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0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2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19100" indent="-238115">
              <a:spcBef>
                <a:spcPct val="20000"/>
              </a:spcBef>
              <a:buChar char="–"/>
              <a:defRPr kumimoji="1" sz="2333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952462" indent="-190492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33447" indent="-190492">
              <a:spcBef>
                <a:spcPct val="20000"/>
              </a:spcBef>
              <a:buChar char="–"/>
              <a:defRPr kumimoji="1" sz="1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714431" indent="-190492">
              <a:spcBef>
                <a:spcPct val="20000"/>
              </a:spcBef>
              <a:buChar char="»"/>
              <a:defRPr kumimoji="1" sz="1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67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761970" eaLnBrk="1" hangingPunct="1">
              <a:spcBef>
                <a:spcPct val="0"/>
              </a:spcBef>
              <a:buClr>
                <a:srgbClr val="FFFFFF"/>
              </a:buClr>
              <a:buSzPct val="100000"/>
              <a:buFontTx/>
              <a:buNone/>
              <a:defRPr/>
            </a:pPr>
            <a:fld id="{44728469-9262-429F-97EC-4BC5DB637D7C}" type="slidenum">
              <a:rPr lang="en-US" altLang="zh-TW" sz="1167" b="1">
                <a:solidFill>
                  <a:srgbClr val="000000"/>
                </a:solidFill>
              </a:rPr>
              <a:pPr defTabSz="761970" eaLnBrk="1" hangingPunct="1">
                <a:spcBef>
                  <a:spcPct val="0"/>
                </a:spcBef>
                <a:buClr>
                  <a:srgbClr val="FFFFFF"/>
                </a:buClr>
                <a:buSzPct val="100000"/>
                <a:buFontTx/>
                <a:buNone/>
                <a:defRPr/>
              </a:pPr>
              <a:t>1</a:t>
            </a:fld>
            <a:endParaRPr lang="en-US" altLang="zh-TW" sz="1167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教職員調配 </a:t>
            </a:r>
            <a:r>
              <a:rPr lang="en-US" altLang="zh-TW" sz="1800" dirty="0">
                <a:solidFill>
                  <a:srgbClr val="000000"/>
                </a:solidFill>
              </a:rPr>
              <a:t>&gt; </a:t>
            </a:r>
            <a:r>
              <a:rPr lang="zh-TW" altLang="en-US" sz="1800" dirty="0">
                <a:solidFill>
                  <a:srgbClr val="000000"/>
                </a:solidFill>
              </a:rPr>
              <a:t>數據收集 </a:t>
            </a:r>
            <a:endParaRPr lang="zh-HK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47675" y="1181100"/>
            <a:ext cx="8229600" cy="4048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B. </a:t>
            </a:r>
            <a:r>
              <a:rPr kumimoji="0" lang="zh-TW" altLang="en-US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時間表編排 </a:t>
            </a:r>
            <a:r>
              <a:rPr kumimoji="0" lang="en-US" altLang="zh-TW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介面</a:t>
            </a:r>
            <a:r>
              <a:rPr kumimoji="0" lang="en-US" altLang="zh-TW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) TSI</a:t>
            </a:r>
          </a:p>
          <a:p>
            <a:pPr marL="0" indent="0">
              <a:buFontTx/>
              <a:buNone/>
            </a:pPr>
            <a:endParaRPr kumimoji="0" lang="en-US" altLang="zh-TW" smtClean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kumimoji="0" lang="zh-TW" altLang="en-US" sz="200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CA1D3-8B0E-4E3D-99AA-D6102EBF5ED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/>
          </a:p>
        </p:txBody>
      </p:sp>
      <p:sp>
        <p:nvSpPr>
          <p:cNvPr id="19" name="矩形 18"/>
          <p:cNvSpPr/>
          <p:nvPr/>
        </p:nvSpPr>
        <p:spPr bwMode="auto">
          <a:xfrm>
            <a:off x="930275" y="1816100"/>
            <a:ext cx="6881813" cy="54768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3</a:t>
            </a:r>
            <a:r>
              <a:rPr lang="zh-TW" altLang="en-US" sz="2800" dirty="0">
                <a:solidFill>
                  <a:srgbClr val="0070C0"/>
                </a:solidFill>
              </a:rPr>
              <a:t>）教職員調配 </a:t>
            </a:r>
            <a:r>
              <a:rPr lang="en-US" altLang="zh-TW" sz="2800" dirty="0">
                <a:solidFill>
                  <a:srgbClr val="0070C0"/>
                </a:solidFill>
              </a:rPr>
              <a:t>&gt; </a:t>
            </a:r>
            <a:r>
              <a:rPr lang="zh-TW" altLang="en-US" sz="2800" dirty="0">
                <a:solidFill>
                  <a:srgbClr val="0070C0"/>
                </a:solidFill>
              </a:rPr>
              <a:t>數據收集</a:t>
            </a:r>
            <a:r>
              <a:rPr lang="en-US" altLang="zh-TW" sz="2800" dirty="0">
                <a:solidFill>
                  <a:srgbClr val="0070C0"/>
                </a:solidFill>
              </a:rPr>
              <a:t> &gt; </a:t>
            </a:r>
            <a:r>
              <a:rPr lang="zh-TW" altLang="en-US" sz="2800" dirty="0">
                <a:solidFill>
                  <a:srgbClr val="0070C0"/>
                </a:solidFill>
              </a:rPr>
              <a:t>瀏覽全部細節 </a:t>
            </a:r>
          </a:p>
        </p:txBody>
      </p:sp>
      <p:pic>
        <p:nvPicPr>
          <p:cNvPr id="2560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2493963"/>
            <a:ext cx="4987925" cy="208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 bwMode="auto">
          <a:xfrm>
            <a:off x="3203575" y="3865563"/>
            <a:ext cx="863600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800100" y="4256088"/>
            <a:ext cx="863600" cy="31115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113" y="2492375"/>
            <a:ext cx="4679950" cy="3135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2709863" y="4818063"/>
            <a:ext cx="4679950" cy="2000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5" name="直線圖說文字 2 24"/>
          <p:cNvSpPr/>
          <p:nvPr/>
        </p:nvSpPr>
        <p:spPr bwMode="auto">
          <a:xfrm>
            <a:off x="6821488" y="4224338"/>
            <a:ext cx="2089150" cy="376237"/>
          </a:xfrm>
          <a:prstGeom prst="borderCallout2">
            <a:avLst>
              <a:gd name="adj1" fmla="val 16760"/>
              <a:gd name="adj2" fmla="val 281"/>
              <a:gd name="adj3" fmla="val 18750"/>
              <a:gd name="adj4" fmla="val -16667"/>
              <a:gd name="adj5" fmla="val 158301"/>
              <a:gd name="adj6" fmla="val -41642"/>
            </a:avLst>
          </a:prstGeom>
          <a:solidFill>
            <a:srgbClr val="FFCCCC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已經成功匯入時間表</a:t>
            </a:r>
            <a:endParaRPr lang="zh-HK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4" name="矩形 11"/>
          <p:cNvSpPr>
            <a:spLocks noChangeArrowheads="1"/>
          </p:cNvSpPr>
          <p:nvPr/>
        </p:nvSpPr>
        <p:spPr bwMode="auto">
          <a:xfrm>
            <a:off x="7596188" y="0"/>
            <a:ext cx="1547812" cy="912813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TSI</a:t>
            </a: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>
                <a:solidFill>
                  <a:srgbClr val="000099"/>
                </a:solidFill>
              </a:rPr>
              <a:t>第二部分：基本</a:t>
            </a:r>
            <a:r>
              <a:rPr lang="zh-TW" altLang="en-US" sz="3600" dirty="0" smtClean="0">
                <a:solidFill>
                  <a:srgbClr val="000099"/>
                </a:solidFill>
              </a:rPr>
              <a:t>設定</a:t>
            </a:r>
            <a:endParaRPr lang="zh-TW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209675"/>
            <a:ext cx="8229600" cy="3771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zh-TW" b="1" dirty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zh-TW" altLang="en-US" b="1" dirty="0">
              <a:solidFill>
                <a:srgbClr val="7030A0"/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B5196-5E90-40AE-9AD2-E055102540B9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/>
          </a:p>
        </p:txBody>
      </p:sp>
      <p:pic>
        <p:nvPicPr>
          <p:cNvPr id="27654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09675"/>
            <a:ext cx="7254875" cy="436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539750" y="2065338"/>
            <a:ext cx="1223963" cy="122396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1C02B2-4030-478E-B6B7-3EEF60B19EF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/>
          </a:p>
        </p:txBody>
      </p:sp>
      <p:sp>
        <p:nvSpPr>
          <p:cNvPr id="17" name="標題 3"/>
          <p:cNvSpPr txBox="1">
            <a:spLocks/>
          </p:cNvSpPr>
          <p:nvPr/>
        </p:nvSpPr>
        <p:spPr bwMode="auto">
          <a:xfrm>
            <a:off x="457200" y="228600"/>
            <a:ext cx="8229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6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3600" b="1" kern="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defRPr/>
            </a:pP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代課條件 </a:t>
            </a:r>
            <a:r>
              <a:rPr lang="en-US" altLang="zh-TW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代課條件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6841498" y="0"/>
            <a:ext cx="2302502" cy="1381501"/>
            <a:chOff x="0" y="168020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矩形 18"/>
            <p:cNvSpPr/>
            <p:nvPr/>
          </p:nvSpPr>
          <p:spPr>
            <a:xfrm>
              <a:off x="0" y="168020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20293"/>
                <a:lumOff val="20289"/>
                <a:alphaOff val="0"/>
              </a:schemeClr>
            </a:fillRef>
            <a:effectRef idx="2">
              <a:schemeClr val="accent6">
                <a:shade val="80000"/>
                <a:hueOff val="0"/>
                <a:satOff val="-20293"/>
                <a:lumOff val="202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矩形 19"/>
            <p:cNvSpPr/>
            <p:nvPr/>
          </p:nvSpPr>
          <p:spPr>
            <a:xfrm>
              <a:off x="0" y="168020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a.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代課條件</a:t>
              </a:r>
            </a:p>
          </p:txBody>
        </p:sp>
      </p:grpSp>
      <p:pic>
        <p:nvPicPr>
          <p:cNvPr id="21" name="Picture 10" descr="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4975"/>
            <a:ext cx="6337300" cy="3919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92125" y="3073400"/>
            <a:ext cx="1943100" cy="23288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900113" y="3268663"/>
            <a:ext cx="3600450" cy="1857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933450" y="3798888"/>
            <a:ext cx="3600450" cy="1857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30275" y="4378325"/>
            <a:ext cx="3598863" cy="185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843213" y="4657725"/>
            <a:ext cx="1368425" cy="744538"/>
          </a:xfrm>
          <a:prstGeom prst="wedgeRoundRectCallout">
            <a:avLst>
              <a:gd name="adj1" fmla="val -74648"/>
              <a:gd name="adj2" fmla="val -56218"/>
              <a:gd name="adj3" fmla="val 16667"/>
            </a:avLst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標註此欄選擇校内及外來教師代課條件</a:t>
            </a:r>
            <a:endParaRPr kumimoji="0" lang="zh-TW" altLang="en-US" sz="140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619625" y="3073400"/>
            <a:ext cx="1031875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E2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" name="圓角矩形 29"/>
          <p:cNvSpPr>
            <a:spLocks noChangeArrowheads="1"/>
          </p:cNvSpPr>
          <p:nvPr/>
        </p:nvSpPr>
        <p:spPr bwMode="auto">
          <a:xfrm>
            <a:off x="5772150" y="3798888"/>
            <a:ext cx="1098550" cy="1557337"/>
          </a:xfrm>
          <a:prstGeom prst="roundRect">
            <a:avLst>
              <a:gd name="adj" fmla="val 1453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1" name="圓角矩形 30"/>
          <p:cNvSpPr/>
          <p:nvPr/>
        </p:nvSpPr>
        <p:spPr bwMode="auto">
          <a:xfrm>
            <a:off x="5772150" y="3073400"/>
            <a:ext cx="1103313" cy="67945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7067550" y="1704975"/>
            <a:ext cx="1944688" cy="34988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剔取代課條件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填寫課擔上限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      及課節代課職務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      上限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Arial" charset="0"/>
              </a:rPr>
              <a:t>標註首要優先</a:t>
            </a:r>
            <a:endParaRPr lang="en-US" altLang="zh-TW" sz="1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Arial" charset="0"/>
              </a:rPr>
              <a:t>      條件的次序</a:t>
            </a:r>
            <a:endParaRPr lang="en-US" altLang="zh-TW" sz="16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 startAt="4"/>
              <a:defRPr/>
            </a:pPr>
            <a:r>
              <a:rPr lang="zh-TW" altLang="en-US" sz="1600" b="1" dirty="0">
                <a:latin typeface="Arial" charset="0"/>
              </a:rPr>
              <a:t>標註外來代課</a:t>
            </a:r>
            <a:endParaRPr lang="en-US" altLang="zh-TW" sz="1600" b="1" dirty="0"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latin typeface="Arial" charset="0"/>
              </a:rPr>
              <a:t>      教師次要優先</a:t>
            </a:r>
            <a:endParaRPr lang="en-US" altLang="zh-TW" sz="1600" b="1" dirty="0"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latin typeface="Arial" charset="0"/>
              </a:rPr>
              <a:t>      條件的次序</a:t>
            </a:r>
            <a:endParaRPr lang="en-US" altLang="zh-TW" sz="16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00B050"/>
                </a:solidFill>
                <a:latin typeface="Arial" charset="0"/>
              </a:rPr>
              <a:t>5.</a:t>
            </a:r>
            <a:r>
              <a:rPr lang="zh-TW" altLang="en-US" sz="1600" b="1" dirty="0">
                <a:solidFill>
                  <a:srgbClr val="00B050"/>
                </a:solidFill>
                <a:latin typeface="Arial" charset="0"/>
              </a:rPr>
              <a:t>   標註校內代課</a:t>
            </a:r>
            <a:endParaRPr lang="en-US" altLang="zh-TW" sz="1600" b="1" dirty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00B050"/>
                </a:solidFill>
                <a:latin typeface="Arial" charset="0"/>
              </a:rPr>
              <a:t>      教師次要優先</a:t>
            </a:r>
            <a:endParaRPr lang="en-US" altLang="zh-TW" sz="1600" b="1" dirty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00B050"/>
                </a:solidFill>
                <a:latin typeface="Arial" charset="0"/>
              </a:rPr>
              <a:t>      條件的次序</a:t>
            </a:r>
            <a:endParaRPr lang="en-US" altLang="zh-TW" b="1" dirty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defRPr/>
            </a:pPr>
            <a:endParaRPr lang="zh-HK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607175" y="5378450"/>
            <a:ext cx="2133600" cy="3968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7A5FAE-F2FD-463C-A41B-4FAA47B25FE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57610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36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代課條件 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教職員代課遴選次序 </a:t>
            </a:r>
            <a:endParaRPr lang="zh-HK" altLang="en-US" sz="16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6841498" y="-137508"/>
            <a:ext cx="2302502" cy="1525517"/>
            <a:chOff x="0" y="168020"/>
            <a:chExt cx="2302502" cy="15255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矩形 13"/>
            <p:cNvSpPr/>
            <p:nvPr/>
          </p:nvSpPr>
          <p:spPr>
            <a:xfrm>
              <a:off x="0" y="312036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20293"/>
                <a:lumOff val="20289"/>
                <a:alphaOff val="0"/>
              </a:schemeClr>
            </a:fillRef>
            <a:effectRef idx="2">
              <a:schemeClr val="accent6">
                <a:shade val="80000"/>
                <a:hueOff val="0"/>
                <a:satOff val="-20293"/>
                <a:lumOff val="202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0" y="168020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a.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代課條件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719263"/>
            <a:ext cx="6151563" cy="387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331913" y="5254625"/>
            <a:ext cx="720725" cy="3667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651500" y="2570163"/>
            <a:ext cx="649288" cy="28082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3333CC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067550" y="2425700"/>
            <a:ext cx="1465263" cy="2778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輸入每位教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職員代課遴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選次序號碼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或按下「設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定」作整批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處理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（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為最高，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10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為最低）</a:t>
            </a:r>
          </a:p>
        </p:txBody>
      </p:sp>
      <p:cxnSp>
        <p:nvCxnSpPr>
          <p:cNvPr id="5" name="直線接點 4"/>
          <p:cNvCxnSpPr>
            <a:cxnSpLocks noChangeShapeType="1"/>
          </p:cNvCxnSpPr>
          <p:nvPr/>
        </p:nvCxnSpPr>
        <p:spPr bwMode="auto">
          <a:xfrm flipV="1">
            <a:off x="6300788" y="3505200"/>
            <a:ext cx="766762" cy="28892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D7852-36BC-4D76-8B71-8C48FD9C15F4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6841498" y="0"/>
            <a:ext cx="2302502" cy="1381501"/>
            <a:chOff x="2520273" y="168025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矩形 10"/>
            <p:cNvSpPr/>
            <p:nvPr/>
          </p:nvSpPr>
          <p:spPr>
            <a:xfrm>
              <a:off x="2520273" y="168025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2520273" y="168025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b.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課節比重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23850" y="193675"/>
            <a:ext cx="583247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課節比重</a:t>
            </a:r>
            <a:endParaRPr lang="zh-HK" altLang="en-US" dirty="0"/>
          </a:p>
        </p:txBody>
      </p:sp>
      <p:pic>
        <p:nvPicPr>
          <p:cNvPr id="14" name="Picture 7" descr="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690688"/>
            <a:ext cx="6480175" cy="3513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364163" y="1849438"/>
            <a:ext cx="1111250" cy="5699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827088" y="2728913"/>
            <a:ext cx="5648325" cy="171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矩形 16"/>
          <p:cNvSpPr/>
          <p:nvPr/>
        </p:nvSpPr>
        <p:spPr bwMode="auto">
          <a:xfrm>
            <a:off x="6804025" y="2857500"/>
            <a:ext cx="1936750" cy="2016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選擇級別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修改課節比重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設定節數比重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（ 由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0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至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9.9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）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課節比重預設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為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1.0</a:t>
            </a: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>
            <a:off x="6475413" y="2216150"/>
            <a:ext cx="1296987" cy="6492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 flipV="1">
            <a:off x="6475413" y="3457575"/>
            <a:ext cx="328612" cy="841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73175"/>
            <a:ext cx="5497513" cy="427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CCAE5-C90E-4F53-B939-25A8282D9FE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可代課教職員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依教職員設定空堂</a:t>
            </a:r>
            <a:endParaRPr lang="zh-HK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6618288" y="2290763"/>
            <a:ext cx="1936750" cy="1422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填寫以下資料：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空堂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頻率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841498" y="2980"/>
            <a:ext cx="2302502" cy="1381501"/>
            <a:chOff x="5040570" y="240029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矩形 18"/>
            <p:cNvSpPr/>
            <p:nvPr/>
          </p:nvSpPr>
          <p:spPr>
            <a:xfrm>
              <a:off x="5040570" y="240029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6764"/>
                <a:lumOff val="6763"/>
                <a:alphaOff val="0"/>
              </a:schemeClr>
            </a:fillRef>
            <a:effectRef idx="2">
              <a:schemeClr val="accent6">
                <a:shade val="80000"/>
                <a:hueOff val="0"/>
                <a:satOff val="-6764"/>
                <a:lumOff val="67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矩形 20"/>
            <p:cNvSpPr/>
            <p:nvPr/>
          </p:nvSpPr>
          <p:spPr>
            <a:xfrm>
              <a:off x="5040570" y="240029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c.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可代課        教職員</a:t>
              </a:r>
            </a:p>
          </p:txBody>
        </p:sp>
      </p:grp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3030538" y="3097213"/>
            <a:ext cx="720725" cy="865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65125" y="3937000"/>
            <a:ext cx="1758950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58775" y="4152900"/>
            <a:ext cx="522128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377825" y="4441825"/>
            <a:ext cx="59372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 flipV="1">
            <a:off x="3751263" y="3198813"/>
            <a:ext cx="2860675" cy="2095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接點 29"/>
          <p:cNvCxnSpPr>
            <a:cxnSpLocks noChangeShapeType="1"/>
            <a:stCxn id="27" idx="3"/>
          </p:cNvCxnSpPr>
          <p:nvPr/>
        </p:nvCxnSpPr>
        <p:spPr bwMode="auto">
          <a:xfrm flipV="1">
            <a:off x="2124075" y="3225800"/>
            <a:ext cx="4494213" cy="8191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flipV="1">
            <a:off x="5292725" y="3222625"/>
            <a:ext cx="1319213" cy="9302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V="1">
            <a:off x="971550" y="4411663"/>
            <a:ext cx="5581650" cy="1920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矩形 51"/>
          <p:cNvSpPr/>
          <p:nvPr/>
        </p:nvSpPr>
        <p:spPr bwMode="auto">
          <a:xfrm>
            <a:off x="6583363" y="3962400"/>
            <a:ext cx="193675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cxnSp>
        <p:nvCxnSpPr>
          <p:cNvPr id="55" name="直線接點 54"/>
          <p:cNvCxnSpPr>
            <a:cxnSpLocks noChangeShapeType="1"/>
            <a:endCxn id="56" idx="1"/>
          </p:cNvCxnSpPr>
          <p:nvPr/>
        </p:nvCxnSpPr>
        <p:spPr bwMode="auto">
          <a:xfrm flipV="1">
            <a:off x="5867400" y="4897438"/>
            <a:ext cx="744538" cy="17780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矩形 55"/>
          <p:cNvSpPr/>
          <p:nvPr/>
        </p:nvSpPr>
        <p:spPr bwMode="auto">
          <a:xfrm>
            <a:off x="6611938" y="4641850"/>
            <a:ext cx="1936750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資料已更新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879975"/>
            <a:ext cx="54403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52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66863"/>
            <a:ext cx="6083300" cy="3636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89485-294F-4F3F-9CC4-B22D409DDAE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可代課教職員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不能代課教職員 </a:t>
            </a:r>
            <a:endParaRPr lang="zh-HK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6618288" y="2290763"/>
            <a:ext cx="1936750" cy="150653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填寫以下資料：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zh-TW" sz="8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不能代課的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時段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41498" y="2980"/>
            <a:ext cx="2302502" cy="138150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c.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可代課        教職員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6583363" y="3962400"/>
            <a:ext cx="193675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sp>
        <p:nvSpPr>
          <p:cNvPr id="56" name="矩形 55"/>
          <p:cNvSpPr/>
          <p:nvPr/>
        </p:nvSpPr>
        <p:spPr bwMode="auto">
          <a:xfrm>
            <a:off x="6611938" y="4641850"/>
            <a:ext cx="1936750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資料已更新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6841498" y="2979"/>
            <a:ext cx="2302502" cy="1381501"/>
            <a:chOff x="5040570" y="240029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矩形 33"/>
            <p:cNvSpPr/>
            <p:nvPr/>
          </p:nvSpPr>
          <p:spPr>
            <a:xfrm>
              <a:off x="5040570" y="240029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6764"/>
                <a:lumOff val="6763"/>
                <a:alphaOff val="0"/>
              </a:schemeClr>
            </a:fillRef>
            <a:effectRef idx="2">
              <a:schemeClr val="accent6">
                <a:shade val="80000"/>
                <a:hueOff val="0"/>
                <a:satOff val="-6764"/>
                <a:lumOff val="67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矩形 34"/>
            <p:cNvSpPr/>
            <p:nvPr/>
          </p:nvSpPr>
          <p:spPr>
            <a:xfrm>
              <a:off x="5040570" y="240029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c.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可代課        教職員</a:t>
              </a:r>
            </a:p>
          </p:txBody>
        </p:sp>
      </p:grp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1403350" y="2352675"/>
            <a:ext cx="424815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403350" y="2638425"/>
            <a:ext cx="424815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179388" y="2965450"/>
            <a:ext cx="5111750" cy="247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>
            <a:off x="5651500" y="2506663"/>
            <a:ext cx="933450" cy="3540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接點 40"/>
          <p:cNvCxnSpPr>
            <a:cxnSpLocks noChangeShapeType="1"/>
          </p:cNvCxnSpPr>
          <p:nvPr/>
        </p:nvCxnSpPr>
        <p:spPr bwMode="auto">
          <a:xfrm>
            <a:off x="5651500" y="2816225"/>
            <a:ext cx="931863" cy="444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接點 41"/>
          <p:cNvCxnSpPr>
            <a:cxnSpLocks noChangeShapeType="1"/>
            <a:stCxn id="40" idx="3"/>
          </p:cNvCxnSpPr>
          <p:nvPr/>
        </p:nvCxnSpPr>
        <p:spPr bwMode="auto">
          <a:xfrm flipV="1">
            <a:off x="5291138" y="2871788"/>
            <a:ext cx="1292225" cy="2174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線接點 42"/>
          <p:cNvCxnSpPr>
            <a:cxnSpLocks noChangeShapeType="1"/>
            <a:stCxn id="44" idx="3"/>
          </p:cNvCxnSpPr>
          <p:nvPr/>
        </p:nvCxnSpPr>
        <p:spPr bwMode="auto">
          <a:xfrm flipV="1">
            <a:off x="701675" y="4130675"/>
            <a:ext cx="5872163" cy="2873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22238" y="4273550"/>
            <a:ext cx="579437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55" name="直線接點 54"/>
          <p:cNvCxnSpPr>
            <a:cxnSpLocks noChangeShapeType="1"/>
          </p:cNvCxnSpPr>
          <p:nvPr/>
        </p:nvCxnSpPr>
        <p:spPr bwMode="auto">
          <a:xfrm flipV="1">
            <a:off x="6188075" y="4835525"/>
            <a:ext cx="430213" cy="1206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67238"/>
            <a:ext cx="60833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2" grpId="0" animBg="1"/>
      <p:bldP spid="56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46300"/>
            <a:ext cx="8572500" cy="1666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AA285-705B-4DF0-ABE1-8FD6394C1123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/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114300" y="2713038"/>
            <a:ext cx="5943600" cy="6492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" name="矩形 8"/>
          <p:cNvSpPr/>
          <p:nvPr/>
        </p:nvSpPr>
        <p:spPr>
          <a:xfrm>
            <a:off x="323850" y="193675"/>
            <a:ext cx="61198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可代課教職員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中六值休教師 </a:t>
            </a:r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6841498" y="0"/>
            <a:ext cx="2302502" cy="1381501"/>
            <a:chOff x="5040570" y="240029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矩形 10"/>
            <p:cNvSpPr/>
            <p:nvPr/>
          </p:nvSpPr>
          <p:spPr>
            <a:xfrm>
              <a:off x="5040570" y="240029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6764"/>
                <a:lumOff val="6763"/>
                <a:alphaOff val="0"/>
              </a:schemeClr>
            </a:fillRef>
            <a:effectRef idx="2">
              <a:schemeClr val="accent6">
                <a:shade val="80000"/>
                <a:hueOff val="0"/>
                <a:satOff val="-6764"/>
                <a:lumOff val="67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5040570" y="240029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c.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可代課        教職員</a:t>
              </a:r>
            </a:p>
          </p:txBody>
        </p:sp>
      </p:grp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042988" y="3362325"/>
            <a:ext cx="936625" cy="4270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4" name="矩形 13"/>
          <p:cNvSpPr/>
          <p:nvPr/>
        </p:nvSpPr>
        <p:spPr bwMode="auto">
          <a:xfrm>
            <a:off x="3830638" y="4006850"/>
            <a:ext cx="2635250" cy="1508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標註選擇值休中六教師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   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並設定學期結束日</a:t>
            </a: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（該日應在現學年時間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   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範圍内）</a:t>
            </a:r>
          </a:p>
        </p:txBody>
      </p:sp>
      <p:cxnSp>
        <p:nvCxnSpPr>
          <p:cNvPr id="15" name="直線接點 14"/>
          <p:cNvCxnSpPr>
            <a:cxnSpLocks noChangeShapeType="1"/>
            <a:endCxn id="14" idx="0"/>
          </p:cNvCxnSpPr>
          <p:nvPr/>
        </p:nvCxnSpPr>
        <p:spPr bwMode="auto">
          <a:xfrm>
            <a:off x="5148263" y="3362325"/>
            <a:ext cx="0" cy="64452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矩形 16"/>
          <p:cNvSpPr/>
          <p:nvPr/>
        </p:nvSpPr>
        <p:spPr bwMode="auto">
          <a:xfrm>
            <a:off x="811213" y="4264025"/>
            <a:ext cx="1400175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cxnSp>
        <p:nvCxnSpPr>
          <p:cNvPr id="18" name="直線接點 17"/>
          <p:cNvCxnSpPr>
            <a:cxnSpLocks noChangeShapeType="1"/>
            <a:stCxn id="13" idx="2"/>
            <a:endCxn id="17" idx="0"/>
          </p:cNvCxnSpPr>
          <p:nvPr/>
        </p:nvCxnSpPr>
        <p:spPr bwMode="auto">
          <a:xfrm>
            <a:off x="1511300" y="3789363"/>
            <a:ext cx="0" cy="4746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3" grpId="0" animBg="1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5A9CBA-3B47-49CD-B522-C2C1AFB8DF1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代課結餘計算 </a:t>
            </a:r>
            <a:endParaRPr lang="zh-HK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6324600" y="2111375"/>
            <a:ext cx="2417763" cy="15065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設定「計算為被代課」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是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納入代課計算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否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不納入代課計算</a:t>
            </a:r>
          </a:p>
        </p:txBody>
      </p:sp>
      <p:sp>
        <p:nvSpPr>
          <p:cNvPr id="21" name="矩形 20"/>
          <p:cNvSpPr/>
          <p:nvPr/>
        </p:nvSpPr>
        <p:spPr>
          <a:xfrm>
            <a:off x="6841498" y="2980"/>
            <a:ext cx="2302502" cy="138150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c.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可代課        教職員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6335713" y="3962400"/>
            <a:ext cx="240665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841498" y="2980"/>
            <a:ext cx="2302502" cy="1381501"/>
            <a:chOff x="0" y="1827305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矩形 22"/>
            <p:cNvSpPr/>
            <p:nvPr/>
          </p:nvSpPr>
          <p:spPr>
            <a:xfrm>
              <a:off x="0" y="1827305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13528"/>
                <a:lumOff val="13526"/>
                <a:alphaOff val="0"/>
              </a:schemeClr>
            </a:fillRef>
            <a:effectRef idx="2">
              <a:schemeClr val="accent6">
                <a:shade val="80000"/>
                <a:hueOff val="0"/>
                <a:satOff val="-13528"/>
                <a:lumOff val="135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矩形 23"/>
            <p:cNvSpPr/>
            <p:nvPr/>
          </p:nvSpPr>
          <p:spPr>
            <a:xfrm>
              <a:off x="0" y="1827305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d. 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代課結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     餘計算</a:t>
              </a:r>
            </a:p>
          </p:txBody>
        </p:sp>
      </p:grpSp>
      <p:pic>
        <p:nvPicPr>
          <p:cNvPr id="2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5327650" cy="436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140200" y="1489075"/>
            <a:ext cx="1439863" cy="3816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92163" y="5153025"/>
            <a:ext cx="684212" cy="4079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>
            <a:off x="5580063" y="2860675"/>
            <a:ext cx="719137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接點 32"/>
          <p:cNvCxnSpPr>
            <a:cxnSpLocks noChangeShapeType="1"/>
            <a:stCxn id="29" idx="3"/>
          </p:cNvCxnSpPr>
          <p:nvPr/>
        </p:nvCxnSpPr>
        <p:spPr bwMode="auto">
          <a:xfrm flipV="1">
            <a:off x="1476375" y="4225925"/>
            <a:ext cx="4822825" cy="11318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2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9550"/>
            <a:ext cx="5905500" cy="3368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28E2E-D58E-4C67-B14B-D0B9E4ED81EE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第二部分：基本設定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代課結餘累進 </a:t>
            </a:r>
            <a:endParaRPr lang="zh-HK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6324600" y="2111375"/>
            <a:ext cx="2417763" cy="15065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設定以下資料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百份比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課節下限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課節上限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41498" y="2980"/>
            <a:ext cx="2302502" cy="138150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c.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可代課        教職員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6321425" y="4335463"/>
            <a:ext cx="2405063" cy="5127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6841498" y="-5105"/>
            <a:ext cx="2302502" cy="1381501"/>
            <a:chOff x="2520273" y="1827300"/>
            <a:chExt cx="2302502" cy="1381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矩形 15"/>
            <p:cNvSpPr/>
            <p:nvPr/>
          </p:nvSpPr>
          <p:spPr>
            <a:xfrm>
              <a:off x="2520273" y="1827300"/>
              <a:ext cx="2302502" cy="138150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-27057"/>
                <a:lumOff val="27052"/>
                <a:alphaOff val="0"/>
              </a:schemeClr>
            </a:fillRef>
            <a:effectRef idx="2">
              <a:schemeClr val="accent6">
                <a:shade val="80000"/>
                <a:hueOff val="0"/>
                <a:satOff val="-27057"/>
                <a:lumOff val="270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2520273" y="1827300"/>
              <a:ext cx="2302502" cy="1381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400" b="1" dirty="0">
                  <a:latin typeface="微軟正黑體" pitchFamily="34" charset="-120"/>
                  <a:ea typeface="微軟正黑體" pitchFamily="34" charset="-120"/>
                </a:rPr>
                <a:t>e. </a:t>
              </a: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代課結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    餘累進</a:t>
              </a:r>
            </a:p>
          </p:txBody>
        </p:sp>
      </p:grp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flipV="1">
            <a:off x="5292725" y="2860675"/>
            <a:ext cx="1006475" cy="11493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50825" y="3962400"/>
            <a:ext cx="5041900" cy="590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00113" y="4552950"/>
            <a:ext cx="576262" cy="2952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27" name="直線接點 26"/>
          <p:cNvCxnSpPr>
            <a:cxnSpLocks noChangeShapeType="1"/>
          </p:cNvCxnSpPr>
          <p:nvPr/>
        </p:nvCxnSpPr>
        <p:spPr bwMode="auto">
          <a:xfrm>
            <a:off x="1501775" y="4700588"/>
            <a:ext cx="4797425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2" grpId="0" animBg="1"/>
      <p:bldP spid="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5338"/>
            <a:ext cx="8351837" cy="3384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：數據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HK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893888"/>
            <a:ext cx="8229600" cy="3771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zh-TW" b="1" dirty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zh-TW" altLang="en-US" b="1" dirty="0">
              <a:solidFill>
                <a:srgbClr val="7030A0"/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717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B37D2F-16AC-48A0-BA72-65060D46EB7E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/>
          </a:p>
        </p:txBody>
      </p:sp>
      <p:sp>
        <p:nvSpPr>
          <p:cNvPr id="4" name="矩形 3"/>
          <p:cNvSpPr/>
          <p:nvPr/>
        </p:nvSpPr>
        <p:spPr bwMode="auto">
          <a:xfrm>
            <a:off x="363538" y="2281238"/>
            <a:ext cx="1377950" cy="2889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175" name="矩形 4"/>
          <p:cNvSpPr>
            <a:spLocks noChangeArrowheads="1"/>
          </p:cNvSpPr>
          <p:nvPr/>
        </p:nvSpPr>
        <p:spPr bwMode="auto">
          <a:xfrm>
            <a:off x="563563" y="1265238"/>
            <a:ext cx="436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7030A0"/>
                </a:solidFill>
              </a:rPr>
              <a:t>使用的先決條件</a:t>
            </a:r>
            <a:r>
              <a:rPr lang="en-US" altLang="zh-TW" sz="1800" b="1">
                <a:solidFill>
                  <a:srgbClr val="7030A0"/>
                </a:solidFill>
              </a:rPr>
              <a:t>︰</a:t>
            </a:r>
            <a:r>
              <a:rPr lang="zh-TW" altLang="en-US" sz="1800" b="1">
                <a:solidFill>
                  <a:srgbClr val="7030A0"/>
                </a:solidFill>
              </a:rPr>
              <a:t>數據收集</a:t>
            </a:r>
            <a:r>
              <a:rPr lang="en-US" altLang="zh-TW" sz="1800" b="1">
                <a:solidFill>
                  <a:srgbClr val="7030A0"/>
                </a:solidFill>
              </a:rPr>
              <a:t>(</a:t>
            </a:r>
            <a:r>
              <a:rPr lang="zh-TW" altLang="en-US" sz="1800" b="1">
                <a:solidFill>
                  <a:srgbClr val="7030A0"/>
                </a:solidFill>
              </a:rPr>
              <a:t>匯入時間表</a:t>
            </a:r>
            <a:r>
              <a:rPr lang="en-US" altLang="zh-TW" sz="1800" b="1">
                <a:solidFill>
                  <a:srgbClr val="7030A0"/>
                </a:solidFill>
              </a:rPr>
              <a:t>)</a:t>
            </a: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3350"/>
            <a:ext cx="7815262" cy="3867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smtClean="0">
                <a:solidFill>
                  <a:srgbClr val="00B050"/>
                </a:solidFill>
              </a:rPr>
              <a:t>第三部分：教職員假期</a:t>
            </a:r>
            <a:r>
              <a:rPr lang="en-US" altLang="zh-TW" sz="3600" smtClean="0">
                <a:solidFill>
                  <a:srgbClr val="00B050"/>
                </a:solidFill>
              </a:rPr>
              <a:t>/</a:t>
            </a:r>
            <a:r>
              <a:rPr lang="zh-TW" altLang="en-US" sz="3600" smtClean="0">
                <a:solidFill>
                  <a:srgbClr val="00B050"/>
                </a:solidFill>
              </a:rPr>
              <a:t>缺席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3771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b="1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zh-TW" b="1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zh-TW" altLang="en-US" b="1" smtClean="0">
              <a:solidFill>
                <a:srgbClr val="7030A0"/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297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7BB46E-A7C4-4F3E-8004-E915BDB436D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/>
          </a:p>
        </p:txBody>
      </p:sp>
      <p:sp>
        <p:nvSpPr>
          <p:cNvPr id="9" name="矩形 8"/>
          <p:cNvSpPr/>
          <p:nvPr/>
        </p:nvSpPr>
        <p:spPr bwMode="auto">
          <a:xfrm>
            <a:off x="485775" y="2328863"/>
            <a:ext cx="1271588" cy="9366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90538" y="4152900"/>
            <a:ext cx="1271587" cy="20796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0825"/>
            <a:ext cx="7808913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0474D-68FA-4815-A96D-1A42A7333D0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177925" y="4081463"/>
            <a:ext cx="2665413" cy="82073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增新教職員假期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缺席的紀錄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177925" y="3001963"/>
            <a:ext cx="908050" cy="369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30727" name="直線接點 18"/>
          <p:cNvCxnSpPr>
            <a:cxnSpLocks noChangeShapeType="1"/>
          </p:cNvCxnSpPr>
          <p:nvPr/>
        </p:nvCxnSpPr>
        <p:spPr bwMode="auto">
          <a:xfrm flipH="1">
            <a:off x="1631950" y="3371850"/>
            <a:ext cx="17463" cy="70961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爆炸 1 3"/>
          <p:cNvSpPr/>
          <p:nvPr/>
        </p:nvSpPr>
        <p:spPr bwMode="auto">
          <a:xfrm>
            <a:off x="7451725" y="0"/>
            <a:ext cx="1584325" cy="108108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增新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067944" y="4902200"/>
            <a:ext cx="4176464" cy="6404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有關資助學校的批假事宜，</a:t>
            </a:r>
            <a:endParaRPr lang="en-US" altLang="zh-TW" sz="1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老師可參閱教育局通告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第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1/2006 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號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74763"/>
            <a:ext cx="7283450" cy="299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F58F33-1468-40BF-9050-8991A203F79E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42875" y="4419600"/>
            <a:ext cx="2808288" cy="11858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增新教職員假期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缺席的紀錄：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選擇教職員代碼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姓名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選擇假期類別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971550" y="1778000"/>
            <a:ext cx="6985000" cy="1149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 flipH="1">
            <a:off x="611188" y="2570163"/>
            <a:ext cx="360362" cy="18716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71550" y="2933700"/>
            <a:ext cx="2592388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057775" y="2933700"/>
            <a:ext cx="2447925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矩形 16"/>
          <p:cNvSpPr/>
          <p:nvPr/>
        </p:nvSpPr>
        <p:spPr bwMode="auto">
          <a:xfrm>
            <a:off x="3078163" y="4502150"/>
            <a:ext cx="1979612" cy="820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可自動計算</a:t>
            </a: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缺席日數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>
            <a:off x="2987675" y="3273425"/>
            <a:ext cx="488950" cy="12223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20"/>
          <p:cNvSpPr/>
          <p:nvPr/>
        </p:nvSpPr>
        <p:spPr bwMode="auto">
          <a:xfrm>
            <a:off x="5184775" y="4495800"/>
            <a:ext cx="2916238" cy="820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可自動顯示是否需要代課安排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2" name="直線接點 21"/>
          <p:cNvCxnSpPr>
            <a:cxnSpLocks noChangeShapeType="1"/>
          </p:cNvCxnSpPr>
          <p:nvPr/>
        </p:nvCxnSpPr>
        <p:spPr bwMode="auto">
          <a:xfrm>
            <a:off x="6084888" y="3273425"/>
            <a:ext cx="71437" cy="12223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971550" y="3729038"/>
            <a:ext cx="720725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" name="爆炸 1 26"/>
          <p:cNvSpPr/>
          <p:nvPr/>
        </p:nvSpPr>
        <p:spPr bwMode="auto">
          <a:xfrm>
            <a:off x="7446963" y="20638"/>
            <a:ext cx="1584325" cy="1081087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增新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2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>
                <a:latin typeface="新細明體" panose="02020500000000000000" pitchFamily="18" charset="-120"/>
              </a:rPr>
              <a:t> </a:t>
            </a:r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354013" y="1084263"/>
            <a:ext cx="8435975" cy="387032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zh-TW" altLang="zh-TW" smtClean="0"/>
              <a:t>配合新修訂有關延長產假的安排</a:t>
            </a:r>
            <a:endParaRPr kumimoji="0" lang="en-US" altLang="zh-CN" smtClean="0">
              <a:solidFill>
                <a:schemeClr val="accent2"/>
              </a:solidFill>
              <a:latin typeface="新細明體" panose="02020500000000000000" pitchFamily="18" charset="-120"/>
            </a:endParaRPr>
          </a:p>
        </p:txBody>
      </p:sp>
      <p:sp>
        <p:nvSpPr>
          <p:cNvPr id="3277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716095-7EC8-4011-824A-DBE9AA9514D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smtClean="0"/>
          </a:p>
        </p:txBody>
      </p:sp>
      <p:sp>
        <p:nvSpPr>
          <p:cNvPr id="8" name="矩形 7"/>
          <p:cNvSpPr/>
          <p:nvPr/>
        </p:nvSpPr>
        <p:spPr>
          <a:xfrm>
            <a:off x="457200" y="409575"/>
            <a:ext cx="612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347864" y="4983163"/>
            <a:ext cx="4392488" cy="5594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有關延長教職員產假事宜，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老師可參閱教育局通告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第 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16/2018 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號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3277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793875"/>
            <a:ext cx="5492750" cy="2790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矩形 3"/>
          <p:cNvSpPr>
            <a:spLocks noChangeArrowheads="1"/>
          </p:cNvSpPr>
          <p:nvPr/>
        </p:nvSpPr>
        <p:spPr bwMode="auto">
          <a:xfrm>
            <a:off x="3635375" y="3073400"/>
            <a:ext cx="3600450" cy="14430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14450"/>
            <a:ext cx="8499475" cy="2305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B3B078-5EA6-4718-B3AC-29E25DE85743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侍產假資料</a:t>
            </a:r>
            <a:endParaRPr lang="zh-HK" alt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220663" y="3794125"/>
            <a:ext cx="665480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為男性教職員紀錄侍產假假期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缺席前，必須先為該職員設定侍產假資料。</a:t>
            </a:r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238125" y="2197100"/>
            <a:ext cx="7934325" cy="1049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33799" name="直線接點 20"/>
          <p:cNvCxnSpPr>
            <a:cxnSpLocks noChangeShapeType="1"/>
          </p:cNvCxnSpPr>
          <p:nvPr/>
        </p:nvCxnSpPr>
        <p:spPr bwMode="auto">
          <a:xfrm flipH="1">
            <a:off x="971550" y="3246438"/>
            <a:ext cx="71438" cy="5476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 bwMode="auto">
          <a:xfrm>
            <a:off x="2915815" y="4854574"/>
            <a:ext cx="5340811" cy="7032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有關向學校男性教職員提供侍產假事宜，老師可參閱教育局通告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第 </a:t>
            </a:r>
            <a:r>
              <a:rPr lang="en-US" altLang="zh-TW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16/2015 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號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A0BF6-4106-4891-A6D5-D0BF1226607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法定假日</a:t>
            </a:r>
            <a:endParaRPr lang="zh-HK" altLang="en-US" dirty="0"/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16013"/>
            <a:ext cx="4729162" cy="445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6550025" y="1352550"/>
            <a:ext cx="1477963" cy="5191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更新法定假日</a:t>
            </a:r>
          </a:p>
        </p:txBody>
      </p:sp>
      <p:cxnSp>
        <p:nvCxnSpPr>
          <p:cNvPr id="34822" name="直線接點 10"/>
          <p:cNvCxnSpPr>
            <a:cxnSpLocks noChangeShapeType="1"/>
          </p:cNvCxnSpPr>
          <p:nvPr/>
        </p:nvCxnSpPr>
        <p:spPr bwMode="auto">
          <a:xfrm flipH="1">
            <a:off x="6084888" y="1646238"/>
            <a:ext cx="449262" cy="3921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3" name="AutoShape 5"/>
          <p:cNvSpPr>
            <a:spLocks noChangeArrowheads="1"/>
          </p:cNvSpPr>
          <p:nvPr/>
        </p:nvSpPr>
        <p:spPr bwMode="auto">
          <a:xfrm>
            <a:off x="4859338" y="1928813"/>
            <a:ext cx="1273175" cy="2520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B87F7E-35CA-4311-93F0-1D0B97FF5094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344613"/>
            <a:ext cx="706755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矩形 14"/>
          <p:cNvSpPr/>
          <p:nvPr/>
        </p:nvSpPr>
        <p:spPr bwMode="auto">
          <a:xfrm>
            <a:off x="547688" y="3594100"/>
            <a:ext cx="3303587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搜尋需要調整病假結餘的教職員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5846" name="直線接點 20"/>
          <p:cNvCxnSpPr>
            <a:cxnSpLocks noChangeShapeType="1"/>
            <a:stCxn id="15" idx="0"/>
          </p:cNvCxnSpPr>
          <p:nvPr/>
        </p:nvCxnSpPr>
        <p:spPr bwMode="auto">
          <a:xfrm flipH="1" flipV="1">
            <a:off x="987425" y="3192463"/>
            <a:ext cx="1212850" cy="4016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AutoShape 5"/>
          <p:cNvSpPr>
            <a:spLocks noChangeArrowheads="1"/>
          </p:cNvSpPr>
          <p:nvPr/>
        </p:nvSpPr>
        <p:spPr bwMode="auto">
          <a:xfrm>
            <a:off x="755650" y="2905125"/>
            <a:ext cx="792163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F1E610-1E10-4638-8B1E-A7CFC13E4C0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dirty="0"/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417638"/>
            <a:ext cx="629285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347663" y="3794125"/>
            <a:ext cx="695325" cy="1409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6948488" y="1704975"/>
            <a:ext cx="1655762" cy="1081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按下教職員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代碼的超連結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調整病假結餘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6871" name="直線接點 10"/>
          <p:cNvCxnSpPr>
            <a:cxnSpLocks noChangeShapeType="1"/>
          </p:cNvCxnSpPr>
          <p:nvPr/>
        </p:nvCxnSpPr>
        <p:spPr bwMode="auto">
          <a:xfrm flipH="1">
            <a:off x="1042988" y="2335213"/>
            <a:ext cx="5899150" cy="19621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697DE-F656-4A48-B1AE-992A867AE38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smtClean="0"/>
          </a:p>
        </p:txBody>
      </p:sp>
      <p:sp>
        <p:nvSpPr>
          <p:cNvPr id="2" name="矩形 1"/>
          <p:cNvSpPr/>
          <p:nvPr/>
        </p:nvSpPr>
        <p:spPr>
          <a:xfrm>
            <a:off x="323850" y="1936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5940425" y="1116013"/>
            <a:ext cx="2266950" cy="5889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選擇「僱用期首日」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382838"/>
            <a:ext cx="4968875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117600"/>
            <a:ext cx="4968875" cy="117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7895" name="直線接點 12"/>
          <p:cNvCxnSpPr>
            <a:cxnSpLocks noChangeShapeType="1"/>
            <a:endCxn id="37896" idx="3"/>
          </p:cNvCxnSpPr>
          <p:nvPr/>
        </p:nvCxnSpPr>
        <p:spPr bwMode="auto">
          <a:xfrm flipH="1">
            <a:off x="2771775" y="1312863"/>
            <a:ext cx="3168650" cy="6794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6" name="AutoShape 5"/>
          <p:cNvSpPr>
            <a:spLocks noChangeArrowheads="1"/>
          </p:cNvSpPr>
          <p:nvPr/>
        </p:nvSpPr>
        <p:spPr bwMode="auto">
          <a:xfrm>
            <a:off x="1924050" y="1849438"/>
            <a:ext cx="847725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7897" name="AutoShape 5"/>
          <p:cNvSpPr>
            <a:spLocks noChangeArrowheads="1"/>
          </p:cNvSpPr>
          <p:nvPr/>
        </p:nvSpPr>
        <p:spPr bwMode="auto">
          <a:xfrm>
            <a:off x="447675" y="3433763"/>
            <a:ext cx="4916488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矩形 15"/>
          <p:cNvSpPr/>
          <p:nvPr/>
        </p:nvSpPr>
        <p:spPr bwMode="auto">
          <a:xfrm>
            <a:off x="5949950" y="2382838"/>
            <a:ext cx="2266950" cy="1093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4.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按超連結調整病假</a:t>
            </a: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結餘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增薪日期</a:t>
            </a:r>
          </a:p>
        </p:txBody>
      </p:sp>
      <p:cxnSp>
        <p:nvCxnSpPr>
          <p:cNvPr id="37899" name="直線接點 16"/>
          <p:cNvCxnSpPr>
            <a:cxnSpLocks noChangeShapeType="1"/>
          </p:cNvCxnSpPr>
          <p:nvPr/>
        </p:nvCxnSpPr>
        <p:spPr bwMode="auto">
          <a:xfrm flipH="1">
            <a:off x="4787900" y="2778125"/>
            <a:ext cx="1144588" cy="6556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部分：數據收集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教職員調配 </a:t>
            </a:r>
            <a:r>
              <a:rPr lang="en-US" altLang="zh-TW" sz="1800" dirty="0">
                <a:solidFill>
                  <a:srgbClr val="000000"/>
                </a:solidFill>
              </a:rPr>
              <a:t>&gt; </a:t>
            </a:r>
            <a:r>
              <a:rPr lang="zh-TW" altLang="en-US" sz="1800" dirty="0">
                <a:solidFill>
                  <a:srgbClr val="000000"/>
                </a:solidFill>
              </a:rPr>
              <a:t>數據收集 </a:t>
            </a:r>
            <a:endParaRPr lang="zh-TW" altLang="en-US" sz="3600" b="0" dirty="0" smtClean="0">
              <a:solidFill>
                <a:srgbClr val="FF0000"/>
              </a:solidFill>
            </a:endParaRPr>
          </a:p>
        </p:txBody>
      </p:sp>
      <p:sp>
        <p:nvSpPr>
          <p:cNvPr id="819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TW" sz="5400" smtClean="0">
              <a:solidFill>
                <a:schemeClr val="accent2"/>
              </a:solidFill>
            </a:endParaRPr>
          </a:p>
        </p:txBody>
      </p:sp>
      <p:sp>
        <p:nvSpPr>
          <p:cNvPr id="819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BC1818-857C-4A5D-9776-5630344C611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016125" y="1489075"/>
            <a:ext cx="4537075" cy="1679575"/>
          </a:xfrm>
          <a:prstGeom prst="flowChartOnlineStorage">
            <a:avLst/>
          </a:prstGeom>
          <a:solidFill>
            <a:srgbClr val="F77365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時間表編排 </a:t>
            </a:r>
            <a:r>
              <a:rPr lang="en-US" altLang="zh-TW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網上版</a:t>
            </a:r>
            <a:r>
              <a:rPr lang="en-US" altLang="zh-TW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)/</a:t>
            </a:r>
          </a:p>
          <a:p>
            <a:pPr algn="ctr" eaLnBrk="1" hangingPunct="1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時間表編排 </a:t>
            </a:r>
            <a:r>
              <a:rPr lang="en-US" altLang="zh-TW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介面</a:t>
            </a:r>
            <a:r>
              <a:rPr lang="en-US" altLang="zh-TW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 eaLnBrk="1" hangingPunct="1"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TTL/TSI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2" name="直線圖說文字 1 1"/>
          <p:cNvSpPr/>
          <p:nvPr/>
        </p:nvSpPr>
        <p:spPr bwMode="auto">
          <a:xfrm>
            <a:off x="611188" y="3794125"/>
            <a:ext cx="3240087" cy="1608138"/>
          </a:xfrm>
          <a:prstGeom prst="borderCallout1">
            <a:avLst>
              <a:gd name="adj1" fmla="val 1045"/>
              <a:gd name="adj2" fmla="val 49618"/>
              <a:gd name="adj3" fmla="val -37521"/>
              <a:gd name="adj4" fmla="val 71992"/>
            </a:avLst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A. 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時間表編排 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網上版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 eaLnBrk="1" hangingPunct="1">
              <a:defRPr/>
            </a:pPr>
            <a:r>
              <a:rPr lang="en-US" altLang="zh-H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TTL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4681538" y="3794125"/>
            <a:ext cx="3275012" cy="1608138"/>
          </a:xfrm>
          <a:prstGeom prst="borderCallout1">
            <a:avLst>
              <a:gd name="adj1" fmla="val 1045"/>
              <a:gd name="adj2" fmla="val 49618"/>
              <a:gd name="adj3" fmla="val -36589"/>
              <a:gd name="adj4" fmla="val 31343"/>
            </a:avLst>
          </a:prstGeom>
          <a:solidFill>
            <a:srgbClr val="00B050"/>
          </a:solidFill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B. 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時間表編排 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介面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4"/>
          <p:cNvSpPr>
            <a:spLocks noGrp="1"/>
          </p:cNvSpPr>
          <p:nvPr>
            <p:ph idx="1"/>
          </p:nvPr>
        </p:nvSpPr>
        <p:spPr>
          <a:xfrm>
            <a:off x="457200" y="1246188"/>
            <a:ext cx="8229600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A. 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時間表編排 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網上版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) TTL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024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02BEC2-FA49-4963-8FB8-E6AFB13896D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/>
          </a:p>
        </p:txBody>
      </p:sp>
      <p:sp>
        <p:nvSpPr>
          <p:cNvPr id="10244" name="文字方塊 1"/>
          <p:cNvSpPr txBox="1">
            <a:spLocks noChangeArrowheads="1"/>
          </p:cNvSpPr>
          <p:nvPr/>
        </p:nvSpPr>
        <p:spPr bwMode="auto">
          <a:xfrm>
            <a:off x="1547813" y="238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" name="標題 3"/>
          <p:cNvSpPr txBox="1">
            <a:spLocks/>
          </p:cNvSpPr>
          <p:nvPr/>
        </p:nvSpPr>
        <p:spPr bwMode="auto">
          <a:xfrm>
            <a:off x="561975" y="279400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>
              <a:defRPr/>
            </a:pPr>
            <a:r>
              <a:rPr lang="zh-TW" altLang="en-US" sz="1800" kern="0" dirty="0">
                <a:solidFill>
                  <a:srgbClr val="000000"/>
                </a:solidFill>
              </a:rPr>
              <a:t>時間表編排 </a:t>
            </a:r>
            <a:r>
              <a:rPr lang="en-US" altLang="zh-TW" sz="1800" kern="0" dirty="0">
                <a:solidFill>
                  <a:srgbClr val="000000"/>
                </a:solidFill>
              </a:rPr>
              <a:t>(</a:t>
            </a:r>
            <a:r>
              <a:rPr lang="zh-TW" altLang="en-US" sz="1800" kern="0" dirty="0">
                <a:solidFill>
                  <a:srgbClr val="000000"/>
                </a:solidFill>
              </a:rPr>
              <a:t>網上版</a:t>
            </a:r>
            <a:r>
              <a:rPr lang="en-US" altLang="zh-TW" sz="1800" kern="0" dirty="0">
                <a:solidFill>
                  <a:srgbClr val="000000"/>
                </a:solidFill>
              </a:rPr>
              <a:t>) &gt; </a:t>
            </a:r>
            <a:r>
              <a:rPr lang="zh-TW" altLang="en-US" sz="1800" kern="0" dirty="0">
                <a:solidFill>
                  <a:srgbClr val="000000"/>
                </a:solidFill>
              </a:rPr>
              <a:t>數據收集 </a:t>
            </a:r>
            <a:endParaRPr lang="zh-TW" altLang="en-US" sz="1800" kern="0" dirty="0" smtClean="0">
              <a:solidFill>
                <a:srgbClr val="000000"/>
              </a:solidFill>
            </a:endParaRPr>
          </a:p>
        </p:txBody>
      </p:sp>
      <p:pic>
        <p:nvPicPr>
          <p:cNvPr id="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2906713"/>
            <a:ext cx="9091612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 bwMode="auto">
          <a:xfrm>
            <a:off x="6156325" y="2843213"/>
            <a:ext cx="576263" cy="5048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42988" y="2005013"/>
            <a:ext cx="6192837" cy="5492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rgbClr val="0070C0"/>
                </a:solidFill>
              </a:rPr>
              <a:t>） 時間表編排 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網上版</a:t>
            </a:r>
            <a:r>
              <a:rPr lang="en-US" altLang="zh-TW" sz="2800" dirty="0">
                <a:solidFill>
                  <a:srgbClr val="0070C0"/>
                </a:solidFill>
              </a:rPr>
              <a:t>) &gt; </a:t>
            </a:r>
            <a:r>
              <a:rPr lang="zh-TW" altLang="en-US" sz="2800" dirty="0">
                <a:solidFill>
                  <a:srgbClr val="0070C0"/>
                </a:solidFill>
              </a:rPr>
              <a:t>數據收集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3884613" y="2792413"/>
            <a:ext cx="792162" cy="527050"/>
          </a:xfrm>
          <a:prstGeom prst="rect">
            <a:avLst/>
          </a:prstGeom>
          <a:noFill/>
          <a:ln w="38100">
            <a:solidFill>
              <a:srgbClr val="FF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7938" y="3167063"/>
            <a:ext cx="250825" cy="266700"/>
          </a:xfrm>
          <a:prstGeom prst="rect">
            <a:avLst/>
          </a:prstGeom>
          <a:noFill/>
          <a:ln w="38100">
            <a:solidFill>
              <a:srgbClr val="FF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54" name="直線單箭頭接點 53"/>
          <p:cNvCxnSpPr>
            <a:cxnSpLocks noChangeShapeType="1"/>
            <a:endCxn id="52" idx="1"/>
          </p:cNvCxnSpPr>
          <p:nvPr/>
        </p:nvCxnSpPr>
        <p:spPr bwMode="auto">
          <a:xfrm flipV="1">
            <a:off x="193675" y="3055938"/>
            <a:ext cx="3690938" cy="112712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直線圖說文字 1 54"/>
          <p:cNvSpPr/>
          <p:nvPr/>
        </p:nvSpPr>
        <p:spPr bwMode="auto">
          <a:xfrm>
            <a:off x="1608138" y="3843338"/>
            <a:ext cx="1831975" cy="928687"/>
          </a:xfrm>
          <a:prstGeom prst="borderCallout1">
            <a:avLst>
              <a:gd name="adj1" fmla="val 286"/>
              <a:gd name="adj2" fmla="val 47331"/>
              <a:gd name="adj3" fmla="val -62845"/>
              <a:gd name="adj4" fmla="val 124527"/>
            </a:avLst>
          </a:prstGeom>
          <a:solidFill>
            <a:srgbClr val="FFCCCC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HK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載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入數據集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直線圖說文字 1 55"/>
          <p:cNvSpPr/>
          <p:nvPr/>
        </p:nvSpPr>
        <p:spPr bwMode="auto">
          <a:xfrm>
            <a:off x="4973638" y="3884613"/>
            <a:ext cx="3159125" cy="887412"/>
          </a:xfrm>
          <a:prstGeom prst="borderCallout1">
            <a:avLst>
              <a:gd name="adj1" fmla="val 286"/>
              <a:gd name="adj2" fmla="val 47331"/>
              <a:gd name="adj3" fmla="val -59467"/>
              <a:gd name="adj4" fmla="val 47051"/>
            </a:avLst>
          </a:prstGeom>
          <a:solidFill>
            <a:srgbClr val="FFCC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製成集必須顯示為「有」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4" name="矩形 1"/>
          <p:cNvSpPr>
            <a:spLocks noChangeArrowheads="1"/>
          </p:cNvSpPr>
          <p:nvPr/>
        </p:nvSpPr>
        <p:spPr bwMode="auto">
          <a:xfrm>
            <a:off x="7596188" y="-22225"/>
            <a:ext cx="1547812" cy="912813"/>
          </a:xfrm>
          <a:prstGeom prst="rect">
            <a:avLst/>
          </a:prstGeom>
          <a:solidFill>
            <a:srgbClr val="7030A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TTL</a:t>
            </a: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4"/>
          <p:cNvSpPr>
            <a:spLocks noGrp="1"/>
          </p:cNvSpPr>
          <p:nvPr>
            <p:ph idx="1"/>
          </p:nvPr>
        </p:nvSpPr>
        <p:spPr>
          <a:xfrm>
            <a:off x="457200" y="1246188"/>
            <a:ext cx="8229600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A. 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時間表編排 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網上版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) TTL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126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9C9DD-847F-4ABF-BA88-24D8C16D6FA0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/>
          </a:p>
        </p:txBody>
      </p:sp>
      <p:sp>
        <p:nvSpPr>
          <p:cNvPr id="11268" name="文字方塊 1"/>
          <p:cNvSpPr txBox="1">
            <a:spLocks noChangeArrowheads="1"/>
          </p:cNvSpPr>
          <p:nvPr/>
        </p:nvSpPr>
        <p:spPr bwMode="auto">
          <a:xfrm>
            <a:off x="1547813" y="238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20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3388"/>
            <a:ext cx="9144000" cy="153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圖說文字 20"/>
          <p:cNvSpPr/>
          <p:nvPr/>
        </p:nvSpPr>
        <p:spPr bwMode="auto">
          <a:xfrm>
            <a:off x="4284663" y="3865563"/>
            <a:ext cx="1209675" cy="800100"/>
          </a:xfrm>
          <a:prstGeom prst="wedgeRectCallout">
            <a:avLst>
              <a:gd name="adj1" fmla="val -69233"/>
              <a:gd name="adj2" fmla="val -55132"/>
            </a:avLst>
          </a:prstGeom>
          <a:solidFill>
            <a:srgbClr val="FFCCCC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2060"/>
                </a:solidFill>
              </a:rPr>
              <a:t>#</a:t>
            </a:r>
            <a:r>
              <a:rPr lang="zh-TW" altLang="en-US" dirty="0">
                <a:solidFill>
                  <a:srgbClr val="002060"/>
                </a:solidFill>
              </a:rPr>
              <a:t>終結</a:t>
            </a:r>
            <a:r>
              <a:rPr lang="en-US" altLang="zh-TW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2060"/>
                </a:solidFill>
              </a:rPr>
              <a:t>將</a:t>
            </a:r>
            <a:r>
              <a:rPr lang="en-US" altLang="zh-TW" dirty="0">
                <a:solidFill>
                  <a:srgbClr val="002060"/>
                </a:solidFill>
              </a:rPr>
              <a:t>X</a:t>
            </a:r>
            <a:r>
              <a:rPr lang="zh-TW" altLang="en-US" dirty="0">
                <a:solidFill>
                  <a:srgbClr val="002060"/>
                </a:solidFill>
              </a:rPr>
              <a:t>改成</a:t>
            </a:r>
            <a:r>
              <a:rPr lang="en-US" altLang="zh-TW" dirty="0">
                <a:solidFill>
                  <a:srgbClr val="002060"/>
                </a:solidFill>
              </a:rPr>
              <a:t>√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877888" y="2171700"/>
            <a:ext cx="7596187" cy="5365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zh-TW" altLang="en-US" sz="2800" dirty="0">
                <a:solidFill>
                  <a:srgbClr val="0070C0"/>
                </a:solidFill>
              </a:rPr>
              <a:t>）時間表編排 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網上版</a:t>
            </a:r>
            <a:r>
              <a:rPr lang="en-US" altLang="zh-TW" sz="2800" dirty="0">
                <a:solidFill>
                  <a:srgbClr val="0070C0"/>
                </a:solidFill>
              </a:rPr>
              <a:t>) &gt; </a:t>
            </a:r>
            <a:r>
              <a:rPr lang="zh-TW" altLang="en-US" sz="2800" dirty="0">
                <a:solidFill>
                  <a:srgbClr val="0070C0"/>
                </a:solidFill>
              </a:rPr>
              <a:t>編製 </a:t>
            </a:r>
            <a:r>
              <a:rPr lang="en-US" altLang="zh-TW" sz="2800" dirty="0">
                <a:solidFill>
                  <a:srgbClr val="0070C0"/>
                </a:solidFill>
              </a:rPr>
              <a:t>&gt; </a:t>
            </a:r>
            <a:r>
              <a:rPr lang="zh-TW" altLang="en-US" sz="2800" dirty="0">
                <a:solidFill>
                  <a:srgbClr val="0070C0"/>
                </a:solidFill>
              </a:rPr>
              <a:t>時間表產生</a:t>
            </a:r>
          </a:p>
        </p:txBody>
      </p:sp>
      <p:sp>
        <p:nvSpPr>
          <p:cNvPr id="1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時間表編排 </a:t>
            </a:r>
            <a:r>
              <a:rPr lang="en-US" altLang="zh-TW" sz="1800" dirty="0">
                <a:solidFill>
                  <a:srgbClr val="000000"/>
                </a:solidFill>
                <a:cs typeface="+mn-cs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網上版</a:t>
            </a:r>
            <a:r>
              <a:rPr lang="en-US" altLang="zh-TW" sz="1800" dirty="0">
                <a:solidFill>
                  <a:srgbClr val="000000"/>
                </a:solidFill>
                <a:cs typeface="+mn-cs"/>
              </a:rPr>
              <a:t>) &gt; </a:t>
            </a: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編製 </a:t>
            </a:r>
            <a:r>
              <a:rPr lang="en-US" altLang="zh-TW" sz="1800" dirty="0">
                <a:solidFill>
                  <a:srgbClr val="000000"/>
                </a:solidFill>
                <a:cs typeface="+mn-cs"/>
              </a:rPr>
              <a:t>&gt; </a:t>
            </a: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時間表產生</a:t>
            </a:r>
            <a:endParaRPr lang="zh-TW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1273" name="矩形 1"/>
          <p:cNvSpPr>
            <a:spLocks noChangeArrowheads="1"/>
          </p:cNvSpPr>
          <p:nvPr/>
        </p:nvSpPr>
        <p:spPr bwMode="auto">
          <a:xfrm>
            <a:off x="7596188" y="-22225"/>
            <a:ext cx="1547812" cy="912813"/>
          </a:xfrm>
          <a:prstGeom prst="rect">
            <a:avLst/>
          </a:prstGeom>
          <a:solidFill>
            <a:srgbClr val="7030A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TTL</a:t>
            </a: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4"/>
          <p:cNvSpPr>
            <a:spLocks noGrp="1"/>
          </p:cNvSpPr>
          <p:nvPr>
            <p:ph idx="1"/>
          </p:nvPr>
        </p:nvSpPr>
        <p:spPr>
          <a:xfrm>
            <a:off x="457200" y="1246188"/>
            <a:ext cx="8229600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A. 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時間表編排 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網上版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) TTL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229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F39477-6A1C-493C-BFFC-E832F18AC52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/>
          </a:p>
        </p:txBody>
      </p:sp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1547813" y="238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" name="矩形 7"/>
          <p:cNvSpPr/>
          <p:nvPr/>
        </p:nvSpPr>
        <p:spPr bwMode="auto">
          <a:xfrm>
            <a:off x="971550" y="1917700"/>
            <a:ext cx="6192838" cy="54768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3</a:t>
            </a:r>
            <a:r>
              <a:rPr lang="zh-TW" altLang="en-US" sz="2800" dirty="0">
                <a:solidFill>
                  <a:srgbClr val="0070C0"/>
                </a:solidFill>
              </a:rPr>
              <a:t>） 時間表編排 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網上版</a:t>
            </a:r>
            <a:r>
              <a:rPr lang="en-US" altLang="zh-TW" sz="2800" dirty="0">
                <a:solidFill>
                  <a:srgbClr val="0070C0"/>
                </a:solidFill>
              </a:rPr>
              <a:t>) &gt; </a:t>
            </a:r>
            <a:r>
              <a:rPr lang="zh-TW" altLang="en-US" sz="2800" dirty="0">
                <a:solidFill>
                  <a:srgbClr val="0070C0"/>
                </a:solidFill>
              </a:rPr>
              <a:t>數據收集</a:t>
            </a:r>
          </a:p>
        </p:txBody>
      </p:sp>
      <p:pic>
        <p:nvPicPr>
          <p:cNvPr id="18440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2586038"/>
            <a:ext cx="9063037" cy="91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6227763" y="2817813"/>
            <a:ext cx="431800" cy="5048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1731963" y="4030663"/>
            <a:ext cx="5648325" cy="887412"/>
          </a:xfrm>
          <a:prstGeom prst="borderCallout1">
            <a:avLst>
              <a:gd name="adj1" fmla="val 286"/>
              <a:gd name="adj2" fmla="val 47331"/>
              <a:gd name="adj3" fmla="val -78807"/>
              <a:gd name="adj4" fmla="val 83633"/>
            </a:avLst>
          </a:prstGeom>
          <a:solidFill>
            <a:srgbClr val="FFCC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確定製成集已由「有」轉成「終結」後，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用戶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便可以將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TTL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的時間表匯入教職員調配模組使用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時間表編排 </a:t>
            </a:r>
            <a:r>
              <a:rPr lang="en-US" altLang="zh-TW" sz="1800" dirty="0">
                <a:solidFill>
                  <a:srgbClr val="000000"/>
                </a:solidFill>
                <a:cs typeface="+mn-cs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網上版</a:t>
            </a:r>
            <a:r>
              <a:rPr lang="en-US" altLang="zh-TW" sz="1800" dirty="0">
                <a:solidFill>
                  <a:srgbClr val="000000"/>
                </a:solidFill>
                <a:cs typeface="+mn-cs"/>
              </a:rPr>
              <a:t>) &gt; </a:t>
            </a:r>
            <a:r>
              <a:rPr lang="zh-TW" altLang="en-US" sz="1800" dirty="0">
                <a:solidFill>
                  <a:srgbClr val="000000"/>
                </a:solidFill>
                <a:cs typeface="+mn-cs"/>
              </a:rPr>
              <a:t>數據收集 </a:t>
            </a:r>
            <a:endParaRPr lang="zh-TW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7596188" y="-22225"/>
            <a:ext cx="1547812" cy="912813"/>
          </a:xfrm>
          <a:prstGeom prst="rect">
            <a:avLst/>
          </a:prstGeom>
          <a:solidFill>
            <a:srgbClr val="7030A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TTL</a:t>
            </a: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4"/>
          <p:cNvSpPr>
            <a:spLocks noGrp="1"/>
          </p:cNvSpPr>
          <p:nvPr>
            <p:ph idx="1"/>
          </p:nvPr>
        </p:nvSpPr>
        <p:spPr>
          <a:xfrm>
            <a:off x="457200" y="1246188"/>
            <a:ext cx="8229600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A. 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時間表編排 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網上版</a:t>
            </a:r>
            <a:r>
              <a:rPr kumimoji="0" lang="en-US" altLang="zh-TW" b="1" smtClean="0">
                <a:solidFill>
                  <a:srgbClr val="7030A0"/>
                </a:solidFill>
                <a:latin typeface="新細明體" panose="02020500000000000000" pitchFamily="18" charset="-120"/>
              </a:rPr>
              <a:t>) TTL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331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2AD56-7FD3-441C-8C16-7C641B72C664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smtClean="0"/>
          </a:p>
        </p:txBody>
      </p:sp>
      <p:sp>
        <p:nvSpPr>
          <p:cNvPr id="13316" name="文字方塊 1"/>
          <p:cNvSpPr txBox="1">
            <a:spLocks noChangeArrowheads="1"/>
          </p:cNvSpPr>
          <p:nvPr/>
        </p:nvSpPr>
        <p:spPr bwMode="auto">
          <a:xfrm>
            <a:off x="1547813" y="238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" name="矩形 7"/>
          <p:cNvSpPr/>
          <p:nvPr/>
        </p:nvSpPr>
        <p:spPr bwMode="auto">
          <a:xfrm>
            <a:off x="971550" y="1852613"/>
            <a:ext cx="5370513" cy="54768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4</a:t>
            </a:r>
            <a:r>
              <a:rPr lang="zh-TW" altLang="en-US" sz="2800" dirty="0">
                <a:solidFill>
                  <a:srgbClr val="0070C0"/>
                </a:solidFill>
              </a:rPr>
              <a:t>）教職員調配 </a:t>
            </a:r>
            <a:r>
              <a:rPr lang="en-US" altLang="zh-TW" sz="2800" dirty="0">
                <a:solidFill>
                  <a:srgbClr val="0070C0"/>
                </a:solidFill>
              </a:rPr>
              <a:t>&gt; </a:t>
            </a:r>
            <a:r>
              <a:rPr lang="zh-TW" altLang="en-US" sz="2800" dirty="0">
                <a:solidFill>
                  <a:srgbClr val="0070C0"/>
                </a:solidFill>
              </a:rPr>
              <a:t>數據收集</a:t>
            </a:r>
            <a:r>
              <a:rPr lang="en-US" altLang="zh-TW" sz="2800" dirty="0">
                <a:solidFill>
                  <a:srgbClr val="0070C0"/>
                </a:solidFill>
              </a:rPr>
              <a:t> &gt; </a:t>
            </a:r>
            <a:r>
              <a:rPr lang="zh-TW" altLang="en-US" sz="2800" dirty="0">
                <a:solidFill>
                  <a:srgbClr val="0070C0"/>
                </a:solidFill>
              </a:rPr>
              <a:t>匯入</a:t>
            </a:r>
          </a:p>
        </p:txBody>
      </p:sp>
      <p:pic>
        <p:nvPicPr>
          <p:cNvPr id="19464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2476500"/>
            <a:ext cx="4479925" cy="269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3059113" y="3721100"/>
            <a:ext cx="1008062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63700" y="4081463"/>
            <a:ext cx="460375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3338" y="3327400"/>
            <a:ext cx="1933575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4222750" y="4243388"/>
            <a:ext cx="698500" cy="39211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9469" name="圖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2263" y="3757613"/>
            <a:ext cx="1985962" cy="141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5291138" y="4708525"/>
            <a:ext cx="700087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6" name="直線圖說文字 1 15"/>
          <p:cNvSpPr>
            <a:spLocks/>
          </p:cNvSpPr>
          <p:nvPr/>
        </p:nvSpPr>
        <p:spPr bwMode="auto">
          <a:xfrm>
            <a:off x="6580188" y="2728913"/>
            <a:ext cx="2312987" cy="2057400"/>
          </a:xfrm>
          <a:prstGeom prst="borderCallout1">
            <a:avLst>
              <a:gd name="adj1" fmla="val 51755"/>
              <a:gd name="adj2" fmla="val 255"/>
              <a:gd name="adj3" fmla="val 96755"/>
              <a:gd name="adj4" fmla="val -30750"/>
            </a:avLst>
          </a:prstGeom>
          <a:solidFill>
            <a:srgbClr val="FFCCCC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</a:rPr>
              <a:t>如希望保留過</a:t>
            </a:r>
            <a:endParaRPr lang="en-US" altLang="zh-TW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</a:rPr>
              <a:t>往的資料，請</a:t>
            </a:r>
            <a:endParaRPr lang="en-US" altLang="zh-TW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</a:rPr>
              <a:t>按「</a:t>
            </a:r>
            <a:r>
              <a:rPr lang="zh-TW" altLang="en-US" b="1">
                <a:solidFill>
                  <a:srgbClr val="FF0000"/>
                </a:solidFill>
              </a:rPr>
              <a:t>取消</a:t>
            </a:r>
            <a:r>
              <a:rPr lang="zh-TW" altLang="en-US" sz="2800" b="1">
                <a:solidFill>
                  <a:srgbClr val="FF0000"/>
                </a:solidFill>
              </a:rPr>
              <a:t>」</a:t>
            </a:r>
          </a:p>
        </p:txBody>
      </p:sp>
      <p:sp>
        <p:nvSpPr>
          <p:cNvPr id="1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教職員調配 </a:t>
            </a:r>
            <a:r>
              <a:rPr lang="en-US" altLang="zh-TW" sz="1800" dirty="0">
                <a:solidFill>
                  <a:srgbClr val="000000"/>
                </a:solidFill>
              </a:rPr>
              <a:t>&gt; </a:t>
            </a:r>
            <a:r>
              <a:rPr lang="zh-TW" altLang="en-US" sz="1800" dirty="0">
                <a:solidFill>
                  <a:srgbClr val="000000"/>
                </a:solidFill>
              </a:rPr>
              <a:t>數據收集 </a:t>
            </a:r>
            <a:endParaRPr lang="zh-TW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7596188" y="-22225"/>
            <a:ext cx="1547812" cy="912813"/>
          </a:xfrm>
          <a:prstGeom prst="rect">
            <a:avLst/>
          </a:prstGeom>
          <a:solidFill>
            <a:srgbClr val="7030A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TTL</a:t>
            </a:r>
            <a:endParaRPr lang="zh-HK" altLang="en-US" sz="1800"/>
          </a:p>
        </p:txBody>
      </p:sp>
      <p:sp>
        <p:nvSpPr>
          <p:cNvPr id="18" name="燕尾形向右箭號 17"/>
          <p:cNvSpPr/>
          <p:nvPr/>
        </p:nvSpPr>
        <p:spPr>
          <a:xfrm>
            <a:off x="80963" y="5207000"/>
            <a:ext cx="8091487" cy="469900"/>
          </a:xfrm>
          <a:prstGeom prst="notchedRightArrow">
            <a:avLst>
              <a:gd name="adj1" fmla="val 76513"/>
              <a:gd name="adj2" fmla="val 55155"/>
            </a:avLst>
          </a:prstGeom>
          <a:solidFill>
            <a:srgbClr val="F07F09"/>
          </a:solidFill>
          <a:ln w="38100"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成功匯入時間表後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只需匯入一次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，用戶便可以在有效期間使用此模組處理代課安排</a:t>
            </a:r>
            <a:endParaRPr lang="zh-HK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952500"/>
          </a:xfrm>
        </p:spPr>
        <p:txBody>
          <a:bodyPr/>
          <a:lstStyle/>
          <a:p>
            <a:pPr algn="l"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chemeClr val="tx1"/>
                </a:solidFill>
              </a:rPr>
              <a:t>時間表編排</a:t>
            </a:r>
            <a:r>
              <a:rPr lang="en-US" altLang="zh-TW" sz="1800" dirty="0">
                <a:solidFill>
                  <a:schemeClr val="tx1"/>
                </a:solidFill>
              </a:rPr>
              <a:t>(</a:t>
            </a:r>
            <a:r>
              <a:rPr lang="zh-TW" altLang="en-US" sz="1800" dirty="0">
                <a:solidFill>
                  <a:schemeClr val="tx1"/>
                </a:solidFill>
              </a:rPr>
              <a:t>介面</a:t>
            </a:r>
            <a:r>
              <a:rPr lang="en-US" altLang="zh-TW" sz="1800" dirty="0">
                <a:solidFill>
                  <a:schemeClr val="tx1"/>
                </a:solidFill>
              </a:rPr>
              <a:t>) &gt; </a:t>
            </a:r>
            <a:r>
              <a:rPr lang="zh-TW" altLang="en-US" sz="1800" dirty="0">
                <a:solidFill>
                  <a:schemeClr val="tx1"/>
                </a:solidFill>
              </a:rPr>
              <a:t>匯入 </a:t>
            </a:r>
            <a:endParaRPr lang="zh-HK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6810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kumimoji="0" lang="en-US" altLang="zh-TW" b="1" dirty="0" smtClean="0">
                <a:solidFill>
                  <a:srgbClr val="00B050"/>
                </a:solidFill>
                <a:latin typeface="新細明體" panose="02020500000000000000" pitchFamily="18" charset="-120"/>
              </a:rPr>
              <a:t>B. </a:t>
            </a:r>
            <a:r>
              <a:rPr kumimoji="0" lang="zh-TW" altLang="en-US" b="1" dirty="0" smtClean="0">
                <a:solidFill>
                  <a:srgbClr val="00B050"/>
                </a:solidFill>
                <a:latin typeface="新細明體" panose="02020500000000000000" pitchFamily="18" charset="-120"/>
              </a:rPr>
              <a:t>時間表</a:t>
            </a:r>
            <a:r>
              <a:rPr kumimoji="0" lang="zh-TW" altLang="en-US" b="1" dirty="0">
                <a:solidFill>
                  <a:srgbClr val="00B050"/>
                </a:solidFill>
                <a:latin typeface="新細明體" panose="02020500000000000000" pitchFamily="18" charset="-120"/>
              </a:rPr>
              <a:t>編排 </a:t>
            </a:r>
            <a:r>
              <a:rPr kumimoji="0" lang="en-US" altLang="zh-TW" b="1" dirty="0">
                <a:solidFill>
                  <a:srgbClr val="00B05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dirty="0">
                <a:solidFill>
                  <a:srgbClr val="00B050"/>
                </a:solidFill>
                <a:latin typeface="新細明體" panose="02020500000000000000" pitchFamily="18" charset="-120"/>
              </a:rPr>
              <a:t>介面</a:t>
            </a:r>
            <a:r>
              <a:rPr kumimoji="0" lang="en-US" altLang="zh-TW" b="1" dirty="0" smtClean="0">
                <a:solidFill>
                  <a:srgbClr val="00B050"/>
                </a:solidFill>
                <a:latin typeface="新細明體" panose="02020500000000000000" pitchFamily="18" charset="-120"/>
              </a:rPr>
              <a:t>) TSI</a:t>
            </a:r>
          </a:p>
          <a:p>
            <a:pPr marL="457200" lvl="1" indent="0" eaLnBrk="1" hangingPunct="1">
              <a:buClr>
                <a:schemeClr val="tx1"/>
              </a:buClr>
              <a:buSzPct val="90000"/>
              <a:buFontTx/>
              <a:buNone/>
              <a:defRPr/>
            </a:pPr>
            <a:endParaRPr lang="en-US" altLang="zh-TW" dirty="0" smtClean="0">
              <a:solidFill>
                <a:srgbClr val="0070C0"/>
              </a:solidFill>
            </a:endParaRPr>
          </a:p>
          <a:p>
            <a:pPr marL="457200" lvl="1" indent="0" eaLnBrk="1" hangingPunct="1">
              <a:buClr>
                <a:schemeClr val="tx1"/>
              </a:buClr>
              <a:buSzPct val="90000"/>
              <a:buFontTx/>
              <a:buNone/>
              <a:defRPr/>
            </a:pPr>
            <a:endParaRPr lang="en-US" altLang="zh-TW" dirty="0" smtClean="0">
              <a:solidFill>
                <a:srgbClr val="0070C0"/>
              </a:solidFill>
            </a:endParaRPr>
          </a:p>
          <a:p>
            <a:pPr lvl="1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150000"/>
              </a:lnSpc>
              <a:buClr>
                <a:schemeClr val="tx1"/>
              </a:buClr>
              <a:buSzPct val="90000"/>
              <a:buFontTx/>
              <a:buNone/>
              <a:defRPr/>
            </a:pPr>
            <a:endParaRPr lang="en-US" altLang="zh-TW" dirty="0" smtClean="0">
              <a:solidFill>
                <a:srgbClr val="FFC000"/>
              </a:solidFill>
            </a:endParaRPr>
          </a:p>
          <a:p>
            <a:pPr marL="457200" lvl="1" indent="0" eaLnBrk="1" hangingPunct="1">
              <a:lnSpc>
                <a:spcPct val="150000"/>
              </a:lnSpc>
              <a:buClr>
                <a:schemeClr val="tx1"/>
              </a:buClr>
              <a:buSzPct val="90000"/>
              <a:buFontTx/>
              <a:buNone/>
              <a:defRPr/>
            </a:pPr>
            <a:r>
              <a:rPr lang="zh-TW" altLang="en-US" dirty="0" smtClean="0">
                <a:solidFill>
                  <a:srgbClr val="0070C0"/>
                </a:solidFill>
              </a:rPr>
              <a:t>    </a:t>
            </a:r>
            <a:endParaRPr kumimoji="0" lang="en-US" altLang="zh-TW" sz="3200" dirty="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kumimoji="0" lang="zh-TW" altLang="en-US" sz="2000" dirty="0">
              <a:solidFill>
                <a:srgbClr val="0070C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7F6B2-0B27-4691-B47D-BF130E846C93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/>
          </a:p>
        </p:txBody>
      </p:sp>
      <p:pic>
        <p:nvPicPr>
          <p:cNvPr id="20486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3649663"/>
            <a:ext cx="9034462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82550" y="4575175"/>
            <a:ext cx="374650" cy="1778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57200" y="4791075"/>
            <a:ext cx="442913" cy="276225"/>
          </a:xfrm>
          <a:prstGeom prst="rect">
            <a:avLst/>
          </a:prstGeom>
          <a:noFill/>
          <a:ln w="38100">
            <a:solidFill>
              <a:srgbClr val="FF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651500" y="4529138"/>
            <a:ext cx="390525" cy="357187"/>
          </a:xfrm>
          <a:prstGeom prst="rect">
            <a:avLst/>
          </a:prstGeom>
          <a:noFill/>
          <a:ln w="38100">
            <a:solidFill>
              <a:srgbClr val="FF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900113" y="4791075"/>
            <a:ext cx="4751387" cy="153988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向右箭號 18"/>
          <p:cNvSpPr/>
          <p:nvPr/>
        </p:nvSpPr>
        <p:spPr bwMode="auto">
          <a:xfrm>
            <a:off x="1042988" y="1425575"/>
            <a:ext cx="7489825" cy="1655763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如何將時間表編排 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介面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TSI</a:t>
            </a: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的時間表匯入教職員調配模組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042988" y="2881313"/>
            <a:ext cx="4465637" cy="5492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lvl="1"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rgbClr val="0070C0"/>
                </a:solidFill>
              </a:rPr>
              <a:t>）時間表編排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介面</a:t>
            </a:r>
            <a:r>
              <a:rPr lang="en-US" altLang="zh-TW" sz="2800" dirty="0">
                <a:solidFill>
                  <a:srgbClr val="0070C0"/>
                </a:solidFill>
              </a:rPr>
              <a:t>) &gt; </a:t>
            </a:r>
            <a:r>
              <a:rPr lang="zh-TW" altLang="en-US" sz="2800" dirty="0">
                <a:solidFill>
                  <a:srgbClr val="0070C0"/>
                </a:solidFill>
              </a:rPr>
              <a:t>匯入 </a:t>
            </a:r>
            <a:endParaRPr lang="en-US" altLang="zh-TW" sz="2800" dirty="0">
              <a:solidFill>
                <a:srgbClr val="0070C0"/>
              </a:solidFill>
            </a:endParaRPr>
          </a:p>
        </p:txBody>
      </p:sp>
      <p:sp>
        <p:nvSpPr>
          <p:cNvPr id="15372" name="矩形 11"/>
          <p:cNvSpPr>
            <a:spLocks noChangeArrowheads="1"/>
          </p:cNvSpPr>
          <p:nvPr/>
        </p:nvSpPr>
        <p:spPr bwMode="auto">
          <a:xfrm>
            <a:off x="7596188" y="0"/>
            <a:ext cx="1547812" cy="912813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TSI</a:t>
            </a:r>
            <a:endParaRPr lang="zh-HK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第一部分：數據收集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教職員調配 </a:t>
            </a:r>
            <a:r>
              <a:rPr lang="en-US" altLang="zh-TW" sz="1800" dirty="0">
                <a:solidFill>
                  <a:srgbClr val="000000"/>
                </a:solidFill>
              </a:rPr>
              <a:t>&gt; </a:t>
            </a:r>
            <a:r>
              <a:rPr lang="zh-TW" altLang="en-US" sz="1800" dirty="0">
                <a:solidFill>
                  <a:srgbClr val="000000"/>
                </a:solidFill>
              </a:rPr>
              <a:t>數據收集 </a:t>
            </a:r>
            <a:endParaRPr lang="zh-HK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048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B. </a:t>
            </a:r>
            <a:r>
              <a:rPr kumimoji="0" lang="zh-TW" altLang="en-US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時間表編排 </a:t>
            </a:r>
            <a:r>
              <a:rPr kumimoji="0" lang="en-US" altLang="zh-TW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介面</a:t>
            </a:r>
            <a:r>
              <a:rPr kumimoji="0" lang="en-US" altLang="zh-TW" b="1" smtClean="0">
                <a:solidFill>
                  <a:srgbClr val="00B050"/>
                </a:solidFill>
                <a:latin typeface="新細明體" panose="02020500000000000000" pitchFamily="18" charset="-120"/>
              </a:rPr>
              <a:t>) TSI</a:t>
            </a:r>
          </a:p>
          <a:p>
            <a:pPr marL="0" indent="0">
              <a:buFontTx/>
              <a:buNone/>
            </a:pPr>
            <a:endParaRPr kumimoji="0" lang="en-US" altLang="zh-TW" smtClean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kumimoji="0" lang="zh-TW" altLang="en-US" sz="2000" smtClean="0">
              <a:solidFill>
                <a:srgbClr val="0070C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988031-25A6-48C8-A0A6-626FF03687E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/>
          </a:p>
        </p:txBody>
      </p:sp>
      <p:pic>
        <p:nvPicPr>
          <p:cNvPr id="24582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570163"/>
            <a:ext cx="4321175" cy="183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827088" y="1782763"/>
            <a:ext cx="5370512" cy="54768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zh-TW" altLang="en-US" sz="2800" dirty="0">
                <a:solidFill>
                  <a:srgbClr val="0070C0"/>
                </a:solidFill>
              </a:rPr>
              <a:t>）教職員調配 </a:t>
            </a:r>
            <a:r>
              <a:rPr lang="en-US" altLang="zh-TW" sz="2800" dirty="0">
                <a:solidFill>
                  <a:srgbClr val="0070C0"/>
                </a:solidFill>
              </a:rPr>
              <a:t>&gt; </a:t>
            </a:r>
            <a:r>
              <a:rPr lang="zh-TW" altLang="en-US" sz="2800" dirty="0">
                <a:solidFill>
                  <a:srgbClr val="0070C0"/>
                </a:solidFill>
              </a:rPr>
              <a:t>數據收集</a:t>
            </a:r>
            <a:r>
              <a:rPr lang="en-US" altLang="zh-TW" sz="2800" dirty="0">
                <a:solidFill>
                  <a:srgbClr val="0070C0"/>
                </a:solidFill>
              </a:rPr>
              <a:t> &gt; </a:t>
            </a:r>
            <a:r>
              <a:rPr lang="zh-TW" altLang="en-US" sz="2800" dirty="0">
                <a:solidFill>
                  <a:srgbClr val="0070C0"/>
                </a:solidFill>
              </a:rPr>
              <a:t>匯入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627313" y="3716338"/>
            <a:ext cx="1008062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336675" y="4014788"/>
            <a:ext cx="427038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3338" y="3327400"/>
            <a:ext cx="1933575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4232275" y="4252913"/>
            <a:ext cx="700088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8" name="圖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163" y="3724275"/>
            <a:ext cx="1985962" cy="141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 bwMode="auto">
          <a:xfrm>
            <a:off x="5270500" y="4673600"/>
            <a:ext cx="700088" cy="3905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2" name="直線圖說文字 1 21"/>
          <p:cNvSpPr>
            <a:spLocks/>
          </p:cNvSpPr>
          <p:nvPr/>
        </p:nvSpPr>
        <p:spPr bwMode="auto">
          <a:xfrm>
            <a:off x="6580188" y="2728913"/>
            <a:ext cx="2314575" cy="2057400"/>
          </a:xfrm>
          <a:prstGeom prst="borderCallout1">
            <a:avLst>
              <a:gd name="adj1" fmla="val 51380"/>
              <a:gd name="adj2" fmla="val -398"/>
              <a:gd name="adj3" fmla="val 94875"/>
              <a:gd name="adj4" fmla="val -26060"/>
            </a:avLst>
          </a:prstGeom>
          <a:solidFill>
            <a:srgbClr val="FFCCCC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</a:rPr>
              <a:t>如希望保留過</a:t>
            </a:r>
            <a:endParaRPr lang="en-US" altLang="zh-TW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</a:rPr>
              <a:t>往的資料，請</a:t>
            </a:r>
            <a:endParaRPr lang="en-US" altLang="zh-TW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00"/>
                </a:solidFill>
              </a:rPr>
              <a:t>按「</a:t>
            </a:r>
            <a:r>
              <a:rPr lang="zh-TW" altLang="en-US" b="1">
                <a:solidFill>
                  <a:srgbClr val="FF0000"/>
                </a:solidFill>
              </a:rPr>
              <a:t>取消</a:t>
            </a:r>
            <a:r>
              <a:rPr lang="zh-TW" altLang="en-US" sz="2800" b="1">
                <a:solidFill>
                  <a:srgbClr val="FF0000"/>
                </a:solidFill>
              </a:rPr>
              <a:t>」</a:t>
            </a:r>
          </a:p>
        </p:txBody>
      </p:sp>
      <p:sp>
        <p:nvSpPr>
          <p:cNvPr id="16398" name="矩形 18"/>
          <p:cNvSpPr>
            <a:spLocks noChangeArrowheads="1"/>
          </p:cNvSpPr>
          <p:nvPr/>
        </p:nvSpPr>
        <p:spPr bwMode="auto">
          <a:xfrm>
            <a:off x="7596188" y="0"/>
            <a:ext cx="1547812" cy="912813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TSI</a:t>
            </a:r>
            <a:endParaRPr lang="zh-HK" altLang="en-US" sz="1800"/>
          </a:p>
        </p:txBody>
      </p:sp>
      <p:sp>
        <p:nvSpPr>
          <p:cNvPr id="19" name="燕尾形向右箭號 18"/>
          <p:cNvSpPr/>
          <p:nvPr/>
        </p:nvSpPr>
        <p:spPr>
          <a:xfrm>
            <a:off x="80963" y="5207000"/>
            <a:ext cx="8091487" cy="469900"/>
          </a:xfrm>
          <a:prstGeom prst="notchedRightArrow">
            <a:avLst>
              <a:gd name="adj1" fmla="val 76513"/>
              <a:gd name="adj2" fmla="val 55155"/>
            </a:avLst>
          </a:prstGeom>
          <a:solidFill>
            <a:srgbClr val="F07F09"/>
          </a:solidFill>
          <a:ln w="38100"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成功匯入時間表後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只需匯入一次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，用戶便可以在有效期間使用此模組處理代課安排</a:t>
            </a:r>
            <a:endParaRPr lang="zh-HK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  <p:bldP spid="22" grpId="0" animBg="1"/>
      <p:bldP spid="19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26091</TotalTime>
  <Words>1230</Words>
  <Application>Microsoft Office PowerPoint</Application>
  <PresentationFormat>如螢幕大小 (16:10)</PresentationFormat>
  <Paragraphs>234</Paragraphs>
  <Slides>28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Arial</vt:lpstr>
      <vt:lpstr>新細明體</vt:lpstr>
      <vt:lpstr>Calibri</vt:lpstr>
      <vt:lpstr>Trebuchet MS</vt:lpstr>
      <vt:lpstr>Wingdings</vt:lpstr>
      <vt:lpstr>Tahoma</vt:lpstr>
      <vt:lpstr>微軟正黑體</vt:lpstr>
      <vt:lpstr>預設簡報設計</vt:lpstr>
      <vt:lpstr>CodeManagement_2006</vt:lpstr>
      <vt:lpstr>網上校管系統</vt:lpstr>
      <vt:lpstr>第一部分：數據收集(匯入時間表)</vt:lpstr>
      <vt:lpstr>第一部分：數據收集(匯入時間表) 教職員調配 &gt; 數據收集 </vt:lpstr>
      <vt:lpstr>PowerPoint 簡報</vt:lpstr>
      <vt:lpstr>第一部分：數據收集(匯入時間表) 時間表編排 (網上版) &gt; 編製 &gt; 時間表產生</vt:lpstr>
      <vt:lpstr>第一部分：數據收集(匯入時間表) 時間表編排 (網上版) &gt; 數據收集 </vt:lpstr>
      <vt:lpstr>第一部分：數據收集(匯入時間表) 教職員調配 &gt; 數據收集 </vt:lpstr>
      <vt:lpstr>第一部分：數據收集(匯入時間表) 時間表編排(介面) &gt; 匯入 </vt:lpstr>
      <vt:lpstr>第一部分：數據收集(匯入時間表) 教職員調配 &gt; 數據收集 </vt:lpstr>
      <vt:lpstr>第一部分：數據收集(匯入時間表) 教職員調配 &gt; 數據收集 </vt:lpstr>
      <vt:lpstr>第二部分：基本設定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第三部分：教職員假期/缺席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Deployment</dc:title>
  <dc:creator>EDB</dc:creator>
  <cp:lastModifiedBy>LAW, Yuen-sum Jenny</cp:lastModifiedBy>
  <cp:revision>906</cp:revision>
  <cp:lastPrinted>2019-02-27T07:23:48Z</cp:lastPrinted>
  <dcterms:created xsi:type="dcterms:W3CDTF">2007-01-09T04:08:48Z</dcterms:created>
  <dcterms:modified xsi:type="dcterms:W3CDTF">2022-01-20T01:30:37Z</dcterms:modified>
</cp:coreProperties>
</file>