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46" r:id="rId2"/>
    <p:sldId id="447" r:id="rId3"/>
    <p:sldId id="448" r:id="rId4"/>
    <p:sldId id="452" r:id="rId5"/>
    <p:sldId id="453" r:id="rId6"/>
    <p:sldId id="454" r:id="rId7"/>
    <p:sldId id="455" r:id="rId8"/>
    <p:sldId id="456" r:id="rId9"/>
    <p:sldId id="457" r:id="rId10"/>
    <p:sldId id="473" r:id="rId11"/>
    <p:sldId id="474" r:id="rId12"/>
    <p:sldId id="475" r:id="rId13"/>
    <p:sldId id="476" r:id="rId14"/>
    <p:sldId id="477" r:id="rId15"/>
    <p:sldId id="458" r:id="rId16"/>
    <p:sldId id="459" r:id="rId17"/>
    <p:sldId id="460" r:id="rId18"/>
    <p:sldId id="461" r:id="rId19"/>
    <p:sldId id="462" r:id="rId20"/>
    <p:sldId id="478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</p:sldIdLst>
  <p:sldSz cx="9144000" cy="5715000" type="screen16x10"/>
  <p:notesSz cx="6858000" cy="99790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4D680"/>
    <a:srgbClr val="22D7EA"/>
    <a:srgbClr val="6600FF"/>
    <a:srgbClr val="CCFF99"/>
    <a:srgbClr val="FFCCFF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3" autoAdjust="0"/>
  </p:normalViewPr>
  <p:slideViewPr>
    <p:cSldViewPr>
      <p:cViewPr varScale="1">
        <p:scale>
          <a:sx n="114" d="100"/>
          <a:sy n="114" d="100"/>
        </p:scale>
        <p:origin x="420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4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87FD30-CD96-4121-9792-079CD73B6F09}" type="datetimeFigureOut">
              <a:rPr lang="zh-HK" altLang="en-US"/>
              <a:pPr>
                <a:defRPr/>
              </a:pPr>
              <a:t>20/1/2022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8055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8055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09BC9D-F118-4490-B2A1-6D5B6268BBA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8F82035-2B44-4D2F-B388-B8C95696C6EB}" type="datetimeFigureOut">
              <a:rPr lang="zh-HK" altLang="en-US"/>
              <a:pPr>
                <a:defRPr/>
              </a:pPr>
              <a:t>20/1/2022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7713"/>
            <a:ext cx="598805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40275"/>
            <a:ext cx="5486400" cy="4491038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80550"/>
            <a:ext cx="2971800" cy="496888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80550"/>
            <a:ext cx="2971800" cy="496888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A3408C-9C13-4A05-846B-7E330EC6AD9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C81163-2243-480A-8387-E01AAF8F3CA0}" type="slidenum">
              <a:rPr lang="zh-HK" altLang="en-US" smtClean="0"/>
              <a:pPr/>
              <a:t>10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889C57D-E040-4DB9-9BA9-FF83E8A59B2C}" type="slidenum">
              <a:rPr lang="zh-HK" altLang="en-US" smtClean="0"/>
              <a:pPr/>
              <a:t>11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78AFD77-9EDC-4FF3-83F7-FE3E9CCAFC6A}" type="slidenum">
              <a:rPr lang="zh-HK" altLang="en-US" smtClean="0"/>
              <a:pPr/>
              <a:t>15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HK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90F46EE-765D-4DE4-8186-81D604C491CB}" type="slidenum">
              <a:rPr lang="en-US" altLang="zh-TW" smtClean="0">
                <a:solidFill>
                  <a:srgbClr val="000000"/>
                </a:solidFill>
                <a:latin typeface="Tahoma" panose="020B0604030504040204" pitchFamily="34" charset="0"/>
              </a:rPr>
              <a:pPr/>
              <a:t>29</a:t>
            </a:fld>
            <a:endParaRPr lang="en-US" altLang="zh-TW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8BBF-5A9B-4F3D-8262-EE0DF78F49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5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A45F-0B89-4984-90DA-AEBCC444DE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7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4658-6E78-4004-BC7F-D652D4215C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00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4C91-E33A-40A8-94AD-D18ED26391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826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049D-0793-47A4-A610-F0D19F30E5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4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2EC7-F50A-470E-9EBA-6C2A7E7E72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782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BA35-E87A-4C87-8A91-262302F651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780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8D6C-7909-4E3D-B1B7-A98177A56C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2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216A-55F9-4EF1-A9E5-1916738D27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21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E51C-1031-4BC6-9BA6-2AFF74BFF8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1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F896-4B47-4AC7-872A-A87119E04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808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95884B-E0B3-4CB1-8EB0-EBBF66EEE7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6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1113"/>
            <a:ext cx="1600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attachment/tc/sch-admin/admin/about-sch-staff/guideline-granting-leave/embc06001tc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db.gov.hk/attachment/tc/sch-admin/admin/about-sch-staff/guideline-granting-leave/edbc18016c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attachment/tc/sch-admin/admin/about-sch-staff/guideline-granting-leave/EDBC16_2015_C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3350"/>
            <a:ext cx="7815262" cy="386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smtClean="0">
                <a:solidFill>
                  <a:srgbClr val="00B050"/>
                </a:solidFill>
              </a:rPr>
              <a:t>第三部分：教職員假期</a:t>
            </a:r>
            <a:r>
              <a:rPr lang="en-US" altLang="zh-TW" sz="3600" smtClean="0">
                <a:solidFill>
                  <a:srgbClr val="00B050"/>
                </a:solidFill>
              </a:rPr>
              <a:t>/</a:t>
            </a:r>
            <a:r>
              <a:rPr lang="zh-TW" altLang="en-US" sz="3600" smtClean="0">
                <a:solidFill>
                  <a:srgbClr val="00B050"/>
                </a:solidFill>
              </a:rPr>
              <a:t>缺席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377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b="1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b="1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zh-TW" altLang="en-US" b="1" smtClean="0">
              <a:solidFill>
                <a:srgbClr val="7030A0"/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41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D1663B-0C43-4F67-A8E1-1E8C2E24662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/>
          </a:p>
        </p:txBody>
      </p:sp>
      <p:sp>
        <p:nvSpPr>
          <p:cNvPr id="9" name="矩形 8"/>
          <p:cNvSpPr/>
          <p:nvPr/>
        </p:nvSpPr>
        <p:spPr bwMode="auto">
          <a:xfrm>
            <a:off x="485775" y="2328863"/>
            <a:ext cx="1271588" cy="9366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90538" y="4152900"/>
            <a:ext cx="1271587" cy="20796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smtClean="0">
                <a:solidFill>
                  <a:srgbClr val="0070C0"/>
                </a:solidFill>
              </a:rPr>
              <a:t>第四部分：處理代課安排</a:t>
            </a:r>
            <a:endParaRPr lang="en-US" altLang="zh-TW" sz="360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209675"/>
            <a:ext cx="8229600" cy="377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b="1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zh-TW" altLang="en-US" b="1" dirty="0">
              <a:solidFill>
                <a:srgbClr val="7030A0"/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F78BF-0D48-4B14-8546-85201409A059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057275"/>
            <a:ext cx="7246938" cy="460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 bwMode="auto">
          <a:xfrm>
            <a:off x="525463" y="3144838"/>
            <a:ext cx="1166812" cy="79216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44588"/>
            <a:ext cx="6827837" cy="441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4DA95-A047-450C-A68E-B95DBB3A4AB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7272338" y="1849438"/>
            <a:ext cx="17637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選擇需要代課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安排的課堂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92088" y="2713038"/>
            <a:ext cx="6683375" cy="1131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5425" y="4273550"/>
            <a:ext cx="6121400" cy="7778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11138" y="5054600"/>
            <a:ext cx="484187" cy="250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25" name="直線接點 24"/>
          <p:cNvCxnSpPr>
            <a:cxnSpLocks noChangeShapeType="1"/>
            <a:stCxn id="10" idx="1"/>
          </p:cNvCxnSpPr>
          <p:nvPr/>
        </p:nvCxnSpPr>
        <p:spPr bwMode="auto">
          <a:xfrm flipH="1">
            <a:off x="5867400" y="2173288"/>
            <a:ext cx="1404938" cy="777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/>
          <p:cNvSpPr/>
          <p:nvPr/>
        </p:nvSpPr>
        <p:spPr bwMode="auto">
          <a:xfrm>
            <a:off x="7258050" y="3051175"/>
            <a:ext cx="1763713" cy="10302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 startAt="2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選擇代課類別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校外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校內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7" name="直線接點 26"/>
          <p:cNvCxnSpPr>
            <a:cxnSpLocks noChangeShapeType="1"/>
            <a:stCxn id="26" idx="1"/>
          </p:cNvCxnSpPr>
          <p:nvPr/>
        </p:nvCxnSpPr>
        <p:spPr bwMode="auto">
          <a:xfrm flipH="1">
            <a:off x="6346825" y="3567113"/>
            <a:ext cx="911225" cy="7064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/>
          <p:cNvSpPr/>
          <p:nvPr/>
        </p:nvSpPr>
        <p:spPr bwMode="auto">
          <a:xfrm>
            <a:off x="7283450" y="4622800"/>
            <a:ext cx="1763713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按「產生」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9" name="直線接點 28"/>
          <p:cNvCxnSpPr>
            <a:cxnSpLocks noChangeShapeType="1"/>
            <a:endCxn id="24" idx="3"/>
          </p:cNvCxnSpPr>
          <p:nvPr/>
        </p:nvCxnSpPr>
        <p:spPr bwMode="auto">
          <a:xfrm flipH="1">
            <a:off x="695325" y="5075238"/>
            <a:ext cx="6521450" cy="1047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352550"/>
            <a:ext cx="6757987" cy="2647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1F3E4A-AEBC-4EE5-8414-F3ECDB1CD17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dirty="0"/>
          </a:p>
        </p:txBody>
      </p:sp>
      <p:sp>
        <p:nvSpPr>
          <p:cNvPr id="28" name="矩形 27"/>
          <p:cNvSpPr/>
          <p:nvPr/>
        </p:nvSpPr>
        <p:spPr bwMode="auto">
          <a:xfrm>
            <a:off x="185738" y="2208213"/>
            <a:ext cx="930275" cy="10048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課堂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36688" y="3217863"/>
            <a:ext cx="398462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48488" y="3213100"/>
            <a:ext cx="115252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436688" y="3532188"/>
            <a:ext cx="2774950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H="1" flipV="1">
            <a:off x="1104900" y="2584450"/>
            <a:ext cx="331788" cy="6286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 bwMode="auto">
          <a:xfrm>
            <a:off x="7011988" y="4200525"/>
            <a:ext cx="144780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 startAt="2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選擇是否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被代替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3" name="直線接點 22"/>
          <p:cNvCxnSpPr>
            <a:cxnSpLocks noChangeShapeType="1"/>
          </p:cNvCxnSpPr>
          <p:nvPr/>
        </p:nvCxnSpPr>
        <p:spPr bwMode="auto">
          <a:xfrm flipH="1" flipV="1">
            <a:off x="7475538" y="3514725"/>
            <a:ext cx="49212" cy="6746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矩形 29"/>
          <p:cNvSpPr/>
          <p:nvPr/>
        </p:nvSpPr>
        <p:spPr bwMode="auto">
          <a:xfrm>
            <a:off x="4637088" y="4219575"/>
            <a:ext cx="1449387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1" name="直線接點 30"/>
          <p:cNvCxnSpPr>
            <a:cxnSpLocks noChangeShapeType="1"/>
            <a:stCxn id="30" idx="0"/>
          </p:cNvCxnSpPr>
          <p:nvPr/>
        </p:nvCxnSpPr>
        <p:spPr bwMode="auto">
          <a:xfrm flipH="1" flipV="1">
            <a:off x="5076825" y="3817938"/>
            <a:ext cx="284163" cy="4016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4845050" y="3530600"/>
            <a:ext cx="590550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H="1" flipV="1">
            <a:off x="2870200" y="3819525"/>
            <a:ext cx="285750" cy="4016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矩形 33"/>
          <p:cNvSpPr/>
          <p:nvPr/>
        </p:nvSpPr>
        <p:spPr bwMode="auto">
          <a:xfrm>
            <a:off x="2100263" y="4235450"/>
            <a:ext cx="1447800" cy="1365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 startAt="3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可選擇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3" action="ppaction://hlinksldjump"/>
              </a:rPr>
              <a:t>空置課室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4" action="ppaction://hlinksldjump"/>
              </a:rPr>
              <a:t>值休教師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全體教師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不需要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7" grpId="0" animBg="1"/>
      <p:bldP spid="18" grpId="0" animBg="1"/>
      <p:bldP spid="20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1216025"/>
            <a:ext cx="4256088" cy="436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TW" altLang="en-US" b="1" smtClean="0">
                <a:solidFill>
                  <a:srgbClr val="7030A0"/>
                </a:solidFill>
                <a:latin typeface="Arial" panose="020B0604020202020204" pitchFamily="34" charset="0"/>
              </a:rPr>
              <a:t>空置課室</a:t>
            </a:r>
            <a:endParaRPr lang="en-US" altLang="zh-TW" b="1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zh-HK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2E0DB-E182-472C-92F3-C5247898B3C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7" name="矩形 6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56000" y="2136775"/>
            <a:ext cx="728663" cy="21605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971550" y="2713038"/>
            <a:ext cx="107315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空置課堂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 flipH="1">
            <a:off x="2033588" y="2928938"/>
            <a:ext cx="1522412" cy="1603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>
            <a:hlinkClick r:id="rId3" action="ppaction://hlinksldjump"/>
          </p:cNvPr>
          <p:cNvSpPr/>
          <p:nvPr/>
        </p:nvSpPr>
        <p:spPr bwMode="auto">
          <a:xfrm>
            <a:off x="300038" y="5097463"/>
            <a:ext cx="742950" cy="404812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返回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7625"/>
            <a:ext cx="4899025" cy="4168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TW" altLang="en-US" b="1" smtClean="0">
                <a:solidFill>
                  <a:srgbClr val="7030A0"/>
                </a:solidFill>
                <a:latin typeface="Arial" panose="020B0604020202020204" pitchFamily="34" charset="0"/>
              </a:rPr>
              <a:t>值休教師</a:t>
            </a:r>
            <a:endParaRPr lang="zh-HK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EBB87-4E6E-4A12-B615-3CB991F7FAB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/>
          </a:p>
        </p:txBody>
      </p:sp>
      <p:sp>
        <p:nvSpPr>
          <p:cNvPr id="7" name="矩形 6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971550" y="2713038"/>
            <a:ext cx="107315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值休教師</a:t>
            </a:r>
            <a:endParaRPr lang="zh-HK" altLang="en-US" sz="1600" dirty="0"/>
          </a:p>
        </p:txBody>
      </p:sp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 flipH="1">
            <a:off x="2058988" y="3144838"/>
            <a:ext cx="1073150" cy="142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132138" y="2425700"/>
            <a:ext cx="2189162" cy="317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 bwMode="auto">
          <a:xfrm>
            <a:off x="300038" y="5097463"/>
            <a:ext cx="742950" cy="40481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返回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62113"/>
            <a:ext cx="8763000" cy="1514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7BF4B-80CF-4FB6-AA1F-B6E8DF8DE9E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待編代課安排</a:t>
            </a:r>
            <a:endParaRPr lang="zh-HK" altLang="en-US" dirty="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908175" y="2713038"/>
            <a:ext cx="576263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24" name="直線接點 23"/>
          <p:cNvCxnSpPr>
            <a:cxnSpLocks noChangeShapeType="1"/>
            <a:stCxn id="25" idx="0"/>
          </p:cNvCxnSpPr>
          <p:nvPr/>
        </p:nvCxnSpPr>
        <p:spPr bwMode="auto">
          <a:xfrm flipH="1" flipV="1">
            <a:off x="2268538" y="3001963"/>
            <a:ext cx="112712" cy="7191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矩形 24"/>
          <p:cNvSpPr/>
          <p:nvPr/>
        </p:nvSpPr>
        <p:spPr bwMode="auto">
          <a:xfrm>
            <a:off x="1271588" y="3721100"/>
            <a:ext cx="2220912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按下教職員代碼連結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便可以編排代課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6624638" y="336550"/>
            <a:ext cx="790575" cy="576263"/>
          </a:xfrm>
          <a:prstGeom prst="ellipse">
            <a:avLst/>
          </a:prstGeom>
          <a:solidFill>
            <a:srgbClr val="22D7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</a:t>
            </a:r>
            <a:endParaRPr lang="zh-HK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08100"/>
            <a:ext cx="6257925" cy="317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082C35-D6BE-4C03-BD86-F32CCD37F38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待編代課安排</a:t>
            </a:r>
            <a:endParaRPr lang="zh-HK" altLang="en-US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547813" y="2425700"/>
            <a:ext cx="792162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924300" y="2419350"/>
            <a:ext cx="93503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47813" y="4010025"/>
            <a:ext cx="503237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7045325" y="1084263"/>
            <a:ext cx="1774825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編排「未完成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代課安排」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163638" y="4621213"/>
            <a:ext cx="1776412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按「產生」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045325" y="2719388"/>
            <a:ext cx="1774825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檢視「已完成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代課安排」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5" name="直線接點 14"/>
          <p:cNvCxnSpPr>
            <a:cxnSpLocks noChangeShapeType="1"/>
          </p:cNvCxnSpPr>
          <p:nvPr/>
        </p:nvCxnSpPr>
        <p:spPr bwMode="auto">
          <a:xfrm flipV="1">
            <a:off x="1798638" y="4225925"/>
            <a:ext cx="0" cy="3952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 flipV="1">
            <a:off x="2195513" y="1585913"/>
            <a:ext cx="4824412" cy="8334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>
            <a:cxnSpLocks noChangeShapeType="1"/>
            <a:endCxn id="14" idx="1"/>
          </p:cNvCxnSpPr>
          <p:nvPr/>
        </p:nvCxnSpPr>
        <p:spPr bwMode="auto">
          <a:xfrm>
            <a:off x="4859338" y="2635250"/>
            <a:ext cx="2185987" cy="5857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橢圓 15"/>
          <p:cNvSpPr/>
          <p:nvPr/>
        </p:nvSpPr>
        <p:spPr bwMode="auto">
          <a:xfrm>
            <a:off x="6624638" y="336550"/>
            <a:ext cx="790575" cy="576263"/>
          </a:xfrm>
          <a:prstGeom prst="ellipse">
            <a:avLst/>
          </a:prstGeom>
          <a:solidFill>
            <a:srgbClr val="22D7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ker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</a:t>
            </a:r>
            <a:endParaRPr lang="zh-HK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F4E01-3556-4996-B928-9D92B05BA4F0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已編代課安排</a:t>
            </a:r>
            <a:endParaRPr lang="zh-HK" altLang="en-US" dirty="0"/>
          </a:p>
        </p:txBody>
      </p:sp>
      <p:pic>
        <p:nvPicPr>
          <p:cNvPr id="2355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3025"/>
            <a:ext cx="7696200" cy="181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979613" y="2641600"/>
            <a:ext cx="57626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" name="矩形 18"/>
          <p:cNvSpPr/>
          <p:nvPr/>
        </p:nvSpPr>
        <p:spPr bwMode="auto">
          <a:xfrm>
            <a:off x="1476375" y="3679825"/>
            <a:ext cx="2303463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搜尋「已編代課安排」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1" name="直線接點 20"/>
          <p:cNvCxnSpPr>
            <a:cxnSpLocks noChangeShapeType="1"/>
          </p:cNvCxnSpPr>
          <p:nvPr/>
        </p:nvCxnSpPr>
        <p:spPr bwMode="auto">
          <a:xfrm flipV="1">
            <a:off x="2111375" y="3001963"/>
            <a:ext cx="84138" cy="6778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橢圓 9"/>
          <p:cNvSpPr/>
          <p:nvPr/>
        </p:nvSpPr>
        <p:spPr bwMode="auto">
          <a:xfrm>
            <a:off x="6624638" y="336550"/>
            <a:ext cx="790575" cy="576263"/>
          </a:xfrm>
          <a:prstGeom prst="ellipse">
            <a:avLst/>
          </a:prstGeom>
          <a:solidFill>
            <a:srgbClr val="F4D6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</a:t>
            </a:r>
            <a:endParaRPr lang="zh-HK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87450"/>
            <a:ext cx="7019925" cy="3167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421EA-C7B1-4804-92DF-FDEA4BA066D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已編代課安排</a:t>
            </a:r>
            <a:endParaRPr lang="zh-HK" altLang="en-US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9750" y="3144838"/>
            <a:ext cx="6962775" cy="869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5580063" y="4541838"/>
            <a:ext cx="230505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顯示「已編代課安排」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 flipH="1" flipV="1">
            <a:off x="5651500" y="4010025"/>
            <a:ext cx="565150" cy="53181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900113" y="3649663"/>
            <a:ext cx="358775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539750" y="4530725"/>
            <a:ext cx="2303463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按下教職員代碼連結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便可以檢視詳情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5" name="直線接點 14"/>
          <p:cNvCxnSpPr>
            <a:cxnSpLocks noChangeShapeType="1"/>
            <a:endCxn id="13" idx="2"/>
          </p:cNvCxnSpPr>
          <p:nvPr/>
        </p:nvCxnSpPr>
        <p:spPr bwMode="auto">
          <a:xfrm flipH="1" flipV="1">
            <a:off x="1079500" y="3954463"/>
            <a:ext cx="95250" cy="5762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橢圓 11"/>
          <p:cNvSpPr/>
          <p:nvPr/>
        </p:nvSpPr>
        <p:spPr bwMode="auto">
          <a:xfrm>
            <a:off x="6624638" y="336550"/>
            <a:ext cx="790575" cy="576263"/>
          </a:xfrm>
          <a:prstGeom prst="ellipse">
            <a:avLst/>
          </a:prstGeom>
          <a:solidFill>
            <a:srgbClr val="F4D6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</a:t>
            </a:r>
            <a:endParaRPr lang="zh-HK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193800"/>
            <a:ext cx="7546975" cy="352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D1729-EA34-4D96-A662-1850D80DA734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已編代課安排</a:t>
            </a:r>
            <a:endParaRPr lang="zh-HK" altLang="en-US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2928938"/>
            <a:ext cx="7777163" cy="1223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/>
          <p:nvPr/>
        </p:nvSpPr>
        <p:spPr bwMode="auto">
          <a:xfrm>
            <a:off x="4932363" y="4922838"/>
            <a:ext cx="3241675" cy="5619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檢視「已完成代課安排」的詳情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 flipH="1" flipV="1">
            <a:off x="5435600" y="4152900"/>
            <a:ext cx="431800" cy="7699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橢圓 7"/>
          <p:cNvSpPr/>
          <p:nvPr/>
        </p:nvSpPr>
        <p:spPr bwMode="auto">
          <a:xfrm>
            <a:off x="6624638" y="336550"/>
            <a:ext cx="790575" cy="576263"/>
          </a:xfrm>
          <a:prstGeom prst="ellipse">
            <a:avLst/>
          </a:prstGeom>
          <a:solidFill>
            <a:srgbClr val="F4D6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</a:t>
            </a:r>
            <a:endParaRPr lang="zh-HK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0825"/>
            <a:ext cx="7808913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09830-4146-4ECB-ABC7-FAF865232C2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177925" y="4081463"/>
            <a:ext cx="2665413" cy="8207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增新教職員假期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缺席的紀錄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1177925" y="3001963"/>
            <a:ext cx="908050" cy="369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5127" name="直線接點 18"/>
          <p:cNvCxnSpPr>
            <a:cxnSpLocks noChangeShapeType="1"/>
          </p:cNvCxnSpPr>
          <p:nvPr/>
        </p:nvCxnSpPr>
        <p:spPr bwMode="auto">
          <a:xfrm flipH="1">
            <a:off x="1631950" y="3371850"/>
            <a:ext cx="17463" cy="70961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爆炸 1 3"/>
          <p:cNvSpPr/>
          <p:nvPr/>
        </p:nvSpPr>
        <p:spPr bwMode="auto">
          <a:xfrm>
            <a:off x="7451725" y="0"/>
            <a:ext cx="1584325" cy="108108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增新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67944" y="4902200"/>
            <a:ext cx="4176464" cy="6404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有關資助學校的批假事宜，</a:t>
            </a:r>
            <a:endParaRPr lang="en-US" altLang="zh-TW" sz="1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老師可參閱教育局通告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第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1/2006 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號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A2A8A-F05A-4704-9633-FA611E9DDE3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離職教職員</a:t>
            </a: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73175"/>
            <a:ext cx="7321550" cy="2112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619250" y="1709738"/>
            <a:ext cx="5761038" cy="13636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97025" y="3073400"/>
            <a:ext cx="671513" cy="31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4859338" y="3509963"/>
            <a:ext cx="3241675" cy="15795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填寫離職教職員資料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選擇教職員代號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姓名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填寫日期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選擇代替類別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H="1" flipV="1">
            <a:off x="5292725" y="3073400"/>
            <a:ext cx="501650" cy="4365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4"/>
          <p:cNvSpPr/>
          <p:nvPr/>
        </p:nvSpPr>
        <p:spPr bwMode="auto">
          <a:xfrm>
            <a:off x="1565275" y="3783013"/>
            <a:ext cx="1711325" cy="10906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按「產生」為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離職教職員安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排代課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 flipH="1" flipV="1">
            <a:off x="2051050" y="3386138"/>
            <a:ext cx="73025" cy="396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kumimoji="0" lang="zh-TW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外來代課教師</a:t>
            </a:r>
            <a:endParaRPr kumimoji="0" lang="en-US" altLang="zh-CN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kumimoji="0" lang="zh-CN" altLang="en-US" sz="2000" dirty="0" smtClean="0">
                <a:solidFill>
                  <a:schemeClr val="accent2"/>
                </a:solidFill>
                <a:latin typeface="新細明體" panose="02020500000000000000" pitchFamily="18" charset="-120"/>
              </a:rPr>
              <a:t>外來代課教師</a:t>
            </a:r>
            <a:r>
              <a:rPr kumimoji="0" lang="zh-TW" altLang="en-US" sz="2000" dirty="0" smtClean="0">
                <a:solidFill>
                  <a:schemeClr val="accent2"/>
                </a:solidFill>
                <a:latin typeface="新細明體" panose="02020500000000000000" pitchFamily="18" charset="-120"/>
              </a:rPr>
              <a:t>的</a:t>
            </a:r>
            <a:r>
              <a:rPr kumimoji="0" lang="zh-CN" altLang="en-US" sz="2000" dirty="0" smtClean="0">
                <a:solidFill>
                  <a:schemeClr val="accent2"/>
                </a:solidFill>
                <a:latin typeface="新細明體" panose="02020500000000000000" pitchFamily="18" charset="-120"/>
              </a:rPr>
              <a:t>資料少於一般教職員，系統只提供以下資料：</a:t>
            </a:r>
            <a:endParaRPr kumimoji="0" lang="zh-TW" altLang="en-US" sz="2000" dirty="0" smtClean="0">
              <a:solidFill>
                <a:schemeClr val="accent2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教職員代碼、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 </a:t>
            </a: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教職員姓名和個人資料</a:t>
            </a:r>
            <a:endParaRPr kumimoji="0" lang="zh-TW" altLang="en-US" sz="2000" dirty="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地址</a:t>
            </a:r>
            <a:endParaRPr kumimoji="0" lang="zh-TW" altLang="en-US" sz="2000" dirty="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教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授</a:t>
            </a: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科目和學歷</a:t>
            </a:r>
            <a:endParaRPr kumimoji="0" lang="zh-TW" altLang="en-US" sz="2000" dirty="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教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學</a:t>
            </a:r>
            <a:r>
              <a:rPr kumimoji="0" lang="zh-CN" altLang="en-US" sz="20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經驗</a:t>
            </a:r>
            <a:endParaRPr kumimoji="0" lang="zh-TW" altLang="en-US" sz="2000" dirty="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682625" y="3865563"/>
            <a:ext cx="6913563" cy="1079500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</a:t>
            </a:r>
            <a:r>
              <a:rPr kumimoji="0" lang="en-US" altLang="zh-CN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en-US" altLang="zh-TW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en-US" altLang="zh-CN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0" lang="zh-TW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教職員代碼的第一個字母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2A44D2-E85B-4C45-9B16-06E19CAFD61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83255-F912-45F7-A327-B23E2306C690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dirty="0"/>
          </a:p>
        </p:txBody>
      </p:sp>
      <p:pic>
        <p:nvPicPr>
          <p:cNvPr id="11" name="Picture 8" descr="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7638"/>
            <a:ext cx="6985000" cy="3592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403350" y="3505200"/>
            <a:ext cx="671513" cy="12239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E50389-2B40-4F8E-89DC-44484B9B6C7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dirty="0"/>
          </a:p>
        </p:txBody>
      </p:sp>
      <p:sp>
        <p:nvSpPr>
          <p:cNvPr id="29700" name="波浪 18"/>
          <p:cNvSpPr>
            <a:spLocks noChangeArrowheads="1"/>
          </p:cNvSpPr>
          <p:nvPr/>
        </p:nvSpPr>
        <p:spPr bwMode="auto">
          <a:xfrm>
            <a:off x="6156325" y="409575"/>
            <a:ext cx="1368425" cy="6477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增新</a:t>
            </a:r>
            <a:endParaRPr lang="zh-HK" altLang="en-US" sz="180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" y="1449388"/>
            <a:ext cx="702945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12"/>
          <p:cNvSpPr/>
          <p:nvPr/>
        </p:nvSpPr>
        <p:spPr bwMode="auto">
          <a:xfrm>
            <a:off x="841375" y="3879850"/>
            <a:ext cx="2457450" cy="790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增新「外來代課教師 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4" name="直線接點 13"/>
          <p:cNvCxnSpPr>
            <a:cxnSpLocks noChangeShapeType="1"/>
            <a:endCxn id="20" idx="2"/>
          </p:cNvCxnSpPr>
          <p:nvPr/>
        </p:nvCxnSpPr>
        <p:spPr bwMode="auto">
          <a:xfrm flipV="1">
            <a:off x="1882775" y="3470275"/>
            <a:ext cx="0" cy="3889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547813" y="3157538"/>
            <a:ext cx="671512" cy="312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11638"/>
            <a:ext cx="4819650" cy="1343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BA221-8544-4C60-B37A-D155FE9CE4D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dirty="0"/>
          </a:p>
        </p:txBody>
      </p:sp>
      <p:sp>
        <p:nvSpPr>
          <p:cNvPr id="30725" name="波浪 18"/>
          <p:cNvSpPr>
            <a:spLocks noChangeArrowheads="1"/>
          </p:cNvSpPr>
          <p:nvPr/>
        </p:nvSpPr>
        <p:spPr bwMode="auto">
          <a:xfrm>
            <a:off x="6156325" y="409575"/>
            <a:ext cx="1368425" cy="6477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增新</a:t>
            </a:r>
            <a:endParaRPr lang="zh-HK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5367338" y="1631950"/>
            <a:ext cx="2733675" cy="7239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填寫外來代課教師的資料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18786" name="圖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117600"/>
            <a:ext cx="3884613" cy="297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19088" y="1344613"/>
            <a:ext cx="3895725" cy="24495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1" name="直線接點 10"/>
          <p:cNvCxnSpPr>
            <a:cxnSpLocks noChangeShapeType="1"/>
            <a:stCxn id="16" idx="3"/>
          </p:cNvCxnSpPr>
          <p:nvPr/>
        </p:nvCxnSpPr>
        <p:spPr bwMode="auto">
          <a:xfrm flipV="1">
            <a:off x="4214813" y="1993900"/>
            <a:ext cx="1149350" cy="5762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 bwMode="auto">
          <a:xfrm>
            <a:off x="6342063" y="4010025"/>
            <a:ext cx="2190750" cy="774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增新外來代課教師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僱用詳細紀錄</a:t>
            </a:r>
          </a:p>
        </p:txBody>
      </p:sp>
      <p:cxnSp>
        <p:nvCxnSpPr>
          <p:cNvPr id="22" name="直線接點 21"/>
          <p:cNvCxnSpPr>
            <a:cxnSpLocks noChangeShapeType="1"/>
            <a:stCxn id="19" idx="3"/>
            <a:endCxn id="18" idx="1"/>
          </p:cNvCxnSpPr>
          <p:nvPr/>
        </p:nvCxnSpPr>
        <p:spPr bwMode="auto">
          <a:xfrm flipV="1">
            <a:off x="5072063" y="4397375"/>
            <a:ext cx="1270000" cy="6096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52413" y="4668838"/>
            <a:ext cx="4819650" cy="6746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9CECDF-42CD-4F2C-AE68-8FC9E469A44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398588"/>
            <a:ext cx="704850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 bwMode="auto">
          <a:xfrm>
            <a:off x="395288" y="3578225"/>
            <a:ext cx="2160587" cy="9334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搜尋需要調整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代課結餘的教職員</a:t>
            </a:r>
          </a:p>
        </p:txBody>
      </p:sp>
      <p:cxnSp>
        <p:nvCxnSpPr>
          <p:cNvPr id="19" name="直線接點 18"/>
          <p:cNvCxnSpPr>
            <a:cxnSpLocks noChangeShapeType="1"/>
            <a:endCxn id="20" idx="2"/>
          </p:cNvCxnSpPr>
          <p:nvPr/>
        </p:nvCxnSpPr>
        <p:spPr bwMode="auto">
          <a:xfrm flipV="1">
            <a:off x="971550" y="3221038"/>
            <a:ext cx="254000" cy="3571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865188" y="2851150"/>
            <a:ext cx="720725" cy="369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AD4B2-8787-4728-BBC6-CE1F4FAA8ED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73163"/>
            <a:ext cx="5370512" cy="4427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5288" y="2989263"/>
            <a:ext cx="720725" cy="26114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6"/>
          <p:cNvSpPr/>
          <p:nvPr/>
        </p:nvSpPr>
        <p:spPr bwMode="auto">
          <a:xfrm>
            <a:off x="6164263" y="2209800"/>
            <a:ext cx="2159000" cy="9334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按下教職員代碼連結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便可以調整代課結餘</a:t>
            </a:r>
          </a:p>
        </p:txBody>
      </p:sp>
      <p:cxnSp>
        <p:nvCxnSpPr>
          <p:cNvPr id="9" name="直線接點 8"/>
          <p:cNvCxnSpPr>
            <a:cxnSpLocks noChangeShapeType="1"/>
            <a:endCxn id="7" idx="1"/>
          </p:cNvCxnSpPr>
          <p:nvPr/>
        </p:nvCxnSpPr>
        <p:spPr bwMode="auto">
          <a:xfrm flipV="1">
            <a:off x="1122363" y="2676525"/>
            <a:ext cx="5041900" cy="82391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19200"/>
            <a:ext cx="6086475" cy="3559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13943-5618-4DB0-B85D-BD2106EF752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13263" y="2997200"/>
            <a:ext cx="720725" cy="369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41450" y="4408488"/>
            <a:ext cx="719138" cy="369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" name="矩形 8"/>
          <p:cNvSpPr/>
          <p:nvPr/>
        </p:nvSpPr>
        <p:spPr bwMode="auto">
          <a:xfrm>
            <a:off x="6540500" y="2295525"/>
            <a:ext cx="2424113" cy="9350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調整數值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3" action="ppaction://hlinksldjump"/>
              </a:rPr>
              <a:t>增新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調整數值的紀錄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5.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按「儲存」</a:t>
            </a:r>
          </a:p>
        </p:txBody>
      </p:sp>
      <p:cxnSp>
        <p:nvCxnSpPr>
          <p:cNvPr id="10" name="直線接點 9"/>
          <p:cNvCxnSpPr>
            <a:cxnSpLocks noChangeShapeType="1"/>
          </p:cNvCxnSpPr>
          <p:nvPr/>
        </p:nvCxnSpPr>
        <p:spPr bwMode="auto">
          <a:xfrm flipV="1">
            <a:off x="5233988" y="3001963"/>
            <a:ext cx="1306512" cy="1809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>
            <a:cxnSpLocks noChangeShapeType="1"/>
            <a:stCxn id="7" idx="3"/>
          </p:cNvCxnSpPr>
          <p:nvPr/>
        </p:nvCxnSpPr>
        <p:spPr bwMode="auto">
          <a:xfrm flipV="1">
            <a:off x="2160588" y="3033713"/>
            <a:ext cx="4379912" cy="15605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27013" y="4408488"/>
            <a:ext cx="720725" cy="369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5" name="直線接點 14"/>
          <p:cNvCxnSpPr>
            <a:cxnSpLocks noChangeShapeType="1"/>
          </p:cNvCxnSpPr>
          <p:nvPr/>
        </p:nvCxnSpPr>
        <p:spPr bwMode="auto">
          <a:xfrm flipV="1">
            <a:off x="917575" y="3068638"/>
            <a:ext cx="5462588" cy="13970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65250"/>
            <a:ext cx="6438900" cy="330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54AE3-808C-42A4-A460-F3249CABB03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323850" y="193675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第四部分：處理代課安排</a:t>
            </a: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6875463" y="2295525"/>
            <a:ext cx="2089150" cy="9350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填寫調整日期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填寫調整數值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57188" y="3578225"/>
            <a:ext cx="5222875" cy="3683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5125" y="4235450"/>
            <a:ext cx="614363" cy="369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6875463" y="3425825"/>
            <a:ext cx="2089150" cy="9334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按「儲存」</a:t>
            </a: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V="1">
            <a:off x="5580063" y="2930525"/>
            <a:ext cx="1295400" cy="8318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flipV="1">
            <a:off x="984250" y="4073525"/>
            <a:ext cx="5891213" cy="269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363663" y="2382838"/>
            <a:ext cx="6477000" cy="11350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 defTabSz="761970" eaLnBrk="1" hangingPunct="1">
              <a:defRPr/>
            </a:pPr>
            <a:r>
              <a:rPr kumimoji="0" lang="zh-TW" altLang="en-US" sz="4167" kern="0" dirty="0">
                <a:solidFill>
                  <a:srgbClr val="333399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kumimoji="0" lang="en-US" altLang="zh-TW" sz="4167" kern="0" dirty="0">
                <a:solidFill>
                  <a:srgbClr val="333399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kumimoji="0" lang="zh-TW" altLang="en-US" sz="4167" kern="0" dirty="0">
                <a:solidFill>
                  <a:srgbClr val="333399"/>
                </a:solidFill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kumimoji="0" lang="en-US" altLang="zh-TW" sz="4167" kern="0" dirty="0">
                <a:solidFill>
                  <a:srgbClr val="333399"/>
                </a:solidFill>
                <a:latin typeface="標楷體" panose="03000509000000000000" charset="-120"/>
                <a:ea typeface="標楷體" panose="03000509000000000000" charset="-120"/>
              </a:rPr>
              <a:t>-</a:t>
            </a:r>
            <a:endParaRPr kumimoji="0" lang="zh-TW" altLang="en-GB" sz="4167" kern="0" dirty="0">
              <a:solidFill>
                <a:srgbClr val="333399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74763"/>
            <a:ext cx="7283450" cy="299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1261AF-8A01-46FD-81FB-DDF8FF98DBDE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42875" y="4419600"/>
            <a:ext cx="2808288" cy="11858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增新教職員假期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缺席的紀錄：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選擇教職員代碼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姓名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選擇假期類別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971550" y="1778000"/>
            <a:ext cx="6985000" cy="1149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H="1">
            <a:off x="611188" y="2570163"/>
            <a:ext cx="360362" cy="18716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71550" y="2933700"/>
            <a:ext cx="2592388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057775" y="2933700"/>
            <a:ext cx="24479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16"/>
          <p:cNvSpPr/>
          <p:nvPr/>
        </p:nvSpPr>
        <p:spPr bwMode="auto">
          <a:xfrm>
            <a:off x="3078163" y="4502150"/>
            <a:ext cx="1979612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可自動計算</a:t>
            </a: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缺席日數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>
            <a:off x="2987675" y="3273425"/>
            <a:ext cx="488950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/>
          <p:cNvSpPr/>
          <p:nvPr/>
        </p:nvSpPr>
        <p:spPr bwMode="auto">
          <a:xfrm>
            <a:off x="5184775" y="4495800"/>
            <a:ext cx="2916238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可自動顯示是否需要代課安排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>
            <a:off x="6084888" y="3273425"/>
            <a:ext cx="71437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71550" y="3729038"/>
            <a:ext cx="7207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" name="爆炸 1 26"/>
          <p:cNvSpPr/>
          <p:nvPr/>
        </p:nvSpPr>
        <p:spPr bwMode="auto">
          <a:xfrm>
            <a:off x="7446963" y="20638"/>
            <a:ext cx="1584325" cy="1081087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增新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2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>
                <a:latin typeface="新細明體" panose="02020500000000000000" pitchFamily="18" charset="-120"/>
              </a:rPr>
              <a:t> 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54013" y="1084263"/>
            <a:ext cx="8435975" cy="387032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zh-TW" altLang="zh-TW" smtClean="0"/>
              <a:t>配合新修訂有關延長產假的安排</a:t>
            </a:r>
            <a:endParaRPr kumimoji="0" lang="en-US" altLang="zh-CN" smtClean="0">
              <a:solidFill>
                <a:schemeClr val="accent2"/>
              </a:solidFill>
              <a:latin typeface="新細明體" panose="02020500000000000000" pitchFamily="18" charset="-120"/>
            </a:endParaRPr>
          </a:p>
        </p:txBody>
      </p:sp>
      <p:sp>
        <p:nvSpPr>
          <p:cNvPr id="717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256B8-D1B5-40C6-9186-564D2FCAF19E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457200" y="409575"/>
            <a:ext cx="612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347864" y="4983163"/>
            <a:ext cx="4392488" cy="5594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有關延長教職員產假事宜，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老師可參閱教育局通告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第 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16/2018 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號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717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93875"/>
            <a:ext cx="5492750" cy="2790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矩形 3"/>
          <p:cNvSpPr>
            <a:spLocks noChangeArrowheads="1"/>
          </p:cNvSpPr>
          <p:nvPr/>
        </p:nvSpPr>
        <p:spPr bwMode="auto">
          <a:xfrm>
            <a:off x="3635375" y="3073400"/>
            <a:ext cx="3600450" cy="14430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14450"/>
            <a:ext cx="8499475" cy="2305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6C86F8-84F8-49E0-944C-BA72596E7CA9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侍產假資料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220663" y="3794125"/>
            <a:ext cx="665480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為男性教職員紀錄侍產假假期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缺席前，必須先為該職員設定侍產假資料。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238125" y="2197100"/>
            <a:ext cx="7934325" cy="1049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8199" name="直線接點 20"/>
          <p:cNvCxnSpPr>
            <a:cxnSpLocks noChangeShapeType="1"/>
          </p:cNvCxnSpPr>
          <p:nvPr/>
        </p:nvCxnSpPr>
        <p:spPr bwMode="auto">
          <a:xfrm flipH="1">
            <a:off x="971550" y="3246438"/>
            <a:ext cx="71438" cy="5476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 bwMode="auto">
          <a:xfrm>
            <a:off x="2915815" y="4854574"/>
            <a:ext cx="5340811" cy="7032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有關向學校男性教職員提供侍產假事宜，老師可參閱教育局通告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第 </a:t>
            </a:r>
            <a:r>
              <a:rPr lang="en-US" altLang="zh-TW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16/2015 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號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B5B02-8167-429B-AF62-3216A2E1BBA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法定假日</a:t>
            </a:r>
            <a:endParaRPr lang="zh-HK" altLang="en-US" dirty="0"/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16013"/>
            <a:ext cx="4729162" cy="445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6550025" y="1352550"/>
            <a:ext cx="1477963" cy="5191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更新法定假日</a:t>
            </a:r>
          </a:p>
        </p:txBody>
      </p:sp>
      <p:cxnSp>
        <p:nvCxnSpPr>
          <p:cNvPr id="9222" name="直線接點 10"/>
          <p:cNvCxnSpPr>
            <a:cxnSpLocks noChangeShapeType="1"/>
          </p:cNvCxnSpPr>
          <p:nvPr/>
        </p:nvCxnSpPr>
        <p:spPr bwMode="auto">
          <a:xfrm flipH="1">
            <a:off x="6084888" y="1646238"/>
            <a:ext cx="449262" cy="3921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4859338" y="1928813"/>
            <a:ext cx="1273175" cy="2520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667AF5-57EC-4939-B4E7-E347B9E8AEB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344613"/>
            <a:ext cx="706755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 14"/>
          <p:cNvSpPr/>
          <p:nvPr/>
        </p:nvSpPr>
        <p:spPr bwMode="auto">
          <a:xfrm>
            <a:off x="547688" y="3594100"/>
            <a:ext cx="3303587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搜尋需要調整病假結餘的教職員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0246" name="直線接點 20"/>
          <p:cNvCxnSpPr>
            <a:cxnSpLocks noChangeShapeType="1"/>
            <a:stCxn id="15" idx="0"/>
          </p:cNvCxnSpPr>
          <p:nvPr/>
        </p:nvCxnSpPr>
        <p:spPr bwMode="auto">
          <a:xfrm flipH="1" flipV="1">
            <a:off x="987425" y="3192463"/>
            <a:ext cx="1212850" cy="4016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755650" y="2905125"/>
            <a:ext cx="792163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378B6-712D-4A24-B782-6C0245860BA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417638"/>
            <a:ext cx="629285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47663" y="3794125"/>
            <a:ext cx="695325" cy="1409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6948488" y="1704975"/>
            <a:ext cx="1655762" cy="1081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按下教職員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代碼的超連結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調整病假結餘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1271" name="直線接點 10"/>
          <p:cNvCxnSpPr>
            <a:cxnSpLocks noChangeShapeType="1"/>
          </p:cNvCxnSpPr>
          <p:nvPr/>
        </p:nvCxnSpPr>
        <p:spPr bwMode="auto">
          <a:xfrm flipH="1">
            <a:off x="1042988" y="2335213"/>
            <a:ext cx="5899150" cy="19621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FABD50-B96A-4BEB-9632-CAC7C8A96968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5940425" y="1116013"/>
            <a:ext cx="2266950" cy="588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選擇「僱用期首日」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382838"/>
            <a:ext cx="4968875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117600"/>
            <a:ext cx="4968875" cy="117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295" name="直線接點 12"/>
          <p:cNvCxnSpPr>
            <a:cxnSpLocks noChangeShapeType="1"/>
            <a:endCxn id="12296" idx="3"/>
          </p:cNvCxnSpPr>
          <p:nvPr/>
        </p:nvCxnSpPr>
        <p:spPr bwMode="auto">
          <a:xfrm flipH="1">
            <a:off x="2771775" y="1312863"/>
            <a:ext cx="3168650" cy="6794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6" name="AutoShape 5"/>
          <p:cNvSpPr>
            <a:spLocks noChangeArrowheads="1"/>
          </p:cNvSpPr>
          <p:nvPr/>
        </p:nvSpPr>
        <p:spPr bwMode="auto">
          <a:xfrm>
            <a:off x="1924050" y="1849438"/>
            <a:ext cx="847725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7" name="AutoShape 5"/>
          <p:cNvSpPr>
            <a:spLocks noChangeArrowheads="1"/>
          </p:cNvSpPr>
          <p:nvPr/>
        </p:nvSpPr>
        <p:spPr bwMode="auto">
          <a:xfrm>
            <a:off x="447675" y="3433763"/>
            <a:ext cx="4916488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/>
          <p:nvPr/>
        </p:nvSpPr>
        <p:spPr bwMode="auto">
          <a:xfrm>
            <a:off x="5949950" y="2382838"/>
            <a:ext cx="2266950" cy="1093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按超連結調整病假</a:t>
            </a: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結餘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增薪日期</a:t>
            </a:r>
          </a:p>
        </p:txBody>
      </p:sp>
      <p:cxnSp>
        <p:nvCxnSpPr>
          <p:cNvPr id="12299" name="直線接點 16"/>
          <p:cNvCxnSpPr>
            <a:cxnSpLocks noChangeShapeType="1"/>
          </p:cNvCxnSpPr>
          <p:nvPr/>
        </p:nvCxnSpPr>
        <p:spPr bwMode="auto">
          <a:xfrm flipH="1">
            <a:off x="4787900" y="2778125"/>
            <a:ext cx="1144588" cy="6556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26091</TotalTime>
  <Words>927</Words>
  <Application>Microsoft Office PowerPoint</Application>
  <PresentationFormat>如螢幕大小 (16:10)</PresentationFormat>
  <Paragraphs>186</Paragraphs>
  <Slides>29</Slides>
  <Notes>4</Notes>
  <HiddenSlides>3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Arial</vt:lpstr>
      <vt:lpstr>新細明體</vt:lpstr>
      <vt:lpstr>Calibri</vt:lpstr>
      <vt:lpstr>微軟正黑體</vt:lpstr>
      <vt:lpstr>Wingdings</vt:lpstr>
      <vt:lpstr>標楷體</vt:lpstr>
      <vt:lpstr>Tahoma</vt:lpstr>
      <vt:lpstr>預設簡報設計</vt:lpstr>
      <vt:lpstr>第三部分：教職員假期/缺席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第四部分：處理代課安排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Deployment</dc:title>
  <dc:creator>EDB</dc:creator>
  <cp:lastModifiedBy>LAW, Yuen-sum Jenny</cp:lastModifiedBy>
  <cp:revision>906</cp:revision>
  <cp:lastPrinted>2019-02-27T07:23:48Z</cp:lastPrinted>
  <dcterms:created xsi:type="dcterms:W3CDTF">2007-01-09T04:08:48Z</dcterms:created>
  <dcterms:modified xsi:type="dcterms:W3CDTF">2022-01-20T01:30:08Z</dcterms:modified>
</cp:coreProperties>
</file>