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2" r:id="rId2"/>
    <p:sldMasterId id="2147483835" r:id="rId3"/>
  </p:sldMasterIdLst>
  <p:notesMasterIdLst>
    <p:notesMasterId r:id="rId57"/>
  </p:notesMasterIdLst>
  <p:handoutMasterIdLst>
    <p:handoutMasterId r:id="rId58"/>
  </p:handoutMasterIdLst>
  <p:sldIdLst>
    <p:sldId id="654" r:id="rId4"/>
    <p:sldId id="399" r:id="rId5"/>
    <p:sldId id="576" r:id="rId6"/>
    <p:sldId id="624" r:id="rId7"/>
    <p:sldId id="625" r:id="rId8"/>
    <p:sldId id="620" r:id="rId9"/>
    <p:sldId id="410" r:id="rId10"/>
    <p:sldId id="409" r:id="rId11"/>
    <p:sldId id="626" r:id="rId12"/>
    <p:sldId id="627" r:id="rId13"/>
    <p:sldId id="621" r:id="rId14"/>
    <p:sldId id="439" r:id="rId15"/>
    <p:sldId id="442" r:id="rId16"/>
    <p:sldId id="574" r:id="rId17"/>
    <p:sldId id="445" r:id="rId18"/>
    <p:sldId id="587" r:id="rId19"/>
    <p:sldId id="595" r:id="rId20"/>
    <p:sldId id="596" r:id="rId21"/>
    <p:sldId id="597" r:id="rId22"/>
    <p:sldId id="601" r:id="rId23"/>
    <p:sldId id="602" r:id="rId24"/>
    <p:sldId id="623" r:id="rId25"/>
    <p:sldId id="603" r:id="rId26"/>
    <p:sldId id="517" r:id="rId27"/>
    <p:sldId id="518" r:id="rId28"/>
    <p:sldId id="520" r:id="rId29"/>
    <p:sldId id="628" r:id="rId30"/>
    <p:sldId id="536" r:id="rId31"/>
    <p:sldId id="538" r:id="rId32"/>
    <p:sldId id="541" r:id="rId33"/>
    <p:sldId id="544" r:id="rId34"/>
    <p:sldId id="553" r:id="rId35"/>
    <p:sldId id="559" r:id="rId36"/>
    <p:sldId id="560" r:id="rId37"/>
    <p:sldId id="629" r:id="rId38"/>
    <p:sldId id="563" r:id="rId39"/>
    <p:sldId id="634" r:id="rId40"/>
    <p:sldId id="635" r:id="rId41"/>
    <p:sldId id="636" r:id="rId42"/>
    <p:sldId id="637" r:id="rId43"/>
    <p:sldId id="638" r:id="rId44"/>
    <p:sldId id="639" r:id="rId45"/>
    <p:sldId id="640" r:id="rId46"/>
    <p:sldId id="641" r:id="rId47"/>
    <p:sldId id="652" r:id="rId48"/>
    <p:sldId id="653" r:id="rId49"/>
    <p:sldId id="642" r:id="rId50"/>
    <p:sldId id="646" r:id="rId51"/>
    <p:sldId id="647" r:id="rId52"/>
    <p:sldId id="655" r:id="rId53"/>
    <p:sldId id="648" r:id="rId54"/>
    <p:sldId id="649" r:id="rId55"/>
    <p:sldId id="650" r:id="rId5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SUI, Lai-ching" initials="TL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9CD"/>
    <a:srgbClr val="00CCFF"/>
    <a:srgbClr val="FFE181"/>
    <a:srgbClr val="12065A"/>
    <a:srgbClr val="3366FF"/>
    <a:srgbClr val="6666FF"/>
    <a:srgbClr val="996CDA"/>
    <a:srgbClr val="896037"/>
    <a:srgbClr val="F24482"/>
    <a:srgbClr val="EE4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48" autoAdjust="0"/>
    <p:restoredTop sz="96395" autoAdjust="0"/>
  </p:normalViewPr>
  <p:slideViewPr>
    <p:cSldViewPr>
      <p:cViewPr varScale="1">
        <p:scale>
          <a:sx n="103" d="100"/>
          <a:sy n="103" d="100"/>
        </p:scale>
        <p:origin x="72" y="414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A5087-B1E2-42AC-9437-62F24FAB2D5F}" type="doc">
      <dgm:prSet loTypeId="urn:microsoft.com/office/officeart/2005/8/layout/radial4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HK" altLang="en-US"/>
        </a:p>
      </dgm:t>
    </dgm:pt>
    <dgm:pt modelId="{FBAF35A1-ABFE-43D4-93C2-0F7DAFEF219E}">
      <dgm:prSet phldrT="[文字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</a:t>
          </a:r>
          <a:endParaRPr lang="zh-HK" altLang="en-US" sz="3200" dirty="0"/>
        </a:p>
      </dgm:t>
    </dgm:pt>
    <dgm:pt modelId="{7F430FAD-D0F8-4466-BCC1-0806F54514C5}" type="parTrans" cxnId="{04D484B2-4B68-49AB-83FA-E76CBA69D2EA}">
      <dgm:prSet/>
      <dgm:spPr/>
      <dgm:t>
        <a:bodyPr/>
        <a:lstStyle/>
        <a:p>
          <a:endParaRPr lang="zh-HK" altLang="en-US"/>
        </a:p>
      </dgm:t>
    </dgm:pt>
    <dgm:pt modelId="{DC93861A-1D46-47DF-B54B-756591A9FCC9}" type="sibTrans" cxnId="{04D484B2-4B68-49AB-83FA-E76CBA69D2EA}">
      <dgm:prSet/>
      <dgm:spPr/>
      <dgm:t>
        <a:bodyPr/>
        <a:lstStyle/>
        <a:p>
          <a:endParaRPr lang="zh-HK" altLang="en-US"/>
        </a:p>
      </dgm:t>
    </dgm:pt>
    <dgm:pt modelId="{D6BB0421-8C69-4C44-90A4-B5A9873DB183}">
      <dgm:prSet phldrT="[文字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pPr>
            <a:lnSpc>
              <a:spcPts val="2100"/>
            </a:lnSpc>
          </a:pPr>
          <a:r>
            <a:rPr lang="zh-HK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學校編號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(</a:t>
          </a:r>
          <a:r>
            <a:rPr lang="en-US" altLang="zh-TW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SUID)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 學校級別及授課制</a:t>
          </a:r>
          <a:endParaRPr lang="zh-HK" alt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A970610-67E5-4FA2-BF59-595BF37E4B35}" type="parTrans" cxnId="{D9131346-6BDE-4ADF-BB7B-DBC82DDC2D3B}">
      <dgm:prSet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zh-HK" altLang="en-US"/>
        </a:p>
      </dgm:t>
    </dgm:pt>
    <dgm:pt modelId="{AEE7B98A-1557-4C55-95D6-074AD665A2C5}" type="sibTrans" cxnId="{D9131346-6BDE-4ADF-BB7B-DBC82DDC2D3B}">
      <dgm:prSet/>
      <dgm:spPr/>
      <dgm:t>
        <a:bodyPr/>
        <a:lstStyle/>
        <a:p>
          <a:endParaRPr lang="zh-HK" altLang="en-US"/>
        </a:p>
      </dgm:t>
    </dgm:pt>
    <dgm:pt modelId="{B2299DA9-EC3B-429C-B9F3-8BE0DEC2B4FA}">
      <dgm:prSet phldrT="[文字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班別</a:t>
          </a:r>
          <a:endParaRPr lang="zh-HK" alt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862518-800F-4135-9A3D-4B7E166E7C6A}" type="parTrans" cxnId="{1B4AC9D7-807E-4A7E-8B9C-F1C2B74A23B0}">
      <dgm:prSet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zh-HK" altLang="en-US"/>
        </a:p>
      </dgm:t>
    </dgm:pt>
    <dgm:pt modelId="{1E69BE51-B91C-4E12-B7B1-7BF74ECFA1F1}" type="sibTrans" cxnId="{1B4AC9D7-807E-4A7E-8B9C-F1C2B74A23B0}">
      <dgm:prSet/>
      <dgm:spPr/>
      <dgm:t>
        <a:bodyPr/>
        <a:lstStyle/>
        <a:p>
          <a:endParaRPr lang="zh-HK" altLang="en-US"/>
        </a:p>
      </dgm:t>
    </dgm:pt>
    <dgm:pt modelId="{BFF8C94D-E796-484C-91DC-817DBCC79B2E}">
      <dgm:prSet phldrT="[文字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pPr>
            <a:lnSpc>
              <a:spcPts val="2100"/>
            </a:lnSpc>
          </a:pPr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課室及設施</a:t>
          </a:r>
          <a:endParaRPr lang="zh-HK" alt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574BCBD-7E4D-498F-9204-D9BABE16CBBA}" type="parTrans" cxnId="{B6349EA9-C9B8-4CB7-84E6-F226869F2500}">
      <dgm:prSet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zh-HK" altLang="en-US"/>
        </a:p>
      </dgm:t>
    </dgm:pt>
    <dgm:pt modelId="{D7EFC5B5-54CD-4EAE-8294-2DFCD2DDE3DA}" type="sibTrans" cxnId="{B6349EA9-C9B8-4CB7-84E6-F226869F2500}">
      <dgm:prSet/>
      <dgm:spPr/>
      <dgm:t>
        <a:bodyPr/>
        <a:lstStyle/>
        <a:p>
          <a:endParaRPr lang="zh-HK" altLang="en-US"/>
        </a:p>
      </dgm:t>
    </dgm:pt>
    <dgm:pt modelId="{C333E1A9-39E1-4A7D-B740-481C7506F22F}">
      <dgm:prSet phldrT="[文字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教職員</a:t>
          </a:r>
          <a:endParaRPr lang="zh-HK" alt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6F1F419-58E4-4F53-9919-25C752113F63}" type="parTrans" cxnId="{9C8EC300-51C6-43F0-A24F-1E645EC64B56}">
      <dgm:prSet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zh-HK" altLang="en-US"/>
        </a:p>
      </dgm:t>
    </dgm:pt>
    <dgm:pt modelId="{E12AC917-1BB3-409F-80EA-5044DEDA0206}" type="sibTrans" cxnId="{9C8EC300-51C6-43F0-A24F-1E645EC64B56}">
      <dgm:prSet/>
      <dgm:spPr/>
      <dgm:t>
        <a:bodyPr/>
        <a:lstStyle/>
        <a:p>
          <a:endParaRPr lang="zh-HK" altLang="en-US"/>
        </a:p>
      </dgm:t>
    </dgm:pt>
    <dgm:pt modelId="{B2106D65-76A4-4C41-87A5-AA06F3CDFBAD}">
      <dgm:prSet phldrT="[文字]" custScaleX="150196" custScaleY="60150" custRadScaleRad="120622" custRadScaleInc="-9037"/>
      <dgm:spPr/>
      <dgm:t>
        <a:bodyPr/>
        <a:lstStyle/>
        <a:p>
          <a:endParaRPr lang="zh-HK" altLang="en-US"/>
        </a:p>
      </dgm:t>
    </dgm:pt>
    <dgm:pt modelId="{94C2E622-B075-41C3-BBD6-CDEF868A7066}" type="parTrans" cxnId="{5EDB9144-FA41-44AD-8DA7-AE72DD6B7046}">
      <dgm:prSet/>
      <dgm:spPr/>
      <dgm:t>
        <a:bodyPr/>
        <a:lstStyle/>
        <a:p>
          <a:endParaRPr lang="zh-HK" altLang="en-US"/>
        </a:p>
      </dgm:t>
    </dgm:pt>
    <dgm:pt modelId="{E0F02DFB-33FE-4A53-9642-E4226A5D8BB3}" type="sibTrans" cxnId="{5EDB9144-FA41-44AD-8DA7-AE72DD6B7046}">
      <dgm:prSet/>
      <dgm:spPr/>
      <dgm:t>
        <a:bodyPr/>
        <a:lstStyle/>
        <a:p>
          <a:endParaRPr lang="zh-HK" altLang="en-US"/>
        </a:p>
      </dgm:t>
    </dgm:pt>
    <dgm:pt modelId="{CCCEC2C5-116D-4BE9-BA31-202CC8460C75}">
      <dgm:prSet phldrT="[文字]" custT="1"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r>
            <a:rPr lang="zh-TW" alt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HK" altLang="en-US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82BCF4A-AFE8-4BF1-8400-2A6853CD9539}" type="parTrans" cxnId="{68C3BED0-3733-4861-959F-B25A850B6BA9}">
      <dgm:prSet/>
      <dgm:spPr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</dgm:spPr>
      <dgm:t>
        <a:bodyPr/>
        <a:lstStyle/>
        <a:p>
          <a:endParaRPr lang="zh-HK" altLang="en-US"/>
        </a:p>
      </dgm:t>
    </dgm:pt>
    <dgm:pt modelId="{47C6A3C0-5BAF-4207-80F0-AD6CAC7B95C8}" type="sibTrans" cxnId="{68C3BED0-3733-4861-959F-B25A850B6BA9}">
      <dgm:prSet/>
      <dgm:spPr/>
      <dgm:t>
        <a:bodyPr/>
        <a:lstStyle/>
        <a:p>
          <a:endParaRPr lang="zh-HK" altLang="en-US"/>
        </a:p>
      </dgm:t>
    </dgm:pt>
    <dgm:pt modelId="{F0F4D9B6-385C-4EF5-8498-AF7998E2361A}" type="pres">
      <dgm:prSet presAssocID="{FA3A5087-B1E2-42AC-9437-62F24FAB2D5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77F64A17-59BB-490D-B112-2A5D4655A5F3}" type="pres">
      <dgm:prSet presAssocID="{FBAF35A1-ABFE-43D4-93C2-0F7DAFEF219E}" presName="centerShape" presStyleLbl="node0" presStyleIdx="0" presStyleCnt="1" custScaleX="87234" custScaleY="84136" custLinFactNeighborX="-936" custLinFactNeighborY="-19281"/>
      <dgm:spPr/>
      <dgm:t>
        <a:bodyPr/>
        <a:lstStyle/>
        <a:p>
          <a:endParaRPr lang="zh-HK" altLang="en-US"/>
        </a:p>
      </dgm:t>
    </dgm:pt>
    <dgm:pt modelId="{0E9A63F7-9CA6-44C9-92E2-E4AB13DEDD40}" type="pres">
      <dgm:prSet presAssocID="{2A970610-67E5-4FA2-BF59-595BF37E4B35}" presName="parTrans" presStyleLbl="bgSibTrans2D1" presStyleIdx="0" presStyleCnt="5" custLinFactNeighborX="2273" custLinFactNeighborY="1313"/>
      <dgm:spPr/>
      <dgm:t>
        <a:bodyPr/>
        <a:lstStyle/>
        <a:p>
          <a:endParaRPr lang="zh-HK" altLang="en-US"/>
        </a:p>
      </dgm:t>
    </dgm:pt>
    <dgm:pt modelId="{C3C5FFB6-D0C6-4007-98B2-E10307B5659F}" type="pres">
      <dgm:prSet presAssocID="{D6BB0421-8C69-4C44-90A4-B5A9873DB183}" presName="node" presStyleLbl="node1" presStyleIdx="0" presStyleCnt="5" custScaleX="153342" custScaleY="93561" custRadScaleRad="113219" custRadScaleInc="41078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31081D7-D3A1-4B38-8486-27CD3E45C8B7}" type="pres">
      <dgm:prSet presAssocID="{91862518-800F-4135-9A3D-4B7E166E7C6A}" presName="parTrans" presStyleLbl="bgSibTrans2D1" presStyleIdx="1" presStyleCnt="5" custScaleX="60320" custScaleY="96541" custLinFactNeighborX="2861" custLinFactNeighborY="-1324"/>
      <dgm:spPr/>
      <dgm:t>
        <a:bodyPr/>
        <a:lstStyle/>
        <a:p>
          <a:endParaRPr lang="zh-HK" altLang="en-US"/>
        </a:p>
      </dgm:t>
    </dgm:pt>
    <dgm:pt modelId="{C369A69A-6CAF-43EA-A119-9FB1516434C9}" type="pres">
      <dgm:prSet presAssocID="{B2299DA9-EC3B-429C-B9F3-8BE0DEC2B4FA}" presName="node" presStyleLbl="node1" presStyleIdx="1" presStyleCnt="5" custScaleX="113016" custScaleY="39312" custRadScaleRad="115435" custRadScaleInc="19899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3B2989D-826E-4F30-87D8-C90F3F684419}" type="pres">
      <dgm:prSet presAssocID="{7574BCBD-7E4D-498F-9204-D9BABE16CBBA}" presName="parTrans" presStyleLbl="bgSibTrans2D1" presStyleIdx="2" presStyleCnt="5" custScaleX="62726" custLinFactNeighborX="-30345" custLinFactNeighborY="14404"/>
      <dgm:spPr/>
      <dgm:t>
        <a:bodyPr/>
        <a:lstStyle/>
        <a:p>
          <a:endParaRPr lang="zh-HK" altLang="en-US"/>
        </a:p>
      </dgm:t>
    </dgm:pt>
    <dgm:pt modelId="{DF8B2DFB-6EC5-42FF-895C-C87EFD549239}" type="pres">
      <dgm:prSet presAssocID="{BFF8C94D-E796-484C-91DC-817DBCC79B2E}" presName="node" presStyleLbl="node1" presStyleIdx="2" presStyleCnt="5" custScaleX="150196" custScaleY="60150" custRadScaleRad="123611" custRadScaleInc="36501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F9C6A56-409B-4333-9C35-2D6F4B4A8E95}" type="pres">
      <dgm:prSet presAssocID="{36F1F419-58E4-4F53-9919-25C752113F63}" presName="parTrans" presStyleLbl="bgSibTrans2D1" presStyleIdx="3" presStyleCnt="5" custScaleX="91374" custLinFactNeighborX="-3615" custLinFactNeighborY="-28662"/>
      <dgm:spPr/>
      <dgm:t>
        <a:bodyPr/>
        <a:lstStyle/>
        <a:p>
          <a:endParaRPr lang="zh-HK" altLang="en-US"/>
        </a:p>
      </dgm:t>
    </dgm:pt>
    <dgm:pt modelId="{9EFA4D1E-658D-4DFD-A910-C8E0A0C4ABCA}" type="pres">
      <dgm:prSet presAssocID="{C333E1A9-39E1-4A7D-B740-481C7506F22F}" presName="node" presStyleLbl="node1" presStyleIdx="3" presStyleCnt="5" custScaleX="127694" custScaleY="47619" custRadScaleRad="117733" custRadScaleInc="1412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18F9F37-C5CE-44BA-A1D7-325CF4057696}" type="pres">
      <dgm:prSet presAssocID="{F82BCF4A-AFE8-4BF1-8400-2A6853CD9539}" presName="parTrans" presStyleLbl="bgSibTrans2D1" presStyleIdx="4" presStyleCnt="5" custLinFactNeighborX="619" custLinFactNeighborY="12569"/>
      <dgm:spPr/>
      <dgm:t>
        <a:bodyPr/>
        <a:lstStyle/>
        <a:p>
          <a:endParaRPr lang="zh-HK" altLang="en-US"/>
        </a:p>
      </dgm:t>
    </dgm:pt>
    <dgm:pt modelId="{11C25D7A-0CFB-45F0-BD82-FED50D6FC77E}" type="pres">
      <dgm:prSet presAssocID="{CCCEC2C5-116D-4BE9-BA31-202CC8460C75}" presName="node" presStyleLbl="node1" presStyleIdx="4" presStyleCnt="5" custScaleX="131180" custScaleY="42849" custRadScaleRad="96266" custRadScaleInc="-5288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1CAEE82-6283-440F-94A9-4AC5B6BA7133}" type="presOf" srcId="{36F1F419-58E4-4F53-9919-25C752113F63}" destId="{4F9C6A56-409B-4333-9C35-2D6F4B4A8E95}" srcOrd="0" destOrd="0" presId="urn:microsoft.com/office/officeart/2005/8/layout/radial4"/>
    <dgm:cxn modelId="{9C8EC300-51C6-43F0-A24F-1E645EC64B56}" srcId="{FBAF35A1-ABFE-43D4-93C2-0F7DAFEF219E}" destId="{C333E1A9-39E1-4A7D-B740-481C7506F22F}" srcOrd="3" destOrd="0" parTransId="{36F1F419-58E4-4F53-9919-25C752113F63}" sibTransId="{E12AC917-1BB3-409F-80EA-5044DEDA0206}"/>
    <dgm:cxn modelId="{68C3BED0-3733-4861-959F-B25A850B6BA9}" srcId="{FBAF35A1-ABFE-43D4-93C2-0F7DAFEF219E}" destId="{CCCEC2C5-116D-4BE9-BA31-202CC8460C75}" srcOrd="4" destOrd="0" parTransId="{F82BCF4A-AFE8-4BF1-8400-2A6853CD9539}" sibTransId="{47C6A3C0-5BAF-4207-80F0-AD6CAC7B95C8}"/>
    <dgm:cxn modelId="{9452AFB2-8BCF-4E21-9F0B-7FE863D27DBC}" type="presOf" srcId="{F82BCF4A-AFE8-4BF1-8400-2A6853CD9539}" destId="{218F9F37-C5CE-44BA-A1D7-325CF4057696}" srcOrd="0" destOrd="0" presId="urn:microsoft.com/office/officeart/2005/8/layout/radial4"/>
    <dgm:cxn modelId="{D9131346-6BDE-4ADF-BB7B-DBC82DDC2D3B}" srcId="{FBAF35A1-ABFE-43D4-93C2-0F7DAFEF219E}" destId="{D6BB0421-8C69-4C44-90A4-B5A9873DB183}" srcOrd="0" destOrd="0" parTransId="{2A970610-67E5-4FA2-BF59-595BF37E4B35}" sibTransId="{AEE7B98A-1557-4C55-95D6-074AD665A2C5}"/>
    <dgm:cxn modelId="{5EDB9144-FA41-44AD-8DA7-AE72DD6B7046}" srcId="{FA3A5087-B1E2-42AC-9437-62F24FAB2D5F}" destId="{B2106D65-76A4-4C41-87A5-AA06F3CDFBAD}" srcOrd="1" destOrd="0" parTransId="{94C2E622-B075-41C3-BBD6-CDEF868A7066}" sibTransId="{E0F02DFB-33FE-4A53-9642-E4226A5D8BB3}"/>
    <dgm:cxn modelId="{124AE9EF-BA5B-470A-B61E-F8416876EB0E}" type="presOf" srcId="{CCCEC2C5-116D-4BE9-BA31-202CC8460C75}" destId="{11C25D7A-0CFB-45F0-BD82-FED50D6FC77E}" srcOrd="0" destOrd="0" presId="urn:microsoft.com/office/officeart/2005/8/layout/radial4"/>
    <dgm:cxn modelId="{B6349EA9-C9B8-4CB7-84E6-F226869F2500}" srcId="{FBAF35A1-ABFE-43D4-93C2-0F7DAFEF219E}" destId="{BFF8C94D-E796-484C-91DC-817DBCC79B2E}" srcOrd="2" destOrd="0" parTransId="{7574BCBD-7E4D-498F-9204-D9BABE16CBBA}" sibTransId="{D7EFC5B5-54CD-4EAE-8294-2DFCD2DDE3DA}"/>
    <dgm:cxn modelId="{4569F80F-1453-4FB0-8C2A-9F16C0A10EB0}" type="presOf" srcId="{BFF8C94D-E796-484C-91DC-817DBCC79B2E}" destId="{DF8B2DFB-6EC5-42FF-895C-C87EFD549239}" srcOrd="0" destOrd="0" presId="urn:microsoft.com/office/officeart/2005/8/layout/radial4"/>
    <dgm:cxn modelId="{1B4AC9D7-807E-4A7E-8B9C-F1C2B74A23B0}" srcId="{FBAF35A1-ABFE-43D4-93C2-0F7DAFEF219E}" destId="{B2299DA9-EC3B-429C-B9F3-8BE0DEC2B4FA}" srcOrd="1" destOrd="0" parTransId="{91862518-800F-4135-9A3D-4B7E166E7C6A}" sibTransId="{1E69BE51-B91C-4E12-B7B1-7BF74ECFA1F1}"/>
    <dgm:cxn modelId="{98A33DF8-3148-45B7-BBEF-99B980B112BF}" type="presOf" srcId="{FA3A5087-B1E2-42AC-9437-62F24FAB2D5F}" destId="{F0F4D9B6-385C-4EF5-8498-AF7998E2361A}" srcOrd="0" destOrd="0" presId="urn:microsoft.com/office/officeart/2005/8/layout/radial4"/>
    <dgm:cxn modelId="{040B7812-BDA9-40B0-BF9C-8253CCCCA96B}" type="presOf" srcId="{91862518-800F-4135-9A3D-4B7E166E7C6A}" destId="{131081D7-D3A1-4B38-8486-27CD3E45C8B7}" srcOrd="0" destOrd="0" presId="urn:microsoft.com/office/officeart/2005/8/layout/radial4"/>
    <dgm:cxn modelId="{196D26F0-A209-42A6-9BD2-5E7A514A673B}" type="presOf" srcId="{D6BB0421-8C69-4C44-90A4-B5A9873DB183}" destId="{C3C5FFB6-D0C6-4007-98B2-E10307B5659F}" srcOrd="0" destOrd="0" presId="urn:microsoft.com/office/officeart/2005/8/layout/radial4"/>
    <dgm:cxn modelId="{0EABC5B9-62C9-4E3D-88CF-3A219D21FB2F}" type="presOf" srcId="{B2299DA9-EC3B-429C-B9F3-8BE0DEC2B4FA}" destId="{C369A69A-6CAF-43EA-A119-9FB1516434C9}" srcOrd="0" destOrd="0" presId="urn:microsoft.com/office/officeart/2005/8/layout/radial4"/>
    <dgm:cxn modelId="{F3289442-A9C9-42CB-BCCB-B12883B48795}" type="presOf" srcId="{C333E1A9-39E1-4A7D-B740-481C7506F22F}" destId="{9EFA4D1E-658D-4DFD-A910-C8E0A0C4ABCA}" srcOrd="0" destOrd="0" presId="urn:microsoft.com/office/officeart/2005/8/layout/radial4"/>
    <dgm:cxn modelId="{8AD09BBA-12B0-4D39-8C92-5153DDC59AAC}" type="presOf" srcId="{7574BCBD-7E4D-498F-9204-D9BABE16CBBA}" destId="{43B2989D-826E-4F30-87D8-C90F3F684419}" srcOrd="0" destOrd="0" presId="urn:microsoft.com/office/officeart/2005/8/layout/radial4"/>
    <dgm:cxn modelId="{04D484B2-4B68-49AB-83FA-E76CBA69D2EA}" srcId="{FA3A5087-B1E2-42AC-9437-62F24FAB2D5F}" destId="{FBAF35A1-ABFE-43D4-93C2-0F7DAFEF219E}" srcOrd="0" destOrd="0" parTransId="{7F430FAD-D0F8-4466-BCC1-0806F54514C5}" sibTransId="{DC93861A-1D46-47DF-B54B-756591A9FCC9}"/>
    <dgm:cxn modelId="{AB36AF3F-2A7E-48AE-8EBF-762CA1952689}" type="presOf" srcId="{FBAF35A1-ABFE-43D4-93C2-0F7DAFEF219E}" destId="{77F64A17-59BB-490D-B112-2A5D4655A5F3}" srcOrd="0" destOrd="0" presId="urn:microsoft.com/office/officeart/2005/8/layout/radial4"/>
    <dgm:cxn modelId="{5924D860-0575-4182-BF56-70576189C127}" type="presOf" srcId="{2A970610-67E5-4FA2-BF59-595BF37E4B35}" destId="{0E9A63F7-9CA6-44C9-92E2-E4AB13DEDD40}" srcOrd="0" destOrd="0" presId="urn:microsoft.com/office/officeart/2005/8/layout/radial4"/>
    <dgm:cxn modelId="{8A8092CB-F268-4893-A67E-876ECAF2AB9D}" type="presParOf" srcId="{F0F4D9B6-385C-4EF5-8498-AF7998E2361A}" destId="{77F64A17-59BB-490D-B112-2A5D4655A5F3}" srcOrd="0" destOrd="0" presId="urn:microsoft.com/office/officeart/2005/8/layout/radial4"/>
    <dgm:cxn modelId="{BB54055C-31AB-49F6-8616-A0AD20DBCD84}" type="presParOf" srcId="{F0F4D9B6-385C-4EF5-8498-AF7998E2361A}" destId="{0E9A63F7-9CA6-44C9-92E2-E4AB13DEDD40}" srcOrd="1" destOrd="0" presId="urn:microsoft.com/office/officeart/2005/8/layout/radial4"/>
    <dgm:cxn modelId="{640EBBBD-1B54-42C3-B88A-F6C05C0EF306}" type="presParOf" srcId="{F0F4D9B6-385C-4EF5-8498-AF7998E2361A}" destId="{C3C5FFB6-D0C6-4007-98B2-E10307B5659F}" srcOrd="2" destOrd="0" presId="urn:microsoft.com/office/officeart/2005/8/layout/radial4"/>
    <dgm:cxn modelId="{4B37AD1A-B8D4-4107-86C4-C76DB15CBA79}" type="presParOf" srcId="{F0F4D9B6-385C-4EF5-8498-AF7998E2361A}" destId="{131081D7-D3A1-4B38-8486-27CD3E45C8B7}" srcOrd="3" destOrd="0" presId="urn:microsoft.com/office/officeart/2005/8/layout/radial4"/>
    <dgm:cxn modelId="{2D530463-114F-43E4-A3FB-C79F7AEB909C}" type="presParOf" srcId="{F0F4D9B6-385C-4EF5-8498-AF7998E2361A}" destId="{C369A69A-6CAF-43EA-A119-9FB1516434C9}" srcOrd="4" destOrd="0" presId="urn:microsoft.com/office/officeart/2005/8/layout/radial4"/>
    <dgm:cxn modelId="{424CE4C8-9CE6-4B19-A003-19714504E280}" type="presParOf" srcId="{F0F4D9B6-385C-4EF5-8498-AF7998E2361A}" destId="{43B2989D-826E-4F30-87D8-C90F3F684419}" srcOrd="5" destOrd="0" presId="urn:microsoft.com/office/officeart/2005/8/layout/radial4"/>
    <dgm:cxn modelId="{EC3038DD-E88E-4856-A509-DCA6685FE08E}" type="presParOf" srcId="{F0F4D9B6-385C-4EF5-8498-AF7998E2361A}" destId="{DF8B2DFB-6EC5-42FF-895C-C87EFD549239}" srcOrd="6" destOrd="0" presId="urn:microsoft.com/office/officeart/2005/8/layout/radial4"/>
    <dgm:cxn modelId="{5BAB9232-C863-4A83-98CC-C447789EADB5}" type="presParOf" srcId="{F0F4D9B6-385C-4EF5-8498-AF7998E2361A}" destId="{4F9C6A56-409B-4333-9C35-2D6F4B4A8E95}" srcOrd="7" destOrd="0" presId="urn:microsoft.com/office/officeart/2005/8/layout/radial4"/>
    <dgm:cxn modelId="{2B1497B2-B969-4C22-B5E9-0F7E896028FA}" type="presParOf" srcId="{F0F4D9B6-385C-4EF5-8498-AF7998E2361A}" destId="{9EFA4D1E-658D-4DFD-A910-C8E0A0C4ABCA}" srcOrd="8" destOrd="0" presId="urn:microsoft.com/office/officeart/2005/8/layout/radial4"/>
    <dgm:cxn modelId="{3CDF81AD-4FD8-475C-A0DC-00A77B8133A0}" type="presParOf" srcId="{F0F4D9B6-385C-4EF5-8498-AF7998E2361A}" destId="{218F9F37-C5CE-44BA-A1D7-325CF4057696}" srcOrd="9" destOrd="0" presId="urn:microsoft.com/office/officeart/2005/8/layout/radial4"/>
    <dgm:cxn modelId="{99FA044F-3475-48C2-BD34-FFF188A93617}" type="presParOf" srcId="{F0F4D9B6-385C-4EF5-8498-AF7998E2361A}" destId="{11C25D7A-0CFB-45F0-BD82-FED50D6FC77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F64A17-59BB-490D-B112-2A5D4655A5F3}">
      <dsp:nvSpPr>
        <dsp:cNvPr id="0" name=""/>
        <dsp:cNvSpPr/>
      </dsp:nvSpPr>
      <dsp:spPr>
        <a:xfrm>
          <a:off x="2739803" y="1366692"/>
          <a:ext cx="1444430" cy="139313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TSI</a:t>
          </a:r>
          <a:endParaRPr lang="zh-HK" altLang="en-US" sz="3200" kern="1200" dirty="0"/>
        </a:p>
      </dsp:txBody>
      <dsp:txXfrm>
        <a:off x="2951335" y="1570712"/>
        <a:ext cx="1021366" cy="985093"/>
      </dsp:txXfrm>
    </dsp:sp>
    <dsp:sp modelId="{0E9A63F7-9CA6-44C9-92E2-E4AB13DEDD40}">
      <dsp:nvSpPr>
        <dsp:cNvPr id="0" name=""/>
        <dsp:cNvSpPr/>
      </dsp:nvSpPr>
      <dsp:spPr>
        <a:xfrm rot="10462545">
          <a:off x="1108405" y="1990869"/>
          <a:ext cx="1583229" cy="4719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5FFB6-D0C6-4007-98B2-E10307B5659F}">
      <dsp:nvSpPr>
        <dsp:cNvPr id="0" name=""/>
        <dsp:cNvSpPr/>
      </dsp:nvSpPr>
      <dsp:spPr>
        <a:xfrm>
          <a:off x="-129821" y="1709514"/>
          <a:ext cx="2412101" cy="117738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zh-HK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學校編號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(</a:t>
          </a:r>
          <a:r>
            <a:rPr lang="en-US" altLang="zh-TW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SUID)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、 學校級別及授課制</a:t>
          </a:r>
          <a:endParaRPr lang="zh-HK" alt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-95337" y="1743998"/>
        <a:ext cx="2343133" cy="1108419"/>
      </dsp:txXfrm>
    </dsp:sp>
    <dsp:sp modelId="{131081D7-D3A1-4B38-8486-27CD3E45C8B7}">
      <dsp:nvSpPr>
        <dsp:cNvPr id="0" name=""/>
        <dsp:cNvSpPr/>
      </dsp:nvSpPr>
      <dsp:spPr>
        <a:xfrm rot="13040802">
          <a:off x="1950182" y="950345"/>
          <a:ext cx="795673" cy="45558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69A69A-6CAF-43EA-A119-9FB1516434C9}">
      <dsp:nvSpPr>
        <dsp:cNvPr id="0" name=""/>
        <dsp:cNvSpPr/>
      </dsp:nvSpPr>
      <dsp:spPr>
        <a:xfrm>
          <a:off x="897073" y="536926"/>
          <a:ext cx="1777765" cy="49470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班別</a:t>
          </a:r>
          <a:endParaRPr lang="zh-HK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911563" y="551416"/>
        <a:ext cx="1748785" cy="465728"/>
      </dsp:txXfrm>
    </dsp:sp>
    <dsp:sp modelId="{43B2989D-826E-4F30-87D8-C90F3F684419}">
      <dsp:nvSpPr>
        <dsp:cNvPr id="0" name=""/>
        <dsp:cNvSpPr/>
      </dsp:nvSpPr>
      <dsp:spPr>
        <a:xfrm rot="17603433">
          <a:off x="3315828" y="702798"/>
          <a:ext cx="672911" cy="4719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8B2DFB-6EC5-42FF-895C-C87EFD549239}">
      <dsp:nvSpPr>
        <dsp:cNvPr id="0" name=""/>
        <dsp:cNvSpPr/>
      </dsp:nvSpPr>
      <dsp:spPr>
        <a:xfrm>
          <a:off x="3009456" y="0"/>
          <a:ext cx="2362614" cy="75693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ts val="21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課室及設施</a:t>
          </a:r>
          <a:endParaRPr lang="zh-HK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31626" y="22170"/>
        <a:ext cx="2318274" cy="712597"/>
      </dsp:txXfrm>
    </dsp:sp>
    <dsp:sp modelId="{4F9C6A56-409B-4333-9C35-2D6F4B4A8E95}">
      <dsp:nvSpPr>
        <dsp:cNvPr id="0" name=""/>
        <dsp:cNvSpPr/>
      </dsp:nvSpPr>
      <dsp:spPr>
        <a:xfrm rot="20288185">
          <a:off x="4168950" y="1091296"/>
          <a:ext cx="1464584" cy="4719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FA4D1E-658D-4DFD-A910-C8E0A0C4ABCA}">
      <dsp:nvSpPr>
        <dsp:cNvPr id="0" name=""/>
        <dsp:cNvSpPr/>
      </dsp:nvSpPr>
      <dsp:spPr>
        <a:xfrm>
          <a:off x="4698637" y="864436"/>
          <a:ext cx="2008653" cy="599245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教職員</a:t>
          </a:r>
          <a:endParaRPr lang="zh-HK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16188" y="881987"/>
        <a:ext cx="1973551" cy="564143"/>
      </dsp:txXfrm>
    </dsp:sp>
    <dsp:sp modelId="{218F9F37-C5CE-44BA-A1D7-325CF4057696}">
      <dsp:nvSpPr>
        <dsp:cNvPr id="0" name=""/>
        <dsp:cNvSpPr/>
      </dsp:nvSpPr>
      <dsp:spPr>
        <a:xfrm rot="264514">
          <a:off x="4273400" y="2004674"/>
          <a:ext cx="1457808" cy="47190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solidFill>
            <a:schemeClr val="accent5">
              <a:lumMod val="2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25D7A-0CFB-45F0-BD82-FED50D6FC77E}">
      <dsp:nvSpPr>
        <dsp:cNvPr id="0" name=""/>
        <dsp:cNvSpPr/>
      </dsp:nvSpPr>
      <dsp:spPr>
        <a:xfrm>
          <a:off x="4688284" y="1967734"/>
          <a:ext cx="2063488" cy="539218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accent5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科目</a:t>
          </a:r>
          <a:endParaRPr lang="zh-HK" alt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704077" y="1983527"/>
        <a:ext cx="2031902" cy="507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9603648F-6F38-4889-961E-D3BC9F87BCB2}" type="datetimeFigureOut">
              <a:rPr lang="zh-HK" altLang="en-US" smtClean="0"/>
              <a:pPr/>
              <a:t>6/8/2021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709"/>
            <a:ext cx="2945659" cy="495937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3A114782-53BD-4233-8F71-100FBD306865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43990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/>
          <a:lstStyle>
            <a:lvl1pPr algn="r">
              <a:defRPr sz="1200"/>
            </a:lvl1pPr>
          </a:lstStyle>
          <a:p>
            <a:fld id="{FCBD6386-EB8B-4E03-9179-FE8CD1F08C35}" type="datetimeFigureOut">
              <a:rPr lang="zh-HK" altLang="en-US" smtClean="0"/>
              <a:pPr/>
              <a:t>6/8/2021</a:t>
            </a:fld>
            <a:endParaRPr lang="zh-HK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27" tIns="45414" rIns="90827" bIns="45414" rtlCol="0" anchor="ctr"/>
          <a:lstStyle/>
          <a:p>
            <a:endParaRPr lang="zh-HK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0827" tIns="45414" rIns="90827" bIns="45414" rtlCol="0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0827" tIns="45414" rIns="90827" bIns="45414" rtlCol="0" anchor="b"/>
          <a:lstStyle>
            <a:lvl1pPr algn="r">
              <a:defRPr sz="1200"/>
            </a:lvl1pPr>
          </a:lstStyle>
          <a:p>
            <a:fld id="{8ACE70FE-FD4D-40AE-BD5D-3C311FB77C0E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5961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37972" indent="-28383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35342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589479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43615" indent="-22706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49775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51889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06026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60162" indent="-22706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2BEA61-09A9-45C6-A61A-0CB38F9C646B}" type="slidenum">
              <a:rPr lang="en-US" altLang="zh-TW">
                <a:solidFill>
                  <a:srgbClr val="000000"/>
                </a:solidFill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zh-TW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97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7713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9481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7713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4654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7713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7582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946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26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6075185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973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301" indent="-170301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28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8589428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30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7970549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475376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66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37552D7-A847-48A4-9B00-960EF4D95945}" type="slidenum">
              <a:rPr lang="zh-HK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pPr/>
              <a:t>38</a:t>
            </a:fld>
            <a:endParaRPr lang="zh-HK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68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3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23773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7453D16-259A-4F8C-B7BD-C55D67020555}" type="slidenum">
              <a:rPr lang="zh-HK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pPr/>
              <a:t>41</a:t>
            </a:fld>
            <a:endParaRPr lang="zh-HK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993435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867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978E20C-DA69-489E-BDD0-BBF7719B4884}" type="slidenum">
              <a:rPr lang="zh-HK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pPr/>
              <a:t>42</a:t>
            </a:fld>
            <a:endParaRPr lang="zh-HK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01317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297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5C3F9D95-7C3C-4DFA-839E-C3E5B740EDB6}" type="slidenum">
              <a:rPr lang="zh-HK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pPr/>
              <a:t>43</a:t>
            </a:fld>
            <a:endParaRPr lang="zh-HK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895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HK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7D278FBE-0D15-447C-84BA-3F07FC0D9E92}" type="slidenum">
              <a:rPr lang="zh-HK" altLang="en-US">
                <a:solidFill>
                  <a:srgbClr val="000000"/>
                </a:solidFill>
                <a:latin typeface="微軟正黑體" panose="020B0604030504040204" pitchFamily="34" charset="-120"/>
              </a:rPr>
              <a:pPr/>
              <a:t>44</a:t>
            </a:fld>
            <a:endParaRPr lang="zh-HK" altLang="en-US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1511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47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145597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3900" y="509588"/>
            <a:ext cx="3398838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737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657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5988" y="744538"/>
            <a:ext cx="4965700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9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050727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11</a:t>
            </a:fld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417954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7713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4940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40585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3450" y="747713"/>
            <a:ext cx="4991100" cy="3743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CE70FE-FD4D-40AE-BD5D-3C311FB77C0E}" type="slidenum">
              <a:rPr lang="zh-HK" altLang="en-US" smtClean="0"/>
              <a:pPr/>
              <a:t>18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3888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167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7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401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562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7" name="Picture 10" descr="WebSAMS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1017588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WebSAMSWor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762000"/>
            <a:ext cx="19891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lang="en-US" altLang="zh-TW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Click to edit Master title style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r>
              <a:rPr lang="en-US" altLang="zh-TW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EEECE1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kumimoji="0" lang="en-US" altLang="zh-TW" sz="1200" kern="1200">
                <a:solidFill>
                  <a:srgbClr val="0070C0"/>
                </a:solidFill>
                <a:latin typeface="Arial" pitchFamily="34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291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38251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473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13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05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02200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53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0A8CE0B0-5185-4469-A569-B24D858E44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1992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6542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20965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3656331-DEAF-40C5-9A8C-98238BC7C1E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498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86588" y="254000"/>
            <a:ext cx="201930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90550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86B90E35-EFB4-4C0C-8B09-16DE505D4E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9913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標題及物件在文字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8077200" cy="2227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928688" y="3852863"/>
            <a:ext cx="8077200" cy="22288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9D84EA4-A178-4187-B0B5-AA49D4C9ADB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1962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HK" altLang="en-US" sz="2000" b="1" smtClean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5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7" name="Object 1037"/>
          <p:cNvGraphicFramePr>
            <a:graphicFrameLocks noChangeAspect="1"/>
          </p:cNvGraphicFramePr>
          <p:nvPr userDrawn="1"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r:id="rId3" imgW="2333333" imgH="1238423" progId="">
                  <p:embed/>
                </p:oleObj>
              </mc:Choice>
              <mc:Fallback>
                <p:oleObj r:id="rId3" imgW="2333333" imgH="123842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3200">
                <a:latin typeface="Gungsuh" pitchFamily="18" charset="-127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004A48"/>
                </a:solidFill>
                <a:latin typeface="Monotype Corsiva" pitchFamily="66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8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9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>
              <a:solidFill>
                <a:srgbClr val="1C1C1C"/>
              </a:solidFill>
            </a:endParaRPr>
          </a:p>
        </p:txBody>
      </p:sp>
      <p:sp>
        <p:nvSpPr>
          <p:cNvPr id="10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0E5DB4F9-B691-45E8-B74E-D9F229D1A33C}" type="slidenum">
              <a:rPr lang="en-US" altLang="zh-TW">
                <a:solidFill>
                  <a:srgbClr val="1C1C1C"/>
                </a:solidFill>
              </a:rPr>
              <a:pPr/>
              <a:t>‹#›</a:t>
            </a:fld>
            <a:endParaRPr lang="en-US" altLang="zh-TW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02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EE86D45E-DB82-42FC-8AD0-99FF498B85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23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694B150-65C5-40A6-AC73-F0BC5E6718B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29956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BFDA8A06-C000-4E8E-8C3C-617F9764DFB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5800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1FBC8C4B-2242-4797-B75A-364302082D4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814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zh-TW"/>
              <a:t>P.</a:t>
            </a:r>
            <a:fld id="{E88023BA-594A-4156-84C2-7ED438309F9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3568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C19C099-E04D-476D-ACAF-0E8A340DF6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701954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FE986ABA-A667-4727-9B9C-A12112122F4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81182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3407055-6783-484B-ADC9-88338D455C6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89736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50B782E0-5F9B-402F-B0F8-525DA8F977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164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A2E4A14-8910-49FF-887A-24A5E8AF34E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42993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A7D991D5-66C8-4A5E-A4E2-DB5214931C6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9428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103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DQT–STUABS-</a:t>
            </a:r>
            <a:fld id="{9902857F-3BFC-4F28-B369-0A3448C3AE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10936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43488" y="1473200"/>
            <a:ext cx="3962400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P. </a:t>
            </a:r>
            <a:fld id="{BC571788-2AB9-4B25-9A21-9453DBD4913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456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70866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C03204B9-0792-4471-A15F-83EAAC67B2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010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77891910-F1F0-4CA5-A7AF-8A93ED0BA6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984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9E89E3EA-1772-4FBF-B50F-C33EC49FB6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75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DEA987D2-002C-41EB-8DEF-1835A217489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210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P.</a:t>
            </a:r>
            <a:fld id="{0D65E5AC-7D93-4E8F-80DB-054C5F09C3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820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99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473200"/>
            <a:ext cx="8077200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000">
                <a:ea typeface="新細明體" pitchFamily="18" charset="-12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70C0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mtClean="0"/>
              <a:t>P. </a:t>
            </a:r>
            <a:fld id="{04356A41-865D-41E7-8E7A-A43152384224}" type="slidenum">
              <a:rPr lang="en-US" altLang="zh-TW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smtClean="0"/>
          </a:p>
        </p:txBody>
      </p:sp>
      <p:pic>
        <p:nvPicPr>
          <p:cNvPr id="1033" name="Picture 9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zh-TW" altLang="en-US" smtClean="0">
              <a:solidFill>
                <a:prstClr val="black"/>
              </a:solidFill>
            </a:endParaRPr>
          </a:p>
        </p:txBody>
      </p:sp>
      <p:pic>
        <p:nvPicPr>
          <p:cNvPr id="1038" name="Picture 14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79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altLang="zh-TW" sz="3200" b="1" dirty="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000">
          <a:solidFill>
            <a:schemeClr val="fol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6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7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9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sp>
        <p:nvSpPr>
          <p:cNvPr id="14342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86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sp>
        <p:nvSpPr>
          <p:cNvPr id="14343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67088" y="6273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000" b="0">
                <a:solidFill>
                  <a:schemeClr val="tx1"/>
                </a:solidFill>
                <a:latin typeface="+mj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TW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  <p:pic>
        <p:nvPicPr>
          <p:cNvPr id="1032" name="Picture 1033" descr="SAMS_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1pPr>
            <a:lvl2pPr marL="742950" indent="-28575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2pPr>
            <a:lvl3pPr marL="11430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3pPr>
            <a:lvl4pPr marL="16002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4pPr>
            <a:lvl5pPr marL="2057400" indent="-228600" eaLnBrk="0" hangingPunct="0"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defRPr sz="2000" b="1">
                <a:solidFill>
                  <a:srgbClr val="0000FF"/>
                </a:solidFill>
                <a:latin typeface="Trebuchet MS" pitchFamily="34" charset="0"/>
                <a:ea typeface="新細明體" pitchFamily="18" charset="-12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zh-TW" altLang="zh-TW" sz="2400" b="0" smtClean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7" name="Picture 1038" descr="word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96088" y="6273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669900"/>
                </a:solidFill>
                <a:latin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b="1" smtClean="0">
                <a:ea typeface="新細明體" panose="02020500000000000000" pitchFamily="18" charset="-120"/>
              </a:rPr>
              <a:t>DQT–STUABS-</a:t>
            </a:r>
            <a:fld id="{773E2420-2892-4A22-8259-A41C2F38D3A8}" type="slidenum">
              <a:rPr lang="en-US" altLang="zh-TW" b="1" smtClean="0">
                <a:ea typeface="新細明體" panose="02020500000000000000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b="1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b="1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200" b="1">
          <a:solidFill>
            <a:srgbClr val="99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b="1">
          <a:solidFill>
            <a:srgbClr val="6600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b="1">
          <a:solidFill>
            <a:srgbClr val="3333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j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hyperlink" Target="https://cdr.websams.edb.gov.hk/%e6%a8%a1%e7%b5%84%e8%b3%87%e6%96%99/" TargetMode="Externa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cdr.websams.edb.gov.hk/%E7%89%88%E6%9C%AC%E5%8D%87%E7%B4%9A/%E7%8D%A8%E7%AB%8B%E7%89%88%E6%99%82%E9%96%93%E8%A1%A8%E7%B7%A8%E6%8E%92%E5%B7%A5%E5%85%B7/" TargetMode="Externa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dr.websams.edb.gov.hk/%e8%81%af%e7%b5%a1%e6%88%91%e5%80%91/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914400" y="2743200"/>
            <a:ext cx="7399283" cy="190237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  <a:lvl2pPr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HK" altLang="zh-TW" dirty="0"/>
              <a:t>線上培訓課程系列</a:t>
            </a:r>
            <a:r>
              <a:rPr lang="zh-TW" altLang="zh-TW" dirty="0"/>
              <a:t/>
            </a:r>
            <a:br>
              <a:rPr lang="zh-TW" altLang="zh-TW" dirty="0"/>
            </a:br>
            <a:r>
              <a:rPr lang="zh-TW" altLang="en-US" dirty="0">
                <a:solidFill>
                  <a:srgbClr val="0000FF"/>
                </a:solidFill>
              </a:rPr>
              <a:t>獨立版時間表編排工具</a:t>
            </a:r>
            <a:endParaRPr lang="en-US" altLang="zh-TW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4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4000"/>
            <a:ext cx="7543800" cy="762000"/>
          </a:xfrm>
        </p:spPr>
        <p:txBody>
          <a:bodyPr/>
          <a:lstStyle/>
          <a:p>
            <a:r>
              <a:rPr lang="zh-TW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 </a:t>
            </a:r>
            <a:r>
              <a:rPr lang="en-US" altLang="zh-TW" sz="4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WebSAMS</a:t>
            </a:r>
            <a:r>
              <a:rPr lang="en-US" altLang="zh-TW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匯入學校數據</a:t>
            </a:r>
            <a:endParaRPr lang="en-US" sz="4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6" y="1545995"/>
            <a:ext cx="7758112" cy="4873328"/>
          </a:xfrm>
        </p:spPr>
        <p:txBody>
          <a:bodyPr/>
          <a:lstStyle/>
          <a:p>
            <a:r>
              <a:rPr lang="zh-TW" altLang="en-US" sz="2800" dirty="0"/>
              <a:t> 載入基本資料（數據集）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</a:rPr>
              <a:t>班別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</a:rPr>
              <a:t>房間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</a:rPr>
              <a:t>教師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</a:rPr>
              <a:t>科目</a:t>
            </a:r>
          </a:p>
          <a:p>
            <a:endParaRPr lang="en-US" dirty="0"/>
          </a:p>
        </p:txBody>
      </p:sp>
      <p:sp>
        <p:nvSpPr>
          <p:cNvPr id="32" name="矩形 12"/>
          <p:cNvSpPr/>
          <p:nvPr/>
        </p:nvSpPr>
        <p:spPr>
          <a:xfrm>
            <a:off x="2452522" y="2273179"/>
            <a:ext cx="2789214" cy="23499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6"/>
            <a:ext cx="762000" cy="365125"/>
          </a:xfrm>
        </p:spPr>
        <p:txBody>
          <a:bodyPr/>
          <a:lstStyle/>
          <a:p>
            <a:fld id="{E9E94FD5-D956-452A-B340-C1C9DB4BC4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6" name="圓角矩形 57"/>
          <p:cNvSpPr/>
          <p:nvPr/>
        </p:nvSpPr>
        <p:spPr>
          <a:xfrm>
            <a:off x="2541493" y="3459188"/>
            <a:ext cx="1481111" cy="1010827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7" name="圓角矩形 11"/>
          <p:cNvSpPr/>
          <p:nvPr/>
        </p:nvSpPr>
        <p:spPr>
          <a:xfrm>
            <a:off x="4164510" y="2684832"/>
            <a:ext cx="1390036" cy="11824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38" name="Group 37"/>
          <p:cNvGrpSpPr>
            <a:grpSpLocks noChangeAspect="1"/>
          </p:cNvGrpSpPr>
          <p:nvPr/>
        </p:nvGrpSpPr>
        <p:grpSpPr bwMode="auto">
          <a:xfrm>
            <a:off x="2197278" y="2450672"/>
            <a:ext cx="6714535" cy="4096995"/>
            <a:chOff x="2701" y="954"/>
            <a:chExt cx="4494" cy="3080"/>
          </a:xfrm>
        </p:grpSpPr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945" y="1251"/>
              <a:ext cx="1019" cy="640"/>
            </a:xfrm>
            <a:custGeom>
              <a:avLst/>
              <a:gdLst>
                <a:gd name="T0" fmla="*/ 1079 w 1079"/>
                <a:gd name="T1" fmla="*/ 216 h 432"/>
                <a:gd name="T2" fmla="*/ 863 w 1079"/>
                <a:gd name="T3" fmla="*/ 0 h 432"/>
                <a:gd name="T4" fmla="*/ 863 w 1079"/>
                <a:gd name="T5" fmla="*/ 143 h 432"/>
                <a:gd name="T6" fmla="*/ 0 w 1079"/>
                <a:gd name="T7" fmla="*/ 143 h 432"/>
                <a:gd name="T8" fmla="*/ 0 w 1079"/>
                <a:gd name="T9" fmla="*/ 290 h 432"/>
                <a:gd name="T10" fmla="*/ 863 w 1079"/>
                <a:gd name="T11" fmla="*/ 290 h 432"/>
                <a:gd name="T12" fmla="*/ 863 w 1079"/>
                <a:gd name="T13" fmla="*/ 432 h 432"/>
                <a:gd name="T14" fmla="*/ 1079 w 1079"/>
                <a:gd name="T15" fmla="*/ 2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9" h="432">
                  <a:moveTo>
                    <a:pt x="1079" y="216"/>
                  </a:moveTo>
                  <a:lnTo>
                    <a:pt x="863" y="0"/>
                  </a:lnTo>
                  <a:lnTo>
                    <a:pt x="863" y="143"/>
                  </a:lnTo>
                  <a:lnTo>
                    <a:pt x="0" y="143"/>
                  </a:lnTo>
                  <a:lnTo>
                    <a:pt x="0" y="290"/>
                  </a:lnTo>
                  <a:lnTo>
                    <a:pt x="863" y="290"/>
                  </a:lnTo>
                  <a:lnTo>
                    <a:pt x="863" y="432"/>
                  </a:lnTo>
                  <a:lnTo>
                    <a:pt x="1079" y="216"/>
                  </a:lnTo>
                  <a:close/>
                </a:path>
              </a:pathLst>
            </a:custGeom>
            <a:solidFill>
              <a:srgbClr val="FFE181"/>
            </a:solidFill>
            <a:ln w="19050" cap="rnd">
              <a:solidFill>
                <a:srgbClr val="676A55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1" y="1219"/>
              <a:ext cx="4494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6010" y="954"/>
              <a:ext cx="964" cy="1022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893" y="1451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基本資料</a:t>
              </a: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67" y="3178"/>
              <a:ext cx="87" cy="128"/>
            </a:xfrm>
            <a:custGeom>
              <a:avLst/>
              <a:gdLst>
                <a:gd name="T0" fmla="*/ 87 w 87"/>
                <a:gd name="T1" fmla="*/ 126 h 128"/>
                <a:gd name="T2" fmla="*/ 3 w 87"/>
                <a:gd name="T3" fmla="*/ 0 h 128"/>
                <a:gd name="T4" fmla="*/ 0 w 87"/>
                <a:gd name="T5" fmla="*/ 92 h 128"/>
                <a:gd name="T6" fmla="*/ 85 w 87"/>
                <a:gd name="T7" fmla="*/ 128 h 128"/>
                <a:gd name="T8" fmla="*/ 87 w 87"/>
                <a:gd name="T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8">
                  <a:moveTo>
                    <a:pt x="87" y="126"/>
                  </a:moveTo>
                  <a:lnTo>
                    <a:pt x="3" y="0"/>
                  </a:lnTo>
                  <a:lnTo>
                    <a:pt x="0" y="92"/>
                  </a:lnTo>
                  <a:lnTo>
                    <a:pt x="85" y="128"/>
                  </a:lnTo>
                  <a:lnTo>
                    <a:pt x="8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6670" y="3667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6361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6727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3074" y="1846"/>
              <a:ext cx="9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學校</a:t>
              </a:r>
              <a:r>
                <a:rPr kumimoji="1" lang="zh-HK" altLang="zh-HK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管理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2975" y="2116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教職員調配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49" name="Rectangle 48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59" y="1220"/>
              <a:ext cx="85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時間表編排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介面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1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新細明體" pitchFamily="18" charset="-120"/>
                </a:rPr>
                <a:t>(TSI)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543" y="2517124"/>
            <a:ext cx="1222808" cy="11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78" y="2370996"/>
            <a:ext cx="1402679" cy="9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矩形圖說文字 6"/>
          <p:cNvSpPr/>
          <p:nvPr/>
        </p:nvSpPr>
        <p:spPr>
          <a:xfrm>
            <a:off x="761999" y="4756337"/>
            <a:ext cx="7543799" cy="2008667"/>
          </a:xfrm>
          <a:prstGeom prst="wedgeRectCallout">
            <a:avLst>
              <a:gd name="adj1" fmla="val 42372"/>
              <a:gd name="adj2" fmla="val -93084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sp>
        <p:nvSpPr>
          <p:cNvPr id="52" name="上彎箭號 10"/>
          <p:cNvSpPr/>
          <p:nvPr/>
        </p:nvSpPr>
        <p:spPr>
          <a:xfrm>
            <a:off x="4027319" y="3893243"/>
            <a:ext cx="1030253" cy="397983"/>
          </a:xfrm>
          <a:prstGeom prst="bentUpArrow">
            <a:avLst>
              <a:gd name="adj1" fmla="val 25000"/>
              <a:gd name="adj2" fmla="val 29856"/>
              <a:gd name="adj3" fmla="val 34712"/>
            </a:avLst>
          </a:prstGeom>
          <a:solidFill>
            <a:srgbClr val="FFC0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3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372" y="4861062"/>
            <a:ext cx="7304197" cy="18176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4" name="矩形 8"/>
          <p:cNvSpPr/>
          <p:nvPr/>
        </p:nvSpPr>
        <p:spPr>
          <a:xfrm>
            <a:off x="5687099" y="5771400"/>
            <a:ext cx="1295400" cy="2194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2161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8"/>
          <a:stretch/>
        </p:blipFill>
        <p:spPr bwMode="auto">
          <a:xfrm>
            <a:off x="76200" y="1126792"/>
            <a:ext cx="8985121" cy="114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/>
        </p:nvSpPr>
        <p:spPr>
          <a:xfrm>
            <a:off x="1143000" y="1905000"/>
            <a:ext cx="933449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-30550"/>
            <a:ext cx="5638800" cy="9906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時間表結構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8" y="1051866"/>
            <a:ext cx="4862232" cy="563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13" y="142877"/>
            <a:ext cx="4895574" cy="6578600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8" name="Rectangle 11"/>
          <p:cNvSpPr/>
          <p:nvPr/>
        </p:nvSpPr>
        <p:spPr>
          <a:xfrm>
            <a:off x="6090146" y="897611"/>
            <a:ext cx="762000" cy="3085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9" name="Rectangle 11"/>
          <p:cNvSpPr/>
          <p:nvPr/>
        </p:nvSpPr>
        <p:spPr>
          <a:xfrm>
            <a:off x="4632787" y="6096000"/>
            <a:ext cx="77741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0" name="Rectangle 11"/>
          <p:cNvSpPr/>
          <p:nvPr/>
        </p:nvSpPr>
        <p:spPr>
          <a:xfrm>
            <a:off x="7543800" y="5410200"/>
            <a:ext cx="762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32786" y="4038600"/>
            <a:ext cx="4358814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939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60" y="921801"/>
            <a:ext cx="6703509" cy="4932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7010400" cy="990600"/>
          </a:xfrm>
        </p:spPr>
        <p:txBody>
          <a:bodyPr/>
          <a:lstStyle/>
          <a:p>
            <a:r>
              <a:rPr lang="zh-TW" altLang="en-US" sz="4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從 </a:t>
            </a:r>
            <a:r>
              <a:rPr lang="en-US" altLang="zh-TW" sz="4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WebSAMS</a:t>
            </a:r>
            <a:r>
              <a:rPr lang="en-US" altLang="zh-TW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匯入</a:t>
            </a:r>
            <a:r>
              <a:rPr lang="zh-TW" alt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四大</a:t>
            </a:r>
            <a:r>
              <a:rPr lang="zh-HK" altLang="en-US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資</a:t>
            </a:r>
            <a:r>
              <a:rPr lang="zh-HK" altLang="en-US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源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01222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1"/>
          <p:cNvSpPr/>
          <p:nvPr/>
        </p:nvSpPr>
        <p:spPr>
          <a:xfrm>
            <a:off x="2590800" y="1524000"/>
            <a:ext cx="13716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563548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1"/>
          <p:cNvSpPr/>
          <p:nvPr/>
        </p:nvSpPr>
        <p:spPr>
          <a:xfrm>
            <a:off x="381000" y="1143000"/>
            <a:ext cx="6096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800" y="2057400"/>
            <a:ext cx="14478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989" y="1905000"/>
            <a:ext cx="6172200" cy="494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/>
        </p:nvSpPr>
        <p:spPr>
          <a:xfrm>
            <a:off x="4267200" y="2133600"/>
            <a:ext cx="533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4" name="Rectangle 11"/>
          <p:cNvSpPr/>
          <p:nvPr/>
        </p:nvSpPr>
        <p:spPr>
          <a:xfrm>
            <a:off x="3235411" y="6400800"/>
            <a:ext cx="18288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848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388" y="105290"/>
            <a:ext cx="7010400" cy="990600"/>
          </a:xfrm>
        </p:spPr>
        <p:txBody>
          <a:bodyPr/>
          <a:lstStyle/>
          <a:p>
            <a:r>
              <a:rPr lang="zh-HK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學校資料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設定 </a:t>
            </a:r>
            <a:r>
              <a:rPr lang="en-US" altLang="zh-HK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HK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教師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112149" y="1481853"/>
            <a:ext cx="4267200" cy="4633650"/>
          </a:xfrm>
        </p:spPr>
        <p:txBody>
          <a:bodyPr/>
          <a:lstStyle/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每日教擔限額</a:t>
            </a: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每日連續教擔限額</a:t>
            </a:r>
          </a:p>
          <a:p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整批修改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11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584" y="1481853"/>
            <a:ext cx="5074793" cy="46067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39" y="3231811"/>
            <a:ext cx="403738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545" y="3221904"/>
            <a:ext cx="4791963" cy="307881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3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375" y="2024870"/>
            <a:ext cx="535025" cy="413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4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105928"/>
            <a:ext cx="5527768" cy="54334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3866" y="341869"/>
            <a:ext cx="7162800" cy="762000"/>
          </a:xfrm>
        </p:spPr>
        <p:txBody>
          <a:bodyPr/>
          <a:lstStyle/>
          <a:p>
            <a:r>
              <a:rPr lang="zh-HK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學校資料</a:t>
            </a: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設定 </a:t>
            </a:r>
            <a:r>
              <a:rPr lang="en-US" altLang="zh-HK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科目</a:t>
            </a:r>
            <a:endParaRPr lang="zh-HK" altLang="en-US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76200" y="1447800"/>
            <a:ext cx="4495800" cy="5059362"/>
          </a:xfrm>
        </p:spPr>
        <p:txBody>
          <a:bodyPr/>
          <a:lstStyle/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限制設定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chemeClr val="bg2"/>
              </a:buClr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非連續上課日 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</a:p>
          <a:p>
            <a:pPr marL="857250" lvl="2" indent="0">
              <a:buClr>
                <a:schemeClr val="bg2"/>
              </a:buClr>
              <a:buNone/>
            </a:pP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可設定相隔日數</a:t>
            </a:r>
            <a:r>
              <a:rPr lang="en-US" altLang="zh-HK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</a:p>
          <a:p>
            <a:pPr lvl="1">
              <a:buClr>
                <a:schemeClr val="bg2"/>
              </a:buClr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跨課時休息時段</a:t>
            </a:r>
            <a:endParaRPr lang="en-US" altLang="zh-HK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chemeClr val="bg2"/>
              </a:buClr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每上課日多於一</a:t>
            </a:r>
            <a:r>
              <a:rPr lang="zh-TW" alt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課堂</a:t>
            </a:r>
            <a:endParaRPr lang="en-US" altLang="zh-TW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57200" lvl="1" indent="0">
              <a:buClr>
                <a:schemeClr val="bg2"/>
              </a:buClr>
              <a:buNone/>
            </a:pP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限制以</a:t>
            </a:r>
            <a:r>
              <a:rPr lang="zh-TW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班別科目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層面</a:t>
            </a:r>
            <a:endParaRPr lang="en-US" altLang="zh-TW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為準</a:t>
            </a:r>
            <a:r>
              <a:rPr lang="en-US" altLang="zh-TW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可更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精細</a:t>
            </a:r>
            <a:endParaRPr lang="en-US" altLang="zh-HK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HK" altLang="en-US" dirty="0"/>
          </a:p>
        </p:txBody>
      </p:sp>
      <p:sp>
        <p:nvSpPr>
          <p:cNvPr id="5" name="Rectangle 7"/>
          <p:cNvSpPr/>
          <p:nvPr/>
        </p:nvSpPr>
        <p:spPr>
          <a:xfrm>
            <a:off x="3657600" y="4913938"/>
            <a:ext cx="5334000" cy="1258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8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78509"/>
            <a:ext cx="542665" cy="55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7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7696200" cy="990600"/>
          </a:xfrm>
        </p:spPr>
        <p:txBody>
          <a:bodyPr/>
          <a:lstStyle/>
          <a:p>
            <a:pPr lvl="1"/>
            <a:r>
              <a:rPr lang="zh-HK" altLang="zh-H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為教師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、班別、房間、科目</a:t>
            </a:r>
            <a:r>
              <a:rPr lang="zh-HK" altLang="zh-H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HK" altLang="zh-HK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不設課節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180" y="1285874"/>
            <a:ext cx="4216569" cy="435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0" y="1290637"/>
            <a:ext cx="377932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9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244" y="304800"/>
            <a:ext cx="8247356" cy="714685"/>
          </a:xfrm>
        </p:spPr>
        <p:txBody>
          <a:bodyPr>
            <a:noAutofit/>
          </a:bodyPr>
          <a:lstStyle/>
          <a:p>
            <a:r>
              <a:rPr lang="zh-HK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學校資料</a:t>
            </a:r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設定 </a:t>
            </a:r>
            <a:r>
              <a:rPr lang="en-US" altLang="zh-H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非</a:t>
            </a:r>
            <a:r>
              <a:rPr lang="zh-TW" alt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Tai Le" pitchFamily="34" charset="0"/>
                <a:cs typeface="Microsoft Tai Le" pitchFamily="34" charset="0"/>
              </a:rPr>
              <a:t>同一上課日科目組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Tai Le" pitchFamily="34" charset="0"/>
              <a:cs typeface="Microsoft Tai Le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81994"/>
            <a:ext cx="4343400" cy="2504206"/>
          </a:xfrm>
        </p:spPr>
        <p:txBody>
          <a:bodyPr>
            <a:noAutofit/>
          </a:bodyPr>
          <a:lstStyle/>
          <a:p>
            <a:pPr marL="273844" indent="-273844"/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「非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同一上課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日」選項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例子：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chemeClr val="bg2"/>
              </a:buClr>
            </a:pP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音樂 及 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體育</a:t>
            </a:r>
            <a:endParaRPr lang="en-US" altLang="zh-TW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chemeClr val="bg2"/>
              </a:buClr>
            </a:pP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中文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默書 及中文作文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294894" lvl="1" indent="0">
              <a:buNone/>
            </a:pP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866" y="1381994"/>
            <a:ext cx="3631789" cy="4790206"/>
          </a:xfrm>
          <a:prstGeom prst="rect">
            <a:avLst/>
          </a:prstGeom>
        </p:spPr>
      </p:pic>
      <p:pic>
        <p:nvPicPr>
          <p:cNvPr id="8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539621"/>
            <a:ext cx="3993370" cy="31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45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</a:t>
            </a: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設定 </a:t>
            </a:r>
            <a:r>
              <a:rPr 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建議的工作流程</a:t>
            </a:r>
            <a:endParaRPr lang="en-GB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86750" cy="3806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課節類別及數目</a:t>
            </a:r>
            <a:r>
              <a:rPr lang="en-US" altLang="zh-TW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批修改</a:t>
            </a:r>
            <a:endParaRPr lang="en-GB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34591" lvl="1" indent="-260747"/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用途 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例子：音樂、視覺藝術及體育課  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{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所有班級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}</a:t>
            </a:r>
          </a:p>
          <a:p>
            <a:pPr marL="534591" lvl="1" indent="-260747"/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用途 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例子：中、英及數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{</a:t>
            </a:r>
            <a:r>
              <a:rPr lang="zh-TW" alt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高低班級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}</a:t>
            </a:r>
          </a:p>
          <a:p>
            <a:pPr marL="660083" lvl="1" indent="-385763"/>
            <a:endParaRPr lang="en-GB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整批新增</a:t>
            </a:r>
            <a:r>
              <a:rPr lang="zh-HK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教師</a:t>
            </a:r>
            <a:endParaRPr lang="en-US" altLang="zh-TW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例子：中三級英文單堂加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NET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385763" indent="-385763">
              <a:buFont typeface="+mj-lt"/>
              <a:buAutoNum type="arabicPeriod"/>
            </a:pPr>
            <a:endParaRPr lang="en-GB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建立</a:t>
            </a:r>
            <a:r>
              <a:rPr lang="zh-TW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特別</a:t>
            </a:r>
            <a:r>
              <a:rPr lang="zh-TW" alt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</a:t>
            </a:r>
            <a:endParaRPr lang="en-US" altLang="zh-TW" sz="2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例子：合併課堂、交替星期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課堂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         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及分組課堂</a:t>
            </a:r>
            <a:endParaRPr lang="en-GB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6153"/>
            <a:ext cx="3804709" cy="367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114541"/>
            <a:ext cx="8529109" cy="14049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430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188161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課堂設定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HK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摘要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2900" y="1524000"/>
            <a:ext cx="8229600" cy="1676400"/>
          </a:xfrm>
        </p:spPr>
        <p:txBody>
          <a:bodyPr>
            <a:normAutofit/>
          </a:bodyPr>
          <a:lstStyle/>
          <a:p>
            <a:r>
              <a:rPr lang="zh-HK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摘要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endParaRPr lang="en-US" altLang="zh-H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/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實際使用數量</a:t>
            </a:r>
            <a:r>
              <a:rPr lang="en-US" altLang="zh-TW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用途 </a:t>
            </a:r>
            <a:r>
              <a:rPr 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: 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核對</a:t>
            </a:r>
            <a:endParaRPr lang="en-US" altLang="zh-TW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轉換列表 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zh-TW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更接近編時間的大榜表</a:t>
            </a:r>
            <a:endParaRPr lang="en-US" altLang="zh-HK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" y="3112635"/>
            <a:ext cx="8876661" cy="258527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6" y="1445279"/>
            <a:ext cx="576943" cy="5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30576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課堂設定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HK" alt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閱覽教師課堂編製</a:t>
            </a:r>
            <a:endParaRPr lang="en-US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14300" y="1524000"/>
            <a:ext cx="4610100" cy="3786833"/>
          </a:xfrm>
        </p:spPr>
        <p:txBody>
          <a:bodyPr>
            <a:normAutofit/>
          </a:bodyPr>
          <a:lstStyle/>
          <a:p>
            <a:r>
              <a:rPr lang="zh-HK" alt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閱覽教師課堂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核對  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1266" lvl="1" indent="-305991"/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更接近編時間表時的教擔表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marL="601266" lvl="1" indent="-305991"/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總表分析 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教擔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marL="601266" lvl="1" indent="-305991"/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詳細列表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057400"/>
            <a:ext cx="4486423" cy="452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334" y="1505339"/>
            <a:ext cx="519332" cy="47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0"/>
            <a:ext cx="7086600" cy="762000"/>
          </a:xfrm>
        </p:spPr>
        <p:txBody>
          <a:bodyPr>
            <a:no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概覽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內容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24215"/>
            <a:ext cx="66294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²"/>
            </a:pPr>
            <a:r>
              <a:rPr lang="en-US" altLang="zh-HK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STT </a:t>
            </a:r>
            <a:r>
              <a:rPr lang="zh-HK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簡介 </a:t>
            </a:r>
            <a:endParaRPr lang="en-US" altLang="zh-H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²"/>
            </a:pPr>
            <a:r>
              <a:rPr lang="en-US" altLang="zh-TW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STT 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功能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及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特點</a:t>
            </a:r>
            <a:endParaRPr lang="en-US" altLang="zh-TW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²"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與網上校管系統的配合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>
              <a:lnSpc>
                <a:spcPct val="150000"/>
              </a:lnSpc>
              <a:buClrTx/>
              <a:buFont typeface="Wingdings" panose="05000000000000000000" pitchFamily="2" charset="2"/>
              <a:buChar char="²"/>
            </a:pP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參考資料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ClrTx/>
              <a:buNone/>
            </a:pPr>
            <a:endParaRPr lang="en-US" altLang="zh-HK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ClrTx/>
              <a:buNone/>
            </a:pP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58844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限制組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HK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連續時間課堂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3733800" cy="5181600"/>
          </a:xfrm>
        </p:spPr>
        <p:txBody>
          <a:bodyPr>
            <a:no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用途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4894" lvl="1" indent="0">
              <a:buFont typeface="Wingdings" panose="05000000000000000000" pitchFamily="2" charset="2"/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例子：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英文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–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教師六零零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英文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–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教師五二五</a:t>
            </a:r>
            <a:r>
              <a:rPr lang="en-US" altLang="zh-HK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(</a:t>
            </a:r>
            <a:r>
              <a:rPr lang="en-GB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NET) </a:t>
            </a:r>
            <a:endParaRPr lang="en-GB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marL="457200" lvl="1" indent="0">
              <a:buNone/>
            </a:pP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用途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94894" lvl="1" indent="0">
              <a:buNone/>
            </a:pP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例子：</a:t>
            </a:r>
            <a:endParaRPr lang="en-GB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化學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主班房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化學 </a:t>
            </a:r>
            <a:r>
              <a:rPr lang="en-US" altLang="zh-H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(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實驗</a:t>
            </a:r>
            <a:r>
              <a:rPr lang="en-US" altLang="zh-H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)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雙連堂 </a:t>
            </a:r>
            <a:r>
              <a:rPr lang="en-GB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en-GB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化學室</a:t>
            </a:r>
            <a:endParaRPr lang="en-GB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752600"/>
            <a:ext cx="5257800" cy="368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802" y="141516"/>
            <a:ext cx="749571" cy="57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95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00414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限制</a:t>
            </a:r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組 </a:t>
            </a:r>
            <a:r>
              <a:rPr 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同時區課堂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0" y="1165219"/>
            <a:ext cx="4419600" cy="4343400"/>
          </a:xfrm>
        </p:spPr>
        <p:txBody>
          <a:bodyPr>
            <a:noAutofit/>
          </a:bodyPr>
          <a:lstStyle/>
          <a:p>
            <a:pPr marL="401241" indent="-401241"/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情況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indent="0">
              <a:buNone/>
            </a:pP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整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班級的其中一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個數學  </a:t>
            </a: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H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zh-H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單</a:t>
            </a:r>
            <a:r>
              <a:rPr lang="zh-H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堂為</a:t>
            </a:r>
            <a:r>
              <a:rPr lang="zh-HK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測驗</a:t>
            </a:r>
            <a:r>
              <a:rPr lang="zh-HK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</a:t>
            </a:r>
            <a:endParaRPr lang="en-US" altLang="zh-TW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例子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：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 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1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A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數學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</a:t>
            </a:r>
            <a:endParaRPr lang="en-US" altLang="zh-H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 1B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數學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</a:t>
            </a:r>
            <a:endParaRPr lang="en-US" altLang="zh-H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 1C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數學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單堂</a:t>
            </a:r>
            <a:endParaRPr lang="en-US" altLang="zh-H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 1D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數學 </a:t>
            </a:r>
            <a:r>
              <a:rPr lang="en-US" altLang="zh-HK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–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單</a:t>
            </a:r>
            <a:r>
              <a:rPr lang="zh-HK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堂</a:t>
            </a:r>
            <a:endParaRPr lang="en-US" altLang="zh-HK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2111"/>
            <a:ext cx="5714999" cy="38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52" y="172230"/>
            <a:ext cx="680639" cy="5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77077"/>
              </p:ext>
            </p:extLst>
          </p:nvPr>
        </p:nvGraphicFramePr>
        <p:xfrm>
          <a:off x="1295401" y="4863245"/>
          <a:ext cx="6477000" cy="185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7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課節</a:t>
                      </a:r>
                      <a:endParaRPr lang="en-US" sz="2000" b="1" i="1" kern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1A </a:t>
                      </a:r>
                      <a:r>
                        <a:rPr lang="zh-HK" alt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b="1" i="0" kern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1B </a:t>
                      </a:r>
                      <a:r>
                        <a:rPr lang="zh-HK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1C </a:t>
                      </a:r>
                      <a:r>
                        <a:rPr lang="zh-HK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1D </a:t>
                      </a:r>
                      <a:r>
                        <a:rPr lang="zh-HK" altLang="en-US" sz="2000" kern="0" dirty="0" smtClean="0">
                          <a:solidFill>
                            <a:srgbClr val="00206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星期一</a:t>
                      </a:r>
                      <a:endParaRPr lang="en-US" sz="2000" i="0" dirty="0">
                        <a:solidFill>
                          <a:srgbClr val="002060"/>
                        </a:solidFill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0" kern="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HK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HK" altLang="en-US" sz="20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itchFamily="34" charset="-120"/>
                          <a:cs typeface="+mn-cs"/>
                        </a:rPr>
                        <a:t>數學</a:t>
                      </a:r>
                      <a:endParaRPr lang="en-US" altLang="zh-HK" sz="2000" dirty="0" smtClean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微軟正黑體" pitchFamily="34" charset="-12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HK" altLang="en-US" sz="2000" b="1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休息時段</a:t>
                      </a:r>
                      <a:endParaRPr lang="en-US" sz="2000" b="1" dirty="0">
                        <a:effectLst/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Left Brace 4"/>
          <p:cNvSpPr/>
          <p:nvPr/>
        </p:nvSpPr>
        <p:spPr>
          <a:xfrm>
            <a:off x="972682" y="5220917"/>
            <a:ext cx="228601" cy="1138857"/>
          </a:xfrm>
          <a:prstGeom prst="lef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8519" y="5328662"/>
            <a:ext cx="1537447" cy="923366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HK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時區</a:t>
            </a:r>
            <a:endParaRPr lang="en-US" sz="2400" b="1" dirty="0">
              <a:solidFill>
                <a:srgbClr val="002060"/>
              </a:solidFill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1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58360"/>
            <a:ext cx="7010400" cy="857250"/>
          </a:xfrm>
        </p:spPr>
        <p:txBody>
          <a:bodyPr>
            <a:normAutofit/>
          </a:bodyPr>
          <a:lstStyle/>
          <a:p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限制</a:t>
            </a:r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組 </a:t>
            </a:r>
            <a:r>
              <a:rPr lang="en-US" altLang="zh-TW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: </a:t>
            </a:r>
            <a:r>
              <a:rPr lang="zh-HK" alt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同一</a:t>
            </a:r>
            <a:r>
              <a:rPr lang="zh-HK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上課日課堂 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661" y="200309"/>
            <a:ext cx="719427" cy="55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380951"/>
            <a:ext cx="8785860" cy="4343400"/>
          </a:xfrm>
        </p:spPr>
        <p:txBody>
          <a:bodyPr>
            <a:noAutofit/>
          </a:bodyPr>
          <a:lstStyle/>
          <a:p>
            <a:pPr marL="401241" indent="-401241"/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情況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: </a:t>
            </a:r>
          </a:p>
          <a:p>
            <a:pPr marL="0" indent="0">
              <a:buNone/>
            </a:pPr>
            <a:r>
              <a:rPr lang="zh-H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   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安排</a:t>
            </a:r>
            <a:r>
              <a:rPr lang="zh-H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整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班級</a:t>
            </a:r>
            <a:r>
              <a:rPr lang="zh-H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家政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堂於同一日上課，以便準備教材</a:t>
            </a:r>
            <a:r>
              <a:rPr lang="en-US" altLang="zh-H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/>
            </a:r>
            <a:br>
              <a:rPr lang="en-US" altLang="zh-H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</a:br>
            <a:endParaRPr lang="en-US" altLang="zh-H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zh-TW" altLang="en-US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例子：</a:t>
            </a:r>
            <a:endParaRPr lang="en-US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/>
            <a:r>
              <a:rPr lang="en-US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2</a:t>
            </a:r>
            <a:r>
              <a:rPr lang="en-US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A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+2B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家政 </a:t>
            </a:r>
            <a:endParaRPr lang="en-US" altLang="zh-HK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2C+2D </a:t>
            </a:r>
            <a:r>
              <a:rPr lang="zh-HK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家政</a:t>
            </a:r>
          </a:p>
          <a:p>
            <a:pPr lvl="1"/>
            <a:endParaRPr lang="en-US" altLang="zh-HK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819400"/>
            <a:ext cx="6177473" cy="29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649" y="230295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檢查 </a:t>
            </a:r>
            <a:r>
              <a:rPr lang="en-US" altLang="zh-TW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課堂安排報告</a:t>
            </a:r>
            <a:endParaRPr 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7459" y="1401916"/>
            <a:ext cx="2760916" cy="3291840"/>
          </a:xfrm>
        </p:spPr>
        <p:txBody>
          <a:bodyPr>
            <a:noAutofit/>
          </a:bodyPr>
          <a:lstStyle/>
          <a:p>
            <a:pPr lvl="1"/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教師及科目報告概覽</a:t>
            </a:r>
            <a:endParaRPr lang="en-US" altLang="zh-HK" sz="26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lvl="1"/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課堂安排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按教師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報告</a:t>
            </a:r>
            <a:endParaRPr lang="en-US" altLang="zh-TW" sz="26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lvl="1"/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課堂安排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按班別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報告</a:t>
            </a:r>
            <a:endParaRPr lang="en-US" altLang="zh-HK" sz="26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  <a:p>
            <a:pPr lvl="1"/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課堂安排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按科目</a:t>
            </a:r>
            <a:r>
              <a:rPr lang="en-US" altLang="zh-TW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)</a:t>
            </a:r>
            <a:r>
              <a:rPr lang="zh-TW" altLang="en-US" sz="26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報告</a:t>
            </a:r>
            <a:endParaRPr lang="en-US" sz="26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237602"/>
            <a:ext cx="680639" cy="52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879" y="1273060"/>
            <a:ext cx="5981700" cy="1533525"/>
          </a:xfrm>
          <a:prstGeom prst="rect">
            <a:avLst/>
          </a:prstGeom>
        </p:spPr>
      </p:pic>
      <p:pic>
        <p:nvPicPr>
          <p:cNvPr id="13" name="圖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457" y="2518528"/>
            <a:ext cx="6700544" cy="2581918"/>
          </a:xfrm>
          <a:prstGeom prst="rect">
            <a:avLst/>
          </a:prstGeom>
        </p:spPr>
      </p:pic>
      <p:pic>
        <p:nvPicPr>
          <p:cNvPr id="14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784" y="3946187"/>
            <a:ext cx="6748809" cy="27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545624"/>
            <a:ext cx="4648200" cy="480060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將產生新的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製成集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編配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課堂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房間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課節</a:t>
            </a:r>
            <a:endParaRPr lang="en-US" alt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是一個在指定時限內的多階段編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76400" y="0"/>
            <a:ext cx="7010400" cy="8382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自動時間表編製</a:t>
            </a:r>
            <a:endParaRPr lang="en-US" sz="4800" dirty="0">
              <a:latin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9006" y="760852"/>
            <a:ext cx="4282594" cy="6103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603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容許時間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 </a:t>
            </a:r>
          </a:p>
          <a:p>
            <a:pPr lvl="1"/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在一般情況下， 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5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至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10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分鐘的時間已經足夠處理</a:t>
            </a:r>
            <a:r>
              <a:rPr lang="zh-HK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約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1000</a:t>
            </a:r>
            <a:r>
              <a:rPr lang="zh-HK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個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課堂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lvl="1" indent="0">
              <a:buClr>
                <a:schemeClr val="accent2"/>
              </a:buClr>
              <a:buSzPct val="60000"/>
              <a:buNone/>
            </a:pPr>
            <a:endParaRPr lang="en-US" altLang="zh-TW" sz="28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marL="0" lvl="1" indent="0">
              <a:buClr>
                <a:schemeClr val="accent2"/>
              </a:buClr>
              <a:buSzPct val="60000"/>
              <a:buNone/>
            </a:pPr>
            <a:r>
              <a:rPr lang="zh-TW" altLang="en-US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計算</a:t>
            </a:r>
            <a:r>
              <a:rPr lang="zh-TW" altLang="en-US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課堂重要性的方法：</a:t>
            </a:r>
            <a:r>
              <a:rPr lang="en-US" altLang="zh-TW" sz="2800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  <a:cs typeface="+mn-cs"/>
              </a:rPr>
              <a:t> </a:t>
            </a:r>
            <a:endParaRPr lang="en-US" altLang="zh-TW" sz="28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更廣泛的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搜索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endParaRPr lang="en-US" altLang="zh-TW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HK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HK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(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方法一至方法九</a:t>
            </a:r>
            <a:r>
              <a:rPr lang="en-US" altLang="zh-HK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 </a:t>
            </a:r>
          </a:p>
          <a:p>
            <a:pPr marL="0" lvl="1" indent="0">
              <a:buClr>
                <a:schemeClr val="accent2"/>
              </a:buClr>
              <a:buSzPct val="60000"/>
              <a:buNone/>
            </a:pPr>
            <a:endParaRPr lang="en-US" altLang="zh-TW" sz="2800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  <a:cs typeface="+mn-cs"/>
            </a:endParaRPr>
          </a:p>
          <a:p>
            <a:pPr lvl="1"/>
            <a:endParaRPr lang="en-US" altLang="zh-TW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0"/>
            <a:ext cx="7086600" cy="1066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自動時間表編製</a:t>
            </a:r>
            <a:endParaRPr lang="en-US" sz="4800" dirty="0">
              <a:latin typeface="微軟正黑體" pitchFamily="34" charset="-12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0" y="2263346"/>
            <a:ext cx="3753543" cy="3454400"/>
          </a:xfrm>
          <a:prstGeom prst="rect">
            <a:avLst/>
          </a:prstGeom>
        </p:spPr>
      </p:pic>
      <p:pic>
        <p:nvPicPr>
          <p:cNvPr id="8" name="圖片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94319"/>
            <a:ext cx="457200" cy="44450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749800"/>
            <a:ext cx="597159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8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174431"/>
              </p:ext>
            </p:extLst>
          </p:nvPr>
        </p:nvGraphicFramePr>
        <p:xfrm>
          <a:off x="114301" y="1343024"/>
          <a:ext cx="4229101" cy="4310827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164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2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176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計算課堂重要性的方法</a:t>
                      </a:r>
                      <a:endParaRPr lang="en-GB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0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初始階段</a:t>
                      </a:r>
                      <a:endParaRPr lang="en-GB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20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其他階段</a:t>
                      </a:r>
                      <a:endParaRPr lang="en-GB" sz="2000" b="1" kern="1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方法一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方法二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方法三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方法四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方法五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方法六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方法七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方法八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39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1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方法九</a:t>
                      </a:r>
                      <a:endParaRPr lang="en-GB" sz="21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GB" sz="18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III</a:t>
                      </a:r>
                      <a:endParaRPr lang="en-GB" sz="2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2" y="1343024"/>
            <a:ext cx="4800598" cy="5387976"/>
          </a:xfrm>
        </p:spPr>
        <p:txBody>
          <a:bodyPr>
            <a:normAutofit fontScale="92500"/>
          </a:bodyPr>
          <a:lstStyle/>
          <a:p>
            <a:pPr marL="401241" indent="-401241"/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– Least Feasible First </a:t>
            </a:r>
          </a:p>
          <a:p>
            <a:pPr marL="401241" indent="-401241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最少可放置的空間為先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</a:p>
          <a:p>
            <a:pPr marL="401241" indent="-401241">
              <a:buNone/>
            </a:pPr>
            <a:r>
              <a:rPr lang="en-US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H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e.g.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四連堂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三連堂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雙連堂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單堂</a:t>
            </a:r>
            <a:endParaRPr lang="en-US" altLang="zh-TW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01241" indent="-401241">
              <a:buNone/>
            </a:pPr>
            <a:endParaRPr lang="en-US" altLang="zh-H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01241" indent="-401241"/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– Even Distribution</a:t>
            </a:r>
          </a:p>
          <a:p>
            <a:pPr marL="401241" indent="-401241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考慮平均放置班別科目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</a:p>
          <a:p>
            <a:pPr marL="401241" indent="-401241">
              <a:buNone/>
            </a:pPr>
            <a:r>
              <a:rPr lang="en-US" altLang="zh-HK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e.g</a:t>
            </a:r>
            <a:r>
              <a:rPr lang="en-US" altLang="zh-HK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.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中文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(7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節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HK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經濟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(4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節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體育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(2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節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</a:p>
          <a:p>
            <a:pPr marL="401241" indent="-401241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endParaRPr lang="en-US" altLang="zh-H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01241" indent="-401241"/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– Most Contended First </a:t>
            </a:r>
          </a:p>
          <a:p>
            <a:pPr marL="401241" indent="-401241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</a:t>
            </a:r>
            <a:r>
              <a:rPr lang="en-US" altLang="zh-H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以最多課堂排列優先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</a:p>
          <a:p>
            <a:pPr marL="401241" indent="-401241">
              <a:buNone/>
            </a:pPr>
            <a:r>
              <a:rPr lang="en-US" altLang="zh-H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e.g.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特別課堂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&gt;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一般課堂 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01241" indent="-401241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    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H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特別課堂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佔用的資源較多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endParaRPr lang="en-GB" altLang="zh-HK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0200" y="0"/>
            <a:ext cx="7086600" cy="1066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自動時間表編製</a:t>
            </a:r>
            <a:endParaRPr lang="en-US" sz="4800" dirty="0"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85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543" y="201857"/>
            <a:ext cx="8229600" cy="857250"/>
          </a:xfrm>
        </p:spPr>
        <p:txBody>
          <a:bodyPr>
            <a:normAutofit/>
          </a:bodyPr>
          <a:lstStyle/>
          <a:p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自動時間表編製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191000" cy="1981200"/>
          </a:xfrm>
        </p:spPr>
        <p:txBody>
          <a:bodyPr>
            <a:normAutofit/>
          </a:bodyPr>
          <a:lstStyle/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視化時間表生成的</a:t>
            </a: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進度</a:t>
            </a:r>
            <a:endParaRPr lang="en-US" altLang="zh-TW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None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調整允許的時間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減輕</a:t>
            </a:r>
            <a:r>
              <a:rPr lang="en-US" altLang="zh-TW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伺服器負荷，將資源卸載到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PC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524000"/>
            <a:ext cx="4038600" cy="4370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353" y="2971800"/>
            <a:ext cx="4685993" cy="3810000"/>
          </a:xfrm>
          <a:prstGeom prst="rect">
            <a:avLst/>
          </a:prstGeom>
        </p:spPr>
      </p:pic>
      <p:pic>
        <p:nvPicPr>
          <p:cNvPr id="8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590" y="1286381"/>
            <a:ext cx="614864" cy="4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00200" y="0"/>
            <a:ext cx="7086600" cy="1066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HK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互動調校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：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主畫面</a:t>
            </a:r>
            <a:endParaRPr lang="en-US" altLang="zh-HK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741" y="1232074"/>
            <a:ext cx="8925059" cy="5257800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8665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57" y="1490597"/>
            <a:ext cx="4171950" cy="5410200"/>
          </a:xfrm>
        </p:spPr>
        <p:txBody>
          <a:bodyPr>
            <a:noAutofit/>
          </a:bodyPr>
          <a:lstStyle/>
          <a:p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多個時間表視窗 </a:t>
            </a:r>
            <a:endParaRPr lang="en-US" altLang="zh-TW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-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改動時可自動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刷新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-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打開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關聯時間表：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</a:p>
          <a:p>
            <a:pPr lvl="2">
              <a:buClr>
                <a:srgbClr val="002060"/>
              </a:buClr>
            </a:pP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班別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2">
              <a:buClr>
                <a:srgbClr val="002060"/>
              </a:buClr>
            </a:pP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房間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2">
              <a:buClr>
                <a:srgbClr val="002060"/>
              </a:buClr>
            </a:pP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教師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4350" y="1314450"/>
            <a:ext cx="4800649" cy="27178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0325" y="3819682"/>
            <a:ext cx="4862075" cy="274564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76400" y="0"/>
            <a:ext cx="7010400" cy="10668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互動調校：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調校工具</a:t>
            </a:r>
            <a:endParaRPr lang="en-US" altLang="zh-HK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0" y="1490597"/>
            <a:ext cx="492938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3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STT</a:t>
            </a:r>
            <a:r>
              <a:rPr lang="zh-HK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簡介</a:t>
            </a:r>
            <a: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5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495329"/>
            <a:ext cx="4054856" cy="33856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可用調</a:t>
            </a:r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校</a:t>
            </a: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拖放</a:t>
            </a:r>
            <a:r>
              <a:rPr lang="en-US" altLang="zh-TW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endParaRPr lang="en-US" altLang="zh-TW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rgbClr val="002060"/>
              </a:buClr>
              <a:defRPr/>
            </a:pP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編配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，</a:t>
            </a: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還原編配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2060"/>
              </a:buClr>
              <a:defRPr/>
            </a:pP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互換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Clr>
                <a:srgbClr val="002060"/>
              </a:buClr>
              <a:defRPr/>
            </a:pP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移動  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訊息視窗</a:t>
            </a:r>
            <a:r>
              <a:rPr lang="en-US" altLang="zh-TW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</a:t>
            </a:r>
            <a:endParaRPr lang="en-US" altLang="zh-TW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rgbClr val="002060"/>
              </a:buClr>
            </a:pP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將會放寬的限制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1">
              <a:buClr>
                <a:srgbClr val="002060"/>
              </a:buClr>
            </a:pP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資源衝突表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28750" y="2286000"/>
            <a:ext cx="3309477" cy="294773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05740" indent="-20574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n-GB" dirty="0">
              <a:latin typeface="微軟正黑體" pitchFamily="34" charset="-12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 cstate="print"/>
          <a:srcRect l="22225" b="33938"/>
          <a:stretch/>
        </p:blipFill>
        <p:spPr bwMode="auto">
          <a:xfrm>
            <a:off x="4025840" y="1745562"/>
            <a:ext cx="4508560" cy="2674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4" cstate="print"/>
          <a:srcRect l="22423" t="16349" r="22242" b="34869"/>
          <a:stretch/>
        </p:blipFill>
        <p:spPr bwMode="auto">
          <a:xfrm>
            <a:off x="2830840" y="4371714"/>
            <a:ext cx="3646160" cy="2359285"/>
          </a:xfrm>
          <a:prstGeom prst="rect">
            <a:avLst/>
          </a:prstGeom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621" y="3618190"/>
            <a:ext cx="2745933" cy="26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00199" y="0"/>
            <a:ext cx="8534401" cy="1042738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互動調校：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調校工具</a:t>
            </a:r>
            <a:endParaRPr lang="en-US" altLang="zh-HK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234" y="3383199"/>
            <a:ext cx="608061" cy="46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830840" y="5943600"/>
            <a:ext cx="235076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225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2953"/>
            <a:ext cx="4394068" cy="4251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自動建議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答案</a:t>
            </a:r>
            <a:endParaRPr lang="en-US" altLang="zh-TW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>
              <a:buClr>
                <a:srgbClr val="002060"/>
              </a:buClr>
            </a:pP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限制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設定</a:t>
            </a:r>
            <a:r>
              <a:rPr lang="en-US" altLang="zh-TW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限制搜索的質量</a:t>
            </a:r>
            <a:r>
              <a:rPr lang="en-US" altLang="zh-TW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</a:p>
          <a:p>
            <a:pPr>
              <a:buClr>
                <a:srgbClr val="002060"/>
              </a:buClr>
            </a:pP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只</a:t>
            </a:r>
            <a:r>
              <a:rPr lang="zh-TW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影響所涉及的</a:t>
            </a: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課堂</a:t>
            </a:r>
            <a:endParaRPr lang="en-US" altLang="zh-TW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Clr>
                <a:srgbClr val="002060"/>
              </a:buClr>
              <a:buNone/>
            </a:pPr>
            <a:r>
              <a:rPr lang="zh-TW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</a:t>
            </a:r>
            <a:r>
              <a:rPr lang="zh-TW" alt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如</a:t>
            </a:r>
            <a:r>
              <a:rPr lang="zh-TW" alt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答案有</a:t>
            </a:r>
            <a:r>
              <a:rPr lang="zh-TW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４步</a:t>
            </a:r>
            <a:r>
              <a:rPr lang="zh-TW" alt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，則</a:t>
            </a:r>
            <a:r>
              <a:rPr lang="zh-TW" alt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相關   </a:t>
            </a:r>
            <a:r>
              <a:rPr lang="en-US" altLang="zh-TW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zh-TW" alt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的</a:t>
            </a:r>
            <a:r>
              <a:rPr lang="zh-TW" altLang="en-US" sz="2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４個課堂</a:t>
            </a:r>
            <a:r>
              <a:rPr lang="zh-TW" altLang="en-US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的限制會</a:t>
            </a:r>
            <a:r>
              <a:rPr lang="zh-TW" alt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被 </a:t>
            </a:r>
            <a:r>
              <a:rPr lang="en-US" altLang="zh-TW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zh-TW" alt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放寬</a:t>
            </a:r>
            <a:endParaRPr lang="en-US" altLang="zh-TW" sz="28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084" y="1908517"/>
            <a:ext cx="3943350" cy="2690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67" y="1905023"/>
            <a:ext cx="4532674" cy="38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600200" y="0"/>
            <a:ext cx="7086600" cy="1022465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/>
            </a:r>
            <a:b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</a:br>
            <a:r>
              <a:rPr lang="zh-HK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互動調</a:t>
            </a:r>
            <a:r>
              <a:rPr lang="zh-HK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 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HK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智能自動建議</a:t>
            </a:r>
            <a:endParaRPr lang="en-US" altLang="zh-HK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304799"/>
            <a:ext cx="7620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0"/>
            <a:ext cx="7010400" cy="1041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報告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4724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1)  </a:t>
            </a:r>
            <a:r>
              <a:rPr lang="zh-TW" alt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數據</a:t>
            </a:r>
            <a:r>
              <a:rPr lang="zh-TW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集報告</a:t>
            </a:r>
            <a:endParaRPr lang="en-US" altLang="zh-HK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2)  </a:t>
            </a:r>
            <a:r>
              <a:rPr lang="zh-TW" alt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課堂</a:t>
            </a:r>
            <a:r>
              <a:rPr lang="zh-TW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安排報告</a:t>
            </a:r>
            <a:r>
              <a:rPr lang="en-US" altLang="zh-HK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</a:p>
          <a:p>
            <a:pPr marL="0" indent="0">
              <a:buNone/>
            </a:pPr>
            <a:r>
              <a:rPr lang="en-US" altLang="zh-TW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3)  </a:t>
            </a:r>
            <a:r>
              <a:rPr lang="zh-TW" altLang="en-US" sz="3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製成</a:t>
            </a:r>
            <a:r>
              <a:rPr lang="zh-TW" altLang="en-US" sz="32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集報告</a:t>
            </a:r>
            <a:endParaRPr lang="zh-HK" altLang="en-US" sz="3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ClrTx/>
              <a:buFont typeface="Wingdings 2"/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pic>
        <p:nvPicPr>
          <p:cNvPr id="6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19200"/>
            <a:ext cx="5105400" cy="434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/>
          <p:nvPr/>
        </p:nvPicPr>
        <p:blipFill rotWithShape="1">
          <a:blip r:embed="rId3"/>
          <a:srcRect l="22885" t="25151" r="67180" b="63997"/>
          <a:stretch/>
        </p:blipFill>
        <p:spPr bwMode="auto">
          <a:xfrm>
            <a:off x="218303" y="3390900"/>
            <a:ext cx="3562865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811" y="1473200"/>
            <a:ext cx="4647372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6"/>
          <p:cNvSpPr>
            <a:spLocks/>
          </p:cNvSpPr>
          <p:nvPr/>
        </p:nvSpPr>
        <p:spPr>
          <a:xfrm>
            <a:off x="5314950" y="2209800"/>
            <a:ext cx="3067050" cy="40100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雲朵形 11"/>
          <p:cNvSpPr/>
          <p:nvPr/>
        </p:nvSpPr>
        <p:spPr bwMode="auto">
          <a:xfrm>
            <a:off x="3505200" y="32201"/>
            <a:ext cx="5038500" cy="1433741"/>
          </a:xfrm>
          <a:prstGeom prst="cloud">
            <a:avLst/>
          </a:prstGeom>
          <a:solidFill>
            <a:srgbClr val="FFE18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* </a:t>
            </a:r>
            <a:r>
              <a:rPr lang="zh-TW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儲存及編成的報告將</a:t>
            </a:r>
            <a:r>
              <a:rPr lang="zh-TW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儲存  </a:t>
            </a:r>
            <a:r>
              <a:rPr lang="en-US" altLang="zh-TW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en-US" altLang="zh-TW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</a:t>
            </a:r>
            <a:r>
              <a:rPr lang="zh-TW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為</a:t>
            </a:r>
            <a:r>
              <a:rPr lang="en-US" altLang="zh-TW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en-US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Excel </a:t>
            </a:r>
            <a:r>
              <a:rPr lang="zh-HK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檔案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r>
              <a:rPr lang="en-US" altLang="zh-TW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* </a:t>
            </a:r>
            <a:r>
              <a:rPr lang="zh-TW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儲存後可立即打開</a:t>
            </a:r>
            <a:r>
              <a:rPr lang="zh-TW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報告</a:t>
            </a:r>
            <a:endParaRPr lang="en-US" alt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32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16"/>
          <a:stretch/>
        </p:blipFill>
        <p:spPr bwMode="auto">
          <a:xfrm>
            <a:off x="56736" y="3624341"/>
            <a:ext cx="5276850" cy="3023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11"/>
          <a:stretch/>
        </p:blipFill>
        <p:spPr bwMode="auto">
          <a:xfrm>
            <a:off x="135022" y="1276823"/>
            <a:ext cx="5267325" cy="222837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600200" y="0"/>
            <a:ext cx="7086600" cy="103069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總班別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</a:rPr>
              <a:t>/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總教師時間表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653180" y="1395964"/>
            <a:ext cx="947020" cy="108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Rectangle 21"/>
          <p:cNvSpPr>
            <a:spLocks/>
          </p:cNvSpPr>
          <p:nvPr/>
        </p:nvSpPr>
        <p:spPr>
          <a:xfrm>
            <a:off x="577064" y="3751873"/>
            <a:ext cx="1070845" cy="108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5" name="圖片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190" y="286254"/>
            <a:ext cx="518795" cy="533400"/>
          </a:xfrm>
          <a:prstGeom prst="rect">
            <a:avLst/>
          </a:prstGeom>
        </p:spPr>
      </p:pic>
      <p:sp>
        <p:nvSpPr>
          <p:cNvPr id="2" name="雲朵形 1"/>
          <p:cNvSpPr/>
          <p:nvPr/>
        </p:nvSpPr>
        <p:spPr bwMode="auto">
          <a:xfrm>
            <a:off x="3200400" y="4472084"/>
            <a:ext cx="3466273" cy="951737"/>
          </a:xfrm>
          <a:prstGeom prst="cloud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sp>
        <p:nvSpPr>
          <p:cNvPr id="3" name="雲朵形 2"/>
          <p:cNvSpPr/>
          <p:nvPr/>
        </p:nvSpPr>
        <p:spPr bwMode="auto">
          <a:xfrm>
            <a:off x="4330152" y="1231148"/>
            <a:ext cx="4673042" cy="1142223"/>
          </a:xfrm>
          <a:prstGeom prst="cloud">
            <a:avLst/>
          </a:prstGeom>
          <a:solidFill>
            <a:srgbClr val="FFE18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</a:pPr>
            <a:r>
              <a:rPr lang="zh-TW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可設定當中的</a:t>
            </a:r>
            <a:r>
              <a:rPr lang="zh-HK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時間格式 </a:t>
            </a:r>
            <a:r>
              <a:rPr lang="en-US" altLang="zh-HK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/</a:t>
            </a:r>
            <a:r>
              <a:rPr lang="zh-HK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頁面方向 </a:t>
            </a:r>
            <a:r>
              <a:rPr lang="en-US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/</a:t>
            </a:r>
            <a:r>
              <a:rPr lang="zh-HK" alt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顯示</a:t>
            </a:r>
            <a:r>
              <a:rPr lang="zh-HK" alt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設定</a:t>
            </a:r>
            <a:endParaRPr lang="zh-HK" altLang="en-US" sz="2000" b="1" i="1" dirty="0">
              <a:latin typeface="Trebuchet MS" pitchFamily="34" charset="0"/>
              <a:ea typeface="新細明體" pitchFamily="18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None/>
              <a:tabLst/>
            </a:pPr>
            <a:endParaRPr kumimoji="0" lang="zh-HK" altLang="en-US" sz="20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rebuchet MS" pitchFamily="34" charset="0"/>
              <a:ea typeface="新細明體" pitchFamily="18" charset="-120"/>
            </a:endParaRPr>
          </a:p>
        </p:txBody>
      </p:sp>
      <p:pic>
        <p:nvPicPr>
          <p:cNvPr id="25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9706" y="2604446"/>
            <a:ext cx="3295650" cy="1801508"/>
          </a:xfrm>
          <a:prstGeom prst="rect">
            <a:avLst/>
          </a:prstGeom>
        </p:spPr>
      </p:pic>
      <p:pic>
        <p:nvPicPr>
          <p:cNvPr id="26" name="圖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4458" y="4609418"/>
            <a:ext cx="1839017" cy="183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2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90"/>
          <a:stretch/>
        </p:blipFill>
        <p:spPr bwMode="auto">
          <a:xfrm>
            <a:off x="98430" y="3349625"/>
            <a:ext cx="4435469" cy="32797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49261" y="1465434"/>
            <a:ext cx="4724400" cy="44657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-  </a:t>
            </a:r>
            <a:r>
              <a:rPr lang="zh-TW" alt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匯出</a:t>
            </a: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時間表資料</a:t>
            </a:r>
            <a:r>
              <a:rPr lang="zh-TW" alt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到 </a:t>
            </a: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</a:t>
            </a:r>
            <a:r>
              <a:rPr lang="en-GB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Excel </a:t>
            </a: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試算表以</a:t>
            </a:r>
            <a:r>
              <a:rPr lang="zh-TW" alt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便於    </a:t>
            </a: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  MS </a:t>
            </a:r>
            <a:r>
              <a:rPr lang="en-GB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Word</a:t>
            </a: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進行郵件</a:t>
            </a:r>
            <a:r>
              <a:rPr lang="zh-TW" alt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合併</a:t>
            </a:r>
            <a:endParaRPr lang="en-US" altLang="zh-TW" sz="2800" b="1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-  </a:t>
            </a:r>
            <a:r>
              <a:rPr lang="zh-TW" altLang="en-US" sz="28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數據</a:t>
            </a:r>
            <a:r>
              <a:rPr lang="zh-TW" alt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以表格形式列出</a:t>
            </a:r>
            <a:endParaRPr lang="en-US" altLang="zh-HK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76400" y="0"/>
            <a:ext cx="7010400" cy="990600"/>
          </a:xfrm>
          <a:prstGeom prst="rect">
            <a:avLst/>
          </a:prstGeom>
        </p:spPr>
        <p:txBody>
          <a:bodyPr vert="horz" lIns="0" rIns="0" bIns="0" anchor="b">
            <a:normAutofit fontScale="85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郵件合併</a:t>
            </a:r>
            <a:r>
              <a:rPr lang="zh-H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班別</a:t>
            </a:r>
            <a:r>
              <a:rPr lang="en-US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/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教師時間表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pic>
        <p:nvPicPr>
          <p:cNvPr id="10" name="Picture 2" descr="C:\Users\mariawywoo\AppData\Local\Microsoft\Windows\Temporary Internet Files\Content.IE5\7IW5FT5A\New-Sign--Arvin61r58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788" y="988626"/>
            <a:ext cx="762000" cy="58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24388" y="1689745"/>
            <a:ext cx="4343400" cy="48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8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向右箭號 75"/>
          <p:cNvSpPr/>
          <p:nvPr/>
        </p:nvSpPr>
        <p:spPr>
          <a:xfrm flipH="1">
            <a:off x="5620501" y="3176301"/>
            <a:ext cx="1523993" cy="1017669"/>
          </a:xfrm>
          <a:prstGeom prst="rightArrow">
            <a:avLst>
              <a:gd name="adj1" fmla="val 61436"/>
              <a:gd name="adj2" fmla="val 38564"/>
            </a:avLst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2410302" y="2023157"/>
            <a:ext cx="2789214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圓角矩形 5"/>
          <p:cNvSpPr/>
          <p:nvPr/>
        </p:nvSpPr>
        <p:spPr>
          <a:xfrm>
            <a:off x="2541045" y="3330236"/>
            <a:ext cx="1481111" cy="1010827"/>
          </a:xfrm>
          <a:prstGeom prst="roundRect">
            <a:avLst/>
          </a:prstGeom>
          <a:solidFill>
            <a:srgbClr val="92D05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圓角矩形 6"/>
          <p:cNvSpPr/>
          <p:nvPr/>
        </p:nvSpPr>
        <p:spPr>
          <a:xfrm>
            <a:off x="4164510" y="2566902"/>
            <a:ext cx="1390036" cy="141658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grpSp>
        <p:nvGrpSpPr>
          <p:cNvPr id="8" name="Group 96"/>
          <p:cNvGrpSpPr>
            <a:grpSpLocks noChangeAspect="1"/>
          </p:cNvGrpSpPr>
          <p:nvPr/>
        </p:nvGrpSpPr>
        <p:grpSpPr bwMode="auto">
          <a:xfrm>
            <a:off x="2197278" y="2276321"/>
            <a:ext cx="6714535" cy="3744494"/>
            <a:chOff x="2701" y="1219"/>
            <a:chExt cx="4494" cy="2815"/>
          </a:xfrm>
        </p:grpSpPr>
        <p:sp>
          <p:nvSpPr>
            <p:cNvPr id="9" name="Freeform 107"/>
            <p:cNvSpPr>
              <a:spLocks/>
            </p:cNvSpPr>
            <p:nvPr/>
          </p:nvSpPr>
          <p:spPr bwMode="auto">
            <a:xfrm>
              <a:off x="4949" y="1347"/>
              <a:ext cx="1019" cy="640"/>
            </a:xfrm>
            <a:custGeom>
              <a:avLst/>
              <a:gdLst>
                <a:gd name="T0" fmla="*/ 1079 w 1079"/>
                <a:gd name="T1" fmla="*/ 216 h 432"/>
                <a:gd name="T2" fmla="*/ 863 w 1079"/>
                <a:gd name="T3" fmla="*/ 0 h 432"/>
                <a:gd name="T4" fmla="*/ 863 w 1079"/>
                <a:gd name="T5" fmla="*/ 143 h 432"/>
                <a:gd name="T6" fmla="*/ 0 w 1079"/>
                <a:gd name="T7" fmla="*/ 143 h 432"/>
                <a:gd name="T8" fmla="*/ 0 w 1079"/>
                <a:gd name="T9" fmla="*/ 290 h 432"/>
                <a:gd name="T10" fmla="*/ 863 w 1079"/>
                <a:gd name="T11" fmla="*/ 290 h 432"/>
                <a:gd name="T12" fmla="*/ 863 w 1079"/>
                <a:gd name="T13" fmla="*/ 432 h 432"/>
                <a:gd name="T14" fmla="*/ 1079 w 1079"/>
                <a:gd name="T15" fmla="*/ 216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9" h="432">
                  <a:moveTo>
                    <a:pt x="1079" y="216"/>
                  </a:moveTo>
                  <a:lnTo>
                    <a:pt x="863" y="0"/>
                  </a:lnTo>
                  <a:lnTo>
                    <a:pt x="863" y="143"/>
                  </a:lnTo>
                  <a:lnTo>
                    <a:pt x="0" y="143"/>
                  </a:lnTo>
                  <a:lnTo>
                    <a:pt x="0" y="290"/>
                  </a:lnTo>
                  <a:lnTo>
                    <a:pt x="863" y="290"/>
                  </a:lnTo>
                  <a:lnTo>
                    <a:pt x="863" y="432"/>
                  </a:lnTo>
                  <a:lnTo>
                    <a:pt x="1079" y="21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9050" cap="rnd">
              <a:solidFill>
                <a:srgbClr val="676A55"/>
              </a:solidFill>
              <a:prstDash val="solid"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701" y="1219"/>
              <a:ext cx="4494" cy="2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Rectangle 99"/>
            <p:cNvSpPr>
              <a:spLocks noChangeArrowheads="1"/>
            </p:cNvSpPr>
            <p:nvPr/>
          </p:nvSpPr>
          <p:spPr bwMode="auto">
            <a:xfrm>
              <a:off x="6023" y="1386"/>
              <a:ext cx="964" cy="1233"/>
            </a:xfrm>
            <a:prstGeom prst="rect">
              <a:avLst/>
            </a:prstGeom>
            <a:solidFill>
              <a:srgbClr val="EEEEEE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2" name="Rectangle 108"/>
            <p:cNvSpPr>
              <a:spLocks noChangeArrowheads="1"/>
            </p:cNvSpPr>
            <p:nvPr/>
          </p:nvSpPr>
          <p:spPr bwMode="auto">
            <a:xfrm>
              <a:off x="4909" y="1540"/>
              <a:ext cx="9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基本資料</a:t>
              </a:r>
            </a:p>
          </p:txBody>
        </p:sp>
        <p:sp>
          <p:nvSpPr>
            <p:cNvPr id="13" name="Freeform 124"/>
            <p:cNvSpPr>
              <a:spLocks/>
            </p:cNvSpPr>
            <p:nvPr/>
          </p:nvSpPr>
          <p:spPr bwMode="auto">
            <a:xfrm>
              <a:off x="3867" y="3178"/>
              <a:ext cx="87" cy="128"/>
            </a:xfrm>
            <a:custGeom>
              <a:avLst/>
              <a:gdLst>
                <a:gd name="T0" fmla="*/ 87 w 87"/>
                <a:gd name="T1" fmla="*/ 126 h 128"/>
                <a:gd name="T2" fmla="*/ 3 w 87"/>
                <a:gd name="T3" fmla="*/ 0 h 128"/>
                <a:gd name="T4" fmla="*/ 0 w 87"/>
                <a:gd name="T5" fmla="*/ 92 h 128"/>
                <a:gd name="T6" fmla="*/ 85 w 87"/>
                <a:gd name="T7" fmla="*/ 128 h 128"/>
                <a:gd name="T8" fmla="*/ 87 w 87"/>
                <a:gd name="T9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28">
                  <a:moveTo>
                    <a:pt x="87" y="126"/>
                  </a:moveTo>
                  <a:lnTo>
                    <a:pt x="3" y="0"/>
                  </a:lnTo>
                  <a:lnTo>
                    <a:pt x="0" y="92"/>
                  </a:lnTo>
                  <a:lnTo>
                    <a:pt x="85" y="128"/>
                  </a:lnTo>
                  <a:lnTo>
                    <a:pt x="87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HK" altLang="en-US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4" name="Rectangle 167"/>
            <p:cNvSpPr>
              <a:spLocks noChangeArrowheads="1"/>
            </p:cNvSpPr>
            <p:nvPr/>
          </p:nvSpPr>
          <p:spPr bwMode="auto">
            <a:xfrm>
              <a:off x="6670" y="3667"/>
              <a:ext cx="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5" name="Rectangle 168"/>
            <p:cNvSpPr>
              <a:spLocks noChangeArrowheads="1"/>
            </p:cNvSpPr>
            <p:nvPr/>
          </p:nvSpPr>
          <p:spPr bwMode="auto">
            <a:xfrm>
              <a:off x="6361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6" name="Rectangle 170"/>
            <p:cNvSpPr>
              <a:spLocks noChangeArrowheads="1"/>
            </p:cNvSpPr>
            <p:nvPr/>
          </p:nvSpPr>
          <p:spPr bwMode="auto">
            <a:xfrm>
              <a:off x="6727" y="386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HK" altLang="zh-H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7" name="Rectangle 176"/>
            <p:cNvSpPr>
              <a:spLocks noChangeArrowheads="1"/>
            </p:cNvSpPr>
            <p:nvPr/>
          </p:nvSpPr>
          <p:spPr bwMode="auto">
            <a:xfrm>
              <a:off x="3058" y="2100"/>
              <a:ext cx="9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學校</a:t>
              </a:r>
              <a:r>
                <a:rPr kumimoji="1" lang="zh-HK" altLang="zh-HK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管理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8" name="Rectangle 177"/>
            <p:cNvSpPr>
              <a:spLocks noChangeArrowheads="1"/>
            </p:cNvSpPr>
            <p:nvPr/>
          </p:nvSpPr>
          <p:spPr bwMode="auto">
            <a:xfrm>
              <a:off x="2983" y="2400"/>
              <a:ext cx="9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zh-HK" altLang="zh-HK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  <a:cs typeface="新細明體" pitchFamily="18" charset="-120"/>
                </a:rPr>
                <a:t>教職員調配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endParaRPr>
            </a:p>
          </p:txBody>
        </p:sp>
        <p:sp>
          <p:nvSpPr>
            <p:cNvPr id="19" name="Rectangle 181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4043" y="1623"/>
              <a:ext cx="851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時間表編排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(</a:t>
              </a:r>
              <a:r>
                <a:rPr lang="zh-TW" alt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介面</a:t>
              </a:r>
              <a:r>
                <a:rPr lang="en-US" altLang="zh-TW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zh-TW" sz="2000" b="1" i="0" u="none" strike="noStrike" cap="none" normalizeH="0" baseline="0" dirty="0" smtClean="0">
                  <a:ln>
                    <a:noFill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ea"/>
                  <a:ea typeface="+mj-ea"/>
                  <a:cs typeface="新細明體" pitchFamily="18" charset="-120"/>
                </a:rPr>
                <a:t>(TSI)</a:t>
              </a:r>
              <a:endParaRPr kumimoji="1" lang="zh-HK" altLang="zh-HK" sz="2000" b="1" i="0" u="none" strike="noStrike" cap="none" normalizeH="0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新細明體" pitchFamily="18" charset="-120"/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45" y="2782718"/>
            <a:ext cx="1222808" cy="114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78" y="2253067"/>
            <a:ext cx="1402679" cy="92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上彎箭號 21"/>
          <p:cNvSpPr/>
          <p:nvPr/>
        </p:nvSpPr>
        <p:spPr>
          <a:xfrm>
            <a:off x="4024932" y="3849905"/>
            <a:ext cx="616866" cy="397983"/>
          </a:xfrm>
          <a:prstGeom prst="bentUpArrow">
            <a:avLst>
              <a:gd name="adj1" fmla="val 25000"/>
              <a:gd name="adj2" fmla="val 29856"/>
              <a:gd name="adj3" fmla="val 34712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600200" y="-12469"/>
            <a:ext cx="7086600" cy="1057618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匯出到 </a:t>
            </a:r>
            <a:r>
              <a:rPr lang="en-US" altLang="zh-TW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WebSAMS</a:t>
            </a:r>
            <a:r>
              <a:rPr lang="en-US" altLang="zh-TW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TSI</a:t>
            </a:r>
            <a:endParaRPr lang="en-US" sz="4800" dirty="0">
              <a:latin typeface="+mj-ea"/>
            </a:endParaRPr>
          </a:p>
        </p:txBody>
      </p:sp>
      <p:sp>
        <p:nvSpPr>
          <p:cNvPr id="25" name="Down Arrow 2"/>
          <p:cNvSpPr/>
          <p:nvPr/>
        </p:nvSpPr>
        <p:spPr>
          <a:xfrm>
            <a:off x="4608708" y="3990037"/>
            <a:ext cx="491193" cy="838719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05" y="4894166"/>
            <a:ext cx="465120" cy="8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127"/>
          <p:cNvSpPr>
            <a:spLocks noChangeArrowheads="1"/>
          </p:cNvSpPr>
          <p:nvPr/>
        </p:nvSpPr>
        <p:spPr bwMode="auto">
          <a:xfrm>
            <a:off x="4521500" y="5790383"/>
            <a:ext cx="5784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報表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66" name="Down Arrow 2"/>
          <p:cNvSpPr/>
          <p:nvPr/>
        </p:nvSpPr>
        <p:spPr>
          <a:xfrm>
            <a:off x="7667153" y="4138591"/>
            <a:ext cx="491193" cy="578397"/>
          </a:xfrm>
          <a:prstGeom prst="downArrow">
            <a:avLst/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429" y="4783290"/>
            <a:ext cx="439952" cy="8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Rectangle 166"/>
          <p:cNvSpPr>
            <a:spLocks noChangeArrowheads="1"/>
          </p:cNvSpPr>
          <p:nvPr/>
        </p:nvSpPr>
        <p:spPr bwMode="auto">
          <a:xfrm>
            <a:off x="7330738" y="5648018"/>
            <a:ext cx="1205466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Excel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報表</a:t>
            </a:r>
            <a:r>
              <a:rPr kumimoji="1" lang="en-US" altLang="zh-TW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/</a:t>
            </a:r>
            <a:r>
              <a:rPr kumimoji="1" lang="zh-TW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資料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86" y="4815742"/>
            <a:ext cx="449969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120"/>
          <p:cNvSpPr>
            <a:spLocks noChangeArrowheads="1"/>
          </p:cNvSpPr>
          <p:nvPr/>
        </p:nvSpPr>
        <p:spPr bwMode="auto">
          <a:xfrm>
            <a:off x="5873794" y="5670861"/>
            <a:ext cx="1222151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H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MS Word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HK" altLang="zh-HK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郵件</a:t>
            </a:r>
            <a:r>
              <a:rPr kumimoji="1" lang="zh-HK" altLang="zh-HK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合併</a:t>
            </a:r>
            <a:endParaRPr kumimoji="1" lang="zh-HK" altLang="zh-HK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72" name="向右箭號 71"/>
          <p:cNvSpPr/>
          <p:nvPr/>
        </p:nvSpPr>
        <p:spPr>
          <a:xfrm flipH="1">
            <a:off x="6902474" y="5147850"/>
            <a:ext cx="566359" cy="220795"/>
          </a:xfrm>
          <a:prstGeom prst="rightArrow">
            <a:avLst>
              <a:gd name="adj1" fmla="val 50000"/>
              <a:gd name="adj2" fmla="val 72589"/>
            </a:avLst>
          </a:prstGeom>
          <a:solidFill>
            <a:srgbClr val="FFC000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5" name="矩形 74"/>
          <p:cNvSpPr/>
          <p:nvPr/>
        </p:nvSpPr>
        <p:spPr>
          <a:xfrm>
            <a:off x="5736934" y="3337157"/>
            <a:ext cx="14605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基本數據</a:t>
            </a:r>
            <a:r>
              <a:rPr kumimoji="1" lang="zh-HK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及</a:t>
            </a:r>
            <a:r>
              <a:rPr kumimoji="1" lang="zh-HK" altLang="zh-H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時間表</a:t>
            </a:r>
            <a:r>
              <a:rPr kumimoji="1" lang="zh-HK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結果</a:t>
            </a:r>
            <a:endParaRPr kumimoji="1" lang="zh-HK" altLang="zh-H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272042" y="1451272"/>
            <a:ext cx="7758112" cy="487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  <a:defRPr sz="2400" b="1">
                <a:solidFill>
                  <a:srgbClr val="66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99"/>
              </a:buClr>
              <a:buSzPct val="55000"/>
              <a:buFont typeface="Wingdings" panose="05000000000000000000" pitchFamily="2" charset="2"/>
              <a:buChar char="n"/>
              <a:defRPr sz="2200" b="1">
                <a:solidFill>
                  <a:srgbClr val="9900C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 b="1">
                <a:solidFill>
                  <a:srgbClr val="6600C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b="1">
                <a:solidFill>
                  <a:srgbClr val="333399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j-lt"/>
              </a:defRPr>
            </a:lvl9pPr>
          </a:lstStyle>
          <a:p>
            <a:pPr>
              <a:buClr>
                <a:schemeClr val="bg1">
                  <a:lumMod val="50000"/>
                </a:schemeClr>
              </a:buClr>
            </a:pPr>
            <a:r>
              <a:rPr lang="zh-TW" altLang="en-US" sz="2800" kern="0" dirty="0" smtClean="0">
                <a:solidFill>
                  <a:schemeClr val="bg1">
                    <a:lumMod val="50000"/>
                  </a:schemeClr>
                </a:solidFill>
              </a:rPr>
              <a:t> 載入基本資料（數據集）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zh-TW" altLang="en-US" sz="2800" kern="0" dirty="0" smtClean="0">
                <a:solidFill>
                  <a:schemeClr val="bg1">
                    <a:lumMod val="50000"/>
                  </a:schemeClr>
                </a:solidFill>
              </a:rPr>
              <a:t>班別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zh-TW" altLang="en-US" sz="2800" kern="0" dirty="0" smtClean="0">
                <a:solidFill>
                  <a:schemeClr val="bg1">
                    <a:lumMod val="50000"/>
                  </a:schemeClr>
                </a:solidFill>
              </a:rPr>
              <a:t>房間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zh-TW" altLang="en-US" sz="2800" kern="0" dirty="0" smtClean="0">
                <a:solidFill>
                  <a:schemeClr val="bg1">
                    <a:lumMod val="50000"/>
                  </a:schemeClr>
                </a:solidFill>
              </a:rPr>
              <a:t>教師</a:t>
            </a:r>
          </a:p>
          <a:p>
            <a:pPr lvl="1">
              <a:buClr>
                <a:schemeClr val="bg1">
                  <a:lumMod val="50000"/>
                </a:schemeClr>
              </a:buClr>
            </a:pPr>
            <a:r>
              <a:rPr lang="zh-TW" altLang="en-US" sz="2800" kern="0" dirty="0" smtClean="0">
                <a:solidFill>
                  <a:schemeClr val="bg1">
                    <a:lumMod val="50000"/>
                  </a:schemeClr>
                </a:solidFill>
              </a:rPr>
              <a:t>科目</a:t>
            </a:r>
            <a:endParaRPr lang="en-US" altLang="zh-TW" sz="28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TW" sz="3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r>
              <a:rPr lang="zh-TW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輸出</a:t>
            </a:r>
            <a:r>
              <a:rPr lang="zh-TW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基本數據</a:t>
            </a:r>
            <a:r>
              <a:rPr lang="zh-TW" altLang="en-US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和</a:t>
            </a:r>
            <a:endParaRPr lang="en-US" altLang="zh-TW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pPr marL="0" indent="0">
              <a:buNone/>
            </a:pPr>
            <a:r>
              <a:rPr lang="en-US" altLang="zh-TW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TW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 </a:t>
            </a:r>
            <a:r>
              <a:rPr lang="zh-TW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時間表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結果（製成集）</a:t>
            </a:r>
          </a:p>
          <a:p>
            <a:pPr marL="0" lvl="1" indent="0">
              <a:buClr>
                <a:schemeClr val="accent3"/>
              </a:buClr>
              <a:buSzPct val="95000"/>
              <a:buNone/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619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819150" y="1838324"/>
            <a:ext cx="16764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HK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數據集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到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2876550" y="1838325"/>
            <a:ext cx="1447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結構</a:t>
            </a:r>
            <a:r>
              <a:rPr lang="zh-TW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4705350" y="1838325"/>
            <a:ext cx="1447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zh-TW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endParaRPr lang="en-US" altLang="zh-TW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534150" y="1838325"/>
            <a:ext cx="1447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課堂設定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6486525" y="3364931"/>
            <a:ext cx="177165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HK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不設課節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514848" y="4687764"/>
            <a:ext cx="1733551" cy="8546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 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預設時間表</a:t>
            </a:r>
            <a:endParaRPr lang="en-US" altLang="zh-TW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2495550" y="4704240"/>
            <a:ext cx="158115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zh-TW" dirty="0" smtClean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zh-TW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2466975" y="3375888"/>
            <a:ext cx="158115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HK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調校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476751" y="3392364"/>
            <a:ext cx="1771649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列印</a:t>
            </a:r>
            <a:r>
              <a:rPr lang="zh-TW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>
            <a:off x="7219950" y="2676524"/>
            <a:ext cx="0" cy="66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4048125" y="3811464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249555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>
            <a:off x="432435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1" name="Rectangle 27"/>
          <p:cNvSpPr>
            <a:spLocks noChangeArrowheads="1"/>
          </p:cNvSpPr>
          <p:nvPr/>
        </p:nvSpPr>
        <p:spPr bwMode="auto">
          <a:xfrm>
            <a:off x="6534150" y="4687764"/>
            <a:ext cx="1447800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none" anchor="ctr"/>
          <a:lstStyle/>
          <a:p>
            <a:pPr algn="ctr"/>
            <a:r>
              <a:rPr lang="en-US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HK" altLang="en-US" dirty="0" smtClean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HK" altLang="en-US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核實</a:t>
            </a:r>
            <a:endParaRPr lang="en-US" altLang="en-US" dirty="0">
              <a:solidFill>
                <a:schemeClr val="bg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 flipH="1">
            <a:off x="7219950" y="4230564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 flipH="1">
            <a:off x="3286125" y="4214088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 flipH="1">
            <a:off x="5391150" y="2676524"/>
            <a:ext cx="0" cy="71583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6153150" y="2295525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4089458" y="5068764"/>
            <a:ext cx="38729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6257925" y="5068764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>
              <a:latin typeface="+mj-ea"/>
              <a:ea typeface="+mj-ea"/>
            </a:endParaRP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4195793" y="2752726"/>
            <a:ext cx="22621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複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年度的數據集</a:t>
            </a:r>
          </a:p>
          <a:p>
            <a:pPr algn="ctr"/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或再重新匯入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52600" y="0"/>
            <a:ext cx="6934200" cy="1079157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HK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總結</a:t>
            </a:r>
            <a:r>
              <a:rPr lang="en-US" altLang="zh-HK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 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工作流程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320142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37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914400" y="3176283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43000" y="1675326"/>
            <a:ext cx="7162800" cy="2896674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與網上校管系統的配合 </a:t>
            </a:r>
            <a: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49250"/>
            <a:ext cx="7086600" cy="741361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模組</a:t>
            </a:r>
            <a:endParaRPr lang="zh-HK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3401" y="1517650"/>
            <a:ext cx="7620000" cy="4525963"/>
          </a:xfrm>
        </p:spPr>
        <p:txBody>
          <a:bodyPr>
            <a:normAutofit/>
          </a:bodyPr>
          <a:lstStyle/>
          <a:p>
            <a:pPr marL="265176" indent="-265176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為配合獨立版時間表編排工具</a:t>
            </a: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(Standalone Timetabling Tool, STT)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，網上校管系統已增設時間表編排</a:t>
            </a: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介面</a:t>
            </a:r>
            <a:r>
              <a:rPr lang="en-US" altLang="zh-TW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 (TSI) 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模組，以便學校</a:t>
            </a:r>
            <a:r>
              <a:rPr lang="zh-TW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匯出資料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匯入時間表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zh-HK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476375" y="3779838"/>
            <a:ext cx="2447925" cy="194468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sz="2800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7138" y="3925888"/>
            <a:ext cx="2944812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WebSAMS</a:t>
            </a:r>
            <a:endParaRPr kumimoji="0" lang="zh-HK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dirty="0">
              <a:solidFill>
                <a:prstClr val="black"/>
              </a:solidFill>
              <a:latin typeface="+mn-lt"/>
              <a:ea typeface="+mn-ea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9700" y="4064000"/>
            <a:ext cx="2232025" cy="1290638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</a:t>
            </a:r>
            <a:endParaRPr kumimoji="0" lang="zh-HK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148138" y="4148138"/>
            <a:ext cx="863600" cy="43021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flipH="1">
            <a:off x="4140200" y="5005388"/>
            <a:ext cx="863600" cy="43021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grpSp>
        <p:nvGrpSpPr>
          <p:cNvPr id="6153" name="Group 12"/>
          <p:cNvGrpSpPr>
            <a:grpSpLocks/>
          </p:cNvGrpSpPr>
          <p:nvPr/>
        </p:nvGrpSpPr>
        <p:grpSpPr bwMode="auto">
          <a:xfrm>
            <a:off x="2003425" y="4483895"/>
            <a:ext cx="1409700" cy="1146175"/>
            <a:chOff x="2868830" y="1500167"/>
            <a:chExt cx="1209371" cy="1199188"/>
          </a:xfrm>
          <a:solidFill>
            <a:srgbClr val="0070C0"/>
          </a:solidFill>
        </p:grpSpPr>
        <p:sp>
          <p:nvSpPr>
            <p:cNvPr id="14" name="Oval 13"/>
            <p:cNvSpPr/>
            <p:nvPr/>
          </p:nvSpPr>
          <p:spPr>
            <a:xfrm>
              <a:off x="2868830" y="1500167"/>
              <a:ext cx="1209371" cy="119918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954984" y="1687334"/>
              <a:ext cx="1031616" cy="84882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95" tIns="23495" rIns="23495" bIns="23495" spcCol="1270" anchor="ctr"/>
            <a:lstStyle/>
            <a:p>
              <a:pPr algn="ctr" defTabSz="16446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en-US" altLang="zh-TW" sz="3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TSI</a:t>
              </a:r>
              <a:endParaRPr kumimoji="0" lang="zh-HK" alt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03688" y="3773488"/>
            <a:ext cx="936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數據集</a:t>
            </a:r>
            <a:endParaRPr kumimoji="0" lang="zh-HK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1275" y="5538788"/>
            <a:ext cx="2071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數據集及製成集</a:t>
            </a:r>
            <a:endParaRPr kumimoji="0" lang="zh-HK" alt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1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FF0608C-08E8-4D8F-AC15-900F30EC4620}" type="slidenum">
              <a:rPr lang="zh-HK" altLang="en-US">
                <a:solidFill>
                  <a:srgbClr val="A7A399"/>
                </a:solidFill>
              </a:rPr>
              <a:pPr/>
              <a:t>38</a:t>
            </a:fld>
            <a:endParaRPr lang="zh-HK" altLang="en-US">
              <a:solidFill>
                <a:srgbClr val="A7A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1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7988" y="258763"/>
            <a:ext cx="7008812" cy="8080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模組</a:t>
            </a:r>
            <a:endParaRPr lang="zh-HK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738188" y="1544638"/>
            <a:ext cx="7705725" cy="4525962"/>
          </a:xfrm>
        </p:spPr>
        <p:txBody>
          <a:bodyPr/>
          <a:lstStyle/>
          <a:p>
            <a:endParaRPr lang="en-US" altLang="zh-TW" smtClean="0"/>
          </a:p>
          <a:p>
            <a:endParaRPr lang="zh-HK" altLang="en-US" smtClean="0"/>
          </a:p>
        </p:txBody>
      </p:sp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2400300" y="4452938"/>
            <a:ext cx="442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kumimoji="0" lang="zh-HK" altLang="en-US" sz="2000">
                <a:solidFill>
                  <a:srgbClr val="000000"/>
                </a:solidFill>
                <a:ea typeface="微軟正黑體" panose="020B0604030504040204" pitchFamily="34" charset="-120"/>
                <a:sym typeface="Wingdings" panose="05000000000000000000" pitchFamily="2" charset="2"/>
              </a:rPr>
              <a:t></a:t>
            </a:r>
            <a:endParaRPr kumimoji="0" lang="zh-HK" altLang="en-US" sz="200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7173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139825"/>
            <a:ext cx="7800975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3"/>
          <p:cNvSpPr/>
          <p:nvPr/>
        </p:nvSpPr>
        <p:spPr>
          <a:xfrm>
            <a:off x="339725" y="3708400"/>
            <a:ext cx="1338263" cy="444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srgbClr val="FF0000"/>
              </a:solidFill>
            </a:endParaRPr>
          </a:p>
        </p:txBody>
      </p:sp>
      <p:sp>
        <p:nvSpPr>
          <p:cNvPr id="14" name="矩形圖說文字 6"/>
          <p:cNvSpPr/>
          <p:nvPr/>
        </p:nvSpPr>
        <p:spPr>
          <a:xfrm>
            <a:off x="1981201" y="1544638"/>
            <a:ext cx="6557962" cy="4371975"/>
          </a:xfrm>
          <a:prstGeom prst="wedgeRectCallout">
            <a:avLst>
              <a:gd name="adj1" fmla="val -57350"/>
              <a:gd name="adj2" fmla="val 2161"/>
            </a:avLst>
          </a:prstGeom>
          <a:solidFill>
            <a:schemeClr val="accent3">
              <a:lumMod val="85000"/>
            </a:schemeClr>
          </a:solidFill>
          <a:ln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endParaRPr kumimoji="0" lang="en-MY" altLang="zh-TW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79" y="1673225"/>
            <a:ext cx="644387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3"/>
          <p:cNvSpPr/>
          <p:nvPr/>
        </p:nvSpPr>
        <p:spPr>
          <a:xfrm>
            <a:off x="1881188" y="3827463"/>
            <a:ext cx="2239962" cy="7969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srgbClr val="FF0000"/>
              </a:solidFill>
            </a:endParaRPr>
          </a:p>
        </p:txBody>
      </p:sp>
      <p:sp>
        <p:nvSpPr>
          <p:cNvPr id="71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9E5B177-A9FE-4118-B96E-9C8FF4841B82}" type="slidenum">
              <a:rPr lang="zh-HK" altLang="en-US">
                <a:solidFill>
                  <a:srgbClr val="A7A399"/>
                </a:solidFill>
              </a:rPr>
              <a:pPr/>
              <a:t>39</a:t>
            </a:fld>
            <a:endParaRPr lang="zh-HK" altLang="en-US">
              <a:solidFill>
                <a:srgbClr val="A7A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56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348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altLang="zh-H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en-US" altLang="zh-HK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</a:t>
            </a:r>
            <a:r>
              <a:rPr lang="zh-TW" alt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 </a:t>
            </a:r>
            <a:r>
              <a:rPr lang="zh-TW" altLang="en-US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簡介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8153400" cy="4648200"/>
          </a:xfrm>
        </p:spPr>
        <p:txBody>
          <a:bodyPr>
            <a:noAutofit/>
          </a:bodyPr>
          <a:lstStyle/>
          <a:p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獨立應用程式</a:t>
            </a:r>
            <a:endParaRPr lang="en-US" altLang="zh-TW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微軟 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Windows</a:t>
            </a: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學校的設備 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獨立的桌面電腦或手提電腦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報告以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en-US" sz="2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xlsx</a:t>
            </a:r>
            <a:r>
              <a:rPr 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格式輸出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94886" lvl="1" indent="0">
              <a:buNone/>
            </a:pP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與 </a:t>
            </a:r>
            <a:r>
              <a:rPr lang="en-US" sz="2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WebSAMS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的 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時間表編排 </a:t>
            </a: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(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介面</a:t>
            </a: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) (</a:t>
            </a:r>
            <a:r>
              <a:rPr lang="en-US" altLang="zh-TW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TSI</a:t>
            </a:r>
            <a:r>
              <a:rPr lang="en-US" altLang="zh-TW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) </a:t>
            </a:r>
            <a:r>
              <a:rPr lang="zh-TW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模組</a:t>
            </a:r>
            <a:r>
              <a:rPr lang="zh-TW" altLang="en-US" sz="2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  </a:t>
            </a:r>
            <a:endParaRPr lang="en-US" altLang="zh-TW" sz="2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altLang="zh-TW" sz="2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 </a:t>
            </a:r>
            <a:r>
              <a:rPr lang="en-US" altLang="zh-TW" sz="2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cs typeface="+mj-cs"/>
              </a:rPr>
              <a:t>   </a:t>
            </a:r>
            <a:r>
              <a:rPr lang="zh-TW" alt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交換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資料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載入基本資料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輸出基本數據和時間表結果</a:t>
            </a:r>
            <a:endParaRPr lang="en-US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188913"/>
            <a:ext cx="7081838" cy="8969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zh-TW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模組</a:t>
            </a:r>
            <a:endParaRPr lang="zh-HK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pic>
        <p:nvPicPr>
          <p:cNvPr id="8195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33" y="1338263"/>
            <a:ext cx="6922767" cy="468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內容版面配置區 2"/>
          <p:cNvSpPr>
            <a:spLocks noGrp="1"/>
          </p:cNvSpPr>
          <p:nvPr>
            <p:ph idx="1"/>
          </p:nvPr>
        </p:nvSpPr>
        <p:spPr>
          <a:xfrm>
            <a:off x="738188" y="1544638"/>
            <a:ext cx="7705725" cy="4525962"/>
          </a:xfrm>
        </p:spPr>
        <p:txBody>
          <a:bodyPr/>
          <a:lstStyle/>
          <a:p>
            <a:endParaRPr lang="en-US" altLang="zh-TW" smtClean="0"/>
          </a:p>
          <a:p>
            <a:endParaRPr lang="zh-HK" altLang="en-US" smtClean="0"/>
          </a:p>
        </p:txBody>
      </p:sp>
      <p:sp>
        <p:nvSpPr>
          <p:cNvPr id="819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D27EEFD-ABE9-4A3B-A9CA-6C2F7F869F56}" type="slidenum">
              <a:rPr lang="zh-HK" altLang="en-US">
                <a:solidFill>
                  <a:srgbClr val="A7A399"/>
                </a:solidFill>
              </a:rPr>
              <a:pPr/>
              <a:t>40</a:t>
            </a:fld>
            <a:endParaRPr lang="zh-HK" altLang="en-US">
              <a:solidFill>
                <a:srgbClr val="A7A399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38199" y="3155950"/>
            <a:ext cx="2205037" cy="141605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</a:t>
            </a:r>
            <a:r>
              <a:rPr lang="en-US" altLang="zh-TW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:</a:t>
            </a:r>
            <a:r>
              <a:rPr lang="en-US" altLang="zh-HK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匯出功能</a:t>
            </a:r>
            <a:endParaRPr lang="zh-HK" altLang="en-US" sz="45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6375" y="1773238"/>
            <a:ext cx="6196013" cy="3603625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zh-HK" altLang="en-US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971600" y="1501747"/>
          <a:ext cx="684076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 rot="5400000">
            <a:off x="4067969" y="4520407"/>
            <a:ext cx="647700" cy="43021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63938" y="5191125"/>
            <a:ext cx="1655762" cy="939800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HK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</a:t>
            </a:r>
            <a:endParaRPr kumimoji="0" lang="zh-HK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8102BAF-DCA0-4131-BC49-866F9E7839D8}" type="slidenum">
              <a:rPr lang="zh-HK" altLang="en-US">
                <a:solidFill>
                  <a:srgbClr val="A7A399"/>
                </a:solidFill>
              </a:rPr>
              <a:pPr/>
              <a:t>41</a:t>
            </a:fld>
            <a:endParaRPr lang="zh-HK" altLang="en-US">
              <a:solidFill>
                <a:srgbClr val="A7A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71783"/>
            <a:ext cx="7848600" cy="418274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199" y="260350"/>
            <a:ext cx="7696201" cy="79216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):</a:t>
            </a:r>
            <a:r>
              <a:rPr lang="en-US" altLang="zh-HK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匯出功能</a:t>
            </a:r>
            <a:endParaRPr lang="zh-HK" alt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4800" y="4667248"/>
            <a:ext cx="2057400" cy="1110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1" name="Oval 3"/>
          <p:cNvSpPr/>
          <p:nvPr/>
        </p:nvSpPr>
        <p:spPr>
          <a:xfrm>
            <a:off x="2514600" y="2635935"/>
            <a:ext cx="1079500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024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CB0084C-6F09-42A5-9041-BEC4B398F67C}" type="slidenum">
              <a:rPr lang="zh-HK" altLang="en-US">
                <a:solidFill>
                  <a:srgbClr val="A7A399"/>
                </a:solidFill>
              </a:rPr>
              <a:pPr/>
              <a:t>42</a:t>
            </a:fld>
            <a:endParaRPr lang="zh-HK" altLang="en-US">
              <a:solidFill>
                <a:srgbClr val="A7A399"/>
              </a:solidFill>
            </a:endParaRPr>
          </a:p>
        </p:txBody>
      </p:sp>
      <p:pic>
        <p:nvPicPr>
          <p:cNvPr id="15" name="圖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052" y="3599706"/>
            <a:ext cx="3766379" cy="29026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63" y="5526343"/>
            <a:ext cx="1480466" cy="502562"/>
          </a:xfrm>
          <a:prstGeom prst="rect">
            <a:avLst/>
          </a:prstGeom>
        </p:spPr>
      </p:pic>
      <p:sp>
        <p:nvSpPr>
          <p:cNvPr id="12" name="Oval 3"/>
          <p:cNvSpPr/>
          <p:nvPr/>
        </p:nvSpPr>
        <p:spPr>
          <a:xfrm>
            <a:off x="4724400" y="3886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352425"/>
            <a:ext cx="8305800" cy="714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):</a:t>
            </a:r>
            <a:r>
              <a:rPr lang="en-US" altLang="zh-HK" sz="4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匯</a:t>
            </a:r>
            <a:r>
              <a:rPr lang="zh-TW" altLang="en-US" sz="4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入</a:t>
            </a:r>
            <a:r>
              <a:rPr lang="zh-TW" altLang="en-US" sz="4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功能</a:t>
            </a:r>
            <a:endParaRPr lang="zh-HK" alt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731838" y="1616075"/>
            <a:ext cx="7704137" cy="4525963"/>
          </a:xfrm>
        </p:spPr>
        <p:txBody>
          <a:bodyPr/>
          <a:lstStyle/>
          <a:p>
            <a:endParaRPr lang="en-US" altLang="zh-TW" smtClean="0"/>
          </a:p>
          <a:p>
            <a:endParaRPr lang="zh-HK" altLang="en-US" smtClean="0"/>
          </a:p>
        </p:txBody>
      </p:sp>
      <p:pic>
        <p:nvPicPr>
          <p:cNvPr id="11268" name="圖片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20775"/>
            <a:ext cx="8972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733800" y="2249488"/>
            <a:ext cx="609600" cy="3175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1" name="Oval 3"/>
          <p:cNvSpPr/>
          <p:nvPr/>
        </p:nvSpPr>
        <p:spPr>
          <a:xfrm>
            <a:off x="1368425" y="4495800"/>
            <a:ext cx="776288" cy="4540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1127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0F861C2-0389-4FF8-8E01-84B9942271CA}" type="slidenum">
              <a:rPr lang="zh-HK" altLang="en-US">
                <a:solidFill>
                  <a:srgbClr val="A7A399"/>
                </a:solidFill>
              </a:rPr>
              <a:pPr/>
              <a:t>43</a:t>
            </a:fld>
            <a:endParaRPr lang="zh-HK" altLang="en-US">
              <a:solidFill>
                <a:srgbClr val="A7A399"/>
              </a:solidFill>
            </a:endParaRPr>
          </a:p>
        </p:txBody>
      </p:sp>
      <p:sp>
        <p:nvSpPr>
          <p:cNvPr id="10" name="矩形圖說文字 6"/>
          <p:cNvSpPr/>
          <p:nvPr/>
        </p:nvSpPr>
        <p:spPr>
          <a:xfrm>
            <a:off x="278798" y="3270250"/>
            <a:ext cx="8460912" cy="2488626"/>
          </a:xfrm>
          <a:prstGeom prst="wedgeRectCallout">
            <a:avLst>
              <a:gd name="adj1" fmla="val -6556"/>
              <a:gd name="adj2" fmla="val -73752"/>
            </a:avLst>
          </a:prstGeom>
          <a:solidFill>
            <a:srgbClr val="F07F09"/>
          </a:solidFill>
          <a:ln>
            <a:solidFill>
              <a:srgbClr val="B05C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prstClr val="white"/>
              </a:solidFill>
            </a:endParaRPr>
          </a:p>
        </p:txBody>
      </p:sp>
      <p:pic>
        <p:nvPicPr>
          <p:cNvPr id="12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90" y="3381218"/>
            <a:ext cx="8324934" cy="2266690"/>
          </a:xfrm>
          <a:prstGeom prst="rect">
            <a:avLst/>
          </a:prstGeom>
        </p:spPr>
      </p:pic>
      <p:sp>
        <p:nvSpPr>
          <p:cNvPr id="13" name="Oval 3"/>
          <p:cNvSpPr/>
          <p:nvPr/>
        </p:nvSpPr>
        <p:spPr>
          <a:xfrm>
            <a:off x="396571" y="4535440"/>
            <a:ext cx="822629" cy="56996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3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eft Arrow 52"/>
          <p:cNvSpPr/>
          <p:nvPr/>
        </p:nvSpPr>
        <p:spPr>
          <a:xfrm rot="9691383">
            <a:off x="5032916" y="4092575"/>
            <a:ext cx="1290637" cy="452438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Left Arrow 40"/>
          <p:cNvSpPr/>
          <p:nvPr/>
        </p:nvSpPr>
        <p:spPr>
          <a:xfrm rot="13458973">
            <a:off x="4590003" y="5473700"/>
            <a:ext cx="1017588" cy="38417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96037"/>
          </a:solidFill>
          <a:ln w="19050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Left Arrow 33"/>
          <p:cNvSpPr/>
          <p:nvPr/>
        </p:nvSpPr>
        <p:spPr>
          <a:xfrm rot="11673350">
            <a:off x="4890041" y="5048250"/>
            <a:ext cx="1292225" cy="45243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896037"/>
          </a:solidFill>
          <a:ln w="19050">
            <a:solidFill>
              <a:schemeClr val="bg2">
                <a:lumMod val="90000"/>
                <a:lumOff val="10000"/>
              </a:schemeClr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Left Arrow 32"/>
          <p:cNvSpPr/>
          <p:nvPr/>
        </p:nvSpPr>
        <p:spPr>
          <a:xfrm rot="10800000">
            <a:off x="4896391" y="4614863"/>
            <a:ext cx="1443037" cy="45243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rgbClr val="7030A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Left Arrow 25"/>
          <p:cNvSpPr/>
          <p:nvPr/>
        </p:nvSpPr>
        <p:spPr>
          <a:xfrm rot="8185545">
            <a:off x="4788441" y="3681413"/>
            <a:ext cx="1216025" cy="42862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4482"/>
          </a:solidFill>
          <a:ln w="19050">
            <a:solidFill>
              <a:srgbClr val="C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Left Arrow 21"/>
          <p:cNvSpPr/>
          <p:nvPr/>
        </p:nvSpPr>
        <p:spPr>
          <a:xfrm rot="6987459">
            <a:off x="4207706" y="3306762"/>
            <a:ext cx="1600200" cy="42703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24482"/>
          </a:solidFill>
          <a:ln w="19050">
            <a:solidFill>
              <a:srgbClr val="C00000"/>
            </a:solidFill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-1395243"/>
              <a:satOff val="-7643"/>
              <a:lumOff val="23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4084" y="1406525"/>
            <a:ext cx="8215313" cy="5384800"/>
          </a:xfrm>
        </p:spPr>
        <p:txBody>
          <a:bodyPr>
            <a:normAutofit/>
          </a:bodyPr>
          <a:lstStyle/>
          <a:p>
            <a:r>
              <a:rPr lang="zh-TW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載入製成集至 </a:t>
            </a:r>
            <a:r>
              <a:rPr lang="en-US" altLang="zh-TW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WebSAMS</a:t>
            </a:r>
            <a:r>
              <a:rPr lang="zh-TW" alt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，以供其他模組</a:t>
            </a:r>
            <a:r>
              <a:rPr lang="zh-TW" altLang="en-US" sz="2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使用</a:t>
            </a:r>
            <a:endParaRPr lang="en-US" altLang="zh-TW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endParaRPr lang="en-US" altLang="zh-TW" sz="1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一個製成集  三層驗証  六種</a:t>
            </a:r>
            <a:r>
              <a:rPr lang="zh-TW" altLang="en-US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功能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1)  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匯入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製成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集</a:t>
            </a:r>
            <a:endParaRPr lang="en-US" altLang="zh-TW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2)  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終結製成集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3)  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數據收集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教職員調配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en-US" altLang="zh-TW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HK" alt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zh-HK" alt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535903" y="4098925"/>
            <a:ext cx="1800225" cy="126365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sz="2800" dirty="0">
              <a:solidFill>
                <a:prstClr val="white"/>
              </a:solidFill>
            </a:endParaRPr>
          </a:p>
        </p:txBody>
      </p:sp>
      <p:sp>
        <p:nvSpPr>
          <p:cNvPr id="12299" name="TextBox 6"/>
          <p:cNvSpPr txBox="1">
            <a:spLocks noChangeArrowheads="1"/>
          </p:cNvSpPr>
          <p:nvPr/>
        </p:nvSpPr>
        <p:spPr bwMode="auto">
          <a:xfrm>
            <a:off x="3266028" y="4144963"/>
            <a:ext cx="237648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kumimoji="0" lang="en-US" altLang="zh-HK" sz="2400" dirty="0" err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WebSAMS</a:t>
            </a:r>
            <a:endParaRPr kumimoji="0" lang="zh-HK" altLang="en-US" sz="240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kumimoji="0" lang="zh-HK" altLang="en-US" dirty="0">
              <a:solidFill>
                <a:srgbClr val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08591" y="4217988"/>
            <a:ext cx="1728787" cy="1069975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 sz="2400" dirty="0">
              <a:solidFill>
                <a:prstClr val="white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762791" y="4533900"/>
            <a:ext cx="647700" cy="393700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grpSp>
        <p:nvGrpSpPr>
          <p:cNvPr id="12302" name="Group 12"/>
          <p:cNvGrpSpPr>
            <a:grpSpLocks/>
          </p:cNvGrpSpPr>
          <p:nvPr/>
        </p:nvGrpSpPr>
        <p:grpSpPr bwMode="auto">
          <a:xfrm>
            <a:off x="3543841" y="4538663"/>
            <a:ext cx="944562" cy="769937"/>
            <a:chOff x="2699720" y="1484760"/>
            <a:chExt cx="1264758" cy="1199188"/>
          </a:xfrm>
        </p:grpSpPr>
        <p:sp>
          <p:nvSpPr>
            <p:cNvPr id="14" name="Oval 13"/>
            <p:cNvSpPr/>
            <p:nvPr/>
          </p:nvSpPr>
          <p:spPr>
            <a:xfrm>
              <a:off x="2744358" y="1484760"/>
              <a:ext cx="1209493" cy="1199188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699720" y="1615805"/>
              <a:ext cx="1264758" cy="848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3495" tIns="23495" rIns="23495" bIns="23495" spcCol="127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zh-TW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TSI</a:t>
              </a:r>
              <a:endParaRPr kumimoji="0" lang="zh-HK" altLang="en-US" sz="2000" b="1" dirty="0">
                <a:solidFill>
                  <a:prstClr val="white"/>
                </a:solidFill>
              </a:endParaRPr>
            </a:p>
          </p:txBody>
        </p:sp>
      </p:grpSp>
      <p:sp>
        <p:nvSpPr>
          <p:cNvPr id="12303" name="TextBox 16"/>
          <p:cNvSpPr txBox="1">
            <a:spLocks noChangeArrowheads="1"/>
          </p:cNvSpPr>
          <p:nvPr/>
        </p:nvSpPr>
        <p:spPr bwMode="auto">
          <a:xfrm>
            <a:off x="757778" y="4738688"/>
            <a:ext cx="2071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kumimoji="0" lang="zh-TW" altLang="en-US" sz="1600" b="1">
                <a:solidFill>
                  <a:srgbClr val="FFFFFF"/>
                </a:solidFill>
                <a:ea typeface="微軟正黑體" panose="020B0604030504040204" pitchFamily="34" charset="-120"/>
              </a:rPr>
              <a:t>數據集及製成集</a:t>
            </a:r>
            <a:endParaRPr kumimoji="0" lang="zh-HK" altLang="en-US" sz="1600" b="1">
              <a:solidFill>
                <a:srgbClr val="FFFFFF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10" name="Group 22"/>
          <p:cNvGrpSpPr/>
          <p:nvPr/>
        </p:nvGrpSpPr>
        <p:grpSpPr>
          <a:xfrm>
            <a:off x="5396453" y="2336577"/>
            <a:ext cx="1149997" cy="419361"/>
            <a:chOff x="817293" y="585413"/>
            <a:chExt cx="1777765" cy="494708"/>
          </a:xfrm>
          <a:solidFill>
            <a:srgbClr val="F24482"/>
          </a:solidFill>
        </p:grpSpPr>
        <p:sp>
          <p:nvSpPr>
            <p:cNvPr id="24" name="Rounded Rectangle 23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</a:t>
              </a:r>
              <a:endParaRPr kumimoji="0" lang="zh-HK" altLang="en-US" sz="1600" b="1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2" name="Group 26"/>
          <p:cNvGrpSpPr/>
          <p:nvPr/>
        </p:nvGrpSpPr>
        <p:grpSpPr>
          <a:xfrm>
            <a:off x="6413035" y="3897013"/>
            <a:ext cx="1561578" cy="449123"/>
            <a:chOff x="38380" y="-777100"/>
            <a:chExt cx="1777765" cy="49470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8" name="Rounded Rectangle 27"/>
            <p:cNvSpPr/>
            <p:nvPr/>
          </p:nvSpPr>
          <p:spPr>
            <a:xfrm>
              <a:off x="38380" y="-777100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38380" y="-777100"/>
              <a:ext cx="1767070" cy="494707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班別時間表</a:t>
              </a:r>
              <a:endParaRPr kumimoji="0"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3" name="Group 29"/>
          <p:cNvGrpSpPr/>
          <p:nvPr/>
        </p:nvGrpSpPr>
        <p:grpSpPr>
          <a:xfrm>
            <a:off x="6395940" y="4569003"/>
            <a:ext cx="2097355" cy="465179"/>
            <a:chOff x="817293" y="585413"/>
            <a:chExt cx="1777765" cy="494708"/>
          </a:xfrm>
          <a:solidFill>
            <a:schemeClr val="accent6"/>
          </a:solidFill>
        </p:grpSpPr>
        <p:sp>
          <p:nvSpPr>
            <p:cNvPr id="31" name="Rounded Rectangle 30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ln>
              <a:solidFill>
                <a:srgbClr val="7030A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學生選科程式資料</a:t>
              </a:r>
              <a:endParaRPr kumimoji="0"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Group 34"/>
          <p:cNvGrpSpPr/>
          <p:nvPr/>
        </p:nvGrpSpPr>
        <p:grpSpPr>
          <a:xfrm>
            <a:off x="5536142" y="5910034"/>
            <a:ext cx="2171317" cy="496210"/>
            <a:chOff x="1184560" y="-1625476"/>
            <a:chExt cx="1777765" cy="494708"/>
          </a:xfrm>
          <a:solidFill>
            <a:srgbClr val="896037"/>
          </a:solidFill>
        </p:grpSpPr>
        <p:sp>
          <p:nvSpPr>
            <p:cNvPr id="36" name="Rounded Rectangle 35"/>
            <p:cNvSpPr/>
            <p:nvPr/>
          </p:nvSpPr>
          <p:spPr>
            <a:xfrm>
              <a:off x="1184560" y="-1625476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191512" y="-1603364"/>
              <a:ext cx="1748785" cy="465728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教職員的課擔及時間表</a:t>
              </a:r>
              <a:endParaRPr kumimoji="0"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8" name="Group 37"/>
          <p:cNvGrpSpPr/>
          <p:nvPr/>
        </p:nvGrpSpPr>
        <p:grpSpPr>
          <a:xfrm>
            <a:off x="6353805" y="5271046"/>
            <a:ext cx="1445777" cy="446983"/>
            <a:chOff x="817293" y="585413"/>
            <a:chExt cx="1777765" cy="494708"/>
          </a:xfrm>
          <a:solidFill>
            <a:srgbClr val="896037"/>
          </a:solidFill>
        </p:grpSpPr>
        <p:sp>
          <p:nvSpPr>
            <p:cNvPr id="39" name="Rounded Rectangle 38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>
              <a:solidFill>
                <a:schemeClr val="bg2">
                  <a:lumMod val="90000"/>
                  <a:lumOff val="1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編排代課</a:t>
              </a:r>
              <a:endParaRPr kumimoji="0"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Group 54"/>
          <p:cNvGrpSpPr/>
          <p:nvPr/>
        </p:nvGrpSpPr>
        <p:grpSpPr>
          <a:xfrm>
            <a:off x="5884960" y="3086153"/>
            <a:ext cx="2097355" cy="465179"/>
            <a:chOff x="817293" y="585413"/>
            <a:chExt cx="1777765" cy="494708"/>
          </a:xfrm>
          <a:solidFill>
            <a:srgbClr val="F24482"/>
          </a:solidFill>
        </p:grpSpPr>
        <p:sp>
          <p:nvSpPr>
            <p:cNvPr id="56" name="Rounded Rectangle 55"/>
            <p:cNvSpPr/>
            <p:nvPr/>
          </p:nvSpPr>
          <p:spPr>
            <a:xfrm>
              <a:off x="817293" y="585413"/>
              <a:ext cx="1777765" cy="494708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-1395243"/>
                <a:satOff val="-7643"/>
                <a:lumOff val="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Rounded Rectangle 4"/>
            <p:cNvSpPr/>
            <p:nvPr/>
          </p:nvSpPr>
          <p:spPr>
            <a:xfrm>
              <a:off x="831783" y="599903"/>
              <a:ext cx="1748785" cy="465728"/>
            </a:xfrm>
            <a:prstGeom prst="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910" tIns="41910" rIns="41910" bIns="4191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zh-TW" altLang="en-US" sz="16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抽取時間表資料</a:t>
              </a:r>
              <a:endParaRPr kumimoji="0" lang="zh-HK" altLang="en-US" sz="1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310" name="TextBox 3"/>
          <p:cNvSpPr txBox="1">
            <a:spLocks noChangeArrowheads="1"/>
          </p:cNvSpPr>
          <p:nvPr/>
        </p:nvSpPr>
        <p:spPr bwMode="auto">
          <a:xfrm>
            <a:off x="945406" y="4346137"/>
            <a:ext cx="1691972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kumimoji="0" lang="en-US" altLang="zh-HK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endParaRPr kumimoji="0" lang="zh-HK" altLang="en-US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kumimoji="0" lang="zh-HK" altLang="en-US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31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xfrm>
            <a:off x="7093491" y="7010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D8D6DF00-3B72-442E-9C6E-8F13777BE55C}" type="slidenum">
              <a:rPr lang="zh-HK" altLang="en-US">
                <a:solidFill>
                  <a:srgbClr val="A7A399"/>
                </a:solidFill>
              </a:rPr>
              <a:pPr/>
              <a:t>44</a:t>
            </a:fld>
            <a:endParaRPr lang="zh-HK" altLang="en-US">
              <a:solidFill>
                <a:srgbClr val="A7A399"/>
              </a:solidFill>
            </a:endParaRPr>
          </a:p>
        </p:txBody>
      </p:sp>
      <p:sp>
        <p:nvSpPr>
          <p:cNvPr id="46" name="Oval 206"/>
          <p:cNvSpPr>
            <a:spLocks noChangeArrowheads="1"/>
          </p:cNvSpPr>
          <p:nvPr/>
        </p:nvSpPr>
        <p:spPr bwMode="auto">
          <a:xfrm>
            <a:off x="4521741" y="4584700"/>
            <a:ext cx="755650" cy="723900"/>
          </a:xfrm>
          <a:prstGeom prst="ellipse">
            <a:avLst/>
          </a:prstGeom>
          <a:solidFill>
            <a:srgbClr val="C00000"/>
          </a:solidFill>
          <a:ln w="425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zh-HK" altLang="en-US"/>
          </a:p>
        </p:txBody>
      </p:sp>
      <p:sp>
        <p:nvSpPr>
          <p:cNvPr id="48" name="Oval 4"/>
          <p:cNvSpPr/>
          <p:nvPr/>
        </p:nvSpPr>
        <p:spPr>
          <a:xfrm>
            <a:off x="4629691" y="4722813"/>
            <a:ext cx="600075" cy="4397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3495" tIns="23495" rIns="23495" bIns="23495" spcCol="127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教職員</a:t>
            </a:r>
            <a:endParaRPr kumimoji="0" lang="en-US" altLang="zh-TW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調配</a:t>
            </a:r>
            <a:endParaRPr kumimoji="0" lang="zh-HK" alt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Right Arrow 10"/>
          <p:cNvSpPr/>
          <p:nvPr/>
        </p:nvSpPr>
        <p:spPr>
          <a:xfrm>
            <a:off x="4328066" y="5006975"/>
            <a:ext cx="314325" cy="223838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HK" altLang="en-US">
              <a:solidFill>
                <a:prstClr val="white"/>
              </a:solidFill>
            </a:endParaRPr>
          </a:p>
        </p:txBody>
      </p:sp>
      <p:sp>
        <p:nvSpPr>
          <p:cNvPr id="42" name="標題 1"/>
          <p:cNvSpPr txBox="1">
            <a:spLocks/>
          </p:cNvSpPr>
          <p:nvPr/>
        </p:nvSpPr>
        <p:spPr bwMode="auto">
          <a:xfrm>
            <a:off x="1600200" y="352425"/>
            <a:ext cx="83058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時間表編排</a:t>
            </a:r>
            <a:r>
              <a:rPr lang="en-US" altLang="zh-TW" sz="4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(</a:t>
            </a:r>
            <a:r>
              <a:rPr lang="zh-TW" altLang="en-US" sz="4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介面</a:t>
            </a:r>
            <a:r>
              <a:rPr lang="en-US" altLang="zh-TW" sz="4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):</a:t>
            </a:r>
            <a:r>
              <a:rPr lang="en-US" altLang="zh-HK" sz="45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 </a:t>
            </a:r>
            <a:r>
              <a:rPr lang="zh-TW" altLang="en-US" sz="4500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匯入功能</a:t>
            </a:r>
            <a:endParaRPr lang="zh-HK" altLang="en-US" sz="45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892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  <p:bldP spid="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1676400" y="233744"/>
            <a:ext cx="7037157" cy="79628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marL="0" lvl="1"/>
            <a:r>
              <a:rPr lang="zh-TW" altLang="en-US" sz="4500" b="1" kern="1200" dirty="0" smtClean="0">
                <a:solidFill>
                  <a:schemeClr val="tx2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rPr>
              <a:t>列印報告</a:t>
            </a:r>
            <a:endParaRPr lang="en-US" altLang="zh-TW" sz="4500" b="1" kern="1200" dirty="0">
              <a:solidFill>
                <a:schemeClr val="tx2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9" y="1404405"/>
            <a:ext cx="6963883" cy="512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" y="1504528"/>
            <a:ext cx="8048625" cy="35648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600200" y="271038"/>
            <a:ext cx="8568952" cy="742528"/>
          </a:xfrm>
        </p:spPr>
        <p:txBody>
          <a:bodyPr>
            <a:noAutofit/>
          </a:bodyPr>
          <a:lstStyle/>
          <a:p>
            <a:r>
              <a:rPr lang="zh-TW" altLang="en-US" sz="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檢視</a:t>
            </a:r>
            <a:r>
              <a:rPr lang="zh-TW" altLang="en-US" sz="4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班別時間表</a:t>
            </a:r>
            <a:endParaRPr lang="zh-HK" altLang="en-US" sz="45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31356"/>
            <a:ext cx="7321231" cy="38901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232388" y="3286966"/>
            <a:ext cx="882412" cy="37063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14815" r="57857" b="42138"/>
          <a:stretch/>
        </p:blipFill>
        <p:spPr bwMode="auto">
          <a:xfrm>
            <a:off x="1749430" y="1520290"/>
            <a:ext cx="6946895" cy="4836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10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47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057400"/>
            <a:ext cx="9144000" cy="16002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參考資料</a:t>
            </a:r>
          </a:p>
        </p:txBody>
      </p:sp>
    </p:spTree>
    <p:extLst>
      <p:ext uri="{BB962C8B-B14F-4D97-AF65-F5344CB8AC3E}">
        <p14:creationId xmlns:p14="http://schemas.microsoft.com/office/powerpoint/2010/main" val="5727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51006" y="392575"/>
            <a:ext cx="7424351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8659" y="1314244"/>
            <a:ext cx="92859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模組資料</a:t>
            </a:r>
            <a:r>
              <a:rPr lang="en-US" altLang="zh-TW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獨立版時間表編排工具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15" y="1714354"/>
            <a:ext cx="7947248" cy="4973653"/>
          </a:xfrm>
          <a:prstGeom prst="rect">
            <a:avLst/>
          </a:prstGeom>
        </p:spPr>
      </p:pic>
      <p:sp>
        <p:nvSpPr>
          <p:cNvPr id="8" name="橢圓 7"/>
          <p:cNvSpPr/>
          <p:nvPr/>
        </p:nvSpPr>
        <p:spPr>
          <a:xfrm>
            <a:off x="6400799" y="3322143"/>
            <a:ext cx="2114463" cy="487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76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(1)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參考資料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69" y="1752600"/>
            <a:ext cx="8213619" cy="369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1492"/>
            <a:ext cx="8229600" cy="687272"/>
          </a:xfrm>
        </p:spPr>
        <p:txBody>
          <a:bodyPr>
            <a:noAutofit/>
          </a:bodyPr>
          <a:lstStyle/>
          <a:p>
            <a:r>
              <a:rPr lang="en-US" altLang="zh-TW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STT </a:t>
            </a:r>
            <a:r>
              <a:rPr lang="zh-HK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簡介</a:t>
            </a:r>
            <a:endParaRPr lang="zh-HK" alt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06023"/>
            <a:ext cx="7810615" cy="394963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1720" y="274522"/>
            <a:ext cx="4069645" cy="4105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矩形 7"/>
          <p:cNvSpPr/>
          <p:nvPr/>
        </p:nvSpPr>
        <p:spPr>
          <a:xfrm>
            <a:off x="5410200" y="3660512"/>
            <a:ext cx="2590800" cy="225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橢圓 14"/>
          <p:cNvSpPr/>
          <p:nvPr/>
        </p:nvSpPr>
        <p:spPr>
          <a:xfrm>
            <a:off x="6678016" y="4502464"/>
            <a:ext cx="1651711" cy="14942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31" y="2655063"/>
            <a:ext cx="4152101" cy="36773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725608" y="4944769"/>
            <a:ext cx="356651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1" name="矩形 10"/>
          <p:cNvSpPr/>
          <p:nvPr/>
        </p:nvSpPr>
        <p:spPr>
          <a:xfrm>
            <a:off x="5424488" y="1185033"/>
            <a:ext cx="3276600" cy="2913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614" y="1287540"/>
            <a:ext cx="5194249" cy="507574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26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2017</a:t>
            </a: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29</a:t>
            </a: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日正式推出</a:t>
            </a:r>
            <a:endParaRPr lang="en-US" altLang="zh-TW" sz="2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 eaLnBrk="0" fontAlgn="base" hangingPunct="0">
              <a:spcAft>
                <a:spcPct val="0"/>
              </a:spcAft>
              <a:buClr>
                <a:schemeClr val="accent2"/>
              </a:buClr>
              <a:buSzPct val="60000"/>
              <a:buFont typeface="Wingdings" panose="05000000000000000000" pitchFamily="2" charset="2"/>
              <a:buChar char="n"/>
            </a:pP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經聯遞系統 </a:t>
            </a:r>
            <a:r>
              <a:rPr lang="en-US" altLang="zh-TW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(CDS)</a:t>
            </a: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發出個別學校註冊碼（於檔案</a:t>
            </a:r>
            <a:r>
              <a:rPr lang="en-US" altLang="zh-TW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key.txt</a:t>
            </a:r>
            <a:r>
              <a:rPr lang="zh-TW" altLang="en-US" sz="26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內）</a:t>
            </a:r>
            <a:endParaRPr lang="zh-HK" altLang="en-US" sz="26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95288" y="5995543"/>
            <a:ext cx="8305800" cy="81215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vert="horz">
            <a:normAutofit fontScale="92500"/>
          </a:bodyPr>
          <a:lstStyle>
            <a:lvl1pPr marL="205735" indent="-205735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0048" indent="-185162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83" indent="-18516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1518" indent="-15773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52" indent="-15773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02988" indent="-15773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44" indent="-137156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79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614" indent="-137156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zh-TW" altLang="en-US" sz="2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網上校管系統資料庫</a:t>
            </a:r>
            <a:r>
              <a:rPr lang="en-US" altLang="zh-TW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  <a:sym typeface="Wingdings" panose="05000000000000000000" pitchFamily="2" charset="2"/>
              </a:rPr>
              <a:t></a:t>
            </a:r>
            <a:r>
              <a:rPr lang="zh-TW" altLang="en-US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「獨立版時間表編排工具」安裝及更新</a:t>
            </a:r>
            <a:r>
              <a:rPr kumimoji="1" lang="en-US" altLang="zh-TW" sz="2200" dirty="0" smtClean="0">
                <a:solidFill>
                  <a:srgbClr val="002060"/>
                </a:solidFill>
                <a:latin typeface="+mj-ea"/>
                <a:ea typeface="+mj-ea"/>
              </a:rPr>
              <a:t>&lt;</a:t>
            </a:r>
            <a:r>
              <a:rPr lang="en-US" altLang="zh-HK" sz="2200" dirty="0" smtClean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https</a:t>
            </a:r>
            <a:r>
              <a:rPr lang="en-US" altLang="zh-HK" sz="2200" dirty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://cdr.websams.edb.gov.hk/</a:t>
            </a:r>
            <a:r>
              <a:rPr lang="zh-HK" altLang="en-US" sz="2200" dirty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版本升級</a:t>
            </a:r>
            <a:r>
              <a:rPr lang="en-US" altLang="zh-HK" sz="2200" dirty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/</a:t>
            </a:r>
            <a:r>
              <a:rPr lang="zh-HK" altLang="en-US" sz="2200" dirty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獨立版時間表編排工具</a:t>
            </a:r>
            <a:r>
              <a:rPr lang="en-US" altLang="zh-HK" sz="2200" dirty="0" smtClean="0">
                <a:solidFill>
                  <a:srgbClr val="002060"/>
                </a:solidFill>
                <a:latin typeface="+mj-ea"/>
                <a:ea typeface="+mj-ea"/>
                <a:hlinkClick r:id="rId5"/>
              </a:rPr>
              <a:t>/ </a:t>
            </a:r>
            <a:r>
              <a:rPr kumimoji="1" lang="en-US" altLang="zh-TW" sz="2200" dirty="0" smtClean="0">
                <a:solidFill>
                  <a:srgbClr val="002060"/>
                </a:solidFill>
                <a:latin typeface="+mj-ea"/>
                <a:ea typeface="+mj-ea"/>
              </a:rPr>
              <a:t>&gt;</a:t>
            </a:r>
            <a:endParaRPr kumimoji="1" lang="zh-TW" altLang="en-US" sz="2200" dirty="0" smtClean="0"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740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48792" y="396500"/>
            <a:ext cx="7370764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(2)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en-US" altLang="zh-TW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 STT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熱線</a:t>
            </a:r>
            <a:endParaRPr lang="zh-HK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97823"/>
            <a:ext cx="6946199" cy="5054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447800" y="5688169"/>
            <a:ext cx="6935761" cy="9105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None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Trebuchet MS" panose="020B0603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568625" y="1144051"/>
            <a:ext cx="68763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eaLnBrk="1" hangingPunct="1">
              <a:defRPr/>
            </a:pP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主</a:t>
            </a:r>
            <a:r>
              <a:rPr lang="zh-TW" altLang="en-US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頁</a:t>
            </a:r>
            <a:r>
              <a:rPr lang="en-US" altLang="zh-TW" sz="2000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&gt;</a:t>
            </a:r>
            <a:r>
              <a:rPr lang="zh-TW" altLang="en-US" sz="200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聯絡我們</a:t>
            </a:r>
            <a:endParaRPr lang="en-US" altLang="zh-TW" sz="20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2" y="2133600"/>
            <a:ext cx="8556975" cy="4311147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7584" y="1483555"/>
            <a:ext cx="7853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主頁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版本</a:t>
            </a: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版本說明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/Release 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note(</a:t>
            </a: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英文版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l" eaLnBrk="1" hangingPunct="1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574847" y="390650"/>
            <a:ext cx="756084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kumimoji="1"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kumimoji="1"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功能新增</a:t>
            </a:r>
            <a:r>
              <a:rPr kumimoji="1"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endParaRPr kumimoji="1"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23734" y="2148740"/>
            <a:ext cx="634066" cy="2889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橢圓 9"/>
          <p:cNvSpPr/>
          <p:nvPr/>
        </p:nvSpPr>
        <p:spPr>
          <a:xfrm>
            <a:off x="5318733" y="4800600"/>
            <a:ext cx="783015" cy="4313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97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369128"/>
            <a:ext cx="8844155" cy="397914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79512" y="1350455"/>
            <a:ext cx="841878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74650" indent="-3746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indent="0" algn="l" eaLnBrk="1" hangingPunct="1">
              <a:defRPr/>
            </a:pPr>
            <a:r>
              <a:rPr lang="zh-TW" alt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頁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模組資料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模組訊息</a:t>
            </a:r>
            <a:r>
              <a:rPr lang="en-US" altLang="zh-TW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網上校管系統主要功能新增項目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中文版</a:t>
            </a:r>
            <a:r>
              <a:rPr lang="en-US" altLang="zh-TW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l" eaLnBrk="1" hangingPunct="1">
              <a:defRPr/>
            </a:pPr>
            <a:endParaRPr lang="en-US" altLang="zh-TW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1583160" y="394407"/>
            <a:ext cx="7560840" cy="646331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 </a:t>
            </a:r>
            <a:r>
              <a:rPr lang="zh-TW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</a:t>
            </a:r>
            <a:r>
              <a:rPr lang="zh-TW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功能新增項目</a:t>
            </a:r>
            <a:endParaRPr lang="en-US" altLang="zh-TW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2105176" y="4577383"/>
            <a:ext cx="259228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881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/>
              <a:t>   </a:t>
            </a:r>
            <a:endParaRPr lang="en-US" altLang="zh-TW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564613" y="417373"/>
            <a:ext cx="7394131" cy="58477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altLang="zh-TW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(3) STT </a:t>
            </a:r>
            <a:r>
              <a:rPr lang="zh-TW" alt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近年</a:t>
            </a:r>
            <a:r>
              <a:rPr lang="zh-TW" alt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主要功能新增項目</a:t>
            </a:r>
            <a:endParaRPr lang="en-US" altLang="zh-TW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50" y="1828800"/>
            <a:ext cx="6606227" cy="379268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972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82998" y="330052"/>
            <a:ext cx="8229600" cy="9144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HK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用戶介面</a:t>
            </a:r>
            <a:r>
              <a:rPr lang="zh-HK" altLang="en-US" sz="19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軟正黑體" pitchFamily="34" charset="-120"/>
              </a:rPr>
              <a:t> </a:t>
            </a:r>
            <a:endParaRPr lang="en-US" altLang="zh-HK" sz="19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軟正黑體" pitchFamily="34" charset="-120"/>
            </a:endParaRPr>
          </a:p>
          <a:p>
            <a:endParaRPr lang="en-US" sz="10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6356352"/>
            <a:ext cx="762000" cy="365125"/>
          </a:xfrm>
        </p:spPr>
        <p:txBody>
          <a:bodyPr/>
          <a:lstStyle/>
          <a:p>
            <a:fld id="{E9E94FD5-D956-452A-B340-C1C9DB4BC4B8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03" y="1134136"/>
            <a:ext cx="789841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257800" y="6858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快捷列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3902" y="1368904"/>
            <a:ext cx="6400801" cy="3626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3902" y="1731509"/>
            <a:ext cx="3015127" cy="46791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6517" y="388886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學校資料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518397" y="1731510"/>
            <a:ext cx="4883281" cy="238818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7288" y="4119693"/>
            <a:ext cx="4894391" cy="2290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25235" y="273130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課堂設定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5235" y="5028736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課堂細節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13903" y="6410621"/>
            <a:ext cx="2133600" cy="2967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7304" y="633018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狀態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872070" y="629000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提醒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08670" y="6417123"/>
            <a:ext cx="2793009" cy="290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4572000" y="1066800"/>
            <a:ext cx="780754" cy="4572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486400" y="6553678"/>
            <a:ext cx="6227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63266" y="3828096"/>
            <a:ext cx="442534" cy="200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微軟正黑體" pitchFamily="34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45569" y="338142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協助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cxnSp>
        <p:nvCxnSpPr>
          <p:cNvPr id="41" name="Straight Connector 40"/>
          <p:cNvCxnSpPr>
            <a:stCxn id="40" idx="2"/>
            <a:endCxn id="39" idx="3"/>
          </p:cNvCxnSpPr>
          <p:nvPr/>
        </p:nvCxnSpPr>
        <p:spPr>
          <a:xfrm flipH="1">
            <a:off x="8305800" y="3843087"/>
            <a:ext cx="439879" cy="854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4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94FD5-D956-452A-B340-C1C9DB4BC4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76400" y="0"/>
            <a:ext cx="7010400" cy="9906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r>
              <a:rPr lang="en-US" altLang="zh-H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</a:t>
            </a: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簡介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5257800"/>
          </a:xfrm>
        </p:spPr>
        <p:txBody>
          <a:bodyPr>
            <a:normAutofit/>
          </a:bodyPr>
          <a:lstStyle/>
          <a:p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具彈性，例如：</a:t>
            </a:r>
            <a:endParaRPr lang="en-US" altLang="zh-HK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STT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應用程式可於獨立的桌面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手提電腦上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</a:t>
            </a:r>
            <a:endParaRPr lang="en-US" altLang="zh-TW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在編製中途新增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教師、房間、班別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和科目</a:t>
            </a:r>
            <a:endParaRPr lang="en-US" altLang="zh-TW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允許容後選擇課堂的教師或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房間</a:t>
            </a:r>
            <a:endParaRPr lang="en-US" altLang="zh-TW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TW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更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快的工作流程</a:t>
            </a:r>
            <a:endParaRPr lang="en-US" altLang="zh-TW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整批修改</a:t>
            </a: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學校資料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HK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課堂</a:t>
            </a: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endParaRPr lang="en-US" altLang="zh-HK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同步更新多個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時間表視窗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，並使用</a:t>
            </a:r>
            <a:r>
              <a:rPr lang="zh-TW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拖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放 </a:t>
            </a:r>
            <a:r>
              <a:rPr lang="en-US" altLang="zh-TW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Drag &amp; Drop) </a:t>
            </a:r>
            <a:r>
              <a:rPr lang="zh-TW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功能，快速進行</a:t>
            </a:r>
            <a:r>
              <a:rPr lang="zh-HK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HK" altLang="en-US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調</a:t>
            </a:r>
            <a:r>
              <a:rPr lang="zh-HK" altLang="en-US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校</a:t>
            </a:r>
            <a:endParaRPr lang="en-US" altLang="zh-HK" sz="2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endParaRPr lang="en-US" altLang="zh-HK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HK" altLang="en-US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沿用</a:t>
            </a:r>
            <a:r>
              <a:rPr lang="en-US" altLang="zh-HK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Windows</a:t>
            </a:r>
            <a:r>
              <a:rPr lang="zh-HK" altLang="en-US" sz="2800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常用操作</a:t>
            </a:r>
            <a:endParaRPr lang="en-US" altLang="zh-HK" sz="28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altLang="zh-TW" sz="2600" dirty="0" smtClean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  <a:cs typeface="+mn-cs"/>
            </a:endParaRPr>
          </a:p>
          <a:p>
            <a:pPr lvl="1"/>
            <a:endParaRPr lang="en-US" altLang="zh-HK" sz="2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  <a:p>
            <a:pPr marL="0" indent="0">
              <a:buClrTx/>
              <a:buNone/>
            </a:pPr>
            <a:endParaRPr lang="en-GB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ClrTx/>
              <a:buNone/>
            </a:pP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53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500" y="6357601"/>
            <a:ext cx="762000" cy="365125"/>
          </a:xfrm>
        </p:spPr>
        <p:txBody>
          <a:bodyPr/>
          <a:lstStyle/>
          <a:p>
            <a:fld id="{E9E94FD5-D956-452A-B340-C1C9DB4BC4B8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" name="群組 16"/>
          <p:cNvGrpSpPr/>
          <p:nvPr/>
        </p:nvGrpSpPr>
        <p:grpSpPr>
          <a:xfrm>
            <a:off x="1321481" y="1381248"/>
            <a:ext cx="1133097" cy="1220737"/>
            <a:chOff x="3513040" y="1939071"/>
            <a:chExt cx="1976078" cy="1739900"/>
          </a:xfrm>
        </p:grpSpPr>
        <p:sp>
          <p:nvSpPr>
            <p:cNvPr id="18" name="圖案 17"/>
            <p:cNvSpPr/>
            <p:nvPr/>
          </p:nvSpPr>
          <p:spPr>
            <a:xfrm>
              <a:off x="3567361" y="1939071"/>
              <a:ext cx="1921757" cy="1739900"/>
            </a:xfrm>
            <a:prstGeom prst="gear9">
              <a:avLst/>
            </a:prstGeom>
            <a:solidFill>
              <a:srgbClr val="68D0B8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圖案 4"/>
            <p:cNvSpPr/>
            <p:nvPr/>
          </p:nvSpPr>
          <p:spPr>
            <a:xfrm>
              <a:off x="3513040" y="2366927"/>
              <a:ext cx="1976078" cy="821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TTL</a:t>
              </a: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數據收集 </a:t>
              </a:r>
              <a:endParaRPr lang="zh-TW" altLang="en-US" sz="1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2838913" y="1541248"/>
            <a:ext cx="1144073" cy="936193"/>
          </a:xfrm>
          <a:prstGeom prst="flowChartOnlineStorage">
            <a:avLst/>
          </a:prstGeom>
          <a:solidFill>
            <a:srgbClr val="68D0B8"/>
          </a:solidFill>
          <a:ln w="349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altLang="zh-TW" sz="16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4214009" y="1566754"/>
            <a:ext cx="1187127" cy="933342"/>
          </a:xfrm>
          <a:prstGeom prst="flowChartOnlineStorage">
            <a:avLst/>
          </a:prstGeom>
          <a:solidFill>
            <a:srgbClr val="68D0B8"/>
          </a:solidFill>
          <a:ln w="349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16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17725" y="1197672"/>
            <a:ext cx="1870039" cy="1880952"/>
            <a:chOff x="3036199" y="3769547"/>
            <a:chExt cx="3812444" cy="3296275"/>
          </a:xfrm>
        </p:grpSpPr>
        <p:sp>
          <p:nvSpPr>
            <p:cNvPr id="32" name="圖案 31"/>
            <p:cNvSpPr/>
            <p:nvPr/>
          </p:nvSpPr>
          <p:spPr>
            <a:xfrm rot="13815403">
              <a:off x="4389840" y="4148387"/>
              <a:ext cx="2087149" cy="2087151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>
              <a:gsLst>
                <a:gs pos="0">
                  <a:srgbClr val="68D0B8"/>
                </a:gs>
                <a:gs pos="68000">
                  <a:schemeClr val="accent2">
                    <a:hueOff val="-7200000"/>
                    <a:satOff val="-25001"/>
                    <a:lumOff val="3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7200000"/>
                    <a:satOff val="-25001"/>
                    <a:lumOff val="30001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2" name="群組 22"/>
            <p:cNvGrpSpPr/>
            <p:nvPr/>
          </p:nvGrpSpPr>
          <p:grpSpPr>
            <a:xfrm>
              <a:off x="4177264" y="3769547"/>
              <a:ext cx="2671379" cy="2086202"/>
              <a:chOff x="3231789" y="1203141"/>
              <a:chExt cx="1687081" cy="1348161"/>
            </a:xfrm>
          </p:grpSpPr>
          <p:sp>
            <p:nvSpPr>
              <p:cNvPr id="24" name="圖案 23"/>
              <p:cNvSpPr/>
              <p:nvPr/>
            </p:nvSpPr>
            <p:spPr>
              <a:xfrm>
                <a:off x="3231789" y="1203141"/>
                <a:ext cx="1687081" cy="1348161"/>
              </a:xfrm>
              <a:prstGeom prst="gear6">
                <a:avLst/>
              </a:prstGeom>
              <a:gradFill>
                <a:gsLst>
                  <a:gs pos="0">
                    <a:srgbClr val="68D0B8"/>
                  </a:gs>
                  <a:gs pos="43000">
                    <a:schemeClr val="accent6">
                      <a:tint val="44000"/>
                      <a:satMod val="165000"/>
                    </a:schemeClr>
                  </a:gs>
                  <a:gs pos="93000">
                    <a:schemeClr val="accent6">
                      <a:tint val="15000"/>
                      <a:satMod val="165000"/>
                    </a:schemeClr>
                  </a:gs>
                  <a:gs pos="100000">
                    <a:schemeClr val="accent6">
                      <a:tint val="5000"/>
                      <a:satMod val="250000"/>
                    </a:schemeClr>
                  </a:gs>
                </a:gsLst>
              </a:gra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25" name="圖案 4"/>
              <p:cNvSpPr/>
              <p:nvPr/>
            </p:nvSpPr>
            <p:spPr>
              <a:xfrm>
                <a:off x="3358661" y="1459400"/>
                <a:ext cx="1483517" cy="7805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-US" altLang="zh-TW" sz="1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TTL</a:t>
                </a:r>
              </a:p>
              <a:p>
                <a:pPr algn="ctr">
                  <a:defRPr/>
                </a:pPr>
                <a:r>
                  <a:rPr lang="zh-TW" altLang="en-US" sz="1600" b="1" dirty="0">
                    <a:solidFill>
                      <a:schemeClr val="bg2">
                        <a:lumMod val="25000"/>
                      </a:schemeClr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時間表產生 </a:t>
                </a:r>
                <a:endParaRPr lang="en-US" altLang="zh-TW" sz="1600" dirty="0">
                  <a:solidFill>
                    <a:schemeClr val="bg2">
                      <a:lumMod val="2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31" name="圓形箭號 30"/>
            <p:cNvSpPr/>
            <p:nvPr/>
          </p:nvSpPr>
          <p:spPr>
            <a:xfrm>
              <a:off x="3036199" y="4815453"/>
              <a:ext cx="2250369" cy="2250369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0">
                  <a:srgbClr val="68D0B8"/>
                </a:gs>
                <a:gs pos="68000">
                  <a:schemeClr val="accent2">
                    <a:hueOff val="-14400000"/>
                    <a:satOff val="-50003"/>
                    <a:lumOff val="6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14400000"/>
                    <a:satOff val="-50003"/>
                    <a:lumOff val="60001"/>
                    <a:alphaOff val="0"/>
                    <a:tint val="50000"/>
                    <a:satMod val="1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-14400000"/>
                <a:satOff val="-50003"/>
                <a:lumOff val="60001"/>
                <a:alphaOff val="0"/>
              </a:schemeClr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群組 27"/>
            <p:cNvGrpSpPr/>
            <p:nvPr/>
          </p:nvGrpSpPr>
          <p:grpSpPr>
            <a:xfrm>
              <a:off x="3344147" y="5126668"/>
              <a:ext cx="1774101" cy="1592438"/>
              <a:chOff x="4176038" y="127081"/>
              <a:chExt cx="1774101" cy="1592438"/>
            </a:xfrm>
          </p:grpSpPr>
          <p:sp>
            <p:nvSpPr>
              <p:cNvPr id="29" name="圖案 28"/>
              <p:cNvSpPr/>
              <p:nvPr/>
            </p:nvSpPr>
            <p:spPr>
              <a:xfrm rot="20948922">
                <a:off x="4176038" y="127081"/>
                <a:ext cx="1774101" cy="1592438"/>
              </a:xfrm>
              <a:prstGeom prst="gear6">
                <a:avLst/>
              </a:prstGeom>
              <a:gradFill>
                <a:gsLst>
                  <a:gs pos="0">
                    <a:srgbClr val="68D0B8"/>
                  </a:gs>
                  <a:gs pos="68000">
                    <a:schemeClr val="accent2">
                      <a:hueOff val="-14400000"/>
                      <a:satOff val="-50003"/>
                      <a:lumOff val="60001"/>
                      <a:alphaOff val="0"/>
                      <a:tint val="86000"/>
                      <a:satMod val="115000"/>
                    </a:schemeClr>
                  </a:gs>
                  <a:gs pos="100000">
                    <a:schemeClr val="accent2">
                      <a:hueOff val="-14400000"/>
                      <a:satOff val="-50003"/>
                      <a:lumOff val="60001"/>
                      <a:alphaOff val="0"/>
                      <a:tint val="50000"/>
                      <a:satMod val="15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rgbClr r="0" g="0" b="0"/>
              </a:lnRef>
              <a:fillRef idx="3">
                <a:schemeClr val="accent2">
                  <a:hueOff val="-14400000"/>
                  <a:satOff val="-50003"/>
                  <a:lumOff val="60001"/>
                  <a:alphaOff val="0"/>
                </a:schemeClr>
              </a:fillRef>
              <a:effectRef idx="2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圖案 4"/>
              <p:cNvSpPr/>
              <p:nvPr/>
            </p:nvSpPr>
            <p:spPr>
              <a:xfrm>
                <a:off x="4500915" y="444816"/>
                <a:ext cx="1124344" cy="96563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互動</a:t>
                </a:r>
                <a:endParaRPr lang="en-US" altLang="zh-TW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調校</a:t>
                </a:r>
                <a:endParaRPr lang="zh-TW" altLang="en-US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35" name="向右箭號 32"/>
          <p:cNvSpPr/>
          <p:nvPr/>
        </p:nvSpPr>
        <p:spPr>
          <a:xfrm>
            <a:off x="1056440" y="1873227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4" name="向右箭號 32"/>
          <p:cNvSpPr/>
          <p:nvPr/>
        </p:nvSpPr>
        <p:spPr>
          <a:xfrm>
            <a:off x="2509155" y="1873227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TextBox 4"/>
          <p:cNvSpPr txBox="1"/>
          <p:nvPr/>
        </p:nvSpPr>
        <p:spPr>
          <a:xfrm>
            <a:off x="2743200" y="1669100"/>
            <a:ext cx="12004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</a:t>
            </a: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數據策劃</a:t>
            </a:r>
            <a:endParaRPr lang="en-US" altLang="zh-TW" sz="16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endParaRPr lang="zh-HK" altLang="en-US" sz="1600" dirty="0"/>
          </a:p>
        </p:txBody>
      </p:sp>
      <p:sp>
        <p:nvSpPr>
          <p:cNvPr id="38" name="向右箭號 32"/>
          <p:cNvSpPr/>
          <p:nvPr/>
        </p:nvSpPr>
        <p:spPr>
          <a:xfrm>
            <a:off x="3864434" y="1924794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4191000" y="1590997"/>
            <a:ext cx="112426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TW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TTL</a:t>
            </a:r>
          </a:p>
          <a:p>
            <a:pPr algn="ctr"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資料核對 </a:t>
            </a:r>
          </a:p>
          <a:p>
            <a:pPr algn="ctr">
              <a:defRPr/>
            </a:pPr>
            <a:r>
              <a:rPr lang="zh-TW" altLang="en-US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課堂預設 </a:t>
            </a:r>
          </a:p>
          <a:p>
            <a:endParaRPr lang="zh-HK" altLang="en-US" dirty="0"/>
          </a:p>
        </p:txBody>
      </p:sp>
      <p:sp>
        <p:nvSpPr>
          <p:cNvPr id="39" name="向右箭號 32"/>
          <p:cNvSpPr/>
          <p:nvPr/>
        </p:nvSpPr>
        <p:spPr>
          <a:xfrm>
            <a:off x="5396690" y="1945235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0" name="向右箭號 32"/>
          <p:cNvSpPr/>
          <p:nvPr/>
        </p:nvSpPr>
        <p:spPr>
          <a:xfrm>
            <a:off x="7524684" y="1945235"/>
            <a:ext cx="256157" cy="2286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1" name="圖案 17"/>
          <p:cNvSpPr/>
          <p:nvPr/>
        </p:nvSpPr>
        <p:spPr>
          <a:xfrm>
            <a:off x="76200" y="3048000"/>
            <a:ext cx="1524000" cy="1447800"/>
          </a:xfrm>
          <a:prstGeom prst="gear9">
            <a:avLst/>
          </a:prstGeom>
          <a:solidFill>
            <a:srgbClr val="EE48AB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圖案 4"/>
          <p:cNvSpPr/>
          <p:nvPr/>
        </p:nvSpPr>
        <p:spPr>
          <a:xfrm>
            <a:off x="181592" y="3265290"/>
            <a:ext cx="1266208" cy="10019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透過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TSI</a:t>
            </a:r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匯</a:t>
            </a:r>
            <a:r>
              <a:rPr lang="zh-TW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出資料 </a:t>
            </a:r>
            <a:endParaRPr lang="zh-TW" altLang="en-US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向右箭號 15"/>
          <p:cNvSpPr/>
          <p:nvPr/>
        </p:nvSpPr>
        <p:spPr>
          <a:xfrm rot="16200000">
            <a:off x="540365" y="4581186"/>
            <a:ext cx="577398" cy="299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6" name="流程圖: 卡片 4"/>
          <p:cNvSpPr/>
          <p:nvPr/>
        </p:nvSpPr>
        <p:spPr>
          <a:xfrm>
            <a:off x="2132271" y="2948967"/>
            <a:ext cx="6715159" cy="3541710"/>
          </a:xfrm>
          <a:prstGeom prst="flowChartPunchedCard">
            <a:avLst/>
          </a:prstGeom>
          <a:solidFill>
            <a:srgbClr val="67A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向右箭號 19"/>
          <p:cNvSpPr/>
          <p:nvPr/>
        </p:nvSpPr>
        <p:spPr>
          <a:xfrm>
            <a:off x="1717617" y="3701279"/>
            <a:ext cx="474292" cy="33183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" name="AutoShape 7"/>
          <p:cNvSpPr>
            <a:spLocks noChangeArrowheads="1"/>
          </p:cNvSpPr>
          <p:nvPr/>
        </p:nvSpPr>
        <p:spPr bwMode="auto">
          <a:xfrm>
            <a:off x="4915768" y="3369966"/>
            <a:ext cx="1484374" cy="1128216"/>
          </a:xfrm>
          <a:prstGeom prst="flowChartOnlineStorage">
            <a:avLst/>
          </a:prstGeom>
          <a:solidFill>
            <a:srgbClr val="FFE181"/>
          </a:solidFill>
          <a:ln w="349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altLang="zh-TW" sz="20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AutoShape 8"/>
          <p:cNvSpPr>
            <a:spLocks noChangeArrowheads="1"/>
          </p:cNvSpPr>
          <p:nvPr/>
        </p:nvSpPr>
        <p:spPr bwMode="auto">
          <a:xfrm>
            <a:off x="7001987" y="3304451"/>
            <a:ext cx="1683044" cy="1178912"/>
          </a:xfrm>
          <a:prstGeom prst="flowChartOnlineStorage">
            <a:avLst/>
          </a:prstGeom>
          <a:solidFill>
            <a:srgbClr val="FFE181"/>
          </a:solidFill>
          <a:ln w="34925">
            <a:solidFill>
              <a:srgbClr val="FF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b="1" dirty="0">
              <a:effectLst>
                <a:outerShdw blurRad="38100" dist="38100" dir="2700000" algn="tl">
                  <a:srgbClr val="FFFFFF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資料核對 </a:t>
            </a:r>
          </a:p>
          <a:p>
            <a:pP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課堂預設 </a:t>
            </a:r>
          </a:p>
          <a:p>
            <a:pP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1" name="向右箭號 37"/>
          <p:cNvSpPr/>
          <p:nvPr/>
        </p:nvSpPr>
        <p:spPr>
          <a:xfrm>
            <a:off x="4030080" y="3692175"/>
            <a:ext cx="685799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5" name="矩形 5"/>
          <p:cNvSpPr/>
          <p:nvPr/>
        </p:nvSpPr>
        <p:spPr>
          <a:xfrm>
            <a:off x="4270982" y="2856787"/>
            <a:ext cx="314612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8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STT</a:t>
            </a:r>
            <a:endParaRPr lang="zh-TW" altLang="en-US" sz="2800" b="1" i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14" name="群組 2"/>
          <p:cNvGrpSpPr/>
          <p:nvPr/>
        </p:nvGrpSpPr>
        <p:grpSpPr>
          <a:xfrm>
            <a:off x="4992320" y="4559311"/>
            <a:ext cx="2390324" cy="2143091"/>
            <a:chOff x="2492032" y="3711463"/>
            <a:chExt cx="4056899" cy="3463039"/>
          </a:xfrm>
        </p:grpSpPr>
        <p:sp>
          <p:nvSpPr>
            <p:cNvPr id="58" name="圖案 31"/>
            <p:cNvSpPr/>
            <p:nvPr/>
          </p:nvSpPr>
          <p:spPr>
            <a:xfrm rot="13815403">
              <a:off x="4002151" y="4441118"/>
              <a:ext cx="2087151" cy="2087152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gradFill>
              <a:gsLst>
                <a:gs pos="47000">
                  <a:srgbClr val="FFE181"/>
                </a:gs>
                <a:gs pos="100000">
                  <a:schemeClr val="accent2">
                    <a:hueOff val="-7200000"/>
                    <a:satOff val="-25001"/>
                    <a:lumOff val="30001"/>
                    <a:alphaOff val="0"/>
                    <a:tint val="50000"/>
                    <a:satMod val="150000"/>
                  </a:schemeClr>
                </a:gs>
              </a:gsLst>
            </a:gra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7200000"/>
                <a:satOff val="-25001"/>
                <a:lumOff val="30001"/>
                <a:alphaOff val="0"/>
              </a:schemeClr>
            </a:fillRef>
            <a:effectRef idx="2">
              <a:schemeClr val="accent2">
                <a:hueOff val="-7200000"/>
                <a:satOff val="-25001"/>
                <a:lumOff val="3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群組 22"/>
            <p:cNvGrpSpPr/>
            <p:nvPr/>
          </p:nvGrpSpPr>
          <p:grpSpPr>
            <a:xfrm>
              <a:off x="3834291" y="3711463"/>
              <a:ext cx="2714640" cy="2525703"/>
              <a:chOff x="2108721" y="1181061"/>
              <a:chExt cx="1714403" cy="1632180"/>
            </a:xfrm>
          </p:grpSpPr>
          <p:sp>
            <p:nvSpPr>
              <p:cNvPr id="64" name="圖案 23"/>
              <p:cNvSpPr/>
              <p:nvPr/>
            </p:nvSpPr>
            <p:spPr>
              <a:xfrm>
                <a:off x="2108721" y="1181061"/>
                <a:ext cx="1714403" cy="1632180"/>
              </a:xfrm>
              <a:prstGeom prst="gear6">
                <a:avLst/>
              </a:prstGeom>
              <a:solidFill>
                <a:srgbClr val="FFE181"/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</p:sp>
          <p:sp>
            <p:nvSpPr>
              <p:cNvPr id="65" name="圖案 4"/>
              <p:cNvSpPr/>
              <p:nvPr/>
            </p:nvSpPr>
            <p:spPr>
              <a:xfrm>
                <a:off x="2360758" y="1606871"/>
                <a:ext cx="1221275" cy="78055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algn="ctr">
                  <a:defRPr/>
                </a:pPr>
                <a:r>
                  <a:rPr lang="en-US" altLang="zh-TW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STT</a:t>
                </a:r>
              </a:p>
              <a:p>
                <a:pPr algn="ctr">
                  <a:defRPr/>
                </a:pPr>
                <a:r>
                  <a:rPr lang="zh-TW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時間表產生 </a:t>
                </a:r>
                <a:endParaRPr lang="en-US" altLang="zh-TW" sz="1600" dirty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sp>
          <p:nvSpPr>
            <p:cNvPr id="60" name="圓形箭號 30"/>
            <p:cNvSpPr/>
            <p:nvPr/>
          </p:nvSpPr>
          <p:spPr>
            <a:xfrm>
              <a:off x="2492032" y="4924131"/>
              <a:ext cx="2250369" cy="2250371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gradFill>
              <a:gsLst>
                <a:gs pos="61000">
                  <a:srgbClr val="FFE181"/>
                </a:gs>
                <a:gs pos="68000">
                  <a:schemeClr val="accent2">
                    <a:hueOff val="-14400000"/>
                    <a:satOff val="-50003"/>
                    <a:lumOff val="60001"/>
                    <a:alphaOff val="0"/>
                    <a:tint val="86000"/>
                    <a:satMod val="115000"/>
                  </a:schemeClr>
                </a:gs>
                <a:gs pos="100000">
                  <a:schemeClr val="accent2">
                    <a:hueOff val="-14400000"/>
                    <a:satOff val="-50003"/>
                    <a:lumOff val="60001"/>
                    <a:alphaOff val="0"/>
                    <a:tint val="50000"/>
                    <a:satMod val="150000"/>
                  </a:schemeClr>
                </a:gs>
              </a:gsLst>
            </a:gra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0">
              <a:scrgbClr r="0" g="0" b="0"/>
            </a:lnRef>
            <a:fillRef idx="3">
              <a:schemeClr val="accent2">
                <a:hueOff val="-14400000"/>
                <a:satOff val="-50003"/>
                <a:lumOff val="60001"/>
                <a:alphaOff val="0"/>
              </a:schemeClr>
            </a:fillRef>
            <a:effectRef idx="2">
              <a:schemeClr val="accent2">
                <a:hueOff val="-14400000"/>
                <a:satOff val="-50003"/>
                <a:lumOff val="60001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6" name="群組 27"/>
            <p:cNvGrpSpPr/>
            <p:nvPr/>
          </p:nvGrpSpPr>
          <p:grpSpPr>
            <a:xfrm>
              <a:off x="2781643" y="5174996"/>
              <a:ext cx="1599204" cy="1599205"/>
              <a:chOff x="2321310" y="111677"/>
              <a:chExt cx="1599204" cy="1599205"/>
            </a:xfrm>
          </p:grpSpPr>
          <p:sp>
            <p:nvSpPr>
              <p:cNvPr id="62" name="圖案 28"/>
              <p:cNvSpPr/>
              <p:nvPr/>
            </p:nvSpPr>
            <p:spPr>
              <a:xfrm rot="1540180">
                <a:off x="2321310" y="111677"/>
                <a:ext cx="1599204" cy="1599205"/>
              </a:xfrm>
              <a:prstGeom prst="gear6">
                <a:avLst/>
              </a:prstGeom>
              <a:gradFill>
                <a:gsLst>
                  <a:gs pos="76000">
                    <a:srgbClr val="FFE181"/>
                  </a:gs>
                  <a:gs pos="100000">
                    <a:schemeClr val="accent2">
                      <a:hueOff val="-14400000"/>
                      <a:satOff val="-50003"/>
                      <a:lumOff val="60001"/>
                      <a:alphaOff val="0"/>
                      <a:tint val="50000"/>
                      <a:satMod val="150000"/>
                    </a:schemeClr>
                  </a:gs>
                </a:gsLst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0">
                <a:scrgbClr r="0" g="0" b="0"/>
              </a:lnRef>
              <a:fillRef idx="3">
                <a:schemeClr val="accent2">
                  <a:hueOff val="-14400000"/>
                  <a:satOff val="-50003"/>
                  <a:lumOff val="60001"/>
                  <a:alphaOff val="0"/>
                </a:schemeClr>
              </a:fillRef>
              <a:effectRef idx="2">
                <a:schemeClr val="accent2">
                  <a:hueOff val="-14400000"/>
                  <a:satOff val="-50003"/>
                  <a:lumOff val="6000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3" name="圖案 4"/>
              <p:cNvSpPr/>
              <p:nvPr/>
            </p:nvSpPr>
            <p:spPr>
              <a:xfrm>
                <a:off x="2672060" y="421374"/>
                <a:ext cx="897700" cy="89769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2860" tIns="22860" rIns="22860" bIns="2286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kern="12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互動</a:t>
                </a:r>
                <a:endParaRPr lang="en-US" altLang="zh-TW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zh-TW" altLang="en-US" sz="16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微軟正黑體" pitchFamily="34" charset="-120"/>
                    <a:ea typeface="微軟正黑體" pitchFamily="34" charset="-120"/>
                  </a:rPr>
                  <a:t>調校</a:t>
                </a:r>
                <a:endParaRPr lang="zh-TW" altLang="en-US" sz="16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</p:grpSp>
      <p:sp>
        <p:nvSpPr>
          <p:cNvPr id="71" name="向右箭號 26"/>
          <p:cNvSpPr/>
          <p:nvPr/>
        </p:nvSpPr>
        <p:spPr>
          <a:xfrm>
            <a:off x="7189615" y="5166468"/>
            <a:ext cx="591226" cy="331200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9" y="5183206"/>
            <a:ext cx="12287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0" y="1674435"/>
            <a:ext cx="962741" cy="63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50" y="1359184"/>
            <a:ext cx="1270055" cy="12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向右箭號 37"/>
          <p:cNvSpPr/>
          <p:nvPr/>
        </p:nvSpPr>
        <p:spPr>
          <a:xfrm>
            <a:off x="6258222" y="3704298"/>
            <a:ext cx="685799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5021666" y="3701279"/>
            <a:ext cx="123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數據策劃</a:t>
            </a:r>
            <a:endParaRPr lang="zh-HK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3330" y="2473780"/>
            <a:ext cx="1082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TTL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報表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288086" y="6081805"/>
            <a:ext cx="126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製成集報表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42988" y="1307584"/>
            <a:ext cx="6495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TTL</a:t>
            </a:r>
            <a:endParaRPr lang="zh-HK" altLang="en-US" sz="2000" u="sng" dirty="0"/>
          </a:p>
        </p:txBody>
      </p:sp>
      <p:sp>
        <p:nvSpPr>
          <p:cNvPr id="8" name="矩形 7"/>
          <p:cNvSpPr/>
          <p:nvPr/>
        </p:nvSpPr>
        <p:spPr>
          <a:xfrm>
            <a:off x="408747" y="2663309"/>
            <a:ext cx="6342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STT</a:t>
            </a:r>
            <a:endParaRPr lang="zh-HK" altLang="en-US" sz="2000" u="sng" dirty="0"/>
          </a:p>
        </p:txBody>
      </p:sp>
      <p:sp>
        <p:nvSpPr>
          <p:cNvPr id="66" name="Title 1"/>
          <p:cNvSpPr txBox="1">
            <a:spLocks/>
          </p:cNvSpPr>
          <p:nvPr/>
        </p:nvSpPr>
        <p:spPr>
          <a:xfrm>
            <a:off x="1676400" y="0"/>
            <a:ext cx="7010400" cy="9906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微軟正黑體" pitchFamily="34" charset="-120"/>
                <a:ea typeface="+mj-ea"/>
                <a:cs typeface="+mj-cs"/>
              </a:defRPr>
            </a:lvl1pPr>
          </a:lstStyle>
          <a:p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流程概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覽</a:t>
            </a:r>
            <a:endParaRPr lang="en-US" sz="4800" dirty="0"/>
          </a:p>
        </p:txBody>
      </p:sp>
      <p:sp>
        <p:nvSpPr>
          <p:cNvPr id="68" name="向右箭號 15"/>
          <p:cNvSpPr/>
          <p:nvPr/>
        </p:nvSpPr>
        <p:spPr>
          <a:xfrm rot="10800000">
            <a:off x="1600199" y="5220882"/>
            <a:ext cx="4392491" cy="299723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0" name="向右箭號 37"/>
          <p:cNvSpPr/>
          <p:nvPr/>
        </p:nvSpPr>
        <p:spPr>
          <a:xfrm rot="13807110">
            <a:off x="5658124" y="4521611"/>
            <a:ext cx="619706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4" name="向右箭號 37"/>
          <p:cNvSpPr/>
          <p:nvPr/>
        </p:nvSpPr>
        <p:spPr>
          <a:xfrm rot="7883146">
            <a:off x="6847863" y="4551527"/>
            <a:ext cx="619706" cy="33183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304" y="4826744"/>
            <a:ext cx="1270055" cy="1256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Picture 6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21" y="3187840"/>
            <a:ext cx="1677431" cy="176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5325" y="3488302"/>
            <a:ext cx="1053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於</a:t>
            </a:r>
            <a:r>
              <a:rPr lang="en-US" altLang="zh-HK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STT</a:t>
            </a:r>
          </a:p>
          <a:p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匯入資料</a:t>
            </a:r>
            <a:endParaRPr lang="zh-HK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8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49" y="4420811"/>
            <a:ext cx="669163" cy="6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03" y="4483363"/>
            <a:ext cx="669163" cy="66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992512" y="4170452"/>
            <a:ext cx="129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數據集報表</a:t>
            </a:r>
            <a:endParaRPr lang="zh-HK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231043" y="5059609"/>
            <a:ext cx="1293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課堂安排報表</a:t>
            </a:r>
            <a:endParaRPr lang="zh-HK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0" name="向右箭號 26"/>
          <p:cNvSpPr/>
          <p:nvPr/>
        </p:nvSpPr>
        <p:spPr>
          <a:xfrm rot="7215527">
            <a:off x="4653897" y="4383980"/>
            <a:ext cx="445861" cy="253253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03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35" grpId="0" animBg="1"/>
      <p:bldP spid="34" grpId="0" animBg="1"/>
      <p:bldP spid="5" grpId="0"/>
      <p:bldP spid="38" grpId="0" animBg="1"/>
      <p:bldP spid="6" grpId="0"/>
      <p:bldP spid="39" grpId="0" animBg="1"/>
      <p:bldP spid="40" grpId="0" animBg="1"/>
      <p:bldP spid="42" grpId="0"/>
      <p:bldP spid="43" grpId="0" animBg="1"/>
      <p:bldP spid="46" grpId="0" animBg="1"/>
      <p:bldP spid="45" grpId="0" animBg="1"/>
      <p:bldP spid="52" grpId="0" animBg="1"/>
      <p:bldP spid="54" grpId="0" animBg="1"/>
      <p:bldP spid="51" grpId="0" animBg="1"/>
      <p:bldP spid="55" grpId="0"/>
      <p:bldP spid="71" grpId="0" animBg="1"/>
      <p:bldP spid="72" grpId="0" animBg="1"/>
      <p:bldP spid="10" grpId="0"/>
      <p:bldP spid="11" grpId="0"/>
      <p:bldP spid="73" grpId="0"/>
      <p:bldP spid="7" grpId="0"/>
      <p:bldP spid="8" grpId="0"/>
      <p:bldP spid="68" grpId="0" animBg="1"/>
      <p:bldP spid="70" grpId="0" animBg="1"/>
      <p:bldP spid="74" grpId="0" animBg="1"/>
      <p:bldP spid="9" grpId="0"/>
      <p:bldP spid="88" grpId="0"/>
      <p:bldP spid="89" grpId="0"/>
      <p:bldP spid="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89843-A37F-4DAC-94A6-B8121ACE398D}" type="slidenum">
              <a:rPr lang="en-US" b="1" smtClean="0"/>
              <a:pPr/>
              <a:t>9</a:t>
            </a:fld>
            <a:endParaRPr lang="en-US" b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71550" y="5029201"/>
            <a:ext cx="7029450" cy="1676399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352800" y="3276600"/>
            <a:ext cx="6450794" cy="202836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TW" sz="4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45720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dirty="0" smtClean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STT</a:t>
            </a:r>
            <a:r>
              <a:rPr lang="zh-HK" altLang="en-US" sz="6000" dirty="0">
                <a:ln w="635"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功能及特點</a:t>
            </a:r>
            <a: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/>
            </a:r>
            <a:br>
              <a:rPr lang="en-US" altLang="zh-HK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1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ebSAMS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ebSAMS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CCFF"/>
        </a:solidFill>
        <a:ln w="38160">
          <a:noFill/>
          <a:miter lim="800000"/>
          <a:headEnd/>
          <a:tailEnd/>
        </a:ln>
        <a:effectLst/>
        <a:scene3d>
          <a:camera prst="orthographicFront"/>
          <a:lightRig rig="threePt" dir="t"/>
        </a:scene3d>
        <a:sp3d>
          <a:bevelT w="165100" prst="coolSlant"/>
        </a:sp3d>
        <a:extLst/>
      </a:spPr>
      <a:bodyPr lIns="90000" tIns="46800" rIns="90000" bIns="46800" anchor="ctr"/>
      <a:lstStyle>
        <a:defPPr algn="ctr">
          <a:tabLst>
            <a:tab pos="0" algn="l"/>
            <a:tab pos="447675" algn="l"/>
            <a:tab pos="896938" algn="l"/>
            <a:tab pos="1346200" algn="l"/>
            <a:tab pos="1795463" algn="l"/>
            <a:tab pos="2244725" algn="l"/>
            <a:tab pos="2693988" algn="l"/>
            <a:tab pos="3143250" algn="l"/>
            <a:tab pos="3592513" algn="l"/>
            <a:tab pos="4041775" algn="l"/>
            <a:tab pos="4491038" algn="l"/>
            <a:tab pos="4940300" algn="l"/>
            <a:tab pos="5389563" algn="l"/>
            <a:tab pos="5838825" algn="l"/>
            <a:tab pos="6288088" algn="l"/>
            <a:tab pos="6737350" algn="l"/>
            <a:tab pos="7186613" algn="l"/>
            <a:tab pos="7635875" algn="l"/>
            <a:tab pos="8085138" algn="l"/>
            <a:tab pos="8534400" algn="l"/>
            <a:tab pos="8983663" algn="l"/>
          </a:tabLst>
          <a:defRPr sz="3200" dirty="0" smtClean="0">
            <a:solidFill>
              <a:srgbClr val="CC00CC"/>
            </a:solidFill>
            <a:latin typeface="標楷體" pitchFamily="65" charset="-120"/>
            <a:ea typeface="標楷體" pitchFamily="65" charset="-120"/>
          </a:defRPr>
        </a:defPPr>
      </a:lstStyle>
    </a:spDef>
    <a:lnDef>
      <a:spPr bwMode="auto"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ebSAMS1">
  <a:themeElements>
    <a:clrScheme name="WebSAMS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WebSAMS1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itchFamily="2" charset="2"/>
          <a:buNone/>
          <a:tabLst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WebSAMS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ebSAMS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ebSAMS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8178</TotalTime>
  <Words>1706</Words>
  <Application>Microsoft Office PowerPoint</Application>
  <PresentationFormat>如螢幕大小 (4:3)</PresentationFormat>
  <Paragraphs>438</Paragraphs>
  <Slides>53</Slides>
  <Notes>24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53</vt:i4>
      </vt:variant>
    </vt:vector>
  </HeadingPairs>
  <TitlesOfParts>
    <vt:vector size="70" baseType="lpstr">
      <vt:lpstr>Gungsuh</vt:lpstr>
      <vt:lpstr>微軟正黑體</vt:lpstr>
      <vt:lpstr>PMingLiU</vt:lpstr>
      <vt:lpstr>PMingLiU</vt:lpstr>
      <vt:lpstr>Arial</vt:lpstr>
      <vt:lpstr>Calibri</vt:lpstr>
      <vt:lpstr>Microsoft Tai Le</vt:lpstr>
      <vt:lpstr>Monotype Corsiva</vt:lpstr>
      <vt:lpstr>Tahoma</vt:lpstr>
      <vt:lpstr>Times New Roman</vt:lpstr>
      <vt:lpstr>Trebuchet MS</vt:lpstr>
      <vt:lpstr>Verdana</vt:lpstr>
      <vt:lpstr>Wingdings</vt:lpstr>
      <vt:lpstr>Wingdings 2</vt:lpstr>
      <vt:lpstr>1_WebSAMS1</vt:lpstr>
      <vt:lpstr>2_WebSAMS1</vt:lpstr>
      <vt:lpstr>WebSAMS1</vt:lpstr>
      <vt:lpstr>PowerPoint 簡報</vt:lpstr>
      <vt:lpstr> 概覽內容</vt:lpstr>
      <vt:lpstr>PowerPoint 簡報</vt:lpstr>
      <vt:lpstr> STT 簡介</vt:lpstr>
      <vt:lpstr>STT 簡介</vt:lpstr>
      <vt:lpstr>PowerPoint 簡報</vt:lpstr>
      <vt:lpstr>PowerPoint 簡報</vt:lpstr>
      <vt:lpstr>PowerPoint 簡報</vt:lpstr>
      <vt:lpstr>PowerPoint 簡報</vt:lpstr>
      <vt:lpstr>從 WebSAMS 匯入學校數據</vt:lpstr>
      <vt:lpstr>設定時間表結構</vt:lpstr>
      <vt:lpstr>從 WebSAMS 匯入四大資源</vt:lpstr>
      <vt:lpstr>學校資料設定 : 教師</vt:lpstr>
      <vt:lpstr>學校資料設定 : 科目</vt:lpstr>
      <vt:lpstr>為教師、班別、房間、科目管理不設課節</vt:lpstr>
      <vt:lpstr>學校資料設定 : 非同一上課日科目組</vt:lpstr>
      <vt:lpstr>課堂設定 : 建議的工作流程</vt:lpstr>
      <vt:lpstr>課堂設定 : 摘要</vt:lpstr>
      <vt:lpstr>課堂設定 : 閱覽教師課堂編製</vt:lpstr>
      <vt:lpstr>限制組 : 連續時間課堂</vt:lpstr>
      <vt:lpstr>限制組 : 同時區課堂</vt:lpstr>
      <vt:lpstr>限制組 : 同一上課日課堂 </vt:lpstr>
      <vt:lpstr>檢查 : 課堂安排報告</vt:lpstr>
      <vt:lpstr>PowerPoint 簡報</vt:lpstr>
      <vt:lpstr>PowerPoint 簡報</vt:lpstr>
      <vt:lpstr>PowerPoint 簡報</vt:lpstr>
      <vt:lpstr>自動時間表編製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匯出到 WebSAMS TSI</vt:lpstr>
      <vt:lpstr>PowerPoint 簡報</vt:lpstr>
      <vt:lpstr>PowerPoint 簡報</vt:lpstr>
      <vt:lpstr>時間表編排(介面)模組</vt:lpstr>
      <vt:lpstr>時間表編排(介面)模組</vt:lpstr>
      <vt:lpstr>時間表編排(介面)模組</vt:lpstr>
      <vt:lpstr>時間表編排(介面): 匯出功能</vt:lpstr>
      <vt:lpstr>時間表編排(介面): 匯出功能</vt:lpstr>
      <vt:lpstr>時間表編排(介面): 匯入功能</vt:lpstr>
      <vt:lpstr>PowerPoint 簡報</vt:lpstr>
      <vt:lpstr>PowerPoint 簡報</vt:lpstr>
      <vt:lpstr>檢視班別時間表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Standalone Timetabling Tool</dc:title>
  <dc:creator>steve.lam</dc:creator>
  <cp:lastModifiedBy>YIP, Wing-yan Jasmine</cp:lastModifiedBy>
  <cp:revision>627</cp:revision>
  <cp:lastPrinted>2017-10-04T01:20:30Z</cp:lastPrinted>
  <dcterms:created xsi:type="dcterms:W3CDTF">2017-02-13T09:42:50Z</dcterms:created>
  <dcterms:modified xsi:type="dcterms:W3CDTF">2021-08-06T09:05:12Z</dcterms:modified>
</cp:coreProperties>
</file>