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66"/>
  </p:notesMasterIdLst>
  <p:handoutMasterIdLst>
    <p:handoutMasterId r:id="rId67"/>
  </p:handoutMasterIdLst>
  <p:sldIdLst>
    <p:sldId id="622" r:id="rId4"/>
    <p:sldId id="621" r:id="rId5"/>
    <p:sldId id="623" r:id="rId6"/>
    <p:sldId id="624" r:id="rId7"/>
    <p:sldId id="625" r:id="rId8"/>
    <p:sldId id="626" r:id="rId9"/>
    <p:sldId id="627" r:id="rId10"/>
    <p:sldId id="628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638" r:id="rId21"/>
    <p:sldId id="639" r:id="rId22"/>
    <p:sldId id="640" r:id="rId23"/>
    <p:sldId id="641" r:id="rId24"/>
    <p:sldId id="642" r:id="rId25"/>
    <p:sldId id="643" r:id="rId26"/>
    <p:sldId id="644" r:id="rId27"/>
    <p:sldId id="645" r:id="rId28"/>
    <p:sldId id="646" r:id="rId29"/>
    <p:sldId id="647" r:id="rId30"/>
    <p:sldId id="648" r:id="rId31"/>
    <p:sldId id="649" r:id="rId32"/>
    <p:sldId id="650" r:id="rId33"/>
    <p:sldId id="651" r:id="rId34"/>
    <p:sldId id="652" r:id="rId35"/>
    <p:sldId id="653" r:id="rId36"/>
    <p:sldId id="654" r:id="rId37"/>
    <p:sldId id="655" r:id="rId38"/>
    <p:sldId id="656" r:id="rId39"/>
    <p:sldId id="657" r:id="rId40"/>
    <p:sldId id="658" r:id="rId41"/>
    <p:sldId id="659" r:id="rId42"/>
    <p:sldId id="660" r:id="rId43"/>
    <p:sldId id="661" r:id="rId44"/>
    <p:sldId id="662" r:id="rId45"/>
    <p:sldId id="663" r:id="rId46"/>
    <p:sldId id="664" r:id="rId47"/>
    <p:sldId id="665" r:id="rId48"/>
    <p:sldId id="666" r:id="rId49"/>
    <p:sldId id="667" r:id="rId50"/>
    <p:sldId id="668" r:id="rId51"/>
    <p:sldId id="669" r:id="rId52"/>
    <p:sldId id="670" r:id="rId53"/>
    <p:sldId id="671" r:id="rId54"/>
    <p:sldId id="672" r:id="rId55"/>
    <p:sldId id="673" r:id="rId56"/>
    <p:sldId id="674" r:id="rId57"/>
    <p:sldId id="675" r:id="rId58"/>
    <p:sldId id="676" r:id="rId59"/>
    <p:sldId id="677" r:id="rId60"/>
    <p:sldId id="678" r:id="rId61"/>
    <p:sldId id="679" r:id="rId62"/>
    <p:sldId id="680" r:id="rId63"/>
    <p:sldId id="681" r:id="rId64"/>
    <p:sldId id="682" r:id="rId65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92403397-DC87-4AA5-9E50-DFD4A1CCB781}">
          <p14:sldIdLst>
            <p14:sldId id="622"/>
            <p14:sldId id="621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UNG, Wai-chung Henry" initials="LWH" lastIdx="15" clrIdx="0">
    <p:extLst>
      <p:ext uri="{19B8F6BF-5375-455C-9EA6-DF929625EA0E}">
        <p15:presenceInfo xmlns:p15="http://schemas.microsoft.com/office/powerpoint/2012/main" userId="S-1-5-21-2637006528-1015924553-1750768987-1160" providerId="AD"/>
      </p:ext>
    </p:extLst>
  </p:cmAuthor>
  <p:cmAuthor id="2" name="SIM7" initials="SIM7" lastIdx="19" clrIdx="1">
    <p:extLst>
      <p:ext uri="{19B8F6BF-5375-455C-9EA6-DF929625EA0E}">
        <p15:presenceInfo xmlns:p15="http://schemas.microsoft.com/office/powerpoint/2012/main" userId="SIM7" providerId="None"/>
      </p:ext>
    </p:extLst>
  </p:cmAuthor>
  <p:cmAuthor id="3" name="LAM, Hiu-fung Cathy" initials="LHC" lastIdx="6" clrIdx="2">
    <p:extLst>
      <p:ext uri="{19B8F6BF-5375-455C-9EA6-DF929625EA0E}">
        <p15:presenceInfo xmlns:p15="http://schemas.microsoft.com/office/powerpoint/2012/main" userId="S-1-5-21-2637006528-1015924553-1750768987-30449" providerId="AD"/>
      </p:ext>
    </p:extLst>
  </p:cmAuthor>
  <p:cmAuthor id="4" name="SIM" initials="SIM" lastIdx="22" clrIdx="3">
    <p:extLst>
      <p:ext uri="{19B8F6BF-5375-455C-9EA6-DF929625EA0E}">
        <p15:presenceInfo xmlns:p15="http://schemas.microsoft.com/office/powerpoint/2012/main" userId="SIM" providerId="None"/>
      </p:ext>
    </p:extLst>
  </p:cmAuthor>
  <p:cmAuthor id="5" name="Ricardo Yu" initials="RY" lastIdx="15" clrIdx="4">
    <p:extLst>
      <p:ext uri="{19B8F6BF-5375-455C-9EA6-DF929625EA0E}">
        <p15:presenceInfo xmlns:p15="http://schemas.microsoft.com/office/powerpoint/2012/main" userId="S::ricardo.yu@ges.com.hk::48e45529-1bd2-4b89-9705-aafce10c1b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FD"/>
    <a:srgbClr val="2E75B6"/>
    <a:srgbClr val="CEE1F2"/>
    <a:srgbClr val="B5D2EC"/>
    <a:srgbClr val="FF3399"/>
    <a:srgbClr val="663300"/>
    <a:srgbClr val="FFCC99"/>
    <a:srgbClr val="FFCCFF"/>
    <a:srgbClr val="CC00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6" autoAdjust="0"/>
    <p:restoredTop sz="83605" autoAdjust="0"/>
  </p:normalViewPr>
  <p:slideViewPr>
    <p:cSldViewPr snapToGrid="0">
      <p:cViewPr varScale="1">
        <p:scale>
          <a:sx n="95" d="100"/>
          <a:sy n="95" d="100"/>
        </p:scale>
        <p:origin x="109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commentAuthors" Target="commentAuthors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099" y="3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/>
          <a:lstStyle>
            <a:lvl1pPr algn="r">
              <a:defRPr sz="1200"/>
            </a:lvl1pPr>
          </a:lstStyle>
          <a:p>
            <a:fld id="{5A6930C4-1CEF-44DC-BA4F-D4673626C546}" type="datetimeFigureOut">
              <a:rPr lang="zh-HK" altLang="en-US" smtClean="0"/>
              <a:t>3/12/2024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099" y="9428245"/>
            <a:ext cx="2944957" cy="498396"/>
          </a:xfrm>
          <a:prstGeom prst="rect">
            <a:avLst/>
          </a:prstGeom>
        </p:spPr>
        <p:txBody>
          <a:bodyPr vert="horz" lIns="91846" tIns="45924" rIns="91846" bIns="45924" rtlCol="0" anchor="b"/>
          <a:lstStyle>
            <a:lvl1pPr algn="r">
              <a:defRPr sz="1200"/>
            </a:lvl1pPr>
          </a:lstStyle>
          <a:p>
            <a:fld id="{CDEF0C94-2FE2-4F67-B31A-C622EEA70FD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7770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864" y="1"/>
            <a:ext cx="2945732" cy="498630"/>
          </a:xfrm>
          <a:prstGeom prst="rect">
            <a:avLst/>
          </a:prstGeom>
        </p:spPr>
        <p:txBody>
          <a:bodyPr vert="horz" lIns="90946" tIns="45473" rIns="90946" bIns="45473" rtlCol="0"/>
          <a:lstStyle>
            <a:lvl1pPr algn="r">
              <a:defRPr sz="1200"/>
            </a:lvl1pPr>
          </a:lstStyle>
          <a:p>
            <a:fld id="{71A6E3F1-224B-425D-A857-3CA308D64953}" type="datetimeFigureOut">
              <a:rPr lang="zh-HK" altLang="en-US" smtClean="0"/>
              <a:t>3/12/2024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6" tIns="45473" rIns="90946" bIns="4547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02" y="4777198"/>
            <a:ext cx="5437275" cy="3908613"/>
          </a:xfrm>
          <a:prstGeom prst="rect">
            <a:avLst/>
          </a:prstGeom>
        </p:spPr>
        <p:txBody>
          <a:bodyPr vert="horz" lIns="90946" tIns="45473" rIns="90946" bIns="4547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864" y="9428010"/>
            <a:ext cx="2945732" cy="498628"/>
          </a:xfrm>
          <a:prstGeom prst="rect">
            <a:avLst/>
          </a:prstGeom>
        </p:spPr>
        <p:txBody>
          <a:bodyPr vert="horz" lIns="90946" tIns="45473" rIns="90946" bIns="45473" rtlCol="0" anchor="b"/>
          <a:lstStyle>
            <a:lvl1pPr algn="r">
              <a:defRPr sz="1200"/>
            </a:lvl1pPr>
          </a:lstStyle>
          <a:p>
            <a:fld id="{1E360F69-5F52-4D59-8E6C-D976104DA97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2706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418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60F69-5F52-4D59-8E6C-D976104DA97D}" type="slidenum">
              <a:rPr lang="zh-HK" altLang="en-US" smtClean="0"/>
              <a:t>61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502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26">
            <a:extLst>
              <a:ext uri="{FF2B5EF4-FFF2-40B4-BE49-F238E27FC236}">
                <a16:creationId xmlns:a16="http://schemas.microsoft.com/office/drawing/2014/main" id="{635241B9-6404-4628-AE09-839B066B3A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  <a:prstGeom prst="rect">
            <a:avLst/>
          </a:prstGeom>
        </p:spPr>
        <p:txBody>
          <a:bodyPr/>
          <a:lstStyle>
            <a:lvl1pPr algn="r">
              <a:defRPr lang="en-US" altLang="zh-TW" sz="4800" b="1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lang="zh-TW" altLang="en-US" noProof="0" dirty="0"/>
              <a:t>按一下以編輯母片標題樣式</a:t>
            </a:r>
            <a:endParaRPr lang="en-US" altLang="zh-TW" noProof="0" dirty="0"/>
          </a:p>
        </p:txBody>
      </p:sp>
      <p:sp>
        <p:nvSpPr>
          <p:cNvPr id="13" name="Rectangle 1027">
            <a:extLst>
              <a:ext uri="{FF2B5EF4-FFF2-40B4-BE49-F238E27FC236}">
                <a16:creationId xmlns:a16="http://schemas.microsoft.com/office/drawing/2014/main" id="{5E4EDF56-8EA8-4F51-AA6F-DB1DEFF70B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CD2874-BFE6-457A-ACBB-071CAF287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1" y="17393"/>
            <a:ext cx="2489606" cy="1590730"/>
          </a:xfrm>
          <a:prstGeom prst="rect">
            <a:avLst/>
          </a:prstGeom>
        </p:spPr>
      </p:pic>
      <p:grpSp>
        <p:nvGrpSpPr>
          <p:cNvPr id="11" name="Group 4">
            <a:extLst>
              <a:ext uri="{FF2B5EF4-FFF2-40B4-BE49-F238E27FC236}">
                <a16:creationId xmlns:a16="http://schemas.microsoft.com/office/drawing/2014/main" id="{13E72F35-3812-4F97-BA68-593F2C02403D}"/>
              </a:ext>
            </a:extLst>
          </p:cNvPr>
          <p:cNvGrpSpPr/>
          <p:nvPr userDrawn="1"/>
        </p:nvGrpSpPr>
        <p:grpSpPr>
          <a:xfrm>
            <a:off x="11351895" y="0"/>
            <a:ext cx="840103" cy="6858000"/>
            <a:chOff x="250409" y="0"/>
            <a:chExt cx="272970" cy="208788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219A514-3B88-467B-B1CA-C375CE10A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0409" y="0"/>
              <a:ext cx="272970" cy="2087880"/>
            </a:xfrm>
            <a:custGeom>
              <a:avLst/>
              <a:gdLst/>
              <a:ahLst/>
              <a:cxnLst/>
              <a:rect l="l" t="t" r="r" b="b"/>
              <a:pathLst>
                <a:path w="523379" h="3479800">
                  <a:moveTo>
                    <a:pt x="0" y="0"/>
                  </a:moveTo>
                  <a:lnTo>
                    <a:pt x="523379" y="0"/>
                  </a:lnTo>
                  <a:lnTo>
                    <a:pt x="5233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7E7F5"/>
            </a:solidFill>
          </p:spPr>
          <p:txBody>
            <a:bodyPr vert="vert270" tIns="10800" bIns="10800"/>
            <a:lstStyle/>
            <a:p>
              <a:r>
                <a:rPr lang="en-US" altLang="zh-TW" sz="4000" dirty="0">
                  <a:solidFill>
                    <a:srgbClr val="EBF0F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TW" altLang="en-US" sz="4000" dirty="0">
                <a:solidFill>
                  <a:srgbClr val="EBF0F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D288FEC-AA20-43F8-835C-0CEBA2C73EC1}"/>
              </a:ext>
            </a:extLst>
          </p:cNvPr>
          <p:cNvSpPr/>
          <p:nvPr userDrawn="1"/>
        </p:nvSpPr>
        <p:spPr>
          <a:xfrm>
            <a:off x="333148" y="564846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sz="20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4539CA01-2C86-42BF-BC79-9C12D166E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1855" y="3730074"/>
            <a:ext cx="6264000" cy="12971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59EC2015-1BCE-4CAC-82A4-E0B3CD2E44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9227" y="3563420"/>
            <a:ext cx="6372000" cy="135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1AEA9E3-178C-490D-AC73-A7332BBA0AA6}"/>
              </a:ext>
            </a:extLst>
          </p:cNvPr>
          <p:cNvSpPr txBox="1"/>
          <p:nvPr userDrawn="1"/>
        </p:nvSpPr>
        <p:spPr>
          <a:xfrm rot="16200000">
            <a:off x="10192598" y="4788826"/>
            <a:ext cx="3158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40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28005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400" dirty="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>
              <a:defRPr lang="zh-TW" altLang="en-US" sz="2100" dirty="0">
                <a:solidFill>
                  <a:schemeClr val="folHlink"/>
                </a:solidFill>
                <a:latin typeface="+mn-lt"/>
              </a:defRPr>
            </a:lvl2pPr>
            <a:lvl3pPr>
              <a:defRPr lang="zh-TW" altLang="en-US" sz="1800" dirty="0">
                <a:solidFill>
                  <a:schemeClr val="folHlink"/>
                </a:solidFill>
                <a:latin typeface="+mn-lt"/>
              </a:defRPr>
            </a:lvl3pPr>
            <a:lvl4pPr>
              <a:defRPr lang="zh-TW" altLang="en-US" sz="1700" dirty="0">
                <a:solidFill>
                  <a:schemeClr val="folHlink"/>
                </a:solidFill>
                <a:latin typeface="+mn-lt"/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690065EC-2AB5-4318-9AAB-4D71484F29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89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32">
            <a:extLst>
              <a:ext uri="{FF2B5EF4-FFF2-40B4-BE49-F238E27FC236}">
                <a16:creationId xmlns:a16="http://schemas.microsoft.com/office/drawing/2014/main" id="{E6B67330-8775-428E-9999-1505B0ACF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510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4A4002C6-7F14-4731-BC20-7B9B3C8260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02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B4C24F66-D125-4F79-A64B-6CCC3D01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8" name="Rectangle 1032">
            <a:extLst>
              <a:ext uri="{FF2B5EF4-FFF2-40B4-BE49-F238E27FC236}">
                <a16:creationId xmlns:a16="http://schemas.microsoft.com/office/drawing/2014/main" id="{B1DAEE3E-4B73-415E-814D-0FF70825F4F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66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2192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05600" y="1509713"/>
            <a:ext cx="5283200" cy="46085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1032">
            <a:extLst>
              <a:ext uri="{FF2B5EF4-FFF2-40B4-BE49-F238E27FC236}">
                <a16:creationId xmlns:a16="http://schemas.microsoft.com/office/drawing/2014/main" id="{67D7D5DD-2948-40FA-8FBF-3FB22A6578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82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786" y="271659"/>
            <a:ext cx="9550400" cy="762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1032">
            <a:extLst>
              <a:ext uri="{FF2B5EF4-FFF2-40B4-BE49-F238E27FC236}">
                <a16:creationId xmlns:a16="http://schemas.microsoft.com/office/drawing/2014/main" id="{CA6AC465-E014-49CB-8844-29A0F59407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81616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713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>
            <a:extLst>
              <a:ext uri="{FF2B5EF4-FFF2-40B4-BE49-F238E27FC236}">
                <a16:creationId xmlns:a16="http://schemas.microsoft.com/office/drawing/2014/main" id="{FC03FC6E-3F99-4AA3-80AF-4061C271DF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C9BB8881-ECBC-4142-9933-CDAB826E4185}"/>
              </a:ext>
            </a:extLst>
          </p:cNvPr>
          <p:cNvSpPr/>
          <p:nvPr userDrawn="1"/>
        </p:nvSpPr>
        <p:spPr>
          <a:xfrm>
            <a:off x="0" y="6283067"/>
            <a:ext cx="12192000" cy="584776"/>
          </a:xfrm>
          <a:prstGeom prst="rect">
            <a:avLst/>
          </a:prstGeom>
          <a:gradFill>
            <a:gsLst>
              <a:gs pos="18000">
                <a:srgbClr val="F7FAFD"/>
              </a:gs>
              <a:gs pos="58000">
                <a:srgbClr val="B5D2EC"/>
              </a:gs>
              <a:gs pos="81000">
                <a:srgbClr val="B5D2EC"/>
              </a:gs>
              <a:gs pos="100000">
                <a:srgbClr val="CEE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F0E82B3-CBDD-4AC0-821B-99CF90E0C81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48034"/>
            <a:ext cx="1591731" cy="1017034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509713"/>
            <a:ext cx="1076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Trebuchet M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pitchFamily="2" charset="2"/>
              <a:buChar char="n"/>
              <a:tabLst/>
              <a:defRPr/>
            </a:pPr>
            <a:r>
              <a:rPr kumimoji="0" lang="en-US" altLang="zh-TW" sz="2000" b="0" i="0" u="none" strike="noStrike" kern="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rebuchet M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rebuchet MS"/>
              </a:rPr>
              <a:t>Fourth level</a:t>
            </a:r>
          </a:p>
        </p:txBody>
      </p:sp>
      <p:sp>
        <p:nvSpPr>
          <p:cNvPr id="15" name="Rectangle 1028">
            <a:extLst>
              <a:ext uri="{FF2B5EF4-FFF2-40B4-BE49-F238E27FC236}">
                <a16:creationId xmlns:a16="http://schemas.microsoft.com/office/drawing/2014/main" id="{AD4C71FC-CCAA-42BB-8D48-DFD3FDF83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70101" y="26369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6" name="Rectangle 1034">
            <a:extLst>
              <a:ext uri="{FF2B5EF4-FFF2-40B4-BE49-F238E27FC236}">
                <a16:creationId xmlns:a16="http://schemas.microsoft.com/office/drawing/2014/main" id="{11DA46A4-38A6-4E5A-9752-565E045AFC5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7" name="Rectangle 1035">
            <a:extLst>
              <a:ext uri="{FF2B5EF4-FFF2-40B4-BE49-F238E27FC236}">
                <a16:creationId xmlns:a16="http://schemas.microsoft.com/office/drawing/2014/main" id="{ECF39216-7EA6-4DDD-969A-CA2C48B8803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8" name="Rectangle 1036">
            <a:extLst>
              <a:ext uri="{FF2B5EF4-FFF2-40B4-BE49-F238E27FC236}">
                <a16:creationId xmlns:a16="http://schemas.microsoft.com/office/drawing/2014/main" id="{496A3C86-C137-476B-B3EA-5A54F8D4D6E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9" name="Rectangle 1037">
            <a:extLst>
              <a:ext uri="{FF2B5EF4-FFF2-40B4-BE49-F238E27FC236}">
                <a16:creationId xmlns:a16="http://schemas.microsoft.com/office/drawing/2014/main" id="{2E234E59-394E-4DFC-8838-16B123A48A3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D009F95-6ACD-47DA-B333-DCE5346BC742}"/>
              </a:ext>
            </a:extLst>
          </p:cNvPr>
          <p:cNvSpPr txBox="1"/>
          <p:nvPr userDrawn="1"/>
        </p:nvSpPr>
        <p:spPr>
          <a:xfrm>
            <a:off x="41565" y="6480355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Systems and </a:t>
            </a:r>
            <a:r>
              <a:rPr lang="en-US" sz="1800" u="none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en-US" sz="1800" kern="1200" dirty="0">
                <a:solidFill>
                  <a:srgbClr val="2E75B6"/>
                </a:solidFill>
                <a:latin typeface="+mn-lt"/>
                <a:ea typeface="+mn-ea"/>
                <a:cs typeface="+mn-cs"/>
              </a:rPr>
              <a:t> Management Section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AB57F6A-1ACD-4678-872A-38EEF24D92FE}"/>
              </a:ext>
            </a:extLst>
          </p:cNvPr>
          <p:cNvSpPr txBox="1"/>
          <p:nvPr userDrawn="1"/>
        </p:nvSpPr>
        <p:spPr>
          <a:xfrm>
            <a:off x="8949061" y="6400425"/>
            <a:ext cx="249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CloudSAMS</a:t>
            </a:r>
            <a:endParaRPr lang="en-US" sz="2800" b="1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ectangle 1032">
            <a:extLst>
              <a:ext uri="{FF2B5EF4-FFF2-40B4-BE49-F238E27FC236}">
                <a16:creationId xmlns:a16="http://schemas.microsoft.com/office/drawing/2014/main" id="{E6A5F99F-9F59-43CB-B56C-561C7B494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701813" y="6456677"/>
            <a:ext cx="1195851" cy="457200"/>
          </a:xfrm>
          <a:prstGeom prst="rect">
            <a:avLst/>
          </a:prstGeom>
          <a:ln/>
        </p:spPr>
        <p:txBody>
          <a:bodyPr/>
          <a:lstStyle>
            <a:lvl1pPr algn="r">
              <a:defRPr lang="zh-HK" altLang="en-US" sz="1800" kern="1200" smtClean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B3C8E2D-E91C-4BBB-B7BA-C2875630DAEF}" type="slidenum">
              <a:rPr lang="en-US" altLang="zh-HK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9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6" r:id="rId7"/>
    <p:sldLayoutId id="2147483667" r:id="rId8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altLang="zh-TW" sz="2600" b="1" dirty="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CF01"/>
        </a:buClr>
        <a:buSzPct val="60000"/>
        <a:buFont typeface="Wingdings" pitchFamily="2" charset="2"/>
        <a:buChar char="n"/>
        <a:tabLst/>
        <a:defRPr lang="en-US" altLang="zh-TW" sz="2800" dirty="0">
          <a:solidFill>
            <a:srgbClr val="660066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tabLst/>
        <a:defRPr lang="en-US" altLang="zh-TW" sz="2400" dirty="0">
          <a:solidFill>
            <a:srgbClr val="9900CC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E4A8"/>
        </a:buClr>
        <a:buSzPct val="50000"/>
        <a:buFont typeface="Wingdings" pitchFamily="2" charset="2"/>
        <a:buChar char="n"/>
        <a:tabLst/>
        <a:defRPr lang="en-US" altLang="zh-TW" sz="2000" dirty="0">
          <a:solidFill>
            <a:srgbClr val="6600CC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3333CC"/>
        </a:buClr>
        <a:buSzPct val="55000"/>
        <a:buFont typeface="Wingdings" pitchFamily="2" charset="2"/>
        <a:buChar char="n"/>
        <a:tabLst/>
        <a:defRPr lang="en-US" altLang="zh-TW" sz="1800" kern="1200" noProof="0" dirty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050">
          <a:solidFill>
            <a:schemeClr val="tx1"/>
          </a:solidFill>
          <a:latin typeface="Tahoma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05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E53A21EC-896E-45A5-8B84-DF47F1561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/>
          <a:p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「學生資料」模組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CC95342-8025-4EF7-BD35-40C728ED0EDB}"/>
              </a:ext>
            </a:extLst>
          </p:cNvPr>
          <p:cNvSpPr txBox="1">
            <a:spLocks/>
          </p:cNvSpPr>
          <p:nvPr/>
        </p:nvSpPr>
        <p:spPr bwMode="auto">
          <a:xfrm>
            <a:off x="6899242" y="3581400"/>
            <a:ext cx="2447958" cy="93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altLang="zh-TW" kern="0" dirty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(STU)</a:t>
            </a:r>
            <a:endParaRPr lang="zh-TW" altLang="en-US" kern="0" dirty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6580488"/>
      </p:ext>
    </p:extLst>
  </p:cSld>
  <p:clrMapOvr>
    <a:masterClrMapping/>
  </p:clrMapOvr>
  <p:transition advTm="411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10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17E8444A-61C9-404E-A8BA-1B07E57C6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latin typeface="+mj-ea"/>
              </a:rPr>
              <a:t>利用學位分配組數據註冊</a:t>
            </a:r>
            <a:r>
              <a:rPr kumimoji="1" lang="en-US" altLang="zh-TW" sz="3200" kern="1200" dirty="0">
                <a:latin typeface="+mj-ea"/>
              </a:rPr>
              <a:t>(3)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AE8BA1-B99F-4553-8486-1A01CE04A8A6}"/>
              </a:ext>
            </a:extLst>
          </p:cNvPr>
          <p:cNvSpPr txBox="1">
            <a:spLocks noChangeArrowheads="1"/>
          </p:cNvSpPr>
          <p:nvPr/>
        </p:nvSpPr>
        <p:spPr>
          <a:xfrm>
            <a:off x="1698632" y="1232546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indent="0"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中一派位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在此模組為所匯入的學生註冊，並輸入所需數據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E684C845-DD2B-4C79-AE1E-82639240DD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992264"/>
              </p:ext>
            </p:extLst>
          </p:nvPr>
        </p:nvGraphicFramePr>
        <p:xfrm>
          <a:off x="1769156" y="2240608"/>
          <a:ext cx="8132762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8132885" imgH="3998096" progId="">
                  <p:embed/>
                </p:oleObj>
              </mc:Choice>
              <mc:Fallback>
                <p:oleObj r:id="rId3" imgW="8132885" imgH="399809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9156" y="2240608"/>
                        <a:ext cx="8132762" cy="399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07328"/>
      </p:ext>
    </p:extLst>
  </p:cSld>
  <p:clrMapOvr>
    <a:masterClrMapping/>
  </p:clrMapOvr>
  <p:transition advTm="1427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11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DC7A3AF-49F9-4BDF-96C8-4909BBAFD54F}"/>
              </a:ext>
            </a:extLst>
          </p:cNvPr>
          <p:cNvSpPr txBox="1">
            <a:spLocks noChangeArrowheads="1"/>
          </p:cNvSpPr>
          <p:nvPr/>
        </p:nvSpPr>
        <p:spPr>
          <a:xfrm>
            <a:off x="205943" y="1811968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>
              <a:spcBef>
                <a:spcPct val="50000"/>
              </a:spcBef>
              <a:buNone/>
              <a:defRPr/>
            </a:pPr>
            <a:r>
              <a:rPr kumimoji="1" lang="zh-TW" alt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練習一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kumimoji="1"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kumimoji="1"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設定學生預設資料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kumimoji="1" lang="en-US" altLang="zh-TW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kumimoji="1" lang="zh-TW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自行設定用戶欄位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992449"/>
      </p:ext>
    </p:extLst>
  </p:cSld>
  <p:clrMapOvr>
    <a:masterClrMapping/>
  </p:clrMapOvr>
  <p:transition advTm="3078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12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2971969B-EADD-4C0E-9B95-2B7B5A09D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設定學生預設資料</a:t>
            </a:r>
            <a:r>
              <a:rPr lang="en-US" altLang="zh-TW" sz="3200" dirty="0">
                <a:solidFill>
                  <a:schemeClr val="tx1"/>
                </a:solidFill>
              </a:rPr>
              <a:t>(1)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9D99E05-3BD2-4EFD-BA59-5A7D03E46B6D}"/>
              </a:ext>
            </a:extLst>
          </p:cNvPr>
          <p:cNvSpPr txBox="1">
            <a:spLocks noChangeArrowheads="1"/>
          </p:cNvSpPr>
          <p:nvPr/>
        </p:nvSpPr>
        <p:spPr>
          <a:xfrm>
            <a:off x="1618383" y="1232546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zh-TW" b="1" dirty="0">
                <a:solidFill>
                  <a:schemeClr val="tx1"/>
                </a:solidFill>
              </a:rPr>
              <a:t>A.</a:t>
            </a:r>
            <a:r>
              <a:rPr lang="zh-TW" altLang="en-US" b="1" dirty="0">
                <a:solidFill>
                  <a:schemeClr val="tx1"/>
                </a:solidFill>
              </a:rPr>
              <a:t> 設定學生資料預設</a:t>
            </a:r>
            <a:r>
              <a:rPr lang="en-US" altLang="zh-TW" b="1" dirty="0">
                <a:solidFill>
                  <a:schemeClr val="tx1"/>
                </a:solidFill>
              </a:rPr>
              <a:t>︰</a:t>
            </a:r>
            <a:endParaRPr lang="zh-TW" alt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TW" b="1" dirty="0">
                <a:solidFill>
                  <a:schemeClr val="tx1"/>
                </a:solidFill>
              </a:rPr>
              <a:t>1.</a:t>
            </a:r>
            <a:r>
              <a:rPr lang="zh-TW" altLang="en-US" b="1" dirty="0">
                <a:solidFill>
                  <a:schemeClr val="tx1"/>
                </a:solidFill>
              </a:rPr>
              <a:t> 學生資料 </a:t>
            </a:r>
            <a:r>
              <a:rPr lang="en-US" altLang="zh-TW" b="1" dirty="0">
                <a:solidFill>
                  <a:schemeClr val="tx1"/>
                </a:solidFill>
              </a:rPr>
              <a:t>&gt; </a:t>
            </a:r>
            <a:r>
              <a:rPr lang="zh-TW" altLang="en-US" b="1" dirty="0">
                <a:solidFill>
                  <a:schemeClr val="tx1"/>
                </a:solidFill>
              </a:rPr>
              <a:t>設定 </a:t>
            </a:r>
            <a:r>
              <a:rPr lang="en-US" altLang="zh-TW" b="1" dirty="0">
                <a:solidFill>
                  <a:schemeClr val="tx1"/>
                </a:solidFill>
              </a:rPr>
              <a:t>&gt; </a:t>
            </a:r>
            <a:r>
              <a:rPr lang="zh-TW" altLang="en-US" b="1" dirty="0">
                <a:solidFill>
                  <a:schemeClr val="tx1"/>
                </a:solidFill>
              </a:rPr>
              <a:t>學生資料預設</a:t>
            </a:r>
            <a:endParaRPr lang="en-US" altLang="zh-TW" b="1" dirty="0">
              <a:solidFill>
                <a:schemeClr val="tx1"/>
              </a:solidFill>
            </a:endParaRPr>
          </a:p>
          <a:p>
            <a:pPr marL="0" indent="0" defTabSz="450850">
              <a:lnSpc>
                <a:spcPct val="80000"/>
              </a:lnSpc>
              <a:buNone/>
            </a:pPr>
            <a:r>
              <a:rPr lang="en-US" altLang="zh-TW" b="1" dirty="0">
                <a:solidFill>
                  <a:schemeClr val="tx1"/>
                </a:solidFill>
              </a:rPr>
              <a:t>2.</a:t>
            </a:r>
            <a:r>
              <a:rPr lang="zh-TW" altLang="en-US" b="1" dirty="0">
                <a:solidFill>
                  <a:schemeClr val="tx1"/>
                </a:solidFill>
              </a:rPr>
              <a:t> 為提高輸入效率，</a:t>
            </a:r>
            <a:r>
              <a:rPr lang="zh-TW" altLang="en-US" b="1" dirty="0">
                <a:solidFill>
                  <a:srgbClr val="FF0000"/>
                </a:solidFill>
              </a:rPr>
              <a:t>每年</a:t>
            </a:r>
            <a:r>
              <a:rPr lang="zh-TW" altLang="en-US" b="1" dirty="0">
                <a:solidFill>
                  <a:schemeClr val="tx1"/>
                </a:solidFill>
              </a:rPr>
              <a:t>可在此模組先為必須欄位設定「預設值」，如</a:t>
            </a:r>
            <a:r>
              <a:rPr lang="zh-TW" altLang="en-US" b="1" dirty="0">
                <a:solidFill>
                  <a:srgbClr val="FF0000"/>
                </a:solidFill>
              </a:rPr>
              <a:t>首次出席日期</a:t>
            </a:r>
            <a:r>
              <a:rPr lang="zh-TW" altLang="en-US" b="1" dirty="0">
                <a:solidFill>
                  <a:schemeClr val="tx1"/>
                </a:solidFill>
              </a:rPr>
              <a:t>及</a:t>
            </a:r>
            <a:r>
              <a:rPr lang="zh-TW" altLang="en-US" b="1" dirty="0">
                <a:solidFill>
                  <a:srgbClr val="FF0000"/>
                </a:solidFill>
              </a:rPr>
              <a:t>取錄日期</a:t>
            </a:r>
            <a:r>
              <a:rPr lang="zh-TW" altLang="en-US" b="1" dirty="0">
                <a:solidFill>
                  <a:schemeClr val="tx1"/>
                </a:solidFill>
              </a:rPr>
              <a:t>。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46AF363-B87A-4003-A57A-BF86C31BF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29" y="2805612"/>
            <a:ext cx="7196543" cy="3768417"/>
          </a:xfrm>
          <a:prstGeom prst="rect">
            <a:avLst/>
          </a:prstGeom>
        </p:spPr>
      </p:pic>
      <p:sp>
        <p:nvSpPr>
          <p:cNvPr id="9" name="Rectangle 37">
            <a:extLst>
              <a:ext uri="{FF2B5EF4-FFF2-40B4-BE49-F238E27FC236}">
                <a16:creationId xmlns:a16="http://schemas.microsoft.com/office/drawing/2014/main" id="{3DF7593C-98F5-42CD-A2F3-527B11782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858" y="3428999"/>
            <a:ext cx="2393134" cy="2654929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zh-HK" sz="2000">
              <a:solidFill>
                <a:schemeClr val="hlink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B1DAAC-C3D5-4841-A015-BDB099385F98}"/>
              </a:ext>
            </a:extLst>
          </p:cNvPr>
          <p:cNvSpPr/>
          <p:nvPr/>
        </p:nvSpPr>
        <p:spPr bwMode="auto">
          <a:xfrm>
            <a:off x="2789529" y="3078178"/>
            <a:ext cx="605620" cy="28065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5D667C0-F1BB-4AAD-BED3-6591B3886BE3}"/>
              </a:ext>
            </a:extLst>
          </p:cNvPr>
          <p:cNvSpPr/>
          <p:nvPr/>
        </p:nvSpPr>
        <p:spPr>
          <a:xfrm>
            <a:off x="4477141" y="5543907"/>
            <a:ext cx="175246" cy="163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57764"/>
      </p:ext>
    </p:extLst>
  </p:cSld>
  <p:clrMapOvr>
    <a:masterClrMapping/>
  </p:clrMapOvr>
  <p:transition advTm="1994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13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5775834C-39AF-42A0-8263-497DF70E1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設定學生預設資料</a:t>
            </a:r>
            <a:r>
              <a:rPr lang="en-US" altLang="zh-TW" sz="3200" dirty="0">
                <a:solidFill>
                  <a:schemeClr val="tx1"/>
                </a:solidFill>
              </a:rPr>
              <a:t>(2)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B42B33-50B5-417B-9308-989AAF3C91F2}"/>
              </a:ext>
            </a:extLst>
          </p:cNvPr>
          <p:cNvSpPr txBox="1">
            <a:spLocks noChangeArrowheads="1"/>
          </p:cNvSpPr>
          <p:nvPr/>
        </p:nvSpPr>
        <p:spPr>
          <a:xfrm>
            <a:off x="2060510" y="1232546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zh-TW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用戶設定欄位</a:t>
            </a:r>
            <a:r>
              <a:rPr lang="en-US" altLang="zh-TW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endParaRPr lang="zh-TW" altLang="en-US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TW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lang="en-US" altLang="zh-TW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 </a:t>
            </a:r>
            <a:r>
              <a:rPr lang="en-US" altLang="zh-TW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用戶設定欄位</a:t>
            </a:r>
            <a:endParaRPr lang="en-US" altLang="zh-TW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TW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輸入欄位文字 </a:t>
            </a:r>
            <a:r>
              <a:rPr lang="en-US" altLang="zh-TW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在顯示欄中</a:t>
            </a:r>
            <a:r>
              <a:rPr lang="en-US" altLang="zh-TW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左方</a:t>
            </a:r>
            <a:r>
              <a:rPr lang="en-US" altLang="zh-TW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選擇是否須顯示欄位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D00F048-EB9A-416D-B23B-B1DE1AF7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44" y="2491792"/>
            <a:ext cx="4940457" cy="39827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3E04AFE-6F13-44F0-A2AB-AB38496A791A}"/>
              </a:ext>
            </a:extLst>
          </p:cNvPr>
          <p:cNvSpPr/>
          <p:nvPr/>
        </p:nvSpPr>
        <p:spPr bwMode="auto">
          <a:xfrm>
            <a:off x="2778021" y="3429000"/>
            <a:ext cx="4940457" cy="24670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05E408C-5974-4F18-A65D-4E501C22F4C8}"/>
              </a:ext>
            </a:extLst>
          </p:cNvPr>
          <p:cNvSpPr/>
          <p:nvPr/>
        </p:nvSpPr>
        <p:spPr bwMode="auto">
          <a:xfrm>
            <a:off x="2778021" y="5625454"/>
            <a:ext cx="4940457" cy="24670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C404D31-E6A4-46CC-8205-2D9B0E97B61C}"/>
              </a:ext>
            </a:extLst>
          </p:cNvPr>
          <p:cNvSpPr/>
          <p:nvPr/>
        </p:nvSpPr>
        <p:spPr bwMode="auto">
          <a:xfrm>
            <a:off x="2880344" y="2752253"/>
            <a:ext cx="585740" cy="24670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9328742"/>
      </p:ext>
    </p:extLst>
  </p:cSld>
  <p:clrMapOvr>
    <a:masterClrMapping/>
  </p:clrMapOvr>
  <p:transition advTm="3126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14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04883609-5881-47C5-88CE-F827B01D2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自行設定用戶欄位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152DCB8-D13D-49D8-BC52-4B647128CF82}"/>
              </a:ext>
            </a:extLst>
          </p:cNvPr>
          <p:cNvSpPr txBox="1"/>
          <p:nvPr/>
        </p:nvSpPr>
        <p:spPr>
          <a:xfrm>
            <a:off x="9349951" y="504308"/>
            <a:ext cx="2514682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練習一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HK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4D3D26A-7F8E-4826-873D-BBB381979302}"/>
              </a:ext>
            </a:extLst>
          </p:cNvPr>
          <p:cNvSpPr txBox="1">
            <a:spLocks noChangeArrowheads="1"/>
          </p:cNvSpPr>
          <p:nvPr/>
        </p:nvSpPr>
        <p:spPr>
          <a:xfrm>
            <a:off x="1990171" y="1299118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用戶設定欄位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︰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indent="0">
              <a:lnSpc>
                <a:spcPct val="80000"/>
              </a:lnSpc>
              <a:buClr>
                <a:srgbClr val="FFCF01"/>
              </a:buClr>
              <a:buNone/>
            </a:pPr>
            <a:r>
              <a:rPr kumimoji="1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kumimoji="1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學生概況 </a:t>
            </a:r>
            <a:r>
              <a:rPr kumimoji="1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搜尋學生 </a:t>
            </a:r>
            <a:r>
              <a:rPr kumimoji="1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其他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0BBB8FC2-E0D6-4D3D-9047-EADBD2E01D54}"/>
              </a:ext>
            </a:extLst>
          </p:cNvPr>
          <p:cNvSpPr txBox="1">
            <a:spLocks noChangeArrowheads="1"/>
          </p:cNvSpPr>
          <p:nvPr/>
        </p:nvSpPr>
        <p:spPr>
          <a:xfrm>
            <a:off x="1990171" y="4332091"/>
            <a:ext cx="11236907" cy="57060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spcBef>
                <a:spcPct val="50000"/>
              </a:spcBef>
              <a:buNone/>
              <a:defRPr/>
            </a:pPr>
            <a:r>
              <a:rPr kumimoji="1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kumimoji="1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資料上載 </a:t>
            </a:r>
            <a:r>
              <a:rPr kumimoji="1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下載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70951FF-6769-4A3F-A9D9-483F231A3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404" y="2086132"/>
            <a:ext cx="4820594" cy="224595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2CB90753-2EDF-428C-AE2D-C0075623E0EB}"/>
              </a:ext>
            </a:extLst>
          </p:cNvPr>
          <p:cNvSpPr/>
          <p:nvPr/>
        </p:nvSpPr>
        <p:spPr bwMode="auto">
          <a:xfrm>
            <a:off x="3020404" y="3992579"/>
            <a:ext cx="5101251" cy="21636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0327CC13-25D6-4B47-A3D5-C6464C71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019" y="4796158"/>
            <a:ext cx="3539905" cy="175394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B3643485-8039-47AD-91F5-5BAE37761B7F}"/>
              </a:ext>
            </a:extLst>
          </p:cNvPr>
          <p:cNvSpPr/>
          <p:nvPr/>
        </p:nvSpPr>
        <p:spPr bwMode="auto">
          <a:xfrm>
            <a:off x="3020404" y="3227697"/>
            <a:ext cx="675560" cy="21635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E11A435-809D-4F7E-AACB-36D55E22A8E0}"/>
              </a:ext>
            </a:extLst>
          </p:cNvPr>
          <p:cNvSpPr/>
          <p:nvPr/>
        </p:nvSpPr>
        <p:spPr bwMode="auto">
          <a:xfrm>
            <a:off x="3556315" y="5492733"/>
            <a:ext cx="279298" cy="18039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909A899C-4AD6-4958-9C83-750191707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664" y="4902694"/>
            <a:ext cx="393382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17801"/>
      </p:ext>
    </p:extLst>
  </p:cSld>
  <p:clrMapOvr>
    <a:masterClrMapping/>
  </p:clrMapOvr>
  <p:transition advTm="3628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15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C762DD14-28E5-479E-80A0-7F8378CA8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597" y="358596"/>
            <a:ext cx="5829300" cy="1077218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「學生資料」模組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(STU)</a:t>
            </a:r>
            <a:b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32C4A-C9C0-4034-9EEC-4B990A5E4A86}"/>
              </a:ext>
            </a:extLst>
          </p:cNvPr>
          <p:cNvSpPr txBox="1">
            <a:spLocks noChangeArrowheads="1"/>
          </p:cNvSpPr>
          <p:nvPr/>
        </p:nvSpPr>
        <p:spPr>
          <a:xfrm>
            <a:off x="205943" y="1811968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練習</a:t>
            </a:r>
            <a:r>
              <a:rPr kumimoji="1" lang="zh-TW" alt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kumimoji="1" lang="zh-TW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新生註冊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307006"/>
      </p:ext>
    </p:extLst>
  </p:cSld>
  <p:clrMapOvr>
    <a:masterClrMapping/>
  </p:clrMapOvr>
  <p:transition advTm="2597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16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231326DD-53CA-46D0-89EB-D81C43E25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個別註冊</a:t>
            </a:r>
            <a:r>
              <a:rPr lang="en-US" altLang="zh-TW" sz="3200" dirty="0">
                <a:solidFill>
                  <a:schemeClr val="tx1"/>
                </a:solidFill>
              </a:rPr>
              <a:t>(1)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9A85F4EF-61C0-44DC-91E4-4264E69F2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8175" y="261790"/>
            <a:ext cx="1979613" cy="1474787"/>
          </a:xfrm>
          <a:prstGeom prst="irregularSeal1">
            <a:avLst/>
          </a:prstGeom>
          <a:solidFill>
            <a:schemeClr val="accent2"/>
          </a:solidFill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即時核對資料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25F3C8D-A026-4D08-8929-72382423E2A2}"/>
              </a:ext>
            </a:extLst>
          </p:cNvPr>
          <p:cNvSpPr txBox="1">
            <a:spLocks noChangeArrowheads="1"/>
          </p:cNvSpPr>
          <p:nvPr/>
        </p:nvSpPr>
        <p:spPr>
          <a:xfrm>
            <a:off x="2221284" y="1232546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學生資料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個別註冊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</a:t>
            </a:r>
            <a:r>
              <a:rPr lang="zh-TW" altLang="en-US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 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註冊後 學生註冊編號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(Reg No) 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不可更改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 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有黃色底的欄目為必須輸入的資料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Tx/>
              <a:buChar char="-"/>
              <a:tabLst/>
              <a:defRPr/>
            </a:pP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E244CA9-ED64-43A5-80DE-0950B488A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7327" r="43713" b="19043"/>
          <a:stretch/>
        </p:blipFill>
        <p:spPr>
          <a:xfrm>
            <a:off x="2489140" y="2858718"/>
            <a:ext cx="1235693" cy="351735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2E4FD1E-79A5-4518-A317-4E38EB04D0DA}"/>
              </a:ext>
            </a:extLst>
          </p:cNvPr>
          <p:cNvSpPr/>
          <p:nvPr/>
        </p:nvSpPr>
        <p:spPr bwMode="auto">
          <a:xfrm>
            <a:off x="2757725" y="6020554"/>
            <a:ext cx="534155" cy="16296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76355271-96F7-47B8-8112-FD6366564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629231"/>
              </p:ext>
            </p:extLst>
          </p:nvPr>
        </p:nvGraphicFramePr>
        <p:xfrm>
          <a:off x="3943805" y="2885626"/>
          <a:ext cx="5490470" cy="340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4" imgW="6392711" imgH="3960495" progId="">
                  <p:embed/>
                </p:oleObj>
              </mc:Choice>
              <mc:Fallback>
                <p:oleObj r:id="rId4" imgW="6392711" imgH="3960495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3805" y="2885626"/>
                        <a:ext cx="5490470" cy="340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262888"/>
      </p:ext>
    </p:extLst>
  </p:cSld>
  <p:clrMapOvr>
    <a:masterClrMapping/>
  </p:clrMapOvr>
  <p:transition advTm="3339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17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0AC1C6B1-945B-415E-A81D-2A59AB4AE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個別註冊</a:t>
            </a:r>
            <a:r>
              <a:rPr lang="en-US" altLang="zh-TW" sz="3200" dirty="0">
                <a:solidFill>
                  <a:schemeClr val="tx1"/>
                </a:solidFill>
              </a:rPr>
              <a:t>(2) – </a:t>
            </a:r>
            <a:r>
              <a:rPr lang="zh-TW" altLang="en-US" sz="3200" dirty="0">
                <a:solidFill>
                  <a:schemeClr val="tx1"/>
                </a:solidFill>
              </a:rPr>
              <a:t>英文姓名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7FFCCB-CBAF-4ABE-9635-9C33D7C4DC70}"/>
              </a:ext>
            </a:extLst>
          </p:cNvPr>
          <p:cNvSpPr txBox="1">
            <a:spLocks noChangeArrowheads="1"/>
          </p:cNvSpPr>
          <p:nvPr/>
        </p:nvSpPr>
        <p:spPr>
          <a:xfrm>
            <a:off x="1507851" y="1232546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/>
            <a:r>
              <a:rPr lang="zh-TW" altLang="en-GB" sz="2800" b="1" dirty="0">
                <a:solidFill>
                  <a:schemeClr val="tx1"/>
                </a:solidFill>
              </a:rPr>
              <a:t>英文姓名</a:t>
            </a:r>
            <a:r>
              <a:rPr lang="zh-TW" altLang="en-US" sz="2800" b="1" dirty="0">
                <a:solidFill>
                  <a:schemeClr val="tx1"/>
                </a:solidFill>
              </a:rPr>
              <a:t>最長為</a:t>
            </a:r>
            <a:r>
              <a:rPr lang="en-US" altLang="zh-TW" sz="2800" b="1" dirty="0">
                <a:solidFill>
                  <a:schemeClr val="tx1"/>
                </a:solidFill>
              </a:rPr>
              <a:t>35</a:t>
            </a:r>
            <a:r>
              <a:rPr lang="zh-TW" altLang="en-US" sz="2800" b="1" dirty="0">
                <a:solidFill>
                  <a:schemeClr val="tx1"/>
                </a:solidFill>
              </a:rPr>
              <a:t>字元，當中</a:t>
            </a:r>
            <a:r>
              <a:rPr lang="zh-TW" altLang="en-GB" sz="2800" b="1" dirty="0">
                <a:solidFill>
                  <a:schemeClr val="tx1"/>
                </a:solidFill>
              </a:rPr>
              <a:t>包含字母，</a:t>
            </a:r>
            <a:r>
              <a:rPr lang="zh-TW" altLang="en-US" sz="2800" b="1" dirty="0">
                <a:solidFill>
                  <a:schemeClr val="tx1"/>
                </a:solidFill>
              </a:rPr>
              <a:t>並</a:t>
            </a:r>
            <a:r>
              <a:rPr lang="zh-TW" altLang="en-GB" sz="2800" b="1" dirty="0">
                <a:solidFill>
                  <a:schemeClr val="tx1"/>
                </a:solidFill>
              </a:rPr>
              <a:t>容許特殊符號 </a:t>
            </a:r>
            <a:r>
              <a:rPr lang="en-GB" altLang="zh-TW" sz="2800" b="1" dirty="0">
                <a:solidFill>
                  <a:schemeClr val="tx1"/>
                </a:solidFill>
              </a:rPr>
              <a:t>full stop(.)</a:t>
            </a:r>
            <a:r>
              <a:rPr lang="zh-TW" altLang="en-GB" sz="2800" b="1" dirty="0">
                <a:solidFill>
                  <a:schemeClr val="tx1"/>
                </a:solidFill>
              </a:rPr>
              <a:t>、</a:t>
            </a:r>
            <a:r>
              <a:rPr lang="en-GB" altLang="zh-TW" sz="2800" b="1" dirty="0">
                <a:solidFill>
                  <a:schemeClr val="tx1"/>
                </a:solidFill>
              </a:rPr>
              <a:t>hyphen (-)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zh-TW" altLang="en-GB" sz="2800" b="1" dirty="0">
                <a:solidFill>
                  <a:schemeClr val="tx1"/>
                </a:solidFill>
              </a:rPr>
              <a:t>和 </a:t>
            </a:r>
            <a:r>
              <a:rPr lang="en-GB" altLang="zh-TW" sz="2800" b="1" dirty="0">
                <a:solidFill>
                  <a:schemeClr val="tx1"/>
                </a:solidFill>
              </a:rPr>
              <a:t>apostrophe (</a:t>
            </a:r>
            <a:r>
              <a:rPr lang="en-US" altLang="zh-TW" sz="2800" b="1" dirty="0">
                <a:solidFill>
                  <a:schemeClr val="tx1"/>
                </a:solidFill>
              </a:rPr>
              <a:t>'</a:t>
            </a:r>
            <a:r>
              <a:rPr lang="en-GB" altLang="zh-TW" sz="2800" b="1" dirty="0">
                <a:solidFill>
                  <a:schemeClr val="tx1"/>
                </a:solidFill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Tx/>
              <a:buChar char="-"/>
              <a:tabLst/>
              <a:defRPr/>
            </a:pP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9B0E0A6-271E-49FB-93C8-0D56C75D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41" y="2240608"/>
            <a:ext cx="9874879" cy="283150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B350381-4DCF-4B81-9583-7FBEF5B01C4B}"/>
              </a:ext>
            </a:extLst>
          </p:cNvPr>
          <p:cNvSpPr/>
          <p:nvPr/>
        </p:nvSpPr>
        <p:spPr bwMode="auto">
          <a:xfrm>
            <a:off x="1577030" y="3384230"/>
            <a:ext cx="4341449" cy="35734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4581253"/>
      </p:ext>
    </p:extLst>
  </p:cSld>
  <p:clrMapOvr>
    <a:masterClrMapping/>
  </p:clrMapOvr>
  <p:transition advTm="31906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18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BA28A635-CA44-4AE5-B38B-989D1DB5A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個別註冊</a:t>
            </a:r>
            <a:r>
              <a:rPr lang="en-US" altLang="zh-TW" sz="3200" dirty="0">
                <a:solidFill>
                  <a:schemeClr val="tx1"/>
                </a:solidFill>
              </a:rPr>
              <a:t>(3) – </a:t>
            </a:r>
            <a:r>
              <a:rPr lang="zh-TW" altLang="en-US" sz="3200" dirty="0">
                <a:solidFill>
                  <a:schemeClr val="tx1"/>
                </a:solidFill>
              </a:rPr>
              <a:t>英文姓名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01D7F50-77E3-491B-BF72-75D2261DE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042" y="3344818"/>
            <a:ext cx="6933813" cy="1931404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E8AC662-C6D4-4353-BEFE-1F1597B902F7}"/>
              </a:ext>
            </a:extLst>
          </p:cNvPr>
          <p:cNvSpPr txBox="1">
            <a:spLocks noChangeArrowheads="1"/>
          </p:cNvSpPr>
          <p:nvPr/>
        </p:nvSpPr>
        <p:spPr>
          <a:xfrm>
            <a:off x="2160894" y="1432313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FFCF01"/>
              </a:buClr>
              <a:buNone/>
              <a:defRPr/>
            </a:pP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學生註冊編號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(Reg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No)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kumimoji="1" lang="zh-HK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學生編號</a:t>
            </a:r>
            <a:r>
              <a:rPr kumimoji="1"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(STRN)</a:t>
            </a:r>
            <a:r>
              <a:rPr kumimoji="1"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的分別？</a:t>
            </a:r>
            <a:endParaRPr kumimoji="1"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Tx/>
              <a:buChar char="-"/>
              <a:tabLst/>
              <a:defRPr/>
            </a:pP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sp>
        <p:nvSpPr>
          <p:cNvPr id="6" name="Line 17">
            <a:extLst>
              <a:ext uri="{FF2B5EF4-FFF2-40B4-BE49-F238E27FC236}">
                <a16:creationId xmlns:a16="http://schemas.microsoft.com/office/drawing/2014/main" id="{DD7D5128-EAC8-48BA-B1CC-0095116EC75B}"/>
              </a:ext>
            </a:extLst>
          </p:cNvPr>
          <p:cNvSpPr>
            <a:spLocks noChangeShapeType="1"/>
          </p:cNvSpPr>
          <p:nvPr/>
        </p:nvSpPr>
        <p:spPr bwMode="gray">
          <a:xfrm>
            <a:off x="2775607" y="3275047"/>
            <a:ext cx="520970" cy="6624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HK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01E116C-C977-4B2E-AF06-73A73CE68A85}"/>
              </a:ext>
            </a:extLst>
          </p:cNvPr>
          <p:cNvSpPr txBox="1"/>
          <p:nvPr/>
        </p:nvSpPr>
        <p:spPr>
          <a:xfrm>
            <a:off x="1733134" y="2167057"/>
            <a:ext cx="3793459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學生註冊編號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Reg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No)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為學校預設的號碼。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用戶不可更改。</a:t>
            </a:r>
            <a:r>
              <a:rPr lang="zh-CN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387F6BA6-A767-4D7B-AEAC-00DB11C52D3F}"/>
              </a:ext>
            </a:extLst>
          </p:cNvPr>
          <p:cNvSpPr>
            <a:spLocks noChangeShapeType="1"/>
          </p:cNvSpPr>
          <p:nvPr/>
        </p:nvSpPr>
        <p:spPr bwMode="gray">
          <a:xfrm flipH="1">
            <a:off x="7084805" y="3311986"/>
            <a:ext cx="923730" cy="6255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HK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7E7CAF8-14E2-45AE-8595-C7D55A9C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09" y="5342027"/>
            <a:ext cx="5837081" cy="1181821"/>
          </a:xfrm>
          <a:prstGeom prst="rect">
            <a:avLst/>
          </a:prstGeom>
        </p:spPr>
      </p:pic>
      <p:sp>
        <p:nvSpPr>
          <p:cNvPr id="22" name="矩形 3">
            <a:extLst>
              <a:ext uri="{FF2B5EF4-FFF2-40B4-BE49-F238E27FC236}">
                <a16:creationId xmlns:a16="http://schemas.microsoft.com/office/drawing/2014/main" id="{391205A3-B737-4F37-A91D-5852778F9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129" y="1936344"/>
            <a:ext cx="5034684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學生編號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(STRN)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如存在即為有效。若學生編號一欄空白，必須為香港身份證號碼、香港出生證明書或其他身份證明文件類型及其號碼輸入有效號碼</a:t>
            </a:r>
            <a:endParaRPr lang="zh-CN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82195"/>
      </p:ext>
    </p:extLst>
  </p:cSld>
  <p:clrMapOvr>
    <a:masterClrMapping/>
  </p:clrMapOvr>
  <p:transition advTm="4507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19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13667393-C6B0-4972-98C9-4B236FD6E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練習二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r>
              <a:rPr lang="zh-TW" altLang="en-US" sz="3200" dirty="0">
                <a:solidFill>
                  <a:schemeClr val="tx1"/>
                </a:solidFill>
              </a:rPr>
              <a:t>：</a:t>
            </a:r>
            <a:r>
              <a:rPr kumimoji="1"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新生註冊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C460595-3025-4D39-812A-C6FC302B15DA}"/>
              </a:ext>
            </a:extLst>
          </p:cNvPr>
          <p:cNvSpPr txBox="1"/>
          <p:nvPr/>
        </p:nvSpPr>
        <p:spPr>
          <a:xfrm>
            <a:off x="9440720" y="396587"/>
            <a:ext cx="2427933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練習二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F1D0406E-8957-4C4E-8227-7DF69B08535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13076" y="1255556"/>
            <a:ext cx="8748588" cy="50013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kumimoji="1" lang="zh-TW" altLang="en-US" sz="22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輸入以下資料</a:t>
            </a:r>
            <a:r>
              <a:rPr kumimoji="1" lang="en-US" altLang="zh-TW" sz="22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學生註冊編號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︰202424+ 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主機號碼 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20242401)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英文姓名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︰(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你的英文名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	</a:t>
            </a:r>
            <a:r>
              <a:rPr kumimoji="1" lang="zh-HK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學生編號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︰(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留空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︰2024				</a:t>
            </a: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學校級別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中學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學校授課制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全日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	</a:t>
            </a: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級別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中三</a:t>
            </a:r>
            <a:endParaRPr kumimoji="1" lang="en-US" altLang="zh-TW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班別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︰3A				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班號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︰50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主機號碼 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出生日期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︰12/03/2011		</a:t>
            </a: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男 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女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家居區議會分區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灣仔區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首次出席日期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︰02/09/2024   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取錄日期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︰15/07/2024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香港身份證號碼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︰(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留空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身份證明文件類型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護照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身份證明文件號碼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︰(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種族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華人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		</a:t>
            </a:r>
            <a:r>
              <a:rPr kumimoji="1"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家庭常用語言</a:t>
            </a:r>
            <a:r>
              <a:rPr kumimoji="1" lang="en-US" altLang="zh-TW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華語</a:t>
            </a:r>
            <a:endParaRPr kumimoji="1" lang="en-US" altLang="zh-TW" sz="22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197576"/>
      </p:ext>
    </p:extLst>
  </p:cSld>
  <p:clrMapOvr>
    <a:masterClrMapping/>
  </p:clrMapOvr>
  <p:transition advTm="726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</a:t>
            </a:fld>
            <a:endParaRPr lang="en-US" dirty="0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057C9A5-7B70-460F-A733-3853CD1AF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latin typeface="+mj-ea"/>
              </a:rPr>
              <a:t>學生資料模組功能表 </a:t>
            </a:r>
            <a:r>
              <a:rPr kumimoji="1" lang="en-US" altLang="zh-TW" sz="3200" kern="1200" dirty="0">
                <a:latin typeface="+mj-ea"/>
              </a:rPr>
              <a:t>(1)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57" name="Text Box 45" descr="白色大理石">
            <a:extLst>
              <a:ext uri="{FF2B5EF4-FFF2-40B4-BE49-F238E27FC236}">
                <a16:creationId xmlns:a16="http://schemas.microsoft.com/office/drawing/2014/main" id="{E414E689-12A1-44AB-8ED3-3A60B23A7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327" y="2008071"/>
            <a:ext cx="1263650" cy="342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學生概況</a:t>
            </a:r>
          </a:p>
        </p:txBody>
      </p:sp>
      <p:sp>
        <p:nvSpPr>
          <p:cNvPr id="58" name="Text Box 47" descr="白色大理石">
            <a:extLst>
              <a:ext uri="{FF2B5EF4-FFF2-40B4-BE49-F238E27FC236}">
                <a16:creationId xmlns:a16="http://schemas.microsoft.com/office/drawing/2014/main" id="{E68B23A8-B7CE-4CBF-A3BC-B9124D585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327" y="2538296"/>
            <a:ext cx="13716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身高及體重</a:t>
            </a:r>
            <a:r>
              <a:rPr lang="zh-CN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59" name="Text Box 48" descr="白色大理石">
            <a:extLst>
              <a:ext uri="{FF2B5EF4-FFF2-40B4-BE49-F238E27FC236}">
                <a16:creationId xmlns:a16="http://schemas.microsoft.com/office/drawing/2014/main" id="{B0431F7A-ABE9-4C1D-8159-792A7F95D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327" y="3276484"/>
            <a:ext cx="1295400" cy="342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資料上載</a:t>
            </a:r>
            <a:r>
              <a:rPr lang="zh-CN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60" name="Text Box 49" descr="白色大理石">
            <a:extLst>
              <a:ext uri="{FF2B5EF4-FFF2-40B4-BE49-F238E27FC236}">
                <a16:creationId xmlns:a16="http://schemas.microsoft.com/office/drawing/2014/main" id="{C01BFDA0-024F-4CFB-B051-9FDD29253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327" y="3762259"/>
            <a:ext cx="1295400" cy="342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相片上載</a:t>
            </a:r>
            <a:r>
              <a:rPr lang="zh-CN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61" name="Text Box 50" descr="白色大理石">
            <a:extLst>
              <a:ext uri="{FF2B5EF4-FFF2-40B4-BE49-F238E27FC236}">
                <a16:creationId xmlns:a16="http://schemas.microsoft.com/office/drawing/2014/main" id="{31CD51A4-2DA4-4F32-85AA-0C4D07B1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327" y="4257559"/>
            <a:ext cx="1295400" cy="342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學社</a:t>
            </a:r>
            <a:r>
              <a:rPr lang="zh-CN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62" name="Text Box 51" descr="白色大理石">
            <a:extLst>
              <a:ext uri="{FF2B5EF4-FFF2-40B4-BE49-F238E27FC236}">
                <a16:creationId xmlns:a16="http://schemas.microsoft.com/office/drawing/2014/main" id="{44C2761F-6F35-462F-AF35-EF47C2098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327" y="4770321"/>
            <a:ext cx="1595264" cy="342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座位表</a:t>
            </a:r>
            <a:r>
              <a:rPr lang="zh-CN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設定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63" name="Text Box 52" descr="白色大理石">
            <a:extLst>
              <a:ext uri="{FF2B5EF4-FFF2-40B4-BE49-F238E27FC236}">
                <a16:creationId xmlns:a16="http://schemas.microsoft.com/office/drawing/2014/main" id="{40C6A525-8849-4328-9213-8D72AB7CD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327" y="5289434"/>
            <a:ext cx="1295400" cy="342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科目設定</a:t>
            </a:r>
            <a:r>
              <a:rPr lang="zh-CN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64" name="Text Box 53" descr="白色大理石">
            <a:extLst>
              <a:ext uri="{FF2B5EF4-FFF2-40B4-BE49-F238E27FC236}">
                <a16:creationId xmlns:a16="http://schemas.microsoft.com/office/drawing/2014/main" id="{2E171BC2-B545-4FB3-A138-A789E6648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740" y="1098434"/>
            <a:ext cx="2744787" cy="2057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學生資料</a:t>
            </a:r>
            <a:endParaRPr lang="zh-CN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地址</a:t>
            </a:r>
            <a:r>
              <a:rPr lang="zh-CN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在學資料</a:t>
            </a:r>
            <a:endParaRPr lang="zh-CN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監護人</a:t>
            </a:r>
            <a:r>
              <a:rPr lang="zh-CN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兄弟姊妹</a:t>
            </a:r>
            <a:r>
              <a:rPr lang="zh-CN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特殊教育</a:t>
            </a:r>
            <a:r>
              <a:rPr lang="zh-CN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其他：健康及用戶設定欄位</a:t>
            </a:r>
            <a:r>
              <a:rPr lang="zh-CN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文件</a:t>
            </a:r>
            <a:r>
              <a:rPr lang="zh-CN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身高及體重</a:t>
            </a:r>
          </a:p>
        </p:txBody>
      </p:sp>
      <p:sp>
        <p:nvSpPr>
          <p:cNvPr id="65" name="Text Box 54" descr="白色大理石">
            <a:extLst>
              <a:ext uri="{FF2B5EF4-FFF2-40B4-BE49-F238E27FC236}">
                <a16:creationId xmlns:a16="http://schemas.microsoft.com/office/drawing/2014/main" id="{5D411CE3-52A8-4D3E-A9AB-21C78AB17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644" y="3219378"/>
            <a:ext cx="1584325" cy="69528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學生資料 </a:t>
            </a:r>
          </a:p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監護人資料</a:t>
            </a:r>
            <a:endPara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66" name="Text Box 55" descr="白色大理石">
            <a:extLst>
              <a:ext uri="{FF2B5EF4-FFF2-40B4-BE49-F238E27FC236}">
                <a16:creationId xmlns:a16="http://schemas.microsoft.com/office/drawing/2014/main" id="{5E020875-2AD8-4598-957A-2E33CAA5B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327" y="4986866"/>
            <a:ext cx="3794125" cy="863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科目組別、選修科目</a:t>
            </a:r>
            <a:r>
              <a:rPr lang="zh-CN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跨班別科目</a:t>
            </a:r>
            <a:r>
              <a:rPr lang="zh-CN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r>
              <a: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(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科目集、非科目集</a:t>
            </a:r>
            <a:r>
              <a: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檔案上載</a:t>
            </a:r>
            <a:endParaRPr lang="en-US" altLang="zh-TW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en-US" altLang="zh-TW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67" name="Line 56">
            <a:extLst>
              <a:ext uri="{FF2B5EF4-FFF2-40B4-BE49-F238E27FC236}">
                <a16:creationId xmlns:a16="http://schemas.microsoft.com/office/drawing/2014/main" id="{A5478C01-9074-495B-A5FF-FF0D19E79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0927" y="2760546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Line 57">
            <a:extLst>
              <a:ext uri="{FF2B5EF4-FFF2-40B4-BE49-F238E27FC236}">
                <a16:creationId xmlns:a16="http://schemas.microsoft.com/office/drawing/2014/main" id="{5990B82B-DEEF-4226-8AC7-67BDE79E7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0927" y="2150946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Line 58">
            <a:extLst>
              <a:ext uri="{FF2B5EF4-FFF2-40B4-BE49-F238E27FC236}">
                <a16:creationId xmlns:a16="http://schemas.microsoft.com/office/drawing/2014/main" id="{5896DB08-D4A7-439D-A511-BF99F6BE7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0927" y="347492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Line 59">
            <a:extLst>
              <a:ext uri="{FF2B5EF4-FFF2-40B4-BE49-F238E27FC236}">
                <a16:creationId xmlns:a16="http://schemas.microsoft.com/office/drawing/2014/main" id="{CDD643F6-4DA1-412D-BDF8-0BB241E13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7977" y="2152534"/>
            <a:ext cx="627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Line 60">
            <a:extLst>
              <a:ext uri="{FF2B5EF4-FFF2-40B4-BE49-F238E27FC236}">
                <a16:creationId xmlns:a16="http://schemas.microsoft.com/office/drawing/2014/main" id="{73C9DEA5-E49A-415F-AB7E-ED8DCBF6AC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2527" y="2227146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Line 61">
            <a:extLst>
              <a:ext uri="{FF2B5EF4-FFF2-40B4-BE49-F238E27FC236}">
                <a16:creationId xmlns:a16="http://schemas.microsoft.com/office/drawing/2014/main" id="{C4A5A5D9-3DC1-4D58-B72E-11295A72F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727" y="3474921"/>
            <a:ext cx="17400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Line 62">
            <a:extLst>
              <a:ext uri="{FF2B5EF4-FFF2-40B4-BE49-F238E27FC236}">
                <a16:creationId xmlns:a16="http://schemas.microsoft.com/office/drawing/2014/main" id="{7AABC6FD-28A0-47FC-A5FE-9049DBA69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727" y="5506921"/>
            <a:ext cx="609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Line 64">
            <a:extLst>
              <a:ext uri="{FF2B5EF4-FFF2-40B4-BE49-F238E27FC236}">
                <a16:creationId xmlns:a16="http://schemas.microsoft.com/office/drawing/2014/main" id="{9B975F92-95C6-4F59-99C6-4EE1716CA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0927" y="3914659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Line 65">
            <a:extLst>
              <a:ext uri="{FF2B5EF4-FFF2-40B4-BE49-F238E27FC236}">
                <a16:creationId xmlns:a16="http://schemas.microsoft.com/office/drawing/2014/main" id="{52619200-9B68-47F2-A643-733A5ADF2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0927" y="4400434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Line 66">
            <a:extLst>
              <a:ext uri="{FF2B5EF4-FFF2-40B4-BE49-F238E27FC236}">
                <a16:creationId xmlns:a16="http://schemas.microsoft.com/office/drawing/2014/main" id="{5D2E4AE3-899F-422F-B7C2-52AE1E998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0927" y="4913196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Line 67">
            <a:extLst>
              <a:ext uri="{FF2B5EF4-FFF2-40B4-BE49-F238E27FC236}">
                <a16:creationId xmlns:a16="http://schemas.microsoft.com/office/drawing/2014/main" id="{6112D1A8-7F9D-4C0D-B7D9-E23970BF7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0927" y="5491046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Line 68">
            <a:extLst>
              <a:ext uri="{FF2B5EF4-FFF2-40B4-BE49-F238E27FC236}">
                <a16:creationId xmlns:a16="http://schemas.microsoft.com/office/drawing/2014/main" id="{72E18F40-17D2-4446-BFC9-4CD485F0E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0927" y="6108584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Line 69">
            <a:extLst>
              <a:ext uri="{FF2B5EF4-FFF2-40B4-BE49-F238E27FC236}">
                <a16:creationId xmlns:a16="http://schemas.microsoft.com/office/drawing/2014/main" id="{2A01036A-F608-4F5E-AEA6-3EBAD3000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0927" y="2150946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Text Box 70" descr="白色大理石">
            <a:extLst>
              <a:ext uri="{FF2B5EF4-FFF2-40B4-BE49-F238E27FC236}">
                <a16:creationId xmlns:a16="http://schemas.microsoft.com/office/drawing/2014/main" id="{4B33DBDB-1211-435A-9626-D5CB8293A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527" y="1098435"/>
            <a:ext cx="1462088" cy="18208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表格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</a:t>
            </a:r>
            <a:endPara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表格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表格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表格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Ds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表格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B &amp; As</a:t>
            </a:r>
          </a:p>
        </p:txBody>
      </p:sp>
      <p:sp>
        <p:nvSpPr>
          <p:cNvPr id="81" name="Text Box 72" descr="白色大理石">
            <a:extLst>
              <a:ext uri="{FF2B5EF4-FFF2-40B4-BE49-F238E27FC236}">
                <a16:creationId xmlns:a16="http://schemas.microsoft.com/office/drawing/2014/main" id="{E2E91B44-1605-4112-80F8-7860186C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439" y="5922846"/>
            <a:ext cx="2304231" cy="4191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畢業出路</a:t>
            </a:r>
            <a:r>
              <a:rPr lang="en-US" altLang="zh-TW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(</a:t>
            </a: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中學適用</a:t>
            </a:r>
            <a:r>
              <a:rPr lang="en-US" altLang="zh-TW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)</a:t>
            </a:r>
            <a:r>
              <a:rPr lang="zh-CN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en-US" altLang="zh-TW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82" name="Text Box 54" descr="白色大理石">
            <a:extLst>
              <a:ext uri="{FF2B5EF4-FFF2-40B4-BE49-F238E27FC236}">
                <a16:creationId xmlns:a16="http://schemas.microsoft.com/office/drawing/2014/main" id="{8C9444B0-C53B-4673-9B86-CE947ACE3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152" y="3204052"/>
            <a:ext cx="1287463" cy="71060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</a:pP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下載範本</a:t>
            </a:r>
            <a:r>
              <a:rPr lang="zh-CN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</a:pP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上載檔案</a:t>
            </a: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83" name="Line 60">
            <a:extLst>
              <a:ext uri="{FF2B5EF4-FFF2-40B4-BE49-F238E27FC236}">
                <a16:creationId xmlns:a16="http://schemas.microsoft.com/office/drawing/2014/main" id="{6819D2E0-F6BA-4F4A-8336-1B997AD2F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968" y="3474921"/>
            <a:ext cx="57118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7743596"/>
      </p:ext>
    </p:extLst>
  </p:cSld>
  <p:clrMapOvr>
    <a:masterClrMapping/>
  </p:clrMapOvr>
  <p:transition advTm="4262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20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2C407F05-6AC2-4E65-B1FC-8BAA105E8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整批註冊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59DC04-F4F5-4B2B-9411-89F242D5D6EF}"/>
              </a:ext>
            </a:extLst>
          </p:cNvPr>
          <p:cNvSpPr txBox="1">
            <a:spLocks noChangeArrowheads="1"/>
          </p:cNvSpPr>
          <p:nvPr/>
        </p:nvSpPr>
        <p:spPr>
          <a:xfrm>
            <a:off x="2080607" y="1232546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學生資料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註冊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整批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註冊</a:t>
            </a:r>
            <a:endParaRPr lang="en-US" altLang="zh-TW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可同時讓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個學生註冊。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Tx/>
              <a:buChar char="-"/>
              <a:tabLst/>
              <a:defRPr/>
            </a:pP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57D88C44-8D7A-4C7E-8016-25DF903A9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662757"/>
              </p:ext>
            </p:extLst>
          </p:nvPr>
        </p:nvGraphicFramePr>
        <p:xfrm>
          <a:off x="2151866" y="2129030"/>
          <a:ext cx="8774112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8774723" imgH="3763623" progId="">
                  <p:embed/>
                </p:oleObj>
              </mc:Choice>
              <mc:Fallback>
                <p:oleObj r:id="rId3" imgW="8774723" imgH="376362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1866" y="2129030"/>
                        <a:ext cx="8774112" cy="3763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531194"/>
      </p:ext>
    </p:extLst>
  </p:cSld>
  <p:clrMapOvr>
    <a:masterClrMapping/>
  </p:clrMapOvr>
  <p:transition advTm="510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21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8F2EFD54-BEE5-4764-8989-F8806ED93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0986" y="385609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註冊檔案上載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DA9FA9-F071-4B78-ADCD-1512B0FD3D31}"/>
              </a:ext>
            </a:extLst>
          </p:cNvPr>
          <p:cNvSpPr txBox="1">
            <a:spLocks noChangeArrowheads="1"/>
          </p:cNvSpPr>
          <p:nvPr/>
        </p:nvSpPr>
        <p:spPr>
          <a:xfrm>
            <a:off x="2130849" y="1190054"/>
            <a:ext cx="11236907" cy="40964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學生資料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註冊 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註冊檔案上載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F01"/>
              </a:buClr>
              <a:buSzPct val="60000"/>
              <a:buFontTx/>
              <a:buChar char="-"/>
              <a:tabLst/>
              <a:defRPr/>
            </a:pP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BC1C080-1C4D-4829-ADE9-5061BCF1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98" y="1728717"/>
            <a:ext cx="9589909" cy="320251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DA6675E-A7A2-4D1C-8355-3839C7175D4C}"/>
              </a:ext>
            </a:extLst>
          </p:cNvPr>
          <p:cNvSpPr/>
          <p:nvPr/>
        </p:nvSpPr>
        <p:spPr bwMode="auto">
          <a:xfrm>
            <a:off x="2130850" y="4363577"/>
            <a:ext cx="833414" cy="35734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1972669-2469-4778-A6FC-1966D5B841F9}"/>
              </a:ext>
            </a:extLst>
          </p:cNvPr>
          <p:cNvSpPr/>
          <p:nvPr/>
        </p:nvSpPr>
        <p:spPr bwMode="auto">
          <a:xfrm>
            <a:off x="2991538" y="4363577"/>
            <a:ext cx="1595534" cy="35734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015A87C-6297-4390-9165-3DC2EBCFD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736" y="5203486"/>
            <a:ext cx="3888432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63538" indent="-363538" eaLnBrk="1" hangingPunct="1">
              <a:spcBef>
                <a:spcPct val="0"/>
              </a:spcBef>
              <a:buClrTx/>
              <a:buSzPct val="90000"/>
              <a:buNone/>
            </a:pPr>
            <a:r>
              <a:rPr lang="zh-TW" altLang="en-US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留意儲存格的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格式</a:t>
            </a:r>
            <a:r>
              <a:rPr lang="zh-TW" altLang="en-US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及所用的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代碼</a:t>
            </a:r>
            <a:r>
              <a:rPr lang="zh-TW" altLang="en-US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表是否正確</a:t>
            </a:r>
            <a:endParaRPr lang="en-US" altLang="zh-TW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indent="-363538" eaLnBrk="1" hangingPunct="1">
              <a:spcBef>
                <a:spcPct val="0"/>
              </a:spcBef>
              <a:buClrTx/>
              <a:buSzPct val="90000"/>
              <a:buNone/>
            </a:pPr>
            <a:endParaRPr lang="zh-TW" altLang="en-US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5821E201-CB6E-41A4-8FE8-4ABFCD2819D4}"/>
              </a:ext>
            </a:extLst>
          </p:cNvPr>
          <p:cNvSpPr>
            <a:spLocks noChangeShapeType="1"/>
          </p:cNvSpPr>
          <p:nvPr/>
        </p:nvSpPr>
        <p:spPr bwMode="gray">
          <a:xfrm>
            <a:off x="3946249" y="4844706"/>
            <a:ext cx="905069" cy="7184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HK" altLang="en-US" dirty="0"/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DED9F88F-3500-4719-B5BC-B8B7FC3C44CE}"/>
              </a:ext>
            </a:extLst>
          </p:cNvPr>
          <p:cNvSpPr>
            <a:spLocks noChangeShapeType="1"/>
          </p:cNvSpPr>
          <p:nvPr/>
        </p:nvSpPr>
        <p:spPr bwMode="gray">
          <a:xfrm>
            <a:off x="2547557" y="4883051"/>
            <a:ext cx="2196343" cy="80345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HK" altLang="en-US" dirty="0"/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CD5A04AA-113F-4510-ABDB-973AC2704F92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6209881" y="3352350"/>
            <a:ext cx="696925" cy="14923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08987023"/>
      </p:ext>
    </p:extLst>
  </p:cSld>
  <p:clrMapOvr>
    <a:masterClrMapping/>
  </p:clrMapOvr>
  <p:transition advTm="14159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22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0C937D3E-C8A5-435E-B84E-9E175F654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597" y="358596"/>
            <a:ext cx="5829300" cy="1077218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「學生資料」模組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(STU)</a:t>
            </a:r>
            <a:b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A1DAF7-0CC1-4BD7-B14B-B0C07947FD59}"/>
              </a:ext>
            </a:extLst>
          </p:cNvPr>
          <p:cNvSpPr txBox="1">
            <a:spLocks noChangeArrowheads="1"/>
          </p:cNvSpPr>
          <p:nvPr/>
        </p:nvSpPr>
        <p:spPr>
          <a:xfrm>
            <a:off x="205943" y="1811968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練習三</a:t>
            </a:r>
          </a:p>
          <a:p>
            <a:pPr marL="0" lvl="0" indent="0" algn="ctr">
              <a:spcBef>
                <a:spcPct val="50000"/>
              </a:spcBef>
              <a:buClr>
                <a:srgbClr val="FFCF01"/>
              </a:buClr>
              <a:buNone/>
              <a:defRPr/>
            </a:pPr>
            <a:r>
              <a:rPr lang="zh-TW" altLang="en-US" sz="4000" b="1" dirty="0">
                <a:solidFill>
                  <a:schemeClr val="tx1"/>
                </a:solidFill>
              </a:rPr>
              <a:t>為練習二所註冊的新生</a:t>
            </a:r>
            <a:endParaRPr lang="en-US" altLang="zh-TW" sz="4000" b="1" dirty="0">
              <a:solidFill>
                <a:schemeClr val="tx1"/>
              </a:solidFill>
            </a:endParaRPr>
          </a:p>
          <a:p>
            <a:pPr marL="0" indent="0" algn="ctr">
              <a:spcBef>
                <a:spcPct val="50000"/>
              </a:spcBef>
              <a:buClr>
                <a:srgbClr val="FFCF01"/>
              </a:buClr>
              <a:buNone/>
              <a:defRPr/>
            </a:pPr>
            <a:r>
              <a:rPr lang="zh-TW" altLang="en-US" sz="4000" b="1" dirty="0">
                <a:solidFill>
                  <a:schemeClr val="tx1"/>
                </a:solidFill>
              </a:rPr>
              <a:t>新增一位兄弟姊妹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lang="zh-TW" altLang="en-US" sz="4000" dirty="0">
              <a:solidFill>
                <a:schemeClr val="tx1"/>
              </a:solidFill>
              <a:ea typeface="+mn-e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59372"/>
      </p:ext>
    </p:extLst>
  </p:cSld>
  <p:clrMapOvr>
    <a:masterClrMapping/>
  </p:clrMapOvr>
  <p:transition advTm="7577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23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066651F7-7E91-4F4E-9878-248913E2E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solidFill>
                  <a:schemeClr val="tx1"/>
                </a:solidFill>
                <a:latin typeface="+mj-ea"/>
              </a:rPr>
              <a:t>兄弟姊妹資料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DFA71B-7F74-4039-9BEE-E1CACC4D2E94}"/>
              </a:ext>
            </a:extLst>
          </p:cNvPr>
          <p:cNvSpPr txBox="1"/>
          <p:nvPr/>
        </p:nvSpPr>
        <p:spPr>
          <a:xfrm>
            <a:off x="9440720" y="396587"/>
            <a:ext cx="2427933" cy="1040285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請完成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HK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練習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</a:t>
            </a:r>
            <a:endParaRPr kumimoji="0" lang="zh-HK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E299B6A-8FDE-4C88-8950-7CFE8CB2233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23608" y="1233803"/>
            <a:ext cx="874858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學生概況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搜尋學生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兄弟姊妹</a:t>
            </a:r>
            <a:endParaRPr kumimoji="1"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輸入同校兄弟姊妹註冊編號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搜尋 </a:t>
            </a:r>
            <a:endParaRPr kumimoji="1"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選取學生，以為該學生</a:t>
            </a:r>
            <a:r>
              <a:rPr lang="zh-TW" altLang="zh-HK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zh-HK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兄弟姊妹資料</a:t>
            </a:r>
          </a:p>
        </p:txBody>
      </p:sp>
      <p:graphicFrame>
        <p:nvGraphicFramePr>
          <p:cNvPr id="12" name="物件 11">
            <a:extLst>
              <a:ext uri="{FF2B5EF4-FFF2-40B4-BE49-F238E27FC236}">
                <a16:creationId xmlns:a16="http://schemas.microsoft.com/office/drawing/2014/main" id="{A0F2A2FB-6400-4460-8428-557C08BB2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0089"/>
              </p:ext>
            </p:extLst>
          </p:nvPr>
        </p:nvGraphicFramePr>
        <p:xfrm>
          <a:off x="2309915" y="2387517"/>
          <a:ext cx="7096731" cy="391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3" imgW="34075468" imgH="18817761" progId="">
                  <p:embed/>
                </p:oleObj>
              </mc:Choice>
              <mc:Fallback>
                <p:oleObj r:id="rId3" imgW="34075468" imgH="1881776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9915" y="2387517"/>
                        <a:ext cx="7096731" cy="3919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7DF9F8F4-4BD9-4ACC-9008-B9A6D7F038F2}"/>
              </a:ext>
            </a:extLst>
          </p:cNvPr>
          <p:cNvSpPr/>
          <p:nvPr/>
        </p:nvSpPr>
        <p:spPr bwMode="auto">
          <a:xfrm>
            <a:off x="2309915" y="4013733"/>
            <a:ext cx="7014362" cy="6416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252652A-4232-443A-A8A2-BBC6BD4C33BB}"/>
              </a:ext>
            </a:extLst>
          </p:cNvPr>
          <p:cNvSpPr/>
          <p:nvPr/>
        </p:nvSpPr>
        <p:spPr bwMode="auto">
          <a:xfrm>
            <a:off x="2223608" y="4668282"/>
            <a:ext cx="786321" cy="41646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6367644"/>
      </p:ext>
    </p:extLst>
  </p:cSld>
  <p:clrMapOvr>
    <a:masterClrMapping/>
  </p:clrMapOvr>
  <p:transition advTm="15919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24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0E857BBC-0804-4527-BB34-D0787FBAF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597" y="358596"/>
            <a:ext cx="5829300" cy="1077218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「學生資料」模組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(STU)</a:t>
            </a:r>
            <a:b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190BE-A33D-40B4-9767-B8B2EA862298}"/>
              </a:ext>
            </a:extLst>
          </p:cNvPr>
          <p:cNvSpPr txBox="1">
            <a:spLocks noChangeArrowheads="1"/>
          </p:cNvSpPr>
          <p:nvPr/>
        </p:nvSpPr>
        <p:spPr>
          <a:xfrm>
            <a:off x="205943" y="1811968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練習四</a:t>
            </a:r>
          </a:p>
          <a:p>
            <a:pPr marL="0" lvl="0" indent="0" algn="ctr">
              <a:spcBef>
                <a:spcPct val="50000"/>
              </a:spcBef>
              <a:buClr>
                <a:srgbClr val="FFCF01"/>
              </a:buClr>
              <a:buNone/>
              <a:defRPr/>
            </a:pPr>
            <a:r>
              <a:rPr lang="en-US" altLang="zh-TW" sz="4000" b="1" dirty="0">
                <a:solidFill>
                  <a:schemeClr val="tx1"/>
                </a:solidFill>
              </a:rPr>
              <a:t>A. </a:t>
            </a:r>
            <a:r>
              <a:rPr lang="zh-TW" altLang="en-US" sz="4000" b="1" dirty="0">
                <a:solidFill>
                  <a:schemeClr val="tx1"/>
                </a:solidFill>
              </a:rPr>
              <a:t>新增學生地址資料</a:t>
            </a:r>
            <a:br>
              <a:rPr lang="zh-TW" altLang="en-US" sz="4000" b="1" dirty="0">
                <a:solidFill>
                  <a:schemeClr val="tx1"/>
                </a:solidFill>
              </a:rPr>
            </a:br>
            <a:r>
              <a:rPr lang="zh-TW" altLang="en-US" sz="4000" b="1" dirty="0">
                <a:solidFill>
                  <a:schemeClr val="tx1"/>
                </a:solidFill>
              </a:rPr>
              <a:t>   </a:t>
            </a:r>
            <a:r>
              <a:rPr lang="en-US" altLang="zh-TW" sz="4000" b="1" dirty="0">
                <a:solidFill>
                  <a:schemeClr val="tx1"/>
                </a:solidFill>
              </a:rPr>
              <a:t>B.</a:t>
            </a:r>
            <a:r>
              <a:rPr lang="zh-TW" altLang="en-US" sz="4000" b="1" dirty="0">
                <a:solidFill>
                  <a:schemeClr val="tx1"/>
                </a:solidFill>
              </a:rPr>
              <a:t>新增學生監護人資料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948762"/>
      </p:ext>
    </p:extLst>
  </p:cSld>
  <p:clrMapOvr>
    <a:masterClrMapping/>
  </p:clrMapOvr>
  <p:transition advTm="6266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25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73E8F6A1-5F2F-4BD3-B053-2EF296284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solidFill>
                  <a:schemeClr val="tx1"/>
                </a:solidFill>
                <a:latin typeface="+mj-ea"/>
              </a:rPr>
              <a:t>地址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CC46878D-1776-4F37-B00B-CA5C94C97B7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23124" y="1335943"/>
            <a:ext cx="874858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A. </a:t>
            </a:r>
            <a:r>
              <a:rPr kumimoji="1"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新增學生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地址資料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學生概況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搜尋學生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地址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D9CA36C-59B2-4210-8AEE-0753CBE3C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01" y="2166940"/>
            <a:ext cx="5711406" cy="4308693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7A60EE09-3CB8-485A-B892-A946F799B27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26703" y="3618084"/>
            <a:ext cx="3519337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457200" indent="-457200" eaLnBrk="1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1" lang="zh-TW" altLang="en-US" sz="2800" dirty="0">
                <a:solidFill>
                  <a:schemeClr val="bg2"/>
                </a:solidFill>
              </a:rPr>
              <a:t>可由兄弟姊妹複製</a:t>
            </a:r>
            <a:endParaRPr kumimoji="1" lang="en-US" altLang="zh-TW" sz="2800" dirty="0">
              <a:solidFill>
                <a:schemeClr val="bg2"/>
              </a:solidFill>
            </a:endParaRP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1" lang="zh-TW" altLang="en-US" sz="2800" dirty="0">
                <a:solidFill>
                  <a:schemeClr val="bg2"/>
                </a:solidFill>
              </a:rPr>
              <a:t>   </a:t>
            </a:r>
            <a:r>
              <a:rPr kumimoji="1" lang="en-US" altLang="zh-TW" sz="2800" dirty="0">
                <a:solidFill>
                  <a:schemeClr val="bg2"/>
                </a:solidFill>
              </a:rPr>
              <a:t>(</a:t>
            </a:r>
            <a:r>
              <a:rPr kumimoji="1" lang="zh-TW" altLang="en-US" sz="2800" dirty="0">
                <a:solidFill>
                  <a:schemeClr val="bg2"/>
                </a:solidFill>
              </a:rPr>
              <a:t>以免重複輸入</a:t>
            </a:r>
            <a:r>
              <a:rPr kumimoji="1" lang="en-US" altLang="zh-TW" sz="2800" dirty="0">
                <a:solidFill>
                  <a:schemeClr val="bg2"/>
                </a:solidFill>
              </a:rPr>
              <a:t>)</a:t>
            </a:r>
            <a:endParaRPr kumimoji="1" lang="zh-TW" altLang="en-US" sz="2800" dirty="0">
              <a:solidFill>
                <a:schemeClr val="bg2"/>
              </a:solidFill>
            </a:endParaRPr>
          </a:p>
          <a:p>
            <a:pPr marL="457200" indent="-457200" eaLnBrk="1" hangingPunct="1">
              <a:spcBef>
                <a:spcPts val="0"/>
              </a:spcBef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1" lang="zh-TW" altLang="en-US" sz="2800" dirty="0">
                <a:solidFill>
                  <a:schemeClr val="bg2"/>
                </a:solidFill>
              </a:rPr>
              <a:t>自行輸入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E543B94-F408-4FA2-BFA2-EC7A366600E6}"/>
              </a:ext>
            </a:extLst>
          </p:cNvPr>
          <p:cNvCxnSpPr>
            <a:cxnSpLocks/>
          </p:cNvCxnSpPr>
          <p:nvPr/>
        </p:nvCxnSpPr>
        <p:spPr bwMode="auto">
          <a:xfrm>
            <a:off x="4095449" y="2957450"/>
            <a:ext cx="6011500" cy="600562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1FC92361-3AA9-44D5-8D2A-8DE6671E5D25}"/>
              </a:ext>
            </a:extLst>
          </p:cNvPr>
          <p:cNvSpPr/>
          <p:nvPr/>
        </p:nvSpPr>
        <p:spPr bwMode="auto">
          <a:xfrm>
            <a:off x="2710270" y="2521521"/>
            <a:ext cx="376795" cy="25665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BF4569E-57BD-434F-BE55-A40ECE89515E}"/>
              </a:ext>
            </a:extLst>
          </p:cNvPr>
          <p:cNvSpPr/>
          <p:nvPr/>
        </p:nvSpPr>
        <p:spPr bwMode="auto">
          <a:xfrm>
            <a:off x="3294928" y="2719946"/>
            <a:ext cx="750793" cy="25665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66380"/>
      </p:ext>
    </p:extLst>
  </p:cSld>
  <p:clrMapOvr>
    <a:masterClrMapping/>
  </p:clrMapOvr>
  <p:transition advTm="10084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26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25E475D4-87F1-42D1-BCD5-0DDCE795A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家長 </a:t>
            </a:r>
            <a:r>
              <a:rPr lang="en-US" altLang="zh-TW" sz="3200" dirty="0">
                <a:solidFill>
                  <a:schemeClr val="tx1"/>
                </a:solidFill>
              </a:rPr>
              <a:t>/ </a:t>
            </a:r>
            <a:r>
              <a:rPr lang="zh-TW" altLang="en-US" sz="3200" dirty="0">
                <a:solidFill>
                  <a:schemeClr val="tx1"/>
                </a:solidFill>
              </a:rPr>
              <a:t>監護人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61020D9-F0F9-4508-B840-5F883178D7C7}"/>
              </a:ext>
            </a:extLst>
          </p:cNvPr>
          <p:cNvSpPr txBox="1"/>
          <p:nvPr/>
        </p:nvSpPr>
        <p:spPr>
          <a:xfrm>
            <a:off x="9329092" y="396587"/>
            <a:ext cx="2427933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練習四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HK" altLang="en-US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CD6CC54-229E-4F9A-817F-454BE4DD4E2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49885" y="1335943"/>
            <a:ext cx="874858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 </a:t>
            </a:r>
            <a:r>
              <a:rPr kumimoji="1"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新增學生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監護人資料</a:t>
            </a:r>
            <a:endParaRPr kumimoji="1"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學生概況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搜尋學生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監護人</a:t>
            </a:r>
            <a:endParaRPr kumimoji="1"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7CF60E71-ECA9-4FEB-AA2A-1339475D8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317" y="1564592"/>
            <a:ext cx="1652465" cy="1271311"/>
          </a:xfrm>
          <a:prstGeom prst="irregularSeal1">
            <a:avLst/>
          </a:prstGeom>
          <a:solidFill>
            <a:schemeClr val="accent2"/>
          </a:solidFill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即時核對資料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F6EDD5D-97E5-4015-9FF3-8EF7DC7D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56" y="2166940"/>
            <a:ext cx="6079634" cy="4241730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DE26EDBF-9250-4497-9A9F-372294B1F2CE}"/>
              </a:ext>
            </a:extLst>
          </p:cNvPr>
          <p:cNvSpPr/>
          <p:nvPr/>
        </p:nvSpPr>
        <p:spPr bwMode="auto">
          <a:xfrm>
            <a:off x="2869948" y="2264868"/>
            <a:ext cx="750793" cy="36063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4FD241E5-090C-422C-A1C2-FE8FFD1FD72E}"/>
              </a:ext>
            </a:extLst>
          </p:cNvPr>
          <p:cNvSpPr/>
          <p:nvPr/>
        </p:nvSpPr>
        <p:spPr bwMode="auto">
          <a:xfrm>
            <a:off x="1572944" y="3666653"/>
            <a:ext cx="1785892" cy="25349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119DFEF-BBCF-41D2-B944-2F464A36624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744402" y="3456160"/>
            <a:ext cx="3960492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None/>
              <a:defRPr/>
            </a:pPr>
            <a:r>
              <a:rPr kumimoji="1"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可新增多位家長 </a:t>
            </a:r>
            <a:r>
              <a:rPr kumimoji="1" lang="en-US" altLang="zh-TW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kumimoji="1"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監護人，但供學校及教育局聯絡只可一位</a:t>
            </a: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26C0AAEA-515B-41E9-9AE9-A9052C491E2D}"/>
              </a:ext>
            </a:extLst>
          </p:cNvPr>
          <p:cNvCxnSpPr>
            <a:cxnSpLocks/>
          </p:cNvCxnSpPr>
          <p:nvPr/>
        </p:nvCxnSpPr>
        <p:spPr bwMode="auto">
          <a:xfrm flipV="1">
            <a:off x="3422210" y="3793400"/>
            <a:ext cx="4276280" cy="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DD0D4122-8D4E-4A81-AE09-AB5FA91B8768}"/>
              </a:ext>
            </a:extLst>
          </p:cNvPr>
          <p:cNvSpPr/>
          <p:nvPr/>
        </p:nvSpPr>
        <p:spPr bwMode="auto">
          <a:xfrm>
            <a:off x="1449885" y="2835903"/>
            <a:ext cx="732000" cy="27039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3445550"/>
      </p:ext>
    </p:extLst>
  </p:cSld>
  <p:clrMapOvr>
    <a:masterClrMapping/>
  </p:clrMapOvr>
  <p:transition advTm="16296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27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5987F061-C8EA-4431-AD3A-18EDBBBD0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597" y="358596"/>
            <a:ext cx="5829300" cy="1077218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「學生資料」模組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(STU)</a:t>
            </a:r>
            <a:b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C7BB9-8004-4425-9A69-352B6C7DA7DE}"/>
              </a:ext>
            </a:extLst>
          </p:cNvPr>
          <p:cNvSpPr txBox="1">
            <a:spLocks noChangeArrowheads="1"/>
          </p:cNvSpPr>
          <p:nvPr/>
        </p:nvSpPr>
        <p:spPr>
          <a:xfrm>
            <a:off x="205943" y="1811968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練習五</a:t>
            </a:r>
          </a:p>
          <a:p>
            <a:pPr marL="0" lvl="0" indent="0" algn="ctr">
              <a:spcBef>
                <a:spcPct val="50000"/>
              </a:spcBef>
              <a:buClr>
                <a:srgbClr val="FFCF01"/>
              </a:buClr>
              <a:buNone/>
              <a:defRPr/>
            </a:pPr>
            <a:r>
              <a:rPr lang="zh-TW" altLang="zh-HK" sz="4000" b="1" dirty="0">
                <a:solidFill>
                  <a:schemeClr val="tx1"/>
                </a:solidFill>
              </a:rPr>
              <a:t>為</a:t>
            </a:r>
            <a:r>
              <a:rPr lang="zh-TW" altLang="en-US" sz="4000" b="1" dirty="0">
                <a:solidFill>
                  <a:schemeClr val="tx1"/>
                </a:solidFill>
              </a:rPr>
              <a:t>新生呈報表格 </a:t>
            </a:r>
            <a:r>
              <a:rPr lang="en-US" altLang="zh-TW" sz="4000" b="1" dirty="0">
                <a:solidFill>
                  <a:schemeClr val="tx1"/>
                </a:solidFill>
              </a:rPr>
              <a:t>B </a:t>
            </a:r>
            <a:r>
              <a:rPr lang="zh-TW" altLang="en-US" sz="4000" b="1" dirty="0">
                <a:solidFill>
                  <a:schemeClr val="tx1"/>
                </a:solidFill>
              </a:rPr>
              <a:t>或 </a:t>
            </a:r>
            <a:r>
              <a:rPr lang="en-US" altLang="zh-TW" sz="4000" b="1" dirty="0">
                <a:solidFill>
                  <a:schemeClr val="tx1"/>
                </a:solidFill>
              </a:rPr>
              <a:t>C </a:t>
            </a:r>
          </a:p>
          <a:p>
            <a:pPr marL="0" lvl="0" indent="0" algn="ctr">
              <a:spcBef>
                <a:spcPct val="50000"/>
              </a:spcBef>
              <a:buClr>
                <a:srgbClr val="FFCF01"/>
              </a:buClr>
              <a:buNone/>
              <a:defRPr/>
            </a:pPr>
            <a:br>
              <a:rPr lang="en-US" altLang="zh-TW" sz="4000" dirty="0">
                <a:solidFill>
                  <a:schemeClr val="tx1"/>
                </a:solidFill>
              </a:rPr>
            </a:br>
            <a:r>
              <a:rPr lang="zh-TW" altLang="en-US" sz="4000" b="1" dirty="0">
                <a:solidFill>
                  <a:schemeClr val="tx1"/>
                </a:solidFill>
              </a:rPr>
              <a:t>學校密碼匙</a:t>
            </a:r>
            <a:r>
              <a:rPr lang="en-US" altLang="zh-TW" sz="4000" b="1">
                <a:solidFill>
                  <a:schemeClr val="tx1"/>
                </a:solidFill>
              </a:rPr>
              <a:t>﹕Cdscdscd1!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09CDCFE-5A55-4661-9C56-2578BA59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801" y="5053532"/>
            <a:ext cx="3587140" cy="9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12756"/>
      </p:ext>
    </p:extLst>
  </p:cSld>
  <p:clrMapOvr>
    <a:masterClrMapping/>
  </p:clrMapOvr>
  <p:transition advTm="1517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28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66F73E55-568B-4D1C-A6DF-BE4431CDC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solidFill>
                  <a:schemeClr val="tx1"/>
                </a:solidFill>
                <a:latin typeface="+mj-ea"/>
              </a:rPr>
              <a:t>新生需要呈報表格</a:t>
            </a:r>
            <a:r>
              <a:rPr kumimoji="1" lang="en-US" altLang="zh-TW" sz="3200" kern="1200" dirty="0">
                <a:solidFill>
                  <a:schemeClr val="tx1"/>
                </a:solidFill>
                <a:latin typeface="+mj-ea"/>
              </a:rPr>
              <a:t>B </a:t>
            </a:r>
            <a:r>
              <a:rPr kumimoji="1" lang="zh-TW" altLang="en-US" sz="3200" kern="1200" dirty="0">
                <a:solidFill>
                  <a:schemeClr val="tx1"/>
                </a:solidFill>
                <a:latin typeface="+mj-ea"/>
              </a:rPr>
              <a:t>或 </a:t>
            </a:r>
            <a:r>
              <a:rPr kumimoji="1" lang="en-US" altLang="zh-TW" sz="3200" kern="1200" dirty="0">
                <a:solidFill>
                  <a:schemeClr val="tx1"/>
                </a:solidFill>
                <a:latin typeface="+mj-ea"/>
              </a:rPr>
              <a:t>C</a:t>
            </a:r>
            <a:endParaRPr kumimoji="1" lang="zh-TW" altLang="en-US" sz="3200" kern="12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E5F394A6-2B38-4751-992E-3406DCC4069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43221" y="1335943"/>
            <a:ext cx="8748588" cy="16927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 </a:t>
            </a:r>
            <a:r>
              <a:rPr kumimoji="1"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預備外發資料</a:t>
            </a:r>
            <a:endParaRPr kumimoji="1" lang="en-US" altLang="zh-TW" sz="2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zh-TW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留意</a:t>
            </a:r>
            <a:r>
              <a:rPr kumimoji="1"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學生註冊編號</a:t>
            </a:r>
            <a:r>
              <a:rPr kumimoji="1"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(Reg No)</a:t>
            </a:r>
            <a:r>
              <a:rPr kumimoji="1" lang="zh-TW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與學生編號</a:t>
            </a:r>
            <a:r>
              <a:rPr kumimoji="1"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(STRN)</a:t>
            </a:r>
            <a:r>
              <a:rPr kumimoji="1" lang="zh-TW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的分別</a:t>
            </a:r>
            <a:endParaRPr kumimoji="1" lang="en-US" altLang="zh-TW" sz="2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lvl="2" indent="-265113" eaLnBrk="1" hangingPunct="1">
              <a:spcBef>
                <a:spcPts val="0"/>
              </a:spcBef>
              <a:defRPr/>
            </a:pPr>
            <a:r>
              <a:rPr kumimoji="1" lang="en-US" altLang="zh-TW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1"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聯絡「學生資料管理組」以便經聯遞系統</a:t>
            </a:r>
            <a:r>
              <a:rPr kumimoji="1"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(CDS)</a:t>
            </a:r>
            <a:r>
              <a:rPr kumimoji="1"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取得學生  </a:t>
            </a:r>
            <a:endParaRPr kumimoji="1" lang="en-US" altLang="zh-TW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lvl="2" indent="-265113" eaLnBrk="1" hangingPunct="1">
              <a:spcBef>
                <a:spcPts val="0"/>
              </a:spcBef>
              <a:defRPr/>
            </a:pPr>
            <a:r>
              <a:rPr kumimoji="1"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的學生編號</a:t>
            </a:r>
            <a:r>
              <a:rPr kumimoji="1"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STRN</a:t>
            </a:r>
            <a:r>
              <a:rPr kumimoji="1"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kumimoji="1"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2832 7740)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342D5F2-39A1-4FB9-AFA4-A9441600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34" y="2951282"/>
            <a:ext cx="6695367" cy="351013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AB5464D-1A11-4505-9C57-70E957FEDB94}"/>
              </a:ext>
            </a:extLst>
          </p:cNvPr>
          <p:cNvSpPr/>
          <p:nvPr/>
        </p:nvSpPr>
        <p:spPr bwMode="auto">
          <a:xfrm>
            <a:off x="4175058" y="5074042"/>
            <a:ext cx="1389041" cy="31277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988846-37EC-4671-AE44-9CFB55DAA54D}"/>
              </a:ext>
            </a:extLst>
          </p:cNvPr>
          <p:cNvSpPr/>
          <p:nvPr/>
        </p:nvSpPr>
        <p:spPr bwMode="auto">
          <a:xfrm>
            <a:off x="2526335" y="3383295"/>
            <a:ext cx="403208" cy="25576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2B16746-4A11-434A-A802-8D9108CEDBA5}"/>
              </a:ext>
            </a:extLst>
          </p:cNvPr>
          <p:cNvSpPr/>
          <p:nvPr/>
        </p:nvSpPr>
        <p:spPr bwMode="auto">
          <a:xfrm>
            <a:off x="3240050" y="3127534"/>
            <a:ext cx="667266" cy="25576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200031"/>
      </p:ext>
    </p:extLst>
  </p:cSld>
  <p:clrMapOvr>
    <a:masterClrMapping/>
  </p:clrMapOvr>
  <p:transition advTm="13585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29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6D035D08-5385-4872-998A-F2AD8E42C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如何呈報表格 </a:t>
            </a:r>
            <a:r>
              <a:rPr lang="en-US" altLang="zh-TW" sz="3200" dirty="0">
                <a:solidFill>
                  <a:schemeClr val="tx1"/>
                </a:solidFill>
              </a:rPr>
              <a:t>B </a:t>
            </a:r>
            <a:r>
              <a:rPr lang="zh-TW" altLang="en-US" sz="3200" dirty="0">
                <a:solidFill>
                  <a:schemeClr val="tx1"/>
                </a:solidFill>
              </a:rPr>
              <a:t>或 </a:t>
            </a:r>
            <a:r>
              <a:rPr lang="en-US" altLang="zh-TW" sz="3200" dirty="0">
                <a:solidFill>
                  <a:schemeClr val="tx1"/>
                </a:solidFill>
              </a:rPr>
              <a:t>C</a:t>
            </a:r>
            <a:r>
              <a:rPr lang="zh-TW" altLang="en-US" sz="3200" dirty="0">
                <a:solidFill>
                  <a:schemeClr val="tx1"/>
                </a:solidFill>
              </a:rPr>
              <a:t> </a:t>
            </a:r>
            <a:r>
              <a:rPr lang="en-US" altLang="zh-TW" sz="3200" dirty="0">
                <a:solidFill>
                  <a:schemeClr val="tx1"/>
                </a:solidFill>
              </a:rPr>
              <a:t>(1)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AB1BD691-1C4D-4714-B118-DFA30175E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556" y="239654"/>
            <a:ext cx="2412331" cy="1656928"/>
          </a:xfrm>
          <a:prstGeom prst="irregularSeal1">
            <a:avLst/>
          </a:prstGeom>
          <a:solidFill>
            <a:schemeClr val="accent2"/>
          </a:solidFill>
          <a:ln w="38100">
            <a:solidFill>
              <a:srgbClr val="00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先預覽，後確定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2D12BD30-35D4-4A15-94A6-CD77440276F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06610" y="1154874"/>
            <a:ext cx="8748588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預備外發資料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選取表格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C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按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預備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按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預覽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檢查資料後按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，表格會傳送到</a:t>
            </a: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r>
              <a:rPr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(CDS)</a:t>
            </a:r>
            <a:endParaRPr kumimoji="1" lang="zh-TW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BAA10A2-03AD-4588-89F0-460B3190AC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78416" y="3093866"/>
            <a:ext cx="5711047" cy="3367547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8A1A8F06-5A9A-4F31-89F6-8E4A8B14FCE1}"/>
              </a:ext>
            </a:extLst>
          </p:cNvPr>
          <p:cNvSpPr/>
          <p:nvPr/>
        </p:nvSpPr>
        <p:spPr bwMode="auto">
          <a:xfrm>
            <a:off x="2358520" y="3823020"/>
            <a:ext cx="1874068" cy="26255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E636026-802E-449D-AF75-F7FB51879613}"/>
              </a:ext>
            </a:extLst>
          </p:cNvPr>
          <p:cNvSpPr txBox="1"/>
          <p:nvPr/>
        </p:nvSpPr>
        <p:spPr>
          <a:xfrm>
            <a:off x="4670313" y="1924315"/>
            <a:ext cx="362791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zh-HK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E-40334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HK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紀錄不存在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?)</a:t>
            </a:r>
            <a:endParaRPr lang="zh-HK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1793473"/>
      </p:ext>
    </p:extLst>
  </p:cSld>
  <p:clrMapOvr>
    <a:masterClrMapping/>
  </p:clrMapOvr>
  <p:transition advTm="1979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</a:t>
            </a:fld>
            <a:endParaRPr lang="en-US" dirty="0"/>
          </a:p>
        </p:txBody>
      </p:sp>
      <p:sp>
        <p:nvSpPr>
          <p:cNvPr id="33" name="Text Box 5" descr="白色大理石">
            <a:extLst>
              <a:ext uri="{FF2B5EF4-FFF2-40B4-BE49-F238E27FC236}">
                <a16:creationId xmlns:a16="http://schemas.microsoft.com/office/drawing/2014/main" id="{8F91EC75-F770-436B-B830-AAE3C2CB2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950" y="1441753"/>
            <a:ext cx="10668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註冊</a:t>
            </a:r>
            <a:r>
              <a:rPr lang="zh-CN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34" name="Text Box 6" descr="白色大理石">
            <a:extLst>
              <a:ext uri="{FF2B5EF4-FFF2-40B4-BE49-F238E27FC236}">
                <a16:creationId xmlns:a16="http://schemas.microsoft.com/office/drawing/2014/main" id="{62565760-C0D4-406C-A92C-22A7E3BB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50" y="1136953"/>
            <a:ext cx="2209800" cy="1600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整批註冊</a:t>
            </a:r>
            <a:r>
              <a:rPr lang="zh-CN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小一派位</a:t>
            </a:r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中一派位</a:t>
            </a:r>
            <a:r>
              <a:rPr lang="zh-CN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中四學位安排</a:t>
            </a:r>
            <a:endParaRPr lang="zh-CN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個別註冊</a:t>
            </a:r>
            <a:endPara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註冊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檔案上載</a:t>
            </a:r>
          </a:p>
        </p:txBody>
      </p:sp>
      <p:sp>
        <p:nvSpPr>
          <p:cNvPr id="37" name="Text Box 9" descr="白色大理石">
            <a:extLst>
              <a:ext uri="{FF2B5EF4-FFF2-40B4-BE49-F238E27FC236}">
                <a16:creationId xmlns:a16="http://schemas.microsoft.com/office/drawing/2014/main" id="{116E7445-0903-4E8F-9238-A5BD539C1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950" y="3003853"/>
            <a:ext cx="1066800" cy="342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設定</a:t>
            </a:r>
            <a:r>
              <a:rPr lang="zh-CN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38" name="Text Box 10" descr="白色大理石">
            <a:extLst>
              <a:ext uri="{FF2B5EF4-FFF2-40B4-BE49-F238E27FC236}">
                <a16:creationId xmlns:a16="http://schemas.microsoft.com/office/drawing/2014/main" id="{9FCC5DD1-F36B-4B19-924A-940442854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950" y="5547028"/>
            <a:ext cx="1028700" cy="4191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報告</a:t>
            </a:r>
            <a:r>
              <a:rPr lang="zh-CN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39" name="Text Box 11" descr="白色大理石">
            <a:extLst>
              <a:ext uri="{FF2B5EF4-FFF2-40B4-BE49-F238E27FC236}">
                <a16:creationId xmlns:a16="http://schemas.microsoft.com/office/drawing/2014/main" id="{CDD5EC43-6E2D-414F-859A-330287178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950" y="4861228"/>
            <a:ext cx="1371600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資料互換</a:t>
            </a:r>
            <a:r>
              <a:rPr lang="zh-CN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40" name="Text Box 12" descr="白色大理石">
            <a:extLst>
              <a:ext uri="{FF2B5EF4-FFF2-40B4-BE49-F238E27FC236}">
                <a16:creationId xmlns:a16="http://schemas.microsoft.com/office/drawing/2014/main" id="{527ACBC3-8FC1-4C15-8F49-BE3801827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950" y="4251628"/>
            <a:ext cx="1028700" cy="4191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文件</a:t>
            </a:r>
            <a:r>
              <a:rPr lang="zh-CN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41" name="Text Box 14" descr="白色大理石">
            <a:extLst>
              <a:ext uri="{FF2B5EF4-FFF2-40B4-BE49-F238E27FC236}">
                <a16:creationId xmlns:a16="http://schemas.microsoft.com/office/drawing/2014/main" id="{1E9EE311-7ED6-4CC2-A51C-A249B51BA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850" y="4861228"/>
            <a:ext cx="4892947" cy="922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實際在學人數點算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收生實況調查</a:t>
            </a:r>
            <a:endParaRPr lang="en-US" altLang="zh-TW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表格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A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、</a:t>
            </a:r>
            <a:r>
              <a:rPr lang="en-US" altLang="zh-TW" sz="18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As</a:t>
            </a:r>
            <a:r>
              <a:rPr lang="en-US" altLang="zh-CN" sz="18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、</a:t>
            </a:r>
            <a:r>
              <a:rPr lang="en-US" altLang="zh-TW" sz="18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B</a:t>
            </a:r>
            <a:r>
              <a:rPr lang="en-US" altLang="zh-CN" sz="18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、</a:t>
            </a:r>
            <a:r>
              <a:rPr lang="en-US" altLang="zh-TW" sz="18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C</a:t>
            </a:r>
            <a:r>
              <a:rPr lang="en-US" altLang="zh-CN" sz="18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、</a:t>
            </a:r>
            <a:r>
              <a:rPr lang="en-US" altLang="zh-TW" sz="180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D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、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Ds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、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B&amp;As</a:t>
            </a: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42" name="Text Box 15" descr="白色大理石">
            <a:extLst>
              <a:ext uri="{FF2B5EF4-FFF2-40B4-BE49-F238E27FC236}">
                <a16:creationId xmlns:a16="http://schemas.microsoft.com/office/drawing/2014/main" id="{7FBB3646-202F-4929-A7BB-DAD27C5D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100" y="3803953"/>
            <a:ext cx="2074862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eaLnBrk="0" hangingPunct="0">
              <a:buClr>
                <a:schemeClr val="accent2"/>
              </a:buClr>
              <a:buSzPct val="60000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buClr>
                <a:srgbClr val="CC0099"/>
              </a:buClr>
              <a:buSzPct val="55000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50000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buClr>
                <a:schemeClr val="folHlink"/>
              </a:buClr>
              <a:buSzPct val="55000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50000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  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目錄</a:t>
            </a:r>
            <a:r>
              <a:rPr lang="zh-CN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285750" indent="-285750">
              <a:buClrTx/>
              <a:buSzTx/>
              <a:buFontTx/>
              <a:buChar char="-"/>
              <a:defRPr/>
            </a:pP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文件管理</a:t>
            </a:r>
            <a:endParaRPr lang="en-US" altLang="zh-TW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ClrTx/>
              <a:buSzTx/>
              <a:buFontTx/>
              <a:buChar char="-"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整批上載</a:t>
            </a:r>
          </a:p>
        </p:txBody>
      </p:sp>
      <p:sp>
        <p:nvSpPr>
          <p:cNvPr id="43" name="Text Box 16" descr="白色大理石">
            <a:extLst>
              <a:ext uri="{FF2B5EF4-FFF2-40B4-BE49-F238E27FC236}">
                <a16:creationId xmlns:a16="http://schemas.microsoft.com/office/drawing/2014/main" id="{B7C89928-D360-4BF7-AAE8-5E20E155F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550" y="2813353"/>
            <a:ext cx="213360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用戶設定欄位</a:t>
            </a:r>
            <a:r>
              <a:rPr lang="zh-CN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 typeface="新細明體" panose="02020500000000000000" pitchFamily="18" charset="-120"/>
              <a:buNone/>
              <a:defRPr/>
            </a:pPr>
            <a:r>
              <a:rPr lang="en-US" altLang="zh-TW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- </a:t>
            </a:r>
            <a:r>
              <a:rPr lang="zh-TW" altLang="en-US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學生資料預設</a:t>
            </a:r>
            <a:r>
              <a:rPr lang="zh-CN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</p:txBody>
      </p:sp>
      <p:sp>
        <p:nvSpPr>
          <p:cNvPr id="44" name="Line 17">
            <a:extLst>
              <a:ext uri="{FF2B5EF4-FFF2-40B4-BE49-F238E27FC236}">
                <a16:creationId xmlns:a16="http://schemas.microsoft.com/office/drawing/2014/main" id="{EDCBD550-7015-4B5E-8C38-5496E5616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950" y="1213152"/>
            <a:ext cx="0" cy="51130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Text Box 18" descr="白色大理石">
            <a:extLst>
              <a:ext uri="{FF2B5EF4-FFF2-40B4-BE49-F238E27FC236}">
                <a16:creationId xmlns:a16="http://schemas.microsoft.com/office/drawing/2014/main" id="{30782865-95AA-4D20-B8B9-FC07C0F47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150" y="1329041"/>
            <a:ext cx="2209800" cy="9509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收生實況調查</a:t>
            </a:r>
            <a:r>
              <a:rPr lang="zh-CN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 </a:t>
            </a:r>
            <a:endPara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王漢宗超明體繁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表格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表格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C</a:t>
            </a:r>
          </a:p>
        </p:txBody>
      </p:sp>
      <p:sp>
        <p:nvSpPr>
          <p:cNvPr id="46" name="Line 19">
            <a:extLst>
              <a:ext uri="{FF2B5EF4-FFF2-40B4-BE49-F238E27FC236}">
                <a16:creationId xmlns:a16="http://schemas.microsoft.com/office/drawing/2014/main" id="{78602B02-951F-4FBB-8E54-A27FF6FC1B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0750" y="159415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Line 20">
            <a:extLst>
              <a:ext uri="{FF2B5EF4-FFF2-40B4-BE49-F238E27FC236}">
                <a16:creationId xmlns:a16="http://schemas.microsoft.com/office/drawing/2014/main" id="{63F148E7-C0D4-402E-9166-CE1D224C53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9350" y="167035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Line 22">
            <a:extLst>
              <a:ext uri="{FF2B5EF4-FFF2-40B4-BE49-F238E27FC236}">
                <a16:creationId xmlns:a16="http://schemas.microsoft.com/office/drawing/2014/main" id="{802FC26D-C5A1-4A05-8F10-80DAB32D4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0750" y="319435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Line 23">
            <a:extLst>
              <a:ext uri="{FF2B5EF4-FFF2-40B4-BE49-F238E27FC236}">
                <a16:creationId xmlns:a16="http://schemas.microsoft.com/office/drawing/2014/main" id="{519ABF4F-0444-47CA-9D4E-A29743A0A0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550" y="5051728"/>
            <a:ext cx="495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Line 24">
            <a:extLst>
              <a:ext uri="{FF2B5EF4-FFF2-40B4-BE49-F238E27FC236}">
                <a16:creationId xmlns:a16="http://schemas.microsoft.com/office/drawing/2014/main" id="{F9672E85-0F51-4670-9D6C-B40F20C62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650" y="4442128"/>
            <a:ext cx="1562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Line 25">
            <a:extLst>
              <a:ext uri="{FF2B5EF4-FFF2-40B4-BE49-F238E27FC236}">
                <a16:creationId xmlns:a16="http://schemas.microsoft.com/office/drawing/2014/main" id="{EDA5F498-F1FD-4BE3-8DAA-90AC48E32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950" y="159415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Line 27">
            <a:extLst>
              <a:ext uri="{FF2B5EF4-FFF2-40B4-BE49-F238E27FC236}">
                <a16:creationId xmlns:a16="http://schemas.microsoft.com/office/drawing/2014/main" id="{EEAF78C7-149C-414A-AE5A-2FFC42A86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950" y="319435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Line 28">
            <a:extLst>
              <a:ext uri="{FF2B5EF4-FFF2-40B4-BE49-F238E27FC236}">
                <a16:creationId xmlns:a16="http://schemas.microsoft.com/office/drawing/2014/main" id="{277863B0-D345-49EB-84FD-AA905FB20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950" y="377855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Line 29">
            <a:extLst>
              <a:ext uri="{FF2B5EF4-FFF2-40B4-BE49-F238E27FC236}">
                <a16:creationId xmlns:a16="http://schemas.microsoft.com/office/drawing/2014/main" id="{0BAB0D15-61D4-4234-A889-06BFACBD7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950" y="441355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Line 30">
            <a:extLst>
              <a:ext uri="{FF2B5EF4-FFF2-40B4-BE49-F238E27FC236}">
                <a16:creationId xmlns:a16="http://schemas.microsoft.com/office/drawing/2014/main" id="{F8BE320E-6A4A-4E86-80B8-DDC356ABC9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950" y="509935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Line 31">
            <a:extLst>
              <a:ext uri="{FF2B5EF4-FFF2-40B4-BE49-F238E27FC236}">
                <a16:creationId xmlns:a16="http://schemas.microsoft.com/office/drawing/2014/main" id="{FE31A1CF-CDA2-4841-AACA-B834D1C55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950" y="570895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Text Box 32" descr="白色大理石">
            <a:extLst>
              <a:ext uri="{FF2B5EF4-FFF2-40B4-BE49-F238E27FC236}">
                <a16:creationId xmlns:a16="http://schemas.microsoft.com/office/drawing/2014/main" id="{1AE9579E-FFBE-452C-AFA1-176A3061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425" y="3562653"/>
            <a:ext cx="2376487" cy="4191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科目調查</a:t>
            </a:r>
            <a:r>
              <a:rPr lang="en-US" altLang="zh-TW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(</a:t>
            </a:r>
            <a:r>
              <a:rPr lang="zh-TW" altLang="en-US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中學適用</a:t>
            </a:r>
            <a:r>
              <a:rPr lang="en-US" altLang="zh-TW" sz="1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)</a:t>
            </a:r>
          </a:p>
        </p:txBody>
      </p:sp>
      <p:sp>
        <p:nvSpPr>
          <p:cNvPr id="87" name="Text Box 11" descr="白色大理石">
            <a:extLst>
              <a:ext uri="{FF2B5EF4-FFF2-40B4-BE49-F238E27FC236}">
                <a16:creationId xmlns:a16="http://schemas.microsoft.com/office/drawing/2014/main" id="{4BF6DB03-EDC5-4E65-A4DB-3124E5D0B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424" y="6128053"/>
            <a:ext cx="1762125" cy="419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王漢宗超明體繁"/>
              </a:rPr>
              <a:t>學生資料查詢</a:t>
            </a:r>
          </a:p>
        </p:txBody>
      </p:sp>
      <p:sp>
        <p:nvSpPr>
          <p:cNvPr id="88" name="Line 31">
            <a:extLst>
              <a:ext uri="{FF2B5EF4-FFF2-40B4-BE49-F238E27FC236}">
                <a16:creationId xmlns:a16="http://schemas.microsoft.com/office/drawing/2014/main" id="{7B0B7A1F-5C02-4DE1-BB95-0608CFBDB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3424" y="6326167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Rectangle 1026">
            <a:extLst>
              <a:ext uri="{FF2B5EF4-FFF2-40B4-BE49-F238E27FC236}">
                <a16:creationId xmlns:a16="http://schemas.microsoft.com/office/drawing/2014/main" id="{9A193F23-8F5B-4580-82B3-F7B641C05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latin typeface="+mj-ea"/>
              </a:rPr>
              <a:t>學生資料模組功能表 </a:t>
            </a:r>
            <a:r>
              <a:rPr kumimoji="1" lang="en-US" altLang="zh-TW" sz="3200" kern="1200" dirty="0">
                <a:latin typeface="+mj-ea"/>
              </a:rPr>
              <a:t>(2)</a:t>
            </a:r>
            <a:endParaRPr kumimoji="1" lang="zh-TW" altLang="en-US" sz="3200" kern="1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46415867"/>
      </p:ext>
    </p:extLst>
  </p:cSld>
  <p:clrMapOvr>
    <a:masterClrMapping/>
  </p:clrMapOvr>
  <p:transition advTm="34166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30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761C9A62-58C5-48DE-8FB8-2AAF2B462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如何呈報表格 </a:t>
            </a:r>
            <a:r>
              <a:rPr lang="en-US" altLang="zh-TW" sz="3200" dirty="0">
                <a:solidFill>
                  <a:schemeClr val="tx1"/>
                </a:solidFill>
              </a:rPr>
              <a:t>B </a:t>
            </a:r>
            <a:r>
              <a:rPr lang="zh-TW" altLang="en-US" sz="3200" dirty="0">
                <a:solidFill>
                  <a:schemeClr val="tx1"/>
                </a:solidFill>
              </a:rPr>
              <a:t>或 </a:t>
            </a:r>
            <a:r>
              <a:rPr lang="en-US" altLang="zh-TW" sz="3200" dirty="0">
                <a:solidFill>
                  <a:schemeClr val="tx1"/>
                </a:solidFill>
              </a:rPr>
              <a:t>C</a:t>
            </a:r>
            <a:r>
              <a:rPr lang="zh-TW" altLang="en-US" sz="3200" dirty="0">
                <a:solidFill>
                  <a:schemeClr val="tx1"/>
                </a:solidFill>
              </a:rPr>
              <a:t> </a:t>
            </a:r>
            <a:r>
              <a:rPr lang="en-US" altLang="zh-TW" sz="3200" dirty="0">
                <a:solidFill>
                  <a:schemeClr val="tx1"/>
                </a:solidFill>
              </a:rPr>
              <a:t>(2)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7CF5DED-C747-4EBE-9FFA-5066A625A07E}"/>
              </a:ext>
            </a:extLst>
          </p:cNvPr>
          <p:cNvSpPr txBox="1"/>
          <p:nvPr/>
        </p:nvSpPr>
        <p:spPr>
          <a:xfrm>
            <a:off x="9320038" y="591065"/>
            <a:ext cx="2427933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練習五</a:t>
            </a:r>
            <a:r>
              <a:rPr lang="zh-HK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E44C80F-BF53-4C89-AFBD-B5FD637127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06610" y="1195068"/>
            <a:ext cx="874858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寄發訊息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編修訊息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找出可輸出的表格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，按「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…Form B/C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」連結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按「傳送」並鍵入學校密碼匙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dscdscd1!</a:t>
            </a:r>
            <a:endParaRPr kumimoji="1" lang="zh-TW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8ABFE1C0-9C9A-4A95-8B8B-7F72EB2D3F2C}"/>
              </a:ext>
            </a:extLst>
          </p:cNvPr>
          <p:cNvCxnSpPr>
            <a:cxnSpLocks/>
          </p:cNvCxnSpPr>
          <p:nvPr/>
        </p:nvCxnSpPr>
        <p:spPr bwMode="auto">
          <a:xfrm>
            <a:off x="4352265" y="4309450"/>
            <a:ext cx="353085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A78450F-E488-4AF5-9482-4AD08D75F235}"/>
              </a:ext>
            </a:extLst>
          </p:cNvPr>
          <p:cNvCxnSpPr>
            <a:cxnSpLocks/>
          </p:cNvCxnSpPr>
          <p:nvPr/>
        </p:nvCxnSpPr>
        <p:spPr bwMode="auto">
          <a:xfrm>
            <a:off x="8334280" y="4309450"/>
            <a:ext cx="353085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2B63062B-F03D-4AB2-9465-A86AD4268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008" y="3313576"/>
            <a:ext cx="2827173" cy="154022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C4BE5A2-76EE-463D-81FB-84617F05A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51" y="2438305"/>
            <a:ext cx="3499171" cy="3429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7CC8E04-59BA-4BE2-B673-CF3DB88BA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739" y="2438305"/>
            <a:ext cx="340415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82021"/>
      </p:ext>
    </p:extLst>
  </p:cSld>
  <p:clrMapOvr>
    <a:masterClrMapping/>
  </p:clrMapOvr>
  <p:transition advTm="12285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31</a:t>
            </a:fld>
            <a:endParaRPr 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1E9A411-C72E-4385-A112-91F28E70B091}"/>
              </a:ext>
            </a:extLst>
          </p:cNvPr>
          <p:cNvSpPr txBox="1">
            <a:spLocks/>
          </p:cNvSpPr>
          <p:nvPr/>
        </p:nvSpPr>
        <p:spPr bwMode="auto">
          <a:xfrm>
            <a:off x="2844800" y="24384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br>
              <a:rPr lang="zh-TW" altLang="en-US" kern="0">
                <a:solidFill>
                  <a:srgbClr val="7030A0"/>
                </a:solidFill>
                <a:latin typeface="+mn-ea"/>
              </a:rPr>
            </a:br>
            <a:r>
              <a:rPr lang="zh-TW" altLang="en-US" sz="6000" ker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更新學生資料</a:t>
            </a:r>
          </a:p>
        </p:txBody>
      </p:sp>
    </p:spTree>
    <p:extLst>
      <p:ext uri="{BB962C8B-B14F-4D97-AF65-F5344CB8AC3E}">
        <p14:creationId xmlns:p14="http://schemas.microsoft.com/office/powerpoint/2010/main" val="1999581508"/>
      </p:ext>
    </p:extLst>
  </p:cSld>
  <p:clrMapOvr>
    <a:masterClrMapping/>
  </p:clrMapOvr>
  <p:transition advTm="402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32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B7830FE0-84D0-42CE-8431-6CBE1519E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597" y="358596"/>
            <a:ext cx="5829300" cy="1077218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「學生資料」模組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(STU)</a:t>
            </a:r>
            <a:b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EC8EBB-7CC0-48AD-B619-31C0F8E41B9C}"/>
              </a:ext>
            </a:extLst>
          </p:cNvPr>
          <p:cNvSpPr txBox="1">
            <a:spLocks noChangeArrowheads="1"/>
          </p:cNvSpPr>
          <p:nvPr/>
        </p:nvSpPr>
        <p:spPr>
          <a:xfrm>
            <a:off x="205943" y="1811968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練習六</a:t>
            </a:r>
          </a:p>
          <a:p>
            <a:pPr marL="0" lvl="0" indent="0" algn="ctr">
              <a:spcBef>
                <a:spcPct val="50000"/>
              </a:spcBef>
              <a:buClr>
                <a:srgbClr val="FFCF01"/>
              </a:buClr>
              <a:buNone/>
              <a:defRPr/>
            </a:pPr>
            <a:r>
              <a:rPr lang="zh-TW" altLang="zh-HK" sz="4000" b="1" dirty="0">
                <a:solidFill>
                  <a:schemeClr val="tx1"/>
                </a:solidFill>
              </a:rPr>
              <a:t>為離校生</a:t>
            </a:r>
            <a:r>
              <a:rPr lang="zh-TW" altLang="en-US" sz="4000" b="1" dirty="0">
                <a:solidFill>
                  <a:schemeClr val="tx1"/>
                </a:solidFill>
              </a:rPr>
              <a:t>呈報表格</a:t>
            </a:r>
            <a:r>
              <a:rPr lang="en-US" altLang="zh-TW" sz="4000" b="1" dirty="0">
                <a:solidFill>
                  <a:schemeClr val="tx1"/>
                </a:solidFill>
              </a:rPr>
              <a:t>A</a:t>
            </a:r>
            <a:br>
              <a:rPr lang="en-US" altLang="zh-TW" sz="4000" b="1" dirty="0">
                <a:solidFill>
                  <a:schemeClr val="tx1"/>
                </a:solidFill>
              </a:rPr>
            </a:br>
            <a:r>
              <a:rPr lang="en-US" altLang="zh-TW" sz="4000" b="1" dirty="0">
                <a:solidFill>
                  <a:schemeClr val="tx1"/>
                </a:solidFill>
              </a:rPr>
              <a:t>(</a:t>
            </a:r>
            <a:r>
              <a:rPr lang="zh-TW" altLang="en-US" sz="4000" b="1" dirty="0">
                <a:solidFill>
                  <a:schemeClr val="tx1"/>
                </a:solidFill>
              </a:rPr>
              <a:t>學生離校</a:t>
            </a:r>
            <a:r>
              <a:rPr lang="en-US" altLang="zh-TW" sz="4000" b="1" dirty="0">
                <a:solidFill>
                  <a:schemeClr val="tx1"/>
                </a:solidFill>
              </a:rPr>
              <a:t>)</a:t>
            </a:r>
            <a:b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學校密碼匙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﹕</a:t>
            </a:r>
            <a:r>
              <a:rPr lang="en-US" altLang="zh-TW" sz="4000" b="1" dirty="0">
                <a:solidFill>
                  <a:srgbClr val="000000"/>
                </a:solidFill>
                <a:latin typeface="Trebuchet MS"/>
              </a:rPr>
              <a:t>C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dscdscd1!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3F0F156-D45A-4E12-9F86-700A1A4F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242" y="4853835"/>
            <a:ext cx="44862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9255"/>
      </p:ext>
    </p:extLst>
  </p:cSld>
  <p:clrMapOvr>
    <a:masterClrMapping/>
  </p:clrMapOvr>
  <p:transition advTm="4968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33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D41081D5-1D88-4CC5-B35F-2B2FA9B43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學生離校要呈報表格</a:t>
            </a:r>
            <a:r>
              <a:rPr lang="en-US" altLang="zh-TW" sz="3200" dirty="0">
                <a:solidFill>
                  <a:schemeClr val="tx1"/>
                </a:solidFill>
              </a:rPr>
              <a:t>A (1)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4353947B-27AF-42C6-994B-971B01E1CB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46320" y="1133605"/>
            <a:ext cx="929657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學生概況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HK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搜尋學生</a:t>
            </a:r>
            <a:r>
              <a:rPr kumimoji="1" lang="en-US" altLang="zh-H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不選擇練習二所新增的學生</a:t>
            </a:r>
            <a:r>
              <a:rPr kumimoji="1" lang="en-US" altLang="zh-H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HK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HK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在學資料</a:t>
            </a:r>
            <a:endParaRPr kumimoji="1"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82906428-ADB9-4DEF-A8BC-078C135DBDC3}"/>
              </a:ext>
            </a:extLst>
          </p:cNvPr>
          <p:cNvGrpSpPr/>
          <p:nvPr/>
        </p:nvGrpSpPr>
        <p:grpSpPr>
          <a:xfrm>
            <a:off x="1503841" y="1984205"/>
            <a:ext cx="6382693" cy="2785979"/>
            <a:chOff x="509054" y="2005474"/>
            <a:chExt cx="6382693" cy="278597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1AED71F-87AA-4F35-98B9-AAA8D87FFC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124" t="15706" r="17722" b="34393"/>
            <a:stretch/>
          </p:blipFill>
          <p:spPr>
            <a:xfrm>
              <a:off x="509054" y="2005474"/>
              <a:ext cx="6382693" cy="2785979"/>
            </a:xfrm>
            <a:prstGeom prst="rect">
              <a:avLst/>
            </a:prstGeom>
          </p:spPr>
        </p:pic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1FEAF6A5-D30A-4642-961A-265366069325}"/>
                </a:ext>
              </a:extLst>
            </p:cNvPr>
            <p:cNvSpPr/>
            <p:nvPr/>
          </p:nvSpPr>
          <p:spPr bwMode="auto">
            <a:xfrm>
              <a:off x="5919125" y="4263224"/>
              <a:ext cx="457456" cy="1514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7DD03A2-40D1-4346-83EA-5ACC2A670460}"/>
                </a:ext>
              </a:extLst>
            </p:cNvPr>
            <p:cNvSpPr/>
            <p:nvPr/>
          </p:nvSpPr>
          <p:spPr bwMode="auto">
            <a:xfrm>
              <a:off x="1887942" y="3192498"/>
              <a:ext cx="51560" cy="54652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E94C4F0-2E82-4D3E-99EA-7C17A75BE179}"/>
                </a:ext>
              </a:extLst>
            </p:cNvPr>
            <p:cNvSpPr/>
            <p:nvPr/>
          </p:nvSpPr>
          <p:spPr bwMode="auto">
            <a:xfrm>
              <a:off x="2293838" y="3187972"/>
              <a:ext cx="51560" cy="54652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E2D34182-C5BA-4977-AF51-BA9910388C65}"/>
                </a:ext>
              </a:extLst>
            </p:cNvPr>
            <p:cNvSpPr/>
            <p:nvPr/>
          </p:nvSpPr>
          <p:spPr bwMode="auto">
            <a:xfrm>
              <a:off x="1987530" y="3587531"/>
              <a:ext cx="457456" cy="1514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924BBB5-DE49-4AAC-844B-0C80FE9636D8}"/>
              </a:ext>
            </a:extLst>
          </p:cNvPr>
          <p:cNvGrpSpPr/>
          <p:nvPr/>
        </p:nvGrpSpPr>
        <p:grpSpPr>
          <a:xfrm>
            <a:off x="7886535" y="3713228"/>
            <a:ext cx="3769554" cy="2091842"/>
            <a:chOff x="6891747" y="3611183"/>
            <a:chExt cx="4429611" cy="2238808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872FAC7F-5D4D-439D-9A4F-B54CB1A19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1747" y="3611183"/>
              <a:ext cx="4429611" cy="2238808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4F75CA8-A1A6-44B4-A94E-0312BF5FB383}"/>
                </a:ext>
              </a:extLst>
            </p:cNvPr>
            <p:cNvSpPr/>
            <p:nvPr/>
          </p:nvSpPr>
          <p:spPr bwMode="auto">
            <a:xfrm flipH="1">
              <a:off x="7731660" y="4506968"/>
              <a:ext cx="72427" cy="740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741C595-8B30-4E0C-AC63-E694FCE0B496}"/>
                </a:ext>
              </a:extLst>
            </p:cNvPr>
            <p:cNvSpPr/>
            <p:nvPr/>
          </p:nvSpPr>
          <p:spPr bwMode="auto">
            <a:xfrm flipH="1">
              <a:off x="7884060" y="4659368"/>
              <a:ext cx="72427" cy="740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FF5DAFEF-38E8-43A8-8900-640DA6F8E83C}"/>
              </a:ext>
            </a:extLst>
          </p:cNvPr>
          <p:cNvCxnSpPr>
            <a:cxnSpLocks/>
          </p:cNvCxnSpPr>
          <p:nvPr/>
        </p:nvCxnSpPr>
        <p:spPr bwMode="auto">
          <a:xfrm>
            <a:off x="7024395" y="5296278"/>
            <a:ext cx="787651" cy="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400AA32B-B9BD-4A26-A2E4-F6CA479374EE}"/>
              </a:ext>
            </a:extLst>
          </p:cNvPr>
          <p:cNvSpPr/>
          <p:nvPr/>
        </p:nvSpPr>
        <p:spPr bwMode="auto">
          <a:xfrm>
            <a:off x="3288625" y="2108166"/>
            <a:ext cx="457456" cy="25599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6844118"/>
      </p:ext>
    </p:extLst>
  </p:cSld>
  <p:clrMapOvr>
    <a:masterClrMapping/>
  </p:clrMapOvr>
  <p:transition advTm="12782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34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F06DE742-690C-43EF-9DAA-2A3DBA60C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學生離校要呈報表格</a:t>
            </a:r>
            <a:r>
              <a:rPr lang="en-US" altLang="zh-TW" sz="3200" dirty="0">
                <a:solidFill>
                  <a:schemeClr val="tx1"/>
                </a:solidFill>
              </a:rPr>
              <a:t>A (2)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2BD4F07C-41BA-41C1-89DD-4EB1679F6FA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06610" y="1225212"/>
            <a:ext cx="8748588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狀況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輸入「最後出席日期」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今天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離校原因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轉校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離校學期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︰2(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指第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學期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，按「儲存」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CEFF182-47F1-4D12-AC0D-0037D74093F5}"/>
              </a:ext>
            </a:extLst>
          </p:cNvPr>
          <p:cNvGrpSpPr/>
          <p:nvPr/>
        </p:nvGrpSpPr>
        <p:grpSpPr>
          <a:xfrm>
            <a:off x="545268" y="2710988"/>
            <a:ext cx="6434954" cy="2844958"/>
            <a:chOff x="509054" y="2005474"/>
            <a:chExt cx="6382693" cy="278597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B361B2C-B314-457E-85C5-646E68F1B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124" t="15706" r="17722" b="34393"/>
            <a:stretch/>
          </p:blipFill>
          <p:spPr>
            <a:xfrm>
              <a:off x="509054" y="2005474"/>
              <a:ext cx="6382693" cy="2785979"/>
            </a:xfrm>
            <a:prstGeom prst="rect">
              <a:avLst/>
            </a:prstGeom>
          </p:spPr>
        </p:pic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BBB31FA3-4994-4CAE-A3C8-471CCF4DA6A9}"/>
                </a:ext>
              </a:extLst>
            </p:cNvPr>
            <p:cNvSpPr/>
            <p:nvPr/>
          </p:nvSpPr>
          <p:spPr bwMode="auto">
            <a:xfrm>
              <a:off x="5919125" y="4263224"/>
              <a:ext cx="457456" cy="1514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72C2805-7550-4324-9EB2-1037E7264894}"/>
                </a:ext>
              </a:extLst>
            </p:cNvPr>
            <p:cNvSpPr/>
            <p:nvPr/>
          </p:nvSpPr>
          <p:spPr bwMode="auto">
            <a:xfrm>
              <a:off x="1887942" y="3192498"/>
              <a:ext cx="51560" cy="54652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A8E529B-DA74-4BEA-A448-9ACFB3B5B847}"/>
                </a:ext>
              </a:extLst>
            </p:cNvPr>
            <p:cNvSpPr/>
            <p:nvPr/>
          </p:nvSpPr>
          <p:spPr bwMode="auto">
            <a:xfrm>
              <a:off x="2293838" y="3187972"/>
              <a:ext cx="51560" cy="54652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934454EB-0B1B-466D-AE7B-A036A619613B}"/>
                </a:ext>
              </a:extLst>
            </p:cNvPr>
            <p:cNvSpPr/>
            <p:nvPr/>
          </p:nvSpPr>
          <p:spPr bwMode="auto">
            <a:xfrm>
              <a:off x="1987530" y="3587531"/>
              <a:ext cx="457456" cy="15149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Wingdings" pitchFamily="2" charset="2"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 pitchFamily="34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DC843AD-719D-455C-B9A9-C634824513AF}"/>
              </a:ext>
            </a:extLst>
          </p:cNvPr>
          <p:cNvGrpSpPr/>
          <p:nvPr/>
        </p:nvGrpSpPr>
        <p:grpSpPr>
          <a:xfrm>
            <a:off x="7061978" y="2799115"/>
            <a:ext cx="4429611" cy="2238808"/>
            <a:chOff x="6891747" y="3611183"/>
            <a:chExt cx="4429611" cy="2238808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43F84793-352E-492A-A691-6F2A4AB27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91747" y="3611183"/>
              <a:ext cx="4429611" cy="2238808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66EB144-DEBA-4D3B-82AC-0B421790AAFB}"/>
                </a:ext>
              </a:extLst>
            </p:cNvPr>
            <p:cNvSpPr/>
            <p:nvPr/>
          </p:nvSpPr>
          <p:spPr bwMode="auto">
            <a:xfrm flipH="1">
              <a:off x="7731660" y="4506968"/>
              <a:ext cx="72427" cy="740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F6B202E-4F77-4B7A-AEBA-1DCD4F04ADC8}"/>
                </a:ext>
              </a:extLst>
            </p:cNvPr>
            <p:cNvSpPr/>
            <p:nvPr/>
          </p:nvSpPr>
          <p:spPr bwMode="auto">
            <a:xfrm flipH="1">
              <a:off x="7884060" y="4659368"/>
              <a:ext cx="72427" cy="7408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15" name="橢圓 14">
            <a:extLst>
              <a:ext uri="{FF2B5EF4-FFF2-40B4-BE49-F238E27FC236}">
                <a16:creationId xmlns:a16="http://schemas.microsoft.com/office/drawing/2014/main" id="{0DDD6303-2E7B-4C94-93FC-1F1087BC00BA}"/>
              </a:ext>
            </a:extLst>
          </p:cNvPr>
          <p:cNvSpPr/>
          <p:nvPr/>
        </p:nvSpPr>
        <p:spPr bwMode="auto">
          <a:xfrm>
            <a:off x="6989093" y="3905873"/>
            <a:ext cx="2145853" cy="227594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63FDA075-0ECD-41C0-8C8B-0A18BFE856C7}"/>
              </a:ext>
            </a:extLst>
          </p:cNvPr>
          <p:cNvSpPr/>
          <p:nvPr/>
        </p:nvSpPr>
        <p:spPr bwMode="auto">
          <a:xfrm>
            <a:off x="7028644" y="4171243"/>
            <a:ext cx="1341756" cy="155294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633A35D-3113-4B2F-9D83-3BD5980DE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884" y="5249700"/>
            <a:ext cx="3456384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報告列印預設為不標示</a:t>
            </a: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學生名單內會剔除該生</a:t>
            </a:r>
          </a:p>
        </p:txBody>
      </p:sp>
    </p:spTree>
    <p:extLst>
      <p:ext uri="{BB962C8B-B14F-4D97-AF65-F5344CB8AC3E}">
        <p14:creationId xmlns:p14="http://schemas.microsoft.com/office/powerpoint/2010/main" val="2199088878"/>
      </p:ext>
    </p:extLst>
  </p:cSld>
  <p:clrMapOvr>
    <a:masterClrMapping/>
  </p:clrMapOvr>
  <p:transition advTm="29654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35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FA993E4F-40B7-45DA-BFB4-9468843F6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學生離校要呈報表格</a:t>
            </a:r>
            <a:r>
              <a:rPr lang="en-US" altLang="zh-TW" sz="3200" dirty="0">
                <a:solidFill>
                  <a:schemeClr val="tx1"/>
                </a:solidFill>
              </a:rPr>
              <a:t>A (3)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D52B1EA-E520-4274-81E5-C1F278691FBC}"/>
              </a:ext>
            </a:extLst>
          </p:cNvPr>
          <p:cNvSpPr txBox="1"/>
          <p:nvPr/>
        </p:nvSpPr>
        <p:spPr>
          <a:xfrm>
            <a:off x="9234534" y="396587"/>
            <a:ext cx="2427933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練習六</a:t>
            </a:r>
            <a:r>
              <a:rPr lang="zh-HK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7D62F912-9FC4-4D4E-8275-93F1DF5E22D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66900" y="1154874"/>
            <a:ext cx="874858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預備外發資料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選取表格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，按「預備」；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再選「現學年」及「預備」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48BD5675-71D5-472A-9975-CC9E3E13AF6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37819" y="4903480"/>
            <a:ext cx="874858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8.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按「預覽」，錯誤按「取消預備」；正確按「確定」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9.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寄發訊息，寄發表格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10.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學校密碼匙：</a:t>
            </a:r>
            <a:r>
              <a:rPr kumimoji="1" lang="en-US" altLang="zh-TW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dscdscd1!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F01FE55-95FA-49C6-8006-0AA14F55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05" y="2326275"/>
            <a:ext cx="8471384" cy="25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06134"/>
      </p:ext>
    </p:extLst>
  </p:cSld>
  <p:clrMapOvr>
    <a:masterClrMapping/>
  </p:clrMapOvr>
  <p:transition advTm="22493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36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07785CB0-F686-4E11-8638-D5E0D4ECB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為</a:t>
            </a:r>
            <a:r>
              <a:rPr lang="zh-TW" altLang="en-US" sz="3200" dirty="0">
                <a:solidFill>
                  <a:srgbClr val="FF0000"/>
                </a:solidFill>
              </a:rPr>
              <a:t>本學年</a:t>
            </a:r>
            <a:r>
              <a:rPr lang="zh-TW" altLang="en-US" sz="3200" dirty="0">
                <a:solidFill>
                  <a:schemeClr val="tx1"/>
                </a:solidFill>
              </a:rPr>
              <a:t>離校的學生再註冊入學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190821-1FAF-4274-BCAD-117A1C64D812}"/>
              </a:ext>
            </a:extLst>
          </p:cNvPr>
          <p:cNvSpPr txBox="1">
            <a:spLocks noChangeArrowheads="1"/>
          </p:cNvSpPr>
          <p:nvPr/>
        </p:nvSpPr>
        <p:spPr>
          <a:xfrm>
            <a:off x="794418" y="1232546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indent="0">
              <a:lnSpc>
                <a:spcPct val="90000"/>
              </a:lnSpc>
              <a:buNone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未過渡至下學年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學生概況 </a:t>
            </a: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HK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搜尋學生 </a:t>
            </a:r>
            <a:r>
              <a:rPr kumimoji="1" lang="en-US" altLang="zh-HK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在學資料，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按本學年的首次出席日期，再將「狀況」由「離校」改為空白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None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91C8092-0A7A-42CC-89F1-12D612EB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02" y="2094074"/>
            <a:ext cx="7066473" cy="184542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9DA38B6-1867-494B-83E7-CE67CFE66342}"/>
              </a:ext>
            </a:extLst>
          </p:cNvPr>
          <p:cNvSpPr/>
          <p:nvPr/>
        </p:nvSpPr>
        <p:spPr bwMode="auto">
          <a:xfrm>
            <a:off x="832920" y="3413274"/>
            <a:ext cx="823866" cy="2534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C4EE3C9-EB7A-41F4-96BD-049F3AB69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891" y="2066263"/>
            <a:ext cx="6887189" cy="439515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C26AB4C-66E6-4B2C-BF3F-36D261BA6830}"/>
              </a:ext>
            </a:extLst>
          </p:cNvPr>
          <p:cNvSpPr/>
          <p:nvPr/>
        </p:nvSpPr>
        <p:spPr bwMode="auto">
          <a:xfrm>
            <a:off x="5684067" y="4773212"/>
            <a:ext cx="1477224" cy="15455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9B7E982-E036-4A87-8D8A-062AFE366D46}"/>
              </a:ext>
            </a:extLst>
          </p:cNvPr>
          <p:cNvSpPr/>
          <p:nvPr/>
        </p:nvSpPr>
        <p:spPr bwMode="auto">
          <a:xfrm>
            <a:off x="4552385" y="2530718"/>
            <a:ext cx="508502" cy="2534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F7ABBB0-597A-4736-93C4-8C09D1459E4F}"/>
              </a:ext>
            </a:extLst>
          </p:cNvPr>
          <p:cNvSpPr/>
          <p:nvPr/>
        </p:nvSpPr>
        <p:spPr bwMode="auto">
          <a:xfrm>
            <a:off x="1244853" y="3666771"/>
            <a:ext cx="91578" cy="141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2A33EC-0134-4BA0-A7F5-C6EA072E619F}"/>
              </a:ext>
            </a:extLst>
          </p:cNvPr>
          <p:cNvSpPr/>
          <p:nvPr/>
        </p:nvSpPr>
        <p:spPr bwMode="auto">
          <a:xfrm>
            <a:off x="5824179" y="3229678"/>
            <a:ext cx="91578" cy="1415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918119-2A6D-438E-87E6-F6F95B2AC276}"/>
              </a:ext>
            </a:extLst>
          </p:cNvPr>
          <p:cNvSpPr/>
          <p:nvPr/>
        </p:nvSpPr>
        <p:spPr bwMode="auto">
          <a:xfrm>
            <a:off x="5511136" y="6099349"/>
            <a:ext cx="65699" cy="1406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5FC564E-4AE3-40A4-8790-5ED7672B798E}"/>
              </a:ext>
            </a:extLst>
          </p:cNvPr>
          <p:cNvSpPr/>
          <p:nvPr/>
        </p:nvSpPr>
        <p:spPr bwMode="auto">
          <a:xfrm>
            <a:off x="6326478" y="6071584"/>
            <a:ext cx="65699" cy="1684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0F8D940-D94F-4530-B571-35B40523C4E6}"/>
              </a:ext>
            </a:extLst>
          </p:cNvPr>
          <p:cNvSpPr/>
          <p:nvPr/>
        </p:nvSpPr>
        <p:spPr bwMode="auto">
          <a:xfrm>
            <a:off x="5511136" y="6211245"/>
            <a:ext cx="65699" cy="1684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E71A5D4-198D-49A1-91F6-AA4CF71156A4}"/>
              </a:ext>
            </a:extLst>
          </p:cNvPr>
          <p:cNvSpPr/>
          <p:nvPr/>
        </p:nvSpPr>
        <p:spPr bwMode="auto">
          <a:xfrm>
            <a:off x="6326478" y="6240026"/>
            <a:ext cx="65699" cy="1684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2446564"/>
      </p:ext>
    </p:extLst>
  </p:cSld>
  <p:clrMapOvr>
    <a:masterClrMapping/>
  </p:clrMapOvr>
  <p:transition advTm="19093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37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2470A73B-C874-492F-BA3F-5EA1D5A4C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為</a:t>
            </a:r>
            <a:r>
              <a:rPr lang="zh-TW" altLang="en-US" sz="3200" dirty="0">
                <a:solidFill>
                  <a:srgbClr val="FF0000"/>
                </a:solidFill>
              </a:rPr>
              <a:t>非本學年</a:t>
            </a:r>
            <a:r>
              <a:rPr lang="zh-TW" altLang="en-US" sz="3200" dirty="0">
                <a:solidFill>
                  <a:schemeClr val="tx1"/>
                </a:solidFill>
              </a:rPr>
              <a:t>離校的學生再註冊入學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93A21-175F-4136-80D1-94A3C02CE639}"/>
              </a:ext>
            </a:extLst>
          </p:cNvPr>
          <p:cNvSpPr txBox="1">
            <a:spLocks noChangeArrowheads="1"/>
          </p:cNvSpPr>
          <p:nvPr/>
        </p:nvSpPr>
        <p:spPr>
          <a:xfrm>
            <a:off x="2125758" y="1086804"/>
            <a:ext cx="7263166" cy="84598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indent="0">
              <a:lnSpc>
                <a:spcPct val="90000"/>
              </a:lnSpc>
              <a:buNone/>
            </a:pPr>
            <a:r>
              <a:rPr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lang="en-US" altLang="zh-TW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學生概況 </a:t>
            </a:r>
            <a:r>
              <a:rPr lang="en-US" altLang="zh-TW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搜尋學生 </a:t>
            </a:r>
            <a:r>
              <a:rPr lang="en-US" altLang="zh-TW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在學資料</a:t>
            </a:r>
            <a:endParaRPr lang="en-US" altLang="zh-TW" sz="2800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lnSpc>
                <a:spcPct val="90000"/>
              </a:lnSpc>
              <a:buNone/>
            </a:pPr>
            <a:r>
              <a:rPr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在該學生的「個人資料」頁按「再註冊」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832170-6391-482B-BD86-E118E4ADE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468" y="1987060"/>
            <a:ext cx="6978996" cy="459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50231"/>
      </p:ext>
    </p:extLst>
  </p:cSld>
  <p:clrMapOvr>
    <a:masterClrMapping/>
  </p:clrMapOvr>
  <p:transition advTm="1769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38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3627B05E-DEC9-4F9E-9D06-73BE4788E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597" y="358596"/>
            <a:ext cx="5829300" cy="1077218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「學生資料」模組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(STU)</a:t>
            </a:r>
            <a:b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8B604C-2E16-418F-A5F8-0E1C718A087E}"/>
              </a:ext>
            </a:extLst>
          </p:cNvPr>
          <p:cNvSpPr txBox="1">
            <a:spLocks noChangeArrowheads="1"/>
          </p:cNvSpPr>
          <p:nvPr/>
        </p:nvSpPr>
        <p:spPr>
          <a:xfrm>
            <a:off x="205943" y="1811968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練習</a:t>
            </a:r>
            <a:r>
              <a:rPr kumimoji="1" lang="zh-TW" alt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endParaRPr kumimoji="1" lang="zh-TW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lvl="0" indent="0" algn="ctr">
              <a:spcBef>
                <a:spcPct val="50000"/>
              </a:spcBef>
              <a:buClr>
                <a:srgbClr val="FFCF01"/>
              </a:buClr>
              <a:buNone/>
              <a:defRPr/>
            </a:pPr>
            <a:r>
              <a:rPr lang="zh-TW" altLang="en-US" sz="4000" b="1" dirty="0">
                <a:solidFill>
                  <a:schemeClr val="tx1"/>
                </a:solidFill>
              </a:rPr>
              <a:t>資料上載程序</a:t>
            </a:r>
            <a:br>
              <a:rPr lang="zh-TW" altLang="en-US" sz="4000" b="1" dirty="0">
                <a:solidFill>
                  <a:schemeClr val="tx1"/>
                </a:solidFill>
              </a:rPr>
            </a:br>
            <a:r>
              <a:rPr lang="zh-TW" altLang="en-US" sz="4000" b="1" dirty="0">
                <a:solidFill>
                  <a:schemeClr val="tx1"/>
                </a:solidFill>
              </a:rPr>
              <a:t>選擇其中一班修改資料後上載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947079"/>
      </p:ext>
    </p:extLst>
  </p:cSld>
  <p:clrMapOvr>
    <a:masterClrMapping/>
  </p:clrMapOvr>
  <p:transition advTm="7435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39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2DBC477D-4D47-4672-881E-2F7539DFC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資料上載程序</a:t>
            </a:r>
            <a:r>
              <a:rPr lang="en-US" altLang="zh-TW" sz="3200" dirty="0">
                <a:solidFill>
                  <a:schemeClr val="tx1"/>
                </a:solidFill>
              </a:rPr>
              <a:t> (1)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7B4EF866-9B9A-4DC1-A2AB-FC6F7A53F08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97045" y="1154874"/>
            <a:ext cx="8748588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資料上載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indent="-450850"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選擇「中三」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班別「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3A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按「下載」儲存至桌面及按「下載樣本代碼表」至桌面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indent="-450850" eaLnBrk="1" hangingPunct="1">
              <a:spcBef>
                <a:spcPts val="0"/>
              </a:spcBef>
              <a:defRPr/>
            </a:pP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上載檔案內的學生紀錄</a:t>
            </a:r>
            <a:r>
              <a:rPr kumimoji="1"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不多於</a:t>
            </a:r>
            <a:r>
              <a:rPr kumimoji="1"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kumimoji="1"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 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FE8F55F-9242-4134-8299-3FB362A8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311" y="2724534"/>
            <a:ext cx="8624322" cy="382548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B8E0F25-F4C8-4B2B-A556-0F6B3A00281E}"/>
              </a:ext>
            </a:extLst>
          </p:cNvPr>
          <p:cNvSpPr/>
          <p:nvPr/>
        </p:nvSpPr>
        <p:spPr bwMode="auto">
          <a:xfrm>
            <a:off x="3559337" y="5459240"/>
            <a:ext cx="2375458" cy="31687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C36CF65-0254-40A5-8FFF-3011C71DAB74}"/>
              </a:ext>
            </a:extLst>
          </p:cNvPr>
          <p:cNvSpPr/>
          <p:nvPr/>
        </p:nvSpPr>
        <p:spPr bwMode="auto">
          <a:xfrm>
            <a:off x="3559337" y="6020554"/>
            <a:ext cx="2375458" cy="2534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3EFE0B-752B-4D0D-85C4-62D42E8EE7E8}"/>
              </a:ext>
            </a:extLst>
          </p:cNvPr>
          <p:cNvSpPr/>
          <p:nvPr/>
        </p:nvSpPr>
        <p:spPr bwMode="auto">
          <a:xfrm>
            <a:off x="2321311" y="4943192"/>
            <a:ext cx="643948" cy="39835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FE25042-ED45-4F9C-A6EA-7F65292AF38C}"/>
              </a:ext>
            </a:extLst>
          </p:cNvPr>
          <p:cNvSpPr/>
          <p:nvPr/>
        </p:nvSpPr>
        <p:spPr bwMode="auto">
          <a:xfrm>
            <a:off x="3019580" y="4943192"/>
            <a:ext cx="1131682" cy="39835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3CE8691-6499-445A-AC00-AFC76761BC61}"/>
              </a:ext>
            </a:extLst>
          </p:cNvPr>
          <p:cNvSpPr/>
          <p:nvPr/>
        </p:nvSpPr>
        <p:spPr bwMode="auto">
          <a:xfrm>
            <a:off x="4320791" y="5536642"/>
            <a:ext cx="130629" cy="1664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7093732"/>
      </p:ext>
    </p:extLst>
  </p:cSld>
  <p:clrMapOvr>
    <a:masterClrMapping/>
  </p:clrMapOvr>
  <p:transition advTm="2249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E09884D1-9336-48EC-9E65-7E5A5FEDBC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latin typeface="+mj-ea"/>
              </a:rPr>
              <a:t>用戶組別設定</a:t>
            </a:r>
          </a:p>
        </p:txBody>
      </p:sp>
      <p:sp>
        <p:nvSpPr>
          <p:cNvPr id="6" name="文字方塊 3">
            <a:extLst>
              <a:ext uri="{FF2B5EF4-FFF2-40B4-BE49-F238E27FC236}">
                <a16:creationId xmlns:a16="http://schemas.microsoft.com/office/drawing/2014/main" id="{F82D8FF7-565C-4581-9971-C0B79589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13" y="1368768"/>
            <a:ext cx="86405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設定權限：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系統保安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存取控制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特別組別 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學生資料整理組，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					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學生資料整理選項</a:t>
            </a:r>
            <a:endParaRPr lang="zh-HK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9E1F67E-DE67-4E8C-9C95-BC42FE18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38" y="2753763"/>
            <a:ext cx="11099549" cy="361926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0DAA84F-A306-4436-81C6-0EC1CCD66CCC}"/>
              </a:ext>
            </a:extLst>
          </p:cNvPr>
          <p:cNvSpPr/>
          <p:nvPr/>
        </p:nvSpPr>
        <p:spPr bwMode="auto">
          <a:xfrm>
            <a:off x="696013" y="5776111"/>
            <a:ext cx="1096573" cy="28971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391F745-C8DE-4CC7-AE28-695E310C870A}"/>
              </a:ext>
            </a:extLst>
          </p:cNvPr>
          <p:cNvSpPr/>
          <p:nvPr/>
        </p:nvSpPr>
        <p:spPr bwMode="auto">
          <a:xfrm>
            <a:off x="4101220" y="3023857"/>
            <a:ext cx="2136618" cy="40514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1D3E227-F3B9-45E9-951D-ECBE440A0BB8}"/>
              </a:ext>
            </a:extLst>
          </p:cNvPr>
          <p:cNvSpPr/>
          <p:nvPr/>
        </p:nvSpPr>
        <p:spPr bwMode="auto">
          <a:xfrm>
            <a:off x="2281473" y="4146487"/>
            <a:ext cx="1819747" cy="124032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圓角矩形圖說文字 12">
            <a:extLst>
              <a:ext uri="{FF2B5EF4-FFF2-40B4-BE49-F238E27FC236}">
                <a16:creationId xmlns:a16="http://schemas.microsoft.com/office/drawing/2014/main" id="{17FC97A0-3A31-40F8-9667-9F6D7AA6A093}"/>
              </a:ext>
            </a:extLst>
          </p:cNvPr>
          <p:cNvSpPr/>
          <p:nvPr/>
        </p:nvSpPr>
        <p:spPr bwMode="auto">
          <a:xfrm>
            <a:off x="4994502" y="4478678"/>
            <a:ext cx="4747027" cy="908134"/>
          </a:xfrm>
          <a:prstGeom prst="wedgeRoundRectCallout">
            <a:avLst>
              <a:gd name="adj1" fmla="val -66040"/>
              <a:gd name="adj2" fmla="val -2633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能夠存取學生資料的教職員類別</a:t>
            </a:r>
            <a:endParaRPr lang="en-US" altLang="zh-TW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班主任只能存取屬於其班別學生的資料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CCBF440-BBC7-4E37-BAA7-8E6BDC274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25" y="2753763"/>
            <a:ext cx="11099549" cy="3619263"/>
          </a:xfrm>
          <a:prstGeom prst="rect">
            <a:avLst/>
          </a:prstGeom>
        </p:spPr>
      </p:pic>
      <p:sp>
        <p:nvSpPr>
          <p:cNvPr id="13" name="圓角矩形圖說文字 12">
            <a:extLst>
              <a:ext uri="{FF2B5EF4-FFF2-40B4-BE49-F238E27FC236}">
                <a16:creationId xmlns:a16="http://schemas.microsoft.com/office/drawing/2014/main" id="{4B85DFB6-5DA2-43BF-AFC9-0FAFCB184DCF}"/>
              </a:ext>
            </a:extLst>
          </p:cNvPr>
          <p:cNvSpPr/>
          <p:nvPr/>
        </p:nvSpPr>
        <p:spPr bwMode="auto">
          <a:xfrm>
            <a:off x="5144289" y="4478678"/>
            <a:ext cx="4747027" cy="908134"/>
          </a:xfrm>
          <a:prstGeom prst="wedgeRoundRectCallout">
            <a:avLst>
              <a:gd name="adj1" fmla="val -66040"/>
              <a:gd name="adj2" fmla="val -2633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能夠存取學生資料的教職員類別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班主任只能存取屬於其班別學生的資料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6057122"/>
      </p:ext>
    </p:extLst>
  </p:cSld>
  <p:clrMapOvr>
    <a:masterClrMapping/>
  </p:clrMapOvr>
  <p:transition advTm="16864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40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71C7C334-DAD3-4C6E-BD27-EBC724D400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資料上載程序</a:t>
            </a:r>
            <a:r>
              <a:rPr lang="en-US" altLang="zh-TW" sz="3200" dirty="0">
                <a:solidFill>
                  <a:schemeClr val="tx1"/>
                </a:solidFill>
              </a:rPr>
              <a:t> (2)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7E01DD3-8F5C-4B10-9446-16BA1853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60" y="1304177"/>
            <a:ext cx="5530158" cy="245301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42C8185-A9EA-468D-916E-DBE72BD0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468" y="1282652"/>
            <a:ext cx="3730727" cy="2968732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C40EA430-5360-48AA-9DDD-E069BD56F106}"/>
              </a:ext>
            </a:extLst>
          </p:cNvPr>
          <p:cNvGrpSpPr/>
          <p:nvPr/>
        </p:nvGrpSpPr>
        <p:grpSpPr>
          <a:xfrm>
            <a:off x="4390553" y="4058477"/>
            <a:ext cx="3742098" cy="1014534"/>
            <a:chOff x="3009710" y="4145680"/>
            <a:chExt cx="4209861" cy="96952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29520D40-F6A1-4755-B58D-FCE61BEDD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9756" t="12310" r="3391" b="83466"/>
            <a:stretch/>
          </p:blipFill>
          <p:spPr>
            <a:xfrm>
              <a:off x="3009710" y="4145680"/>
              <a:ext cx="4209861" cy="709451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E07D735-59C8-4B51-BACA-26A782BB49F2}"/>
                </a:ext>
              </a:extLst>
            </p:cNvPr>
            <p:cNvSpPr/>
            <p:nvPr/>
          </p:nvSpPr>
          <p:spPr bwMode="auto">
            <a:xfrm>
              <a:off x="6096000" y="4934138"/>
              <a:ext cx="712206" cy="18106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94752A7F-EAFF-49AA-84BE-147984A37923}"/>
              </a:ext>
            </a:extLst>
          </p:cNvPr>
          <p:cNvSpPr/>
          <p:nvPr/>
        </p:nvSpPr>
        <p:spPr bwMode="auto">
          <a:xfrm>
            <a:off x="2241560" y="2770360"/>
            <a:ext cx="465047" cy="20823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E36A770-F303-46B0-976D-E9644DDB0140}"/>
              </a:ext>
            </a:extLst>
          </p:cNvPr>
          <p:cNvSpPr/>
          <p:nvPr/>
        </p:nvSpPr>
        <p:spPr bwMode="auto">
          <a:xfrm>
            <a:off x="2706607" y="2770360"/>
            <a:ext cx="697117" cy="20823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073BC2CD-D7E6-4346-AA3B-1F841FBDA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848" y="5067300"/>
            <a:ext cx="40308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留意儲存格的格式及所用的代碼表是否正確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Pct val="90000"/>
              <a:buFont typeface="Wingdings" panose="05000000000000000000" pitchFamily="2" charset="2"/>
              <a:buChar char="§"/>
            </a:pP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請在上載檔案前，儲存檔案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CAFD8EEE-EB42-4D3C-9393-E8361B6CD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0820" y="3811311"/>
            <a:ext cx="1200150" cy="29527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2BBFD51-72C3-4794-A664-4CF812056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870" y="4458078"/>
            <a:ext cx="1181100" cy="333375"/>
          </a:xfrm>
          <a:prstGeom prst="rect">
            <a:avLst/>
          </a:prstGeom>
        </p:spPr>
      </p:pic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168DA69D-EF4C-4472-934B-A2B24CB5C9FC}"/>
              </a:ext>
            </a:extLst>
          </p:cNvPr>
          <p:cNvCxnSpPr>
            <a:cxnSpLocks/>
          </p:cNvCxnSpPr>
          <p:nvPr/>
        </p:nvCxnSpPr>
        <p:spPr bwMode="auto">
          <a:xfrm>
            <a:off x="2982157" y="4094893"/>
            <a:ext cx="9525" cy="351492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BE36A40-A00F-4A85-BED1-01425CC74176}"/>
              </a:ext>
            </a:extLst>
          </p:cNvPr>
          <p:cNvSpPr txBox="1"/>
          <p:nvPr/>
        </p:nvSpPr>
        <p:spPr>
          <a:xfrm>
            <a:off x="3337194" y="4089322"/>
            <a:ext cx="92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</a:rPr>
              <a:t>Unzipped file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032153-7C1F-491B-94D7-C8787D5121B3}"/>
              </a:ext>
            </a:extLst>
          </p:cNvPr>
          <p:cNvSpPr/>
          <p:nvPr/>
        </p:nvSpPr>
        <p:spPr bwMode="auto">
          <a:xfrm>
            <a:off x="3496827" y="3145134"/>
            <a:ext cx="101776" cy="645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1005349"/>
      </p:ext>
    </p:extLst>
  </p:cSld>
  <p:clrMapOvr>
    <a:masterClrMapping/>
  </p:clrMapOvr>
  <p:transition advTm="8927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41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A1B9FD81-9056-41CC-B010-9FC7AB0A9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資料上載程序</a:t>
            </a:r>
            <a:r>
              <a:rPr lang="en-US" altLang="zh-TW" sz="3200" dirty="0">
                <a:solidFill>
                  <a:schemeClr val="tx1"/>
                </a:solidFill>
              </a:rPr>
              <a:t> (3)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2BE95BF-D911-4E83-906D-625F46DDF3A0}"/>
              </a:ext>
            </a:extLst>
          </p:cNvPr>
          <p:cNvSpPr txBox="1"/>
          <p:nvPr/>
        </p:nvSpPr>
        <p:spPr>
          <a:xfrm>
            <a:off x="9129916" y="235011"/>
            <a:ext cx="2427933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練習七</a:t>
            </a:r>
            <a:endParaRPr lang="zh-HK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F1E4560-5550-46FD-B921-884B0C77ED6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82310" y="1350694"/>
            <a:ext cx="8982661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更改學生資料</a:t>
            </a:r>
            <a:endParaRPr kumimoji="1"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資料上載 </a:t>
            </a: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</a:t>
            </a: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選擇</a:t>
            </a: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MS Excel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r>
              <a:rPr kumimoji="1" lang="en-US" altLang="zh-HK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HK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按「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kumimoji="1" lang="zh-HK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」</a:t>
            </a:r>
            <a:endParaRPr kumimoji="1"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C55F00F-EB8A-4E15-812C-D3D5DEA8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42" y="3159659"/>
            <a:ext cx="5353050" cy="20097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1A00B6E-698F-4A07-BCD2-5BBE234439DB}"/>
              </a:ext>
            </a:extLst>
          </p:cNvPr>
          <p:cNvSpPr/>
          <p:nvPr/>
        </p:nvSpPr>
        <p:spPr bwMode="auto">
          <a:xfrm>
            <a:off x="1110842" y="3797834"/>
            <a:ext cx="914400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B4F605-5C2D-47E9-B1E1-2C2E4CD52DA6}"/>
              </a:ext>
            </a:extLst>
          </p:cNvPr>
          <p:cNvSpPr/>
          <p:nvPr/>
        </p:nvSpPr>
        <p:spPr bwMode="auto">
          <a:xfrm>
            <a:off x="4608214" y="4255034"/>
            <a:ext cx="1487786" cy="9144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988EEDA-119A-47F9-83C3-BD283E8D7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716" y="3251153"/>
            <a:ext cx="360040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90000"/>
              <a:buNone/>
            </a:pPr>
            <a:r>
              <a:rPr lang="zh-TW" altLang="en-US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內含「用戶設定欄位」內所加的欄位</a:t>
            </a:r>
          </a:p>
        </p:txBody>
      </p:sp>
    </p:spTree>
    <p:extLst>
      <p:ext uri="{BB962C8B-B14F-4D97-AF65-F5344CB8AC3E}">
        <p14:creationId xmlns:p14="http://schemas.microsoft.com/office/powerpoint/2010/main" val="3961494003"/>
      </p:ext>
    </p:extLst>
  </p:cSld>
  <p:clrMapOvr>
    <a:masterClrMapping/>
  </p:clrMapOvr>
  <p:transition advTm="1428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42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B8627AF3-DA65-484B-89CB-9A248AA74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7386296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相片上載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方法</a:t>
            </a:r>
            <a:r>
              <a:rPr lang="en-US" altLang="zh-TW" sz="3200" dirty="0">
                <a:solidFill>
                  <a:schemeClr val="tx1"/>
                </a:solidFill>
              </a:rPr>
              <a:t>1)</a:t>
            </a:r>
            <a:r>
              <a:rPr lang="zh-TW" altLang="en-US" sz="3200" dirty="0">
                <a:solidFill>
                  <a:schemeClr val="tx1"/>
                </a:solidFill>
              </a:rPr>
              <a:t> 上載個別學生的相片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88D10B45-8F02-469A-8072-C59FB31F9B6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44093" y="1354227"/>
            <a:ext cx="87485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學生概況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個人資料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6A2EC552-78F8-427D-97A0-51D67969D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3840" y="1354228"/>
            <a:ext cx="2181087" cy="21236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只可上載個別學生的相片</a:t>
            </a:r>
          </a:p>
          <a:p>
            <a:pPr algn="just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每個相片檔案大小不可超過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350KB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A586FDB-B49D-48B0-AE8A-90F64B9BE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430" y="1798394"/>
            <a:ext cx="7012624" cy="37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3101"/>
      </p:ext>
    </p:extLst>
  </p:cSld>
  <p:clrMapOvr>
    <a:masterClrMapping/>
  </p:clrMapOvr>
  <p:transition advTm="912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43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102B31A4-7CB9-4C26-A551-113E516F5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7762270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相片上載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方法</a:t>
            </a:r>
            <a:r>
              <a:rPr lang="en-US" altLang="zh-TW" sz="3200" dirty="0">
                <a:solidFill>
                  <a:schemeClr val="tx1"/>
                </a:solidFill>
              </a:rPr>
              <a:t>2)</a:t>
            </a:r>
            <a:r>
              <a:rPr lang="zh-TW" altLang="en-US" sz="3200" dirty="0">
                <a:solidFill>
                  <a:schemeClr val="tx1"/>
                </a:solidFill>
              </a:rPr>
              <a:t> 整批上載並調整相片大小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67373E8D-DABC-4749-8DD7-7B02467CDF1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03273" y="1264022"/>
            <a:ext cx="9526322" cy="2677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相片上載</a:t>
            </a:r>
            <a:endParaRPr kumimoji="1"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每個相片的檔名必須與</a:t>
            </a:r>
            <a:r>
              <a:rPr kumimoji="1" lang="zh-TW" altLang="en-US" sz="2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學生註冊編號</a:t>
            </a:r>
            <a:r>
              <a:rPr kumimoji="1" lang="en-US" altLang="zh-TW" sz="28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(Reg No)</a:t>
            </a:r>
            <a:r>
              <a:rPr kumimoji="1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</a:t>
            </a:r>
            <a:endParaRPr kumimoji="1"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如上載的壓縮檔中包含有大於</a:t>
            </a: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350KB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上限的相片檔案，用  </a:t>
            </a:r>
            <a:endParaRPr kumimoji="1"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spcBef>
                <a:spcPts val="0"/>
              </a:spcBef>
              <a:defRPr/>
            </a:pP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戶可選擇調整相片大小</a:t>
            </a:r>
            <a:endParaRPr kumimoji="1" lang="en-US" altLang="zh-TW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相片檔案數目的上限為 </a:t>
            </a: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250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相片要以</a:t>
            </a:r>
            <a:r>
              <a:rPr kumimoji="1" lang="en-US" altLang="zh-T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JPG</a:t>
            </a:r>
            <a:r>
              <a:rPr kumimoji="1"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存檔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BA08D38-CD3F-4090-8FBE-F81067AAF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19" y="3961775"/>
            <a:ext cx="8295001" cy="24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87069"/>
      </p:ext>
    </p:extLst>
  </p:cSld>
  <p:clrMapOvr>
    <a:masterClrMapping/>
  </p:clrMapOvr>
  <p:transition advTm="23449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44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4D7A90E0-9EE3-4AC5-BB43-62C1994ED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597" y="358596"/>
            <a:ext cx="5829300" cy="1077218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「學生資料」模組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(STU)</a:t>
            </a:r>
            <a:b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D0359-B78A-44C1-84D7-66E7C04B08C9}"/>
              </a:ext>
            </a:extLst>
          </p:cNvPr>
          <p:cNvSpPr txBox="1">
            <a:spLocks noChangeArrowheads="1"/>
          </p:cNvSpPr>
          <p:nvPr/>
        </p:nvSpPr>
        <p:spPr>
          <a:xfrm>
            <a:off x="205943" y="1811968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練習</a:t>
            </a:r>
            <a:r>
              <a:rPr kumimoji="1" lang="zh-TW" alt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endParaRPr kumimoji="1" lang="zh-TW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lvl="0" indent="0" algn="ctr">
              <a:spcBef>
                <a:spcPct val="50000"/>
              </a:spcBef>
              <a:buClr>
                <a:srgbClr val="FFCF01"/>
              </a:buClr>
              <a:buNone/>
              <a:defRPr/>
            </a:pPr>
            <a:r>
              <a:rPr lang="zh-TW" altLang="en-US" sz="4000" b="1" dirty="0">
                <a:solidFill>
                  <a:schemeClr val="tx1"/>
                </a:solidFill>
              </a:rPr>
              <a:t>上載三名學生的相片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355555"/>
      </p:ext>
    </p:extLst>
  </p:cSld>
  <p:clrMapOvr>
    <a:masterClrMapping/>
  </p:clrMapOvr>
  <p:transition advTm="5028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45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D17D7949-215F-4F80-9DF5-F16A988B3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7762270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上載學生相片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03EDD29-0CC4-4D8E-9A14-9B9A0BB71005}"/>
              </a:ext>
            </a:extLst>
          </p:cNvPr>
          <p:cNvSpPr txBox="1"/>
          <p:nvPr/>
        </p:nvSpPr>
        <p:spPr>
          <a:xfrm>
            <a:off x="9320039" y="398477"/>
            <a:ext cx="2427933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endParaRPr lang="zh-HK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EA9729D-D84D-4F03-8AEE-597BC336FE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25038" y="1348184"/>
            <a:ext cx="8295001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tx1"/>
                </a:solidFill>
              </a:rPr>
              <a:t>1. </a:t>
            </a:r>
            <a:r>
              <a:rPr lang="zh-HK" altLang="zh-TW" sz="2800" b="1" dirty="0">
                <a:solidFill>
                  <a:schemeClr val="tx1"/>
                </a:solidFill>
              </a:rPr>
              <a:t>找三位學生的註冊編</a:t>
            </a:r>
            <a:r>
              <a:rPr lang="zh-TW" altLang="zh-TW" sz="2800" b="1" dirty="0">
                <a:solidFill>
                  <a:schemeClr val="tx1"/>
                </a:solidFill>
              </a:rPr>
              <a:t>號</a:t>
            </a:r>
          </a:p>
          <a:p>
            <a:r>
              <a:rPr lang="en-US" altLang="zh-TW" sz="2800" b="1" dirty="0">
                <a:solidFill>
                  <a:schemeClr val="tx1"/>
                </a:solidFill>
              </a:rPr>
              <a:t>2. </a:t>
            </a:r>
            <a:r>
              <a:rPr lang="zh-HK" altLang="zh-TW" sz="2800" b="1" dirty="0">
                <a:solidFill>
                  <a:schemeClr val="tx1"/>
                </a:solidFill>
              </a:rPr>
              <a:t>找三幅照片</a:t>
            </a:r>
            <a:r>
              <a:rPr lang="en-US" altLang="zh-HK" sz="2800" b="1" dirty="0">
                <a:solidFill>
                  <a:schemeClr val="tx1"/>
                </a:solidFill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</a:rPr>
              <a:t>必須為</a:t>
            </a:r>
            <a:r>
              <a:rPr lang="en-US" altLang="zh-TW" sz="2800" b="1" dirty="0">
                <a:solidFill>
                  <a:schemeClr val="tx1"/>
                </a:solidFill>
              </a:rPr>
              <a:t>JPG</a:t>
            </a:r>
            <a:r>
              <a:rPr lang="zh-TW" altLang="en-US" sz="2800" b="1" dirty="0">
                <a:solidFill>
                  <a:schemeClr val="tx1"/>
                </a:solidFill>
              </a:rPr>
              <a:t>檔</a:t>
            </a:r>
            <a:r>
              <a:rPr lang="en-US" altLang="zh-TW" sz="2800" b="1" dirty="0">
                <a:solidFill>
                  <a:schemeClr val="tx1"/>
                </a:solidFill>
              </a:rPr>
              <a:t>)</a:t>
            </a:r>
            <a:r>
              <a:rPr lang="zh-TW" altLang="zh-TW" sz="2800" b="1" dirty="0">
                <a:solidFill>
                  <a:schemeClr val="tx1"/>
                </a:solidFill>
              </a:rPr>
              <a:t>，</a:t>
            </a:r>
            <a:r>
              <a:rPr lang="zh-HK" altLang="zh-TW" sz="2800" b="1" dirty="0">
                <a:solidFill>
                  <a:schemeClr val="tx1"/>
                </a:solidFill>
              </a:rPr>
              <a:t>並分別以以上三位</a:t>
            </a:r>
            <a:r>
              <a:rPr lang="en-US" altLang="zh-HK" sz="2800" b="1" dirty="0">
                <a:solidFill>
                  <a:schemeClr val="tx1"/>
                </a:solidFill>
              </a:rPr>
              <a:t>   </a:t>
            </a:r>
          </a:p>
          <a:p>
            <a:r>
              <a:rPr lang="en-US" altLang="zh-HK" sz="2800" b="1" dirty="0">
                <a:solidFill>
                  <a:schemeClr val="tx1"/>
                </a:solidFill>
              </a:rPr>
              <a:t>    </a:t>
            </a:r>
            <a:r>
              <a:rPr lang="zh-HK" altLang="zh-TW" sz="2800" b="1" dirty="0">
                <a:solidFill>
                  <a:schemeClr val="tx1"/>
                </a:solidFill>
              </a:rPr>
              <a:t>學生的註冊編</a:t>
            </a:r>
            <a:r>
              <a:rPr lang="zh-TW" altLang="zh-TW" sz="2800" b="1" dirty="0">
                <a:solidFill>
                  <a:schemeClr val="tx1"/>
                </a:solidFill>
              </a:rPr>
              <a:t>號</a:t>
            </a:r>
            <a:r>
              <a:rPr lang="zh-HK" altLang="zh-TW" sz="2800" b="1" dirty="0">
                <a:solidFill>
                  <a:schemeClr val="tx1"/>
                </a:solidFill>
              </a:rPr>
              <a:t>為檔名</a:t>
            </a:r>
            <a:endParaRPr lang="zh-TW" altLang="zh-TW" sz="2800" b="1" dirty="0">
              <a:solidFill>
                <a:schemeClr val="tx1"/>
              </a:solidFill>
            </a:endParaRPr>
          </a:p>
          <a:p>
            <a:r>
              <a:rPr lang="en-US" altLang="zh-TW" sz="2800" b="1" dirty="0">
                <a:solidFill>
                  <a:schemeClr val="tx1"/>
                </a:solidFill>
              </a:rPr>
              <a:t>3. </a:t>
            </a:r>
            <a:r>
              <a:rPr lang="zh-HK" altLang="zh-TW" sz="2800" b="1" dirty="0">
                <a:solidFill>
                  <a:schemeClr val="tx1"/>
                </a:solidFill>
              </a:rPr>
              <a:t>把三幅照片</a:t>
            </a:r>
            <a:r>
              <a:rPr lang="zh-TW" altLang="zh-TW" sz="2800" b="1" dirty="0">
                <a:solidFill>
                  <a:schemeClr val="tx1"/>
                </a:solidFill>
              </a:rPr>
              <a:t>，</a:t>
            </a:r>
            <a:r>
              <a:rPr lang="zh-HK" altLang="zh-TW" sz="2800" b="1" dirty="0">
                <a:solidFill>
                  <a:schemeClr val="tx1"/>
                </a:solidFill>
              </a:rPr>
              <a:t>放在同一文件夾內</a:t>
            </a:r>
            <a:r>
              <a:rPr lang="zh-TW" altLang="zh-TW" sz="2800" b="1" dirty="0">
                <a:solidFill>
                  <a:schemeClr val="tx1"/>
                </a:solidFill>
              </a:rPr>
              <a:t>，</a:t>
            </a:r>
            <a:r>
              <a:rPr lang="zh-HK" altLang="zh-TW" sz="2800" b="1" dirty="0">
                <a:solidFill>
                  <a:schemeClr val="tx1"/>
                </a:solidFill>
              </a:rPr>
              <a:t>並另存為</a:t>
            </a:r>
            <a:r>
              <a:rPr lang="en-US" altLang="zh-TW" sz="2800" b="1" dirty="0">
                <a:solidFill>
                  <a:schemeClr val="tx1"/>
                </a:solidFill>
              </a:rPr>
              <a:t>zip</a:t>
            </a:r>
          </a:p>
          <a:p>
            <a:r>
              <a:rPr lang="en-US" altLang="zh-HK" sz="2800" b="1" dirty="0">
                <a:solidFill>
                  <a:schemeClr val="tx1"/>
                </a:solidFill>
              </a:rPr>
              <a:t>    </a:t>
            </a:r>
            <a:r>
              <a:rPr lang="zh-HK" altLang="zh-TW" sz="2800" b="1" dirty="0">
                <a:solidFill>
                  <a:schemeClr val="tx1"/>
                </a:solidFill>
              </a:rPr>
              <a:t>檔及上載</a:t>
            </a:r>
            <a:endParaRPr kumimoji="1"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0F84EB0-CA56-4080-8D35-C4FA9D25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33" y="3961775"/>
            <a:ext cx="8295001" cy="24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6329"/>
      </p:ext>
    </p:extLst>
  </p:cSld>
  <p:clrMapOvr>
    <a:masterClrMapping/>
  </p:clrMapOvr>
  <p:transition advTm="12507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46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47CC0C40-6D21-4117-8525-2D774B1BF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597" y="358596"/>
            <a:ext cx="5829300" cy="1077218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「學生資料」模組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(STU)</a:t>
            </a:r>
            <a:b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DAE53-53D9-467B-9157-992F13186AE2}"/>
              </a:ext>
            </a:extLst>
          </p:cNvPr>
          <p:cNvSpPr txBox="1">
            <a:spLocks noChangeArrowheads="1"/>
          </p:cNvSpPr>
          <p:nvPr/>
        </p:nvSpPr>
        <p:spPr>
          <a:xfrm>
            <a:off x="205943" y="1811968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練習</a:t>
            </a:r>
            <a:r>
              <a:rPr kumimoji="1" lang="zh-TW" alt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endParaRPr kumimoji="1" lang="zh-TW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lvl="0" indent="0" algn="ctr">
              <a:spcBef>
                <a:spcPct val="50000"/>
              </a:spcBef>
              <a:buClr>
                <a:srgbClr val="FFCF01"/>
              </a:buClr>
              <a:buNone/>
              <a:defRPr/>
            </a:pPr>
            <a:r>
              <a:rPr lang="zh-TW" altLang="en-US" sz="4000" b="1" dirty="0">
                <a:solidFill>
                  <a:schemeClr val="tx1"/>
                </a:solidFill>
              </a:rPr>
              <a:t>為其中一班輸入身高及體重</a:t>
            </a:r>
            <a:br>
              <a:rPr lang="en-US" altLang="zh-TW" sz="4000" b="1" dirty="0">
                <a:solidFill>
                  <a:schemeClr val="tx1"/>
                </a:solidFill>
              </a:rPr>
            </a:br>
            <a:r>
              <a:rPr lang="en-US" altLang="zh-TW" sz="4000" b="1" dirty="0">
                <a:solidFill>
                  <a:schemeClr val="tx1"/>
                </a:solidFill>
              </a:rPr>
              <a:t>(</a:t>
            </a:r>
            <a:r>
              <a:rPr lang="zh-TW" altLang="en-US" sz="4000" b="1" dirty="0">
                <a:solidFill>
                  <a:schemeClr val="tx1"/>
                </a:solidFill>
              </a:rPr>
              <a:t>方法</a:t>
            </a:r>
            <a:r>
              <a:rPr lang="en-US" altLang="zh-TW" sz="4000" b="1" dirty="0">
                <a:solidFill>
                  <a:schemeClr val="tx1"/>
                </a:solidFill>
              </a:rPr>
              <a:t>2)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255355"/>
      </p:ext>
    </p:extLst>
  </p:cSld>
  <p:clrMapOvr>
    <a:masterClrMapping/>
  </p:clrMapOvr>
  <p:transition advTm="4246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47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8887CE60-0A8D-493A-A157-C61CDC808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身高及體重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方法</a:t>
            </a:r>
            <a:r>
              <a:rPr lang="en-US" altLang="zh-TW" sz="3200" dirty="0">
                <a:solidFill>
                  <a:schemeClr val="tx1"/>
                </a:solidFill>
              </a:rPr>
              <a:t>1)</a:t>
            </a:r>
            <a:r>
              <a:rPr lang="zh-TW" altLang="en-US" sz="3200" dirty="0">
                <a:solidFill>
                  <a:schemeClr val="tx1"/>
                </a:solidFill>
              </a:rPr>
              <a:t>個別學生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14929598-6A1D-44B3-8A99-F303164EED3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49885" y="1345793"/>
            <a:ext cx="874858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學生概況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搜尋學生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身高及體重</a:t>
            </a:r>
            <a:endParaRPr kumimoji="1"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0"/>
              </a:spcBef>
              <a:buClr>
                <a:srgbClr val="FFFFFF"/>
              </a:buClr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輸入四項資料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學年，量度日期，身高，體重</a:t>
            </a:r>
            <a:endParaRPr kumimoji="1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8FD963-B620-47FE-8482-A9C8DF7B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58" y="2412204"/>
            <a:ext cx="10355833" cy="31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0451"/>
      </p:ext>
    </p:extLst>
  </p:cSld>
  <p:clrMapOvr>
    <a:masterClrMapping/>
  </p:clrMapOvr>
  <p:transition advTm="10475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48</a:t>
            </a:fld>
            <a:endParaRPr lang="en-US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739A40-D702-4442-8B83-B09E4C9C7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5851" y="254000"/>
            <a:ext cx="95504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身高及體重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方法</a:t>
            </a:r>
            <a:r>
              <a:rPr lang="en-US" altLang="zh-TW" sz="3200" dirty="0">
                <a:solidFill>
                  <a:schemeClr val="tx1"/>
                </a:solidFill>
              </a:rPr>
              <a:t>2)</a:t>
            </a:r>
            <a:r>
              <a:rPr lang="zh-TW" altLang="en-US" sz="3200" dirty="0">
                <a:solidFill>
                  <a:schemeClr val="tx1"/>
                </a:solidFill>
              </a:rPr>
              <a:t>全班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DE02358-AF99-42D1-B218-C9D0BBD5F3B0}"/>
              </a:ext>
            </a:extLst>
          </p:cNvPr>
          <p:cNvSpPr txBox="1"/>
          <p:nvPr/>
        </p:nvSpPr>
        <p:spPr>
          <a:xfrm>
            <a:off x="9266709" y="495857"/>
            <a:ext cx="2427933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endParaRPr lang="zh-HK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64C581A-C664-43CB-8A7B-CC7308D0D7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88528" y="1269718"/>
            <a:ext cx="8632825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1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身高及體重</a:t>
            </a:r>
            <a:endParaRPr kumimoji="1"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r>
              <a:rPr kumimoji="1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1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選擇班別，輸入「量度日期」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輸入各學生的身高及體重 </a:t>
            </a:r>
            <a:r>
              <a:rPr kumimoji="1"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按「儲存」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22C4F63-CFDF-4597-833E-6A20F751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719" y="2636913"/>
            <a:ext cx="6838012" cy="38069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46431D3-274D-4E68-AAE4-4C025B2D98F6}"/>
              </a:ext>
            </a:extLst>
          </p:cNvPr>
          <p:cNvSpPr/>
          <p:nvPr/>
        </p:nvSpPr>
        <p:spPr bwMode="auto">
          <a:xfrm>
            <a:off x="3212886" y="4472412"/>
            <a:ext cx="2009869" cy="31687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7D24A6B-D68C-4B94-A2A9-AE3EBAF0548B}"/>
              </a:ext>
            </a:extLst>
          </p:cNvPr>
          <p:cNvSpPr/>
          <p:nvPr/>
        </p:nvSpPr>
        <p:spPr bwMode="auto">
          <a:xfrm>
            <a:off x="7739619" y="4789283"/>
            <a:ext cx="1214112" cy="165460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3498701"/>
      </p:ext>
    </p:extLst>
  </p:cSld>
  <p:clrMapOvr>
    <a:masterClrMapping/>
  </p:clrMapOvr>
  <p:transition advTm="5748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49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8D6BDAFB-AE23-47E8-8F85-EAD615693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身高及體重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方法</a:t>
            </a:r>
            <a:r>
              <a:rPr lang="en-US" altLang="zh-TW" sz="3200" dirty="0">
                <a:solidFill>
                  <a:schemeClr val="tx1"/>
                </a:solidFill>
              </a:rPr>
              <a:t>3)</a:t>
            </a:r>
            <a:r>
              <a:rPr lang="zh-TW" altLang="en-US" sz="3200" dirty="0">
                <a:solidFill>
                  <a:schemeClr val="tx1"/>
                </a:solidFill>
              </a:rPr>
              <a:t>學生資料上載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73ECD4F7-C5CE-4217-AEC0-0D00D5ADCDB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76465" y="1335745"/>
            <a:ext cx="874858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資料上載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下載班別資料</a:t>
            </a:r>
            <a:endParaRPr kumimoji="1"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0"/>
              </a:spcBef>
              <a:buClr>
                <a:srgbClr val="FFFFFF"/>
              </a:buClr>
              <a:defRPr/>
            </a:pPr>
            <a:r>
              <a:rPr kumimoji="1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輸入三項資料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量度日期，身高，體重</a:t>
            </a:r>
            <a:endParaRPr kumimoji="1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63B3951-8FAD-4E5F-957F-48E959A3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42" y="2202494"/>
            <a:ext cx="5773846" cy="256110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219D1EA-8842-4910-9DFD-B3548D8D7213}"/>
              </a:ext>
            </a:extLst>
          </p:cNvPr>
          <p:cNvSpPr/>
          <p:nvPr/>
        </p:nvSpPr>
        <p:spPr bwMode="auto">
          <a:xfrm>
            <a:off x="2282942" y="3693813"/>
            <a:ext cx="423248" cy="29876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E810D65-CB43-4342-9C74-3D556EC3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245" y="5081222"/>
            <a:ext cx="7426211" cy="83099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AC5D1AC-593B-4042-9A6D-10D806F3CEFA}"/>
              </a:ext>
            </a:extLst>
          </p:cNvPr>
          <p:cNvSpPr/>
          <p:nvPr/>
        </p:nvSpPr>
        <p:spPr bwMode="auto">
          <a:xfrm>
            <a:off x="3892194" y="5081222"/>
            <a:ext cx="4436198" cy="914399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2602188"/>
      </p:ext>
    </p:extLst>
  </p:cSld>
  <p:clrMapOvr>
    <a:masterClrMapping/>
  </p:clrMapOvr>
  <p:transition advTm="1425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</a:t>
            </a:fld>
            <a:endParaRPr lang="en-US" dirty="0"/>
          </a:p>
        </p:txBody>
      </p:sp>
      <p:sp>
        <p:nvSpPr>
          <p:cNvPr id="3" name="文字方塊 3">
            <a:extLst>
              <a:ext uri="{FF2B5EF4-FFF2-40B4-BE49-F238E27FC236}">
                <a16:creationId xmlns:a16="http://schemas.microsoft.com/office/drawing/2014/main" id="{23A658CF-1665-45A6-A025-26C7D03D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13" y="1368768"/>
            <a:ext cx="86405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設定權限：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系統保安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存取控制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特別組別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學生資料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組，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						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學生資料查詢選項</a:t>
            </a:r>
            <a:endParaRPr kumimoji="0" lang="zh-HK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BB8A88A-B248-48DC-8707-76BA0466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90" y="2852907"/>
            <a:ext cx="11416420" cy="345080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64ECF3A-1699-4AFA-B58F-79AC49837855}"/>
              </a:ext>
            </a:extLst>
          </p:cNvPr>
          <p:cNvSpPr/>
          <p:nvPr/>
        </p:nvSpPr>
        <p:spPr bwMode="auto">
          <a:xfrm>
            <a:off x="696013" y="5893806"/>
            <a:ext cx="1096573" cy="28971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FD4156-EAD8-40FA-BD86-2B7692F4B82E}"/>
              </a:ext>
            </a:extLst>
          </p:cNvPr>
          <p:cNvSpPr/>
          <p:nvPr/>
        </p:nvSpPr>
        <p:spPr bwMode="auto">
          <a:xfrm>
            <a:off x="2281473" y="4227968"/>
            <a:ext cx="1819747" cy="74238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701AF8-F307-4C49-8A04-5498570C272E}"/>
              </a:ext>
            </a:extLst>
          </p:cNvPr>
          <p:cNvSpPr/>
          <p:nvPr/>
        </p:nvSpPr>
        <p:spPr bwMode="auto">
          <a:xfrm>
            <a:off x="9252642" y="3051018"/>
            <a:ext cx="2326740" cy="37798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圓角矩形圖說文字 12">
            <a:extLst>
              <a:ext uri="{FF2B5EF4-FFF2-40B4-BE49-F238E27FC236}">
                <a16:creationId xmlns:a16="http://schemas.microsoft.com/office/drawing/2014/main" id="{3B913E3D-BBB2-44C4-B7E4-254610AFDD96}"/>
              </a:ext>
            </a:extLst>
          </p:cNvPr>
          <p:cNvSpPr/>
          <p:nvPr/>
        </p:nvSpPr>
        <p:spPr bwMode="auto">
          <a:xfrm>
            <a:off x="4994502" y="4478677"/>
            <a:ext cx="5969245" cy="1288379"/>
          </a:xfrm>
          <a:prstGeom prst="wedgeRoundRectCallout">
            <a:avLst>
              <a:gd name="adj1" fmla="val -66040"/>
              <a:gd name="adj2" fmla="val -2633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能夠查詢學生資料的教職員類別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班主任和科目教師只能查詢屬其任教班別學生</a:t>
            </a:r>
            <a:endParaRPr lang="en-US" altLang="zh-TW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於該年的資料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1026">
            <a:extLst>
              <a:ext uri="{FF2B5EF4-FFF2-40B4-BE49-F238E27FC236}">
                <a16:creationId xmlns:a16="http://schemas.microsoft.com/office/drawing/2014/main" id="{D322C8B6-89E5-48B2-A1B2-F4F93AA96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latin typeface="+mj-ea"/>
              </a:rPr>
              <a:t>用戶組別設定</a:t>
            </a:r>
          </a:p>
        </p:txBody>
      </p:sp>
    </p:spTree>
    <p:extLst>
      <p:ext uri="{BB962C8B-B14F-4D97-AF65-F5344CB8AC3E}">
        <p14:creationId xmlns:p14="http://schemas.microsoft.com/office/powerpoint/2010/main" val="2939484147"/>
      </p:ext>
    </p:extLst>
  </p:cSld>
  <p:clrMapOvr>
    <a:masterClrMapping/>
  </p:clrMapOvr>
  <p:transition advTm="1695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50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B227A1E3-36C4-4C83-950B-09061ABAA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597" y="358596"/>
            <a:ext cx="5829300" cy="1077218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「學生資料」模組</a:t>
            </a:r>
            <a:r>
              <a:rPr lang="en-US" altLang="zh-TW" sz="32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(STU)</a:t>
            </a:r>
            <a:b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B035F9-4CA3-4AB4-9A2F-9F4A7CA6FEDC}"/>
              </a:ext>
            </a:extLst>
          </p:cNvPr>
          <p:cNvSpPr txBox="1">
            <a:spLocks noChangeArrowheads="1"/>
          </p:cNvSpPr>
          <p:nvPr/>
        </p:nvSpPr>
        <p:spPr>
          <a:xfrm>
            <a:off x="205943" y="1811968"/>
            <a:ext cx="11236907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CF0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1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練習</a:t>
            </a:r>
            <a:r>
              <a:rPr kumimoji="1" lang="zh-TW" altLang="en-US" sz="4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endParaRPr kumimoji="1" lang="zh-TW" altLang="en-US" sz="4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lvl="0" indent="0" algn="ctr">
              <a:spcBef>
                <a:spcPct val="50000"/>
              </a:spcBef>
              <a:buClr>
                <a:srgbClr val="FFCF01"/>
              </a:buClr>
              <a:buNone/>
              <a:defRPr/>
            </a:pPr>
            <a:r>
              <a:rPr lang="zh-TW" altLang="en-US" sz="4000" b="1" dirty="0">
                <a:solidFill>
                  <a:schemeClr val="tx1"/>
                </a:solidFill>
              </a:rPr>
              <a:t>為其中一班以人手方法</a:t>
            </a:r>
            <a:br>
              <a:rPr lang="en-US" altLang="zh-TW" sz="4000" b="1" dirty="0">
                <a:solidFill>
                  <a:schemeClr val="tx1"/>
                </a:solidFill>
              </a:rPr>
            </a:br>
            <a:r>
              <a:rPr lang="zh-TW" altLang="en-US" sz="4000" b="1" dirty="0">
                <a:solidFill>
                  <a:schemeClr val="tx1"/>
                </a:solidFill>
              </a:rPr>
              <a:t>編配座位</a:t>
            </a:r>
            <a:endParaRPr kumimoji="0" lang="zh-TW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593279"/>
      </p:ext>
    </p:extLst>
  </p:cSld>
  <p:clrMapOvr>
    <a:masterClrMapping/>
  </p:clrMapOvr>
  <p:transition advTm="6753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51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E4304AF5-FD52-4D6F-AEF2-616D40C42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座位表設定 </a:t>
            </a:r>
            <a:r>
              <a:rPr lang="en-US" altLang="zh-TW" sz="3200" dirty="0">
                <a:solidFill>
                  <a:schemeClr val="tx1"/>
                </a:solidFill>
              </a:rPr>
              <a:t>-</a:t>
            </a:r>
            <a:r>
              <a:rPr lang="zh-TW" altLang="en-US" sz="3200" dirty="0">
                <a:solidFill>
                  <a:schemeClr val="tx1"/>
                </a:solidFill>
              </a:rPr>
              <a:t> 自動分配</a:t>
            </a:r>
            <a:r>
              <a:rPr lang="en-US" altLang="zh-TW" sz="3200" dirty="0">
                <a:solidFill>
                  <a:schemeClr val="tx1"/>
                </a:solidFill>
              </a:rPr>
              <a:t>(1)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A4DA7935-69A7-4879-87C6-2D76B3E450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49885" y="1375938"/>
            <a:ext cx="874858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座位表設定 </a:t>
            </a:r>
            <a:r>
              <a:rPr kumimoji="1" lang="en-US" altLang="zh-T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自動分配</a:t>
            </a:r>
            <a:endParaRPr kumimoji="1"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endParaRPr kumimoji="1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AF28E91-0BD1-4795-8C58-D3CFCDC8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85" y="1765618"/>
            <a:ext cx="9757655" cy="411951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E6464AF-2377-4468-9F67-8181AA95EFA9}"/>
              </a:ext>
            </a:extLst>
          </p:cNvPr>
          <p:cNvSpPr/>
          <p:nvPr/>
        </p:nvSpPr>
        <p:spPr bwMode="auto">
          <a:xfrm>
            <a:off x="1276539" y="4284210"/>
            <a:ext cx="1231271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194082"/>
      </p:ext>
    </p:extLst>
  </p:cSld>
  <p:clrMapOvr>
    <a:masterClrMapping/>
  </p:clrMapOvr>
  <p:transition advTm="4453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52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6F493A7C-7BD7-410B-A02F-F84A15944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座位表設定 </a:t>
            </a:r>
            <a:r>
              <a:rPr lang="en-US" altLang="zh-TW" sz="3200" dirty="0">
                <a:solidFill>
                  <a:schemeClr val="tx1"/>
                </a:solidFill>
              </a:rPr>
              <a:t>-</a:t>
            </a:r>
            <a:r>
              <a:rPr lang="zh-TW" altLang="en-US" sz="3200" dirty="0">
                <a:solidFill>
                  <a:schemeClr val="tx1"/>
                </a:solidFill>
              </a:rPr>
              <a:t> 自動分配</a:t>
            </a:r>
            <a:r>
              <a:rPr lang="en-US" altLang="zh-TW" sz="3200" dirty="0">
                <a:solidFill>
                  <a:schemeClr val="tx1"/>
                </a:solidFill>
              </a:rPr>
              <a:t>(2)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A85C01DA-7F67-492A-BBC1-EADD9C434F4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51533" y="1250667"/>
            <a:ext cx="874858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tabLst/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座位表設定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自動分配</a:t>
            </a:r>
            <a:endParaRPr kumimoji="1"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設定自動分配數值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列數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欄數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分配方式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，然後由電腦自動分</a:t>
            </a:r>
            <a:endParaRPr kumimoji="1"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1F340F5-D173-460F-8985-471D3F468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04" y="2450996"/>
            <a:ext cx="9097402" cy="401041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6C62732-864F-438C-8124-64A971E91FAB}"/>
              </a:ext>
            </a:extLst>
          </p:cNvPr>
          <p:cNvSpPr/>
          <p:nvPr/>
        </p:nvSpPr>
        <p:spPr bwMode="auto">
          <a:xfrm>
            <a:off x="2734147" y="4685900"/>
            <a:ext cx="2616451" cy="177551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6491232"/>
      </p:ext>
    </p:extLst>
  </p:cSld>
  <p:clrMapOvr>
    <a:masterClrMapping/>
  </p:clrMapOvr>
  <p:transition advTm="24343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53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71C1E602-6915-4756-B02E-0CDE62664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座位表設定 </a:t>
            </a:r>
            <a:r>
              <a:rPr lang="en-US" altLang="zh-TW" sz="3200" dirty="0">
                <a:solidFill>
                  <a:schemeClr val="tx1"/>
                </a:solidFill>
              </a:rPr>
              <a:t>–</a:t>
            </a:r>
            <a:r>
              <a:rPr lang="zh-TW" altLang="en-US" sz="3200" dirty="0">
                <a:solidFill>
                  <a:schemeClr val="tx1"/>
                </a:solidFill>
              </a:rPr>
              <a:t> 人手分配</a:t>
            </a:r>
            <a:r>
              <a:rPr lang="en-US" altLang="zh-TW" sz="3200" dirty="0">
                <a:solidFill>
                  <a:schemeClr val="tx1"/>
                </a:solidFill>
              </a:rPr>
              <a:t>(1)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F3AEA76C-3E6F-4E1E-BF8E-D4536B84E1D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51533" y="1154874"/>
            <a:ext cx="8748588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座位表設定 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選擇班別「人手分配」</a:t>
            </a:r>
            <a:endParaRPr kumimoji="1"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2C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」，按「搜尋」</a:t>
            </a:r>
            <a:endParaRPr kumimoji="1"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輸入課桌「列」數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橫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及 課桌「欄」數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</a:t>
            </a: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kumimoji="1"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kumimoji="1"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按「設定」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F42B663-B663-472F-9A9A-E91E48B02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27" y="2724534"/>
            <a:ext cx="10725150" cy="338137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84B7E43-93B1-4A9B-B5F5-3109510530F7}"/>
              </a:ext>
            </a:extLst>
          </p:cNvPr>
          <p:cNvSpPr/>
          <p:nvPr/>
        </p:nvSpPr>
        <p:spPr bwMode="auto">
          <a:xfrm>
            <a:off x="760491" y="5060887"/>
            <a:ext cx="10013133" cy="79670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705615"/>
      </p:ext>
    </p:extLst>
  </p:cSld>
  <p:clrMapOvr>
    <a:masterClrMapping/>
  </p:clrMapOvr>
  <p:transition advTm="14743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54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EB3A4426-2A53-441E-B37D-7B6A4130E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座位表設定 </a:t>
            </a:r>
            <a:r>
              <a:rPr lang="en-US" altLang="zh-TW" sz="3200" dirty="0">
                <a:solidFill>
                  <a:schemeClr val="tx1"/>
                </a:solidFill>
              </a:rPr>
              <a:t>–</a:t>
            </a:r>
            <a:r>
              <a:rPr lang="zh-TW" altLang="en-US" sz="3200" dirty="0">
                <a:solidFill>
                  <a:schemeClr val="tx1"/>
                </a:solidFill>
              </a:rPr>
              <a:t> 人手分配</a:t>
            </a:r>
            <a:r>
              <a:rPr lang="en-US" altLang="zh-TW" sz="3200" dirty="0">
                <a:solidFill>
                  <a:schemeClr val="tx1"/>
                </a:solidFill>
              </a:rPr>
              <a:t>(2)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7616094-644D-42A9-AFA3-7C300614969E}"/>
              </a:ext>
            </a:extLst>
          </p:cNvPr>
          <p:cNvSpPr txBox="1"/>
          <p:nvPr/>
        </p:nvSpPr>
        <p:spPr>
          <a:xfrm>
            <a:off x="9234534" y="654737"/>
            <a:ext cx="2427933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請完成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endParaRPr lang="zh-HK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7C8B2624-37AE-43AA-993F-4EDBC671D45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81678" y="1239512"/>
            <a:ext cx="8748588" cy="9079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把右面未分配的學號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學生照片拖拉至左面的座位表，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</a:pP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按「儲存」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6F8890-B24A-4F28-9F61-31890FB30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508" y="2062815"/>
            <a:ext cx="5970010" cy="436804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BCE4C82-E52E-40E8-8BB2-E04E45AECD88}"/>
              </a:ext>
            </a:extLst>
          </p:cNvPr>
          <p:cNvSpPr/>
          <p:nvPr/>
        </p:nvSpPr>
        <p:spPr bwMode="auto">
          <a:xfrm>
            <a:off x="5142368" y="2824681"/>
            <a:ext cx="706171" cy="26255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8482523"/>
      </p:ext>
    </p:extLst>
  </p:cSld>
  <p:clrMapOvr>
    <a:masterClrMapping/>
  </p:clrMapOvr>
  <p:transition advTm="1342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55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B7A175B3-56CD-4166-BB89-E8ADF025F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學生資料小工具</a:t>
            </a:r>
            <a:r>
              <a:rPr lang="en-US" altLang="zh-TW" sz="3200" dirty="0">
                <a:solidFill>
                  <a:schemeClr val="tx1"/>
                </a:solidFill>
              </a:rPr>
              <a:t>(1)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B47B3E14-24AD-4DAF-9DD6-32F707B5B72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92693" y="1345792"/>
            <a:ext cx="87485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只要擁有相應權限，便可在小工具快速檢視學生資料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A1B2EB9-C845-48C0-B000-35DFF0063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93" y="2018854"/>
            <a:ext cx="5303382" cy="2182884"/>
          </a:xfrm>
          <a:prstGeom prst="rect">
            <a:avLst/>
          </a:prstGeom>
        </p:spPr>
      </p:pic>
      <p:graphicFrame>
        <p:nvGraphicFramePr>
          <p:cNvPr id="6" name="物件 5">
            <a:extLst>
              <a:ext uri="{FF2B5EF4-FFF2-40B4-BE49-F238E27FC236}">
                <a16:creationId xmlns:a16="http://schemas.microsoft.com/office/drawing/2014/main" id="{247DD27A-0D20-403B-B2C8-B1E3099D6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263293"/>
              </p:ext>
            </p:extLst>
          </p:nvPr>
        </p:nvGraphicFramePr>
        <p:xfrm>
          <a:off x="6578536" y="2733152"/>
          <a:ext cx="5458423" cy="981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4" imgW="5943600" imgH="676440" progId="">
                  <p:embed/>
                </p:oleObj>
              </mc:Choice>
              <mc:Fallback>
                <p:oleObj r:id="rId4" imgW="5943600" imgH="676440" progId="">
                  <p:embed/>
                  <p:pic>
                    <p:nvPicPr>
                      <p:cNvPr id="12" name="物件 11">
                        <a:extLst>
                          <a:ext uri="{FF2B5EF4-FFF2-40B4-BE49-F238E27FC236}">
                            <a16:creationId xmlns:a16="http://schemas.microsoft.com/office/drawing/2014/main" id="{7549939D-56C7-4627-BA39-CE401AAD1F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8536" y="2733152"/>
                        <a:ext cx="5458423" cy="981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>
            <a:extLst>
              <a:ext uri="{FF2B5EF4-FFF2-40B4-BE49-F238E27FC236}">
                <a16:creationId xmlns:a16="http://schemas.microsoft.com/office/drawing/2014/main" id="{C3D4DBE3-E94A-4603-9A59-A03034765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512" y="4389916"/>
            <a:ext cx="8748588" cy="18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2539"/>
      </p:ext>
    </p:extLst>
  </p:cSld>
  <p:clrMapOvr>
    <a:masterClrMapping/>
  </p:clrMapOvr>
  <p:transition advTm="84676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56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49488978-F0D7-425A-9F88-5B9892191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學生資料小工具</a:t>
            </a:r>
            <a:r>
              <a:rPr lang="en-US" altLang="zh-TW" sz="3200" dirty="0">
                <a:solidFill>
                  <a:schemeClr val="tx1"/>
                </a:solidFill>
              </a:rPr>
              <a:t>(2)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7FA38C2-111B-4C4C-93F7-06F66A8A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6" y="1484768"/>
            <a:ext cx="5618496" cy="310930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A588824-8AB5-4483-A83E-B7BB315EA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659" y="2869950"/>
            <a:ext cx="4590821" cy="33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13285"/>
      </p:ext>
    </p:extLst>
  </p:cSld>
  <p:clrMapOvr>
    <a:masterClrMapping/>
  </p:clrMapOvr>
  <p:transition advTm="29593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57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122DB187-495F-49C6-8954-5BEC16BF9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資料互換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外發資料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AD2C73-9502-4BA7-85F2-75BC93A6FB63}"/>
              </a:ext>
            </a:extLst>
          </p:cNvPr>
          <p:cNvSpPr txBox="1">
            <a:spLocks noChangeArrowheads="1"/>
          </p:cNvSpPr>
          <p:nvPr/>
        </p:nvSpPr>
        <p:spPr>
          <a:xfrm>
            <a:off x="825333" y="1177338"/>
            <a:ext cx="10541334" cy="114214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學校須於九月中呈報「收生實況調查」及「實際在學人數點算」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有關指引請參看雲端校管系統資料庫的資料調查部分。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B346A5-B42D-472A-8B4C-032413A2C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63" y="2211495"/>
            <a:ext cx="96964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33069"/>
      </p:ext>
    </p:extLst>
  </p:cSld>
  <p:clrMapOvr>
    <a:masterClrMapping/>
  </p:clrMapOvr>
  <p:transition advTm="5066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58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D6ADE8D4-39D4-479C-920C-6B90AEC1E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資料互換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接收資料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7A4E5-08F9-4118-82FD-E437697692EF}"/>
              </a:ext>
            </a:extLst>
          </p:cNvPr>
          <p:cNvSpPr txBox="1">
            <a:spLocks noChangeArrowheads="1"/>
          </p:cNvSpPr>
          <p:nvPr/>
        </p:nvSpPr>
        <p:spPr>
          <a:xfrm>
            <a:off x="905719" y="1318015"/>
            <a:ext cx="10541334" cy="84598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bg1"/>
              </a:buClr>
              <a:buSzPct val="100000"/>
              <a:buNone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 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資料互換 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處理已接收資料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777151-9313-40DA-9527-9C698AC8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776412"/>
            <a:ext cx="79629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8031"/>
      </p:ext>
    </p:extLst>
  </p:cSld>
  <p:clrMapOvr>
    <a:masterClrMapping/>
  </p:clrMapOvr>
  <p:transition advTm="47494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59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02FCC8FC-789F-49FD-A04D-0F1AEF42A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學生資料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報告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7FB52E-ACC4-4DEC-9B38-02DDE8B5184A}"/>
              </a:ext>
            </a:extLst>
          </p:cNvPr>
          <p:cNvSpPr txBox="1">
            <a:spLocks noChangeArrowheads="1"/>
          </p:cNvSpPr>
          <p:nvPr/>
        </p:nvSpPr>
        <p:spPr>
          <a:xfrm>
            <a:off x="2121571" y="1107000"/>
            <a:ext cx="10541334" cy="845986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學生資料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&gt; </a:t>
            </a: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789A6A-0306-43DC-A0AC-9DDA8E9F6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571" y="1529993"/>
            <a:ext cx="7602930" cy="48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29942"/>
      </p:ext>
    </p:extLst>
  </p:cSld>
  <p:clrMapOvr>
    <a:masterClrMapping/>
  </p:clrMapOvr>
  <p:transition advTm="10245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</a:t>
            </a:fld>
            <a:endParaRPr 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994E5CC1-A37C-462D-8DD6-B5547A523E46}"/>
              </a:ext>
            </a:extLst>
          </p:cNvPr>
          <p:cNvSpPr txBox="1">
            <a:spLocks/>
          </p:cNvSpPr>
          <p:nvPr/>
        </p:nvSpPr>
        <p:spPr bwMode="auto">
          <a:xfrm>
            <a:off x="2844800" y="24384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altLang="zh-TW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br>
              <a:rPr lang="zh-TW" altLang="en-US" kern="0">
                <a:solidFill>
                  <a:srgbClr val="7030A0"/>
                </a:solidFill>
                <a:latin typeface="+mn-ea"/>
              </a:rPr>
            </a:br>
            <a:r>
              <a:rPr lang="zh-TW" altLang="en-US" sz="6000" ker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學生註冊</a:t>
            </a:r>
          </a:p>
        </p:txBody>
      </p:sp>
    </p:spTree>
    <p:extLst>
      <p:ext uri="{BB962C8B-B14F-4D97-AF65-F5344CB8AC3E}">
        <p14:creationId xmlns:p14="http://schemas.microsoft.com/office/powerpoint/2010/main" val="4080758748"/>
      </p:ext>
    </p:extLst>
  </p:cSld>
  <p:clrMapOvr>
    <a:masterClrMapping/>
  </p:clrMapOvr>
  <p:transition advTm="2152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60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7AD7E733-9453-440F-A052-CB7342BBD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資料互換</a:t>
            </a:r>
            <a:r>
              <a:rPr lang="en-US" altLang="zh-TW" sz="3200" dirty="0">
                <a:solidFill>
                  <a:schemeClr val="tx1"/>
                </a:solidFill>
              </a:rPr>
              <a:t>(</a:t>
            </a:r>
            <a:r>
              <a:rPr lang="zh-TW" altLang="en-US" sz="3200" dirty="0">
                <a:solidFill>
                  <a:schemeClr val="tx1"/>
                </a:solidFill>
              </a:rPr>
              <a:t>外發資料</a:t>
            </a:r>
            <a:r>
              <a:rPr lang="en-US" altLang="zh-TW" sz="3200" dirty="0">
                <a:solidFill>
                  <a:schemeClr val="tx1"/>
                </a:solidFill>
              </a:rPr>
              <a:t>)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212260-5E47-4545-ACA0-FDABFDE62E25}"/>
              </a:ext>
            </a:extLst>
          </p:cNvPr>
          <p:cNvSpPr txBox="1">
            <a:spLocks noChangeArrowheads="1"/>
          </p:cNvSpPr>
          <p:nvPr/>
        </p:nvSpPr>
        <p:spPr>
          <a:xfrm>
            <a:off x="483250" y="1154028"/>
            <a:ext cx="4464050" cy="48974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indent="-457200" algn="just">
              <a:buFont typeface="Wingdings" pitchFamily="2" charset="2"/>
              <a:buNone/>
              <a:defRPr/>
            </a:pPr>
            <a:r>
              <a:rPr lang="zh-TW" altLang="en-US" sz="24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r>
              <a:rPr lang="en-US" altLang="zh-TW" b="1" kern="0" dirty="0">
                <a:solidFill>
                  <a:schemeClr val="tx1"/>
                </a:solidFill>
              </a:rPr>
              <a:t>︰</a:t>
            </a: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新生入學應呈報哪個表格？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學生離校應呈報哪個表格？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舊生在「收生實況調查日」前退學應呈報哪個表格？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本年度之新生在「收生實況調查日」前退學應呈報哪個表格？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學生轉班應呈報哪個表格？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學生懷疑退學應呈報哪個表格？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學生更改個人資料應呈報哪個表格？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呈報小六學生香港身分證號碼？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學生資料未作改動但需呈報？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Clr>
                <a:schemeClr val="tx2"/>
              </a:buClr>
              <a:buSzTx/>
              <a:buNone/>
              <a:defRPr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Clr>
                <a:schemeClr val="folHlink"/>
              </a:buClr>
              <a:buSzTx/>
              <a:buNone/>
              <a:defRPr/>
            </a:pPr>
            <a:endParaRPr lang="en-US" altLang="zh-TW" sz="1700" b="0" kern="0" dirty="0">
              <a:solidFill>
                <a:schemeClr val="tx1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04ACAA-5B50-48B6-B242-6570A4D8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578" y="1278394"/>
            <a:ext cx="38163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buClr>
                <a:schemeClr val="accent2"/>
              </a:buClr>
              <a:buSzPct val="60000"/>
              <a:buChar char="n"/>
              <a:defRPr sz="2400" b="1">
                <a:solidFill>
                  <a:srgbClr val="660066"/>
                </a:solidFill>
                <a:latin typeface="Trebuchet MS" pitchFamily="34" charset="0"/>
              </a:defRPr>
            </a:lvl1pPr>
            <a:lvl2pPr marL="742950" indent="-285750" eaLnBrk="0" hangingPunct="0">
              <a:buClr>
                <a:srgbClr val="CC0099"/>
              </a:buClr>
              <a:buSzPct val="55000"/>
              <a:buChar char="n"/>
              <a:defRPr sz="2200" b="1">
                <a:solidFill>
                  <a:srgbClr val="9900CC"/>
                </a:solidFill>
                <a:latin typeface="Trebuchet MS" pitchFamily="34" charset="0"/>
              </a:defRPr>
            </a:lvl2pPr>
            <a:lvl3pPr marL="1143000" indent="-228600" eaLnBrk="0" hangingPunct="0">
              <a:buClr>
                <a:schemeClr val="accent1"/>
              </a:buClr>
              <a:buSzPct val="50000"/>
              <a:buChar char="n"/>
              <a:defRPr sz="2000" b="1">
                <a:solidFill>
                  <a:srgbClr val="6600CC"/>
                </a:solidFill>
                <a:latin typeface="Trebuchet MS" pitchFamily="34" charset="0"/>
              </a:defRPr>
            </a:lvl3pPr>
            <a:lvl4pPr marL="1600200" indent="-228600" eaLnBrk="0" hangingPunct="0">
              <a:buClr>
                <a:schemeClr val="folHlink"/>
              </a:buClr>
              <a:buSzPct val="55000"/>
              <a:buChar char="n"/>
              <a:defRPr b="1">
                <a:solidFill>
                  <a:srgbClr val="333399"/>
                </a:solidFill>
                <a:latin typeface="Trebuchet MS" pitchFamily="34" charset="0"/>
              </a:defRPr>
            </a:lvl4pPr>
            <a:lvl5pPr marL="2057400" indent="-228600" eaLnBrk="0" hangingPunct="0">
              <a:buClr>
                <a:schemeClr val="accent1"/>
              </a:buClr>
              <a:buSzPct val="50000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TW" altLang="en-US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 (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有學生編號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 (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無學生編號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(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上學年離校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As (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新學年離校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B&amp;As (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有出席紀錄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直接刪除學生系統紀錄 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無出席紀錄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– 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學生資料更改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學生出席資料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– 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學生資料更改</a:t>
            </a:r>
          </a:p>
          <a:p>
            <a:pPr algn="just" eaLnBrk="1" hangingPunct="1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 – 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呈報學生香港身份證號碼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  <a:buAutoNum type="arabicPeriod"/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表格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164369"/>
      </p:ext>
    </p:extLst>
  </p:cSld>
  <p:clrMapOvr>
    <a:masterClrMapping/>
  </p:clrMapOvr>
  <p:transition advTm="1534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61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9A652E03-23BD-4EB6-A5A6-D7AD964D7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chemeClr val="tx1"/>
                </a:solidFill>
              </a:rPr>
              <a:t>有用資料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E5A6C9-AA44-4131-BD33-96BE4DC4417B}"/>
              </a:ext>
            </a:extLst>
          </p:cNvPr>
          <p:cNvSpPr txBox="1">
            <a:spLocks noChangeArrowheads="1"/>
          </p:cNvSpPr>
          <p:nvPr/>
        </p:nvSpPr>
        <p:spPr>
          <a:xfrm>
            <a:off x="783487" y="1264992"/>
            <a:ext cx="889317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47675" lvl="2" indent="-447675">
              <a:spcBef>
                <a:spcPts val="300"/>
              </a:spcBef>
              <a:buClr>
                <a:schemeClr val="tx1"/>
              </a:buClr>
              <a:buSzPct val="60000"/>
              <a:buFont typeface="Wingdings" pitchFamily="2" charset="2"/>
              <a:buChar char="Ø"/>
            </a:pP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學生資料管理組 </a:t>
            </a:r>
            <a:endParaRPr lang="en-US" altLang="zh-TW" sz="2600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076325" lvl="1" indent="-449263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</a:t>
            </a:r>
            <a:r>
              <a:rPr lang="en-US" altLang="zh-TW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︰2832 7740</a:t>
            </a:r>
          </a:p>
          <a:p>
            <a:pPr marL="447675" indent="-447675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缺課個案專責小組</a:t>
            </a:r>
            <a:endParaRPr lang="en-US" altLang="zh-TW" sz="2600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076325" lvl="1" indent="-449263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</a:t>
            </a:r>
            <a:r>
              <a:rPr lang="en-US" altLang="zh-TW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︰3698 4389 / 3698 4411</a:t>
            </a:r>
          </a:p>
          <a:p>
            <a:pPr marL="447675" indent="-447675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系統及資訊管理組 </a:t>
            </a:r>
            <a:r>
              <a:rPr lang="en-US" altLang="zh-TW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(SIM) </a:t>
            </a: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學校聯絡主任名單</a:t>
            </a:r>
          </a:p>
          <a:p>
            <a:pPr marL="1076325" lvl="1" indent="-449263">
              <a:spcBef>
                <a:spcPts val="300"/>
              </a:spcBef>
              <a:buClr>
                <a:schemeClr val="tx1"/>
              </a:buClr>
              <a:buNone/>
            </a:pP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下載網址</a:t>
            </a:r>
            <a:r>
              <a:rPr lang="en-US" altLang="zh-TW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︰https://cdrcloudsams.edb.gov.hk/</a:t>
            </a:r>
          </a:p>
          <a:p>
            <a:pPr marL="447675" indent="-447675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雲端校管系統技術支援熱線 </a:t>
            </a:r>
            <a:r>
              <a:rPr lang="en-US" altLang="zh-TW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600" b="1" kern="0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CloudSAMS</a:t>
            </a:r>
            <a:r>
              <a:rPr lang="en-US" altLang="zh-TW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Support)</a:t>
            </a:r>
          </a:p>
          <a:p>
            <a:pPr marL="1076325" lvl="1" indent="-449263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</a:t>
            </a:r>
            <a:r>
              <a:rPr lang="en-US" altLang="zh-TW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︰2166 1150	</a:t>
            </a: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傳真</a:t>
            </a:r>
            <a:r>
              <a:rPr lang="en-US" altLang="zh-TW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︰5801 1284</a:t>
            </a:r>
          </a:p>
          <a:p>
            <a:pPr marL="447675" indent="-447675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聯遞系統支援熱線 </a:t>
            </a:r>
            <a:r>
              <a:rPr lang="en-US" altLang="zh-TW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(CDS Hotline)</a:t>
            </a:r>
          </a:p>
          <a:p>
            <a:pPr marL="1076325" lvl="1" indent="-449263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en-US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</a:t>
            </a:r>
            <a:r>
              <a:rPr lang="en-US" altLang="zh-TW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︰3464 0550	</a:t>
            </a:r>
          </a:p>
          <a:p>
            <a:pPr marL="447675" indent="-447675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zh-TW" altLang="zh-HK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「獨立版時間表編排工具」支援熱線</a:t>
            </a:r>
            <a:r>
              <a:rPr lang="en-US" altLang="zh-HK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(STT Hotline)</a:t>
            </a:r>
          </a:p>
          <a:p>
            <a:pPr marL="1076325" lvl="1" indent="-449263">
              <a:spcBef>
                <a:spcPts val="300"/>
              </a:spcBef>
              <a:buClr>
                <a:schemeClr val="tx1"/>
              </a:buClr>
              <a:buFont typeface="Wingdings" pitchFamily="2" charset="2"/>
              <a:buChar char="l"/>
            </a:pPr>
            <a:r>
              <a:rPr lang="zh-TW" altLang="zh-HK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電話</a:t>
            </a:r>
            <a:r>
              <a:rPr lang="en-US" altLang="zh-TW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</a:t>
            </a:r>
            <a:r>
              <a:rPr lang="en-US" altLang="zh-HK" sz="26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3464 0579</a:t>
            </a:r>
            <a:endParaRPr lang="en-US" altLang="zh-TW" sz="2600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2225"/>
      </p:ext>
    </p:extLst>
  </p:cSld>
  <p:clrMapOvr>
    <a:masterClrMapping/>
  </p:clrMapOvr>
  <p:transition advTm="25815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62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176F087A-05EE-424C-A193-28463561B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5" y="396587"/>
            <a:ext cx="6820709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zh-TW" altLang="en-US" sz="3200" dirty="0">
                <a:solidFill>
                  <a:srgbClr val="0070C0"/>
                </a:solidFill>
              </a:rPr>
              <a:t>「雲端校管系統」基礎課程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795D25-0F7E-4A73-AEA3-A9D6EE895A74}"/>
              </a:ext>
            </a:extLst>
          </p:cNvPr>
          <p:cNvSpPr txBox="1">
            <a:spLocks noChangeArrowheads="1"/>
          </p:cNvSpPr>
          <p:nvPr/>
        </p:nvSpPr>
        <p:spPr>
          <a:xfrm>
            <a:off x="1083743" y="1159922"/>
            <a:ext cx="8893175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algn="ctr">
              <a:spcBef>
                <a:spcPts val="0"/>
              </a:spcBef>
              <a:buClr>
                <a:schemeClr val="tx1"/>
              </a:buClr>
              <a:buSzPct val="60000"/>
              <a:buNone/>
            </a:pPr>
            <a:endParaRPr lang="en-US" altLang="zh-TW" sz="4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2" indent="0" algn="ctr">
              <a:spcBef>
                <a:spcPts val="0"/>
              </a:spcBef>
              <a:buClr>
                <a:schemeClr val="tx1"/>
              </a:buClr>
              <a:buSzPct val="60000"/>
              <a:buNone/>
            </a:pPr>
            <a:endParaRPr lang="en-US" altLang="zh-TW" sz="4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2" indent="0" algn="ctr">
              <a:spcBef>
                <a:spcPts val="0"/>
              </a:spcBef>
              <a:buClr>
                <a:schemeClr val="tx1"/>
              </a:buClr>
              <a:buSzPct val="60000"/>
              <a:buNone/>
            </a:pPr>
            <a:r>
              <a:rPr lang="zh-TW" altLang="en-US" sz="4400" b="1" dirty="0">
                <a:solidFill>
                  <a:schemeClr val="tx1"/>
                </a:solidFill>
                <a:cs typeface="Arial" panose="020B0604020202020204" pitchFamily="34" charset="0"/>
              </a:rPr>
              <a:t>「學生資料」模組 </a:t>
            </a:r>
            <a:r>
              <a:rPr lang="en-US" altLang="zh-TW" sz="4400" b="1" dirty="0">
                <a:solidFill>
                  <a:schemeClr val="tx1"/>
                </a:solidFill>
                <a:cs typeface="Arial" panose="020B0604020202020204" pitchFamily="34" charset="0"/>
              </a:rPr>
              <a:t>(STU)</a:t>
            </a:r>
          </a:p>
          <a:p>
            <a:pPr marL="0" lvl="2" indent="0" algn="ctr">
              <a:spcBef>
                <a:spcPts val="0"/>
              </a:spcBef>
              <a:buClr>
                <a:schemeClr val="tx1"/>
              </a:buClr>
              <a:buSzPct val="60000"/>
              <a:buNone/>
            </a:pPr>
            <a:r>
              <a:rPr lang="en-US" altLang="zh-TW" sz="4400" b="1" dirty="0">
                <a:solidFill>
                  <a:schemeClr val="tx1"/>
                </a:solidFill>
                <a:cs typeface="Arial" panose="020B0604020202020204" pitchFamily="34" charset="0"/>
              </a:rPr>
              <a:t>Thank You!</a:t>
            </a:r>
          </a:p>
          <a:p>
            <a:pPr marL="0" indent="0">
              <a:buNone/>
            </a:pPr>
            <a:endParaRPr lang="en-US" altLang="zh-TW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b="1" i="1" dirty="0">
                <a:solidFill>
                  <a:srgbClr val="0070C0"/>
                </a:solidFill>
              </a:rPr>
              <a:t>系統及資訊管理組</a:t>
            </a:r>
          </a:p>
          <a:p>
            <a:pPr marL="0" indent="0">
              <a:buNone/>
            </a:pPr>
            <a:endParaRPr kumimoji="1" lang="zh-TW" altLang="en-US" i="1" dirty="0">
              <a:solidFill>
                <a:srgbClr val="0070C0"/>
              </a:solidFill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60000"/>
              <a:buNone/>
              <a:tabLst/>
              <a:defRPr/>
            </a:pPr>
            <a:endParaRPr kumimoji="0" lang="en-US" altLang="zh-TW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63223"/>
      </p:ext>
    </p:extLst>
  </p:cSld>
  <p:clrMapOvr>
    <a:masterClrMapping/>
  </p:clrMapOvr>
  <p:transition advTm="475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7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D802FB72-AB4A-4DBD-A4F4-C42D07A87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latin typeface="+mj-ea"/>
              </a:rPr>
              <a:t>學生註冊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6BA2E1F-D99C-4A7F-BD29-E42ABF476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14" y="1350661"/>
            <a:ext cx="8479577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lvl="1" eaLnBrk="1" hangingPunct="1">
              <a:spcBef>
                <a:spcPts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先決條件：已開始新學年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學生資料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</a:t>
            </a:r>
            <a:endParaRPr lang="zh-T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5DC9682B-4179-46CB-8FAD-4E1AAE692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93" y="3643321"/>
            <a:ext cx="2520082" cy="2551113"/>
          </a:xfrm>
          <a:prstGeom prst="rect">
            <a:avLst/>
          </a:prstGeom>
          <a:noFill/>
          <a:ln w="1905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人手輸入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整批註冊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個別註冊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註冊檔案上載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CB18829A-3190-45F5-8546-65BA78C9A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547" y="1953706"/>
            <a:ext cx="29546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新生學生註冊</a:t>
            </a:r>
          </a:p>
        </p:txBody>
      </p:sp>
      <p:cxnSp>
        <p:nvCxnSpPr>
          <p:cNvPr id="7" name="AutoShape 30">
            <a:extLst>
              <a:ext uri="{FF2B5EF4-FFF2-40B4-BE49-F238E27FC236}">
                <a16:creationId xmlns:a16="http://schemas.microsoft.com/office/drawing/2014/main" id="{E1034B61-029E-470A-A5EB-96524467EB14}"/>
              </a:ext>
            </a:extLst>
          </p:cNvPr>
          <p:cNvCxnSpPr>
            <a:cxnSpLocks noChangeShapeType="1"/>
            <a:stCxn id="6" idx="2"/>
            <a:endCxn id="5" idx="0"/>
          </p:cNvCxnSpPr>
          <p:nvPr/>
        </p:nvCxnSpPr>
        <p:spPr bwMode="auto">
          <a:xfrm rot="5400000">
            <a:off x="6988213" y="2491659"/>
            <a:ext cx="1043284" cy="126004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99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AutoShape 31">
            <a:extLst>
              <a:ext uri="{FF2B5EF4-FFF2-40B4-BE49-F238E27FC236}">
                <a16:creationId xmlns:a16="http://schemas.microsoft.com/office/drawing/2014/main" id="{F1F7BF08-41AE-4EF8-83B2-05FCDA56C426}"/>
              </a:ext>
            </a:extLst>
          </p:cNvPr>
          <p:cNvCxnSpPr>
            <a:cxnSpLocks noChangeShapeType="1"/>
            <a:stCxn id="6" idx="2"/>
          </p:cNvCxnSpPr>
          <p:nvPr/>
        </p:nvCxnSpPr>
        <p:spPr bwMode="auto">
          <a:xfrm rot="16200000" flipH="1">
            <a:off x="8351506" y="2388405"/>
            <a:ext cx="1043283" cy="146654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99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29">
            <a:extLst>
              <a:ext uri="{FF2B5EF4-FFF2-40B4-BE49-F238E27FC236}">
                <a16:creationId xmlns:a16="http://schemas.microsoft.com/office/drawing/2014/main" id="{D50B5AC9-573D-486A-A3E6-839B8CA26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5222" y="3643320"/>
            <a:ext cx="2682395" cy="2554545"/>
          </a:xfrm>
          <a:prstGeom prst="rect">
            <a:avLst/>
          </a:prstGeom>
          <a:noFill/>
          <a:ln w="19050">
            <a:solidFill>
              <a:srgbClr val="00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利用學位分配組數據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小一派位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中一派位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中四學位安排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61B8FAD-268D-4D5A-A338-30AE8C258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5" y="2276871"/>
            <a:ext cx="3240434" cy="41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28173"/>
      </p:ext>
    </p:extLst>
  </p:cSld>
  <p:clrMapOvr>
    <a:masterClrMapping/>
  </p:clrMapOvr>
  <p:transition advTm="1966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8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CAE2CE-97BB-490C-927F-E88F8DC5D9ED}"/>
              </a:ext>
            </a:extLst>
          </p:cNvPr>
          <p:cNvSpPr txBox="1">
            <a:spLocks noChangeArrowheads="1"/>
          </p:cNvSpPr>
          <p:nvPr/>
        </p:nvSpPr>
        <p:spPr>
          <a:xfrm>
            <a:off x="975819" y="1323080"/>
            <a:ext cx="8964488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indent="0"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聯遞系統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」將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往年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的相關學位分配結果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庫存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  <a:defRPr/>
            </a:pP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將本年的相關學位分配結果「解密」</a:t>
            </a:r>
          </a:p>
          <a:p>
            <a:pPr lvl="1">
              <a:defRPr/>
            </a:pPr>
            <a:endParaRPr lang="zh-TW" altLang="en-US" sz="2800" b="0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zh-TW" altLang="en-US" sz="2800" b="0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zh-TW" altLang="en-US" sz="2800" b="0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zh-TW" altLang="en-US" sz="2800" b="0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zh-TW" altLang="en-US" sz="2800" b="0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zh-TW" altLang="en-US" sz="2800" b="0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zh-TW" altLang="en-US" sz="2800" b="0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zh-TW" altLang="en-US" sz="2800" b="0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zh-TW" altLang="en-US" sz="2800" b="0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zh-TW" altLang="en-US" sz="2800" b="0" kern="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zh-TW" altLang="en-US" sz="28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7" name="物件 6">
            <a:extLst>
              <a:ext uri="{FF2B5EF4-FFF2-40B4-BE49-F238E27FC236}">
                <a16:creationId xmlns:a16="http://schemas.microsoft.com/office/drawing/2014/main" id="{C510C539-7360-4C4C-A12B-E2965708A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175443"/>
              </p:ext>
            </p:extLst>
          </p:nvPr>
        </p:nvGraphicFramePr>
        <p:xfrm>
          <a:off x="1417679" y="2485334"/>
          <a:ext cx="9826625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9826283" imgH="4082520" progId="">
                  <p:embed/>
                </p:oleObj>
              </mc:Choice>
              <mc:Fallback>
                <p:oleObj r:id="rId3" imgW="9826283" imgH="4082520" progId="">
                  <p:embed/>
                  <p:pic>
                    <p:nvPicPr>
                      <p:cNvPr id="4" name="物件 3">
                        <a:extLst>
                          <a:ext uri="{FF2B5EF4-FFF2-40B4-BE49-F238E27FC236}">
                            <a16:creationId xmlns:a16="http://schemas.microsoft.com/office/drawing/2014/main" id="{4BD932EA-79DB-423F-8B0A-CA7C850F9E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7679" y="2485334"/>
                        <a:ext cx="9826625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F352AA28-1B9A-427B-9F3E-E54FC6A329C8}"/>
              </a:ext>
            </a:extLst>
          </p:cNvPr>
          <p:cNvSpPr/>
          <p:nvPr/>
        </p:nvSpPr>
        <p:spPr bwMode="auto">
          <a:xfrm>
            <a:off x="11045228" y="5251010"/>
            <a:ext cx="90833" cy="108641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6287128-76BB-48F2-885B-C8386AD5BBFC}"/>
              </a:ext>
            </a:extLst>
          </p:cNvPr>
          <p:cNvSpPr/>
          <p:nvPr/>
        </p:nvSpPr>
        <p:spPr bwMode="auto">
          <a:xfrm>
            <a:off x="9144000" y="5701004"/>
            <a:ext cx="55984" cy="93306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Rectangle 1026">
            <a:extLst>
              <a:ext uri="{FF2B5EF4-FFF2-40B4-BE49-F238E27FC236}">
                <a16:creationId xmlns:a16="http://schemas.microsoft.com/office/drawing/2014/main" id="{A779E941-C9DA-4255-BED9-466C8FEF0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latin typeface="+mj-ea"/>
              </a:rPr>
              <a:t>利用學位分配組數據註冊</a:t>
            </a:r>
            <a:r>
              <a:rPr kumimoji="1" lang="en-US" altLang="zh-TW" sz="3200" kern="1200" dirty="0">
                <a:latin typeface="+mj-ea"/>
              </a:rPr>
              <a:t>(1)</a:t>
            </a:r>
            <a:endParaRPr kumimoji="1" lang="zh-TW" altLang="en-US" sz="3200" kern="12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5955291"/>
      </p:ext>
    </p:extLst>
  </p:cSld>
  <p:clrMapOvr>
    <a:masterClrMapping/>
  </p:clrMapOvr>
  <p:transition advTm="1413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6732E54-0E6D-4567-8D76-CDD0F66A7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C8E2D-E91C-4BBB-B7BA-C2875630DAEF}" type="slidenum">
              <a:rPr lang="en-US" altLang="zh-HK" smtClean="0"/>
              <a:pPr/>
              <a:t>9</a:t>
            </a:fld>
            <a:endParaRPr lang="en-US" dirty="0"/>
          </a:p>
        </p:txBody>
      </p:sp>
      <p:sp>
        <p:nvSpPr>
          <p:cNvPr id="3" name="Rectangle 1026">
            <a:extLst>
              <a:ext uri="{FF2B5EF4-FFF2-40B4-BE49-F238E27FC236}">
                <a16:creationId xmlns:a16="http://schemas.microsoft.com/office/drawing/2014/main" id="{489F07C3-4F26-4563-96CC-3D005E77BE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sz="3200" kern="1200" dirty="0">
                <a:latin typeface="+mj-ea"/>
              </a:rPr>
              <a:t>利用學位分配組數據註冊</a:t>
            </a:r>
            <a:r>
              <a:rPr kumimoji="1" lang="en-US" altLang="zh-TW" sz="3200" kern="1200" dirty="0">
                <a:latin typeface="+mj-ea"/>
              </a:rPr>
              <a:t>(2)</a:t>
            </a:r>
            <a:endParaRPr kumimoji="1" lang="zh-TW" altLang="en-US" sz="3200" kern="1200" dirty="0">
              <a:latin typeface="+mj-ea"/>
            </a:endParaRPr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86E8E2D1-43AD-45EC-8483-9097E3A59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28981"/>
              </p:ext>
            </p:extLst>
          </p:nvPr>
        </p:nvGraphicFramePr>
        <p:xfrm>
          <a:off x="1802981" y="1966913"/>
          <a:ext cx="9361488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9360994" imgH="4242146" progId="">
                  <p:embed/>
                </p:oleObj>
              </mc:Choice>
              <mc:Fallback>
                <p:oleObj r:id="rId3" imgW="9360994" imgH="4242146" progId="">
                  <p:embed/>
                  <p:pic>
                    <p:nvPicPr>
                      <p:cNvPr id="3" name="物件 2">
                        <a:extLst>
                          <a:ext uri="{FF2B5EF4-FFF2-40B4-BE49-F238E27FC236}">
                            <a16:creationId xmlns:a16="http://schemas.microsoft.com/office/drawing/2014/main" id="{71C00FE1-2108-4C08-982E-F1248024D9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2981" y="1966913"/>
                        <a:ext cx="9361488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57D8DB69-01BD-4976-825D-D021E1945D56}"/>
              </a:ext>
            </a:extLst>
          </p:cNvPr>
          <p:cNvSpPr txBox="1">
            <a:spLocks noChangeArrowheads="1"/>
          </p:cNvSpPr>
          <p:nvPr/>
        </p:nvSpPr>
        <p:spPr>
          <a:xfrm>
            <a:off x="1337560" y="1323080"/>
            <a:ext cx="9826624" cy="100806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1" indent="0">
              <a:buNone/>
              <a:defRPr/>
            </a:pPr>
            <a:r>
              <a:rPr lang="en-US" altLang="zh-TW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. </a:t>
            </a:r>
            <a:r>
              <a:rPr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在「</a:t>
            </a:r>
            <a:r>
              <a:rPr lang="zh-TW" altLang="en-US" sz="2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學位分配</a:t>
            </a:r>
            <a:r>
              <a:rPr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」模組的</a:t>
            </a:r>
            <a:r>
              <a:rPr lang="zh-TW" altLang="en-US" sz="28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資科互換</a:t>
            </a:r>
            <a:r>
              <a:rPr lang="zh-TW" altLang="en-US" sz="28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「匯入」學額分配結果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itchFamily="2" charset="2"/>
              <a:buChar char="n"/>
              <a:tabLst/>
              <a:defRPr/>
            </a:pPr>
            <a:endParaRPr kumimoji="0" lang="zh-TW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新細明體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4CCED9-8285-4111-AC52-5E3E85B6BEB7}"/>
              </a:ext>
            </a:extLst>
          </p:cNvPr>
          <p:cNvSpPr/>
          <p:nvPr/>
        </p:nvSpPr>
        <p:spPr bwMode="auto">
          <a:xfrm flipH="1">
            <a:off x="9381355" y="4170784"/>
            <a:ext cx="2044338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4529B0F-4325-4EE0-9323-E9BC09453FE9}"/>
              </a:ext>
            </a:extLst>
          </p:cNvPr>
          <p:cNvSpPr/>
          <p:nvPr/>
        </p:nvSpPr>
        <p:spPr bwMode="auto">
          <a:xfrm>
            <a:off x="9320706" y="5868955"/>
            <a:ext cx="121298" cy="167951"/>
          </a:xfrm>
          <a:prstGeom prst="rect">
            <a:avLst/>
          </a:prstGeom>
          <a:noFill/>
          <a:ln w="25400"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6E283C-E119-4E14-AC6F-A4B1016F610B}"/>
              </a:ext>
            </a:extLst>
          </p:cNvPr>
          <p:cNvSpPr/>
          <p:nvPr/>
        </p:nvSpPr>
        <p:spPr bwMode="auto">
          <a:xfrm>
            <a:off x="9320706" y="5868955"/>
            <a:ext cx="60649" cy="167951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6460152"/>
      </p:ext>
    </p:extLst>
  </p:cSld>
  <p:clrMapOvr>
    <a:masterClrMapping/>
  </p:clrMapOvr>
  <p:transition advTm="6646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8.7|21.9|31.2|22.5|8.8|7.6|5.5|8.5"/>
</p:tagLst>
</file>

<file path=ppt/theme/theme1.xml><?xml version="1.0" encoding="utf-8"?>
<a:theme xmlns:a="http://schemas.openxmlformats.org/drawingml/2006/main" name="佈景主題1">
  <a:themeElements>
    <a:clrScheme name="WebSAM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62971419-53E8-4396-B714-3F4D5B263971}" vid="{17A53775-49C6-49E5-AF25-48B9D129813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CFF9752504B84386174481646F5B54" ma:contentTypeVersion="11" ma:contentTypeDescription="Create a new document." ma:contentTypeScope="" ma:versionID="97e1d518c4b2c2d2bac7cf720b57b18a">
  <xsd:schema xmlns:xsd="http://www.w3.org/2001/XMLSchema" xmlns:xs="http://www.w3.org/2001/XMLSchema" xmlns:p="http://schemas.microsoft.com/office/2006/metadata/properties" xmlns:ns2="3d76310b-ceb6-4baf-8212-2fb1443a9293" xmlns:ns3="50deb2b0-382b-46e0-953e-fe373c01e01d" targetNamespace="http://schemas.microsoft.com/office/2006/metadata/properties" ma:root="true" ma:fieldsID="fba0e34cfbeb2e053bf5b036c7e5e041" ns2:_="" ns3:_="">
    <xsd:import namespace="3d76310b-ceb6-4baf-8212-2fb1443a9293"/>
    <xsd:import namespace="50deb2b0-382b-46e0-953e-fe373c01e0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6310b-ceb6-4baf-8212-2fb1443a9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ea62f16-d582-4834-8c6b-45a5dadf61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eb2b0-382b-46e0-953e-fe373c01e0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672e77-3b84-461e-9b48-8db29cb37439}" ma:internalName="TaxCatchAll" ma:showField="CatchAllData" ma:web="50deb2b0-382b-46e0-953e-fe373c01e0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8F2A87-AB70-497C-A643-091E2E9F2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76310b-ceb6-4baf-8212-2fb1443a9293"/>
    <ds:schemaRef ds:uri="50deb2b0-382b-46e0-953e-fe373c01e0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24560-6108-47B1-90D7-9E08DC6FC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47741</TotalTime>
  <Words>2886</Words>
  <PresentationFormat>寬螢幕</PresentationFormat>
  <Paragraphs>617</Paragraphs>
  <Slides>62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62</vt:i4>
      </vt:variant>
    </vt:vector>
  </HeadingPairs>
  <TitlesOfParts>
    <vt:vector size="72" baseType="lpstr">
      <vt:lpstr>王漢宗超明體繁</vt:lpstr>
      <vt:lpstr>微軟正黑體</vt:lpstr>
      <vt:lpstr>新細明體</vt:lpstr>
      <vt:lpstr>Arial</vt:lpstr>
      <vt:lpstr>Calibri</vt:lpstr>
      <vt:lpstr>Cooper Black</vt:lpstr>
      <vt:lpstr>Tahoma</vt:lpstr>
      <vt:lpstr>Trebuchet MS</vt:lpstr>
      <vt:lpstr>Wingdings</vt:lpstr>
      <vt:lpstr>佈景主題1</vt:lpstr>
      <vt:lpstr> 「學生資料」模組</vt:lpstr>
      <vt:lpstr>學生資料模組功能表 (1)</vt:lpstr>
      <vt:lpstr>學生資料模組功能表 (2)</vt:lpstr>
      <vt:lpstr>用戶組別設定</vt:lpstr>
      <vt:lpstr>用戶組別設定</vt:lpstr>
      <vt:lpstr>PowerPoint 簡報</vt:lpstr>
      <vt:lpstr>學生註冊</vt:lpstr>
      <vt:lpstr>利用學位分配組數據註冊(1)</vt:lpstr>
      <vt:lpstr>利用學位分配組數據註冊(2)</vt:lpstr>
      <vt:lpstr>利用學位分配組數據註冊(3)</vt:lpstr>
      <vt:lpstr>PowerPoint 簡報</vt:lpstr>
      <vt:lpstr>設定學生預設資料(1)</vt:lpstr>
      <vt:lpstr>設定學生預設資料(2)</vt:lpstr>
      <vt:lpstr>自行設定用戶欄位</vt:lpstr>
      <vt:lpstr>「學生資料」模組(STU) </vt:lpstr>
      <vt:lpstr>個別註冊(1)</vt:lpstr>
      <vt:lpstr>個別註冊(2) – 英文姓名</vt:lpstr>
      <vt:lpstr>個別註冊(3) – 英文姓名</vt:lpstr>
      <vt:lpstr>練習二 ：新生註冊</vt:lpstr>
      <vt:lpstr>整批註冊</vt:lpstr>
      <vt:lpstr>註冊檔案上載</vt:lpstr>
      <vt:lpstr>「學生資料」模組(STU) </vt:lpstr>
      <vt:lpstr>兄弟姊妹資料</vt:lpstr>
      <vt:lpstr>「學生資料」模組(STU) </vt:lpstr>
      <vt:lpstr>地址</vt:lpstr>
      <vt:lpstr>家長 / 監護人</vt:lpstr>
      <vt:lpstr>「學生資料」模組(STU) </vt:lpstr>
      <vt:lpstr>新生需要呈報表格B 或 C</vt:lpstr>
      <vt:lpstr>如何呈報表格 B 或 C (1)</vt:lpstr>
      <vt:lpstr>如何呈報表格 B 或 C (2)</vt:lpstr>
      <vt:lpstr>PowerPoint 簡報</vt:lpstr>
      <vt:lpstr>「學生資料」模組(STU) </vt:lpstr>
      <vt:lpstr>學生離校要呈報表格A (1)</vt:lpstr>
      <vt:lpstr>學生離校要呈報表格A (2)</vt:lpstr>
      <vt:lpstr>學生離校要呈報表格A (3)</vt:lpstr>
      <vt:lpstr>為本學年離校的學生再註冊入學</vt:lpstr>
      <vt:lpstr>為非本學年離校的學生再註冊入學</vt:lpstr>
      <vt:lpstr>「學生資料」模組(STU) </vt:lpstr>
      <vt:lpstr>資料上載程序 (1)</vt:lpstr>
      <vt:lpstr>資料上載程序 (2)</vt:lpstr>
      <vt:lpstr>資料上載程序 (3)</vt:lpstr>
      <vt:lpstr>相片上載(方法1) 上載個別學生的相片</vt:lpstr>
      <vt:lpstr>相片上載(方法2) 整批上載並調整相片大小</vt:lpstr>
      <vt:lpstr>「學生資料」模組(STU) </vt:lpstr>
      <vt:lpstr>上載學生相片</vt:lpstr>
      <vt:lpstr>「學生資料」模組(STU) </vt:lpstr>
      <vt:lpstr>身高及體重(方法1)個別學生</vt:lpstr>
      <vt:lpstr>身高及體重(方法2)全班</vt:lpstr>
      <vt:lpstr>身高及體重(方法3)學生資料上載</vt:lpstr>
      <vt:lpstr>「學生資料」模組(STU) </vt:lpstr>
      <vt:lpstr>座位表設定 - 自動分配(1)</vt:lpstr>
      <vt:lpstr>座位表設定 - 自動分配(2)</vt:lpstr>
      <vt:lpstr>座位表設定 – 人手分配(1)</vt:lpstr>
      <vt:lpstr>座位表設定 – 人手分配(2)</vt:lpstr>
      <vt:lpstr>學生資料小工具(1)</vt:lpstr>
      <vt:lpstr>學生資料小工具(2)</vt:lpstr>
      <vt:lpstr>資料互換(外發資料)</vt:lpstr>
      <vt:lpstr>資料互換(接收資料)</vt:lpstr>
      <vt:lpstr>學生資料(報告)</vt:lpstr>
      <vt:lpstr>資料互換(外發資料)</vt:lpstr>
      <vt:lpstr>有用資料</vt:lpstr>
      <vt:lpstr>「雲端校管系統」基礎課程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2024-09-05T06:08:10Z</cp:lastPrinted>
  <dcterms:created xsi:type="dcterms:W3CDTF">2018-05-11T03:19:46Z</dcterms:created>
  <dcterms:modified xsi:type="dcterms:W3CDTF">2024-12-03T07:17:03Z</dcterms:modified>
</cp:coreProperties>
</file>