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0" r:id="rId1"/>
  </p:sldMasterIdLst>
  <p:notesMasterIdLst>
    <p:notesMasterId r:id="rId57"/>
  </p:notesMasterIdLst>
  <p:sldIdLst>
    <p:sldId id="257" r:id="rId2"/>
    <p:sldId id="473" r:id="rId3"/>
    <p:sldId id="259" r:id="rId4"/>
    <p:sldId id="260" r:id="rId5"/>
    <p:sldId id="416" r:id="rId6"/>
    <p:sldId id="413" r:id="rId7"/>
    <p:sldId id="475" r:id="rId8"/>
    <p:sldId id="412" r:id="rId9"/>
    <p:sldId id="415" r:id="rId10"/>
    <p:sldId id="474" r:id="rId11"/>
    <p:sldId id="476" r:id="rId12"/>
    <p:sldId id="418" r:id="rId13"/>
    <p:sldId id="417" r:id="rId14"/>
    <p:sldId id="266" r:id="rId15"/>
    <p:sldId id="414" r:id="rId16"/>
    <p:sldId id="268" r:id="rId17"/>
    <p:sldId id="283" r:id="rId18"/>
    <p:sldId id="284" r:id="rId19"/>
    <p:sldId id="425" r:id="rId20"/>
    <p:sldId id="477" r:id="rId21"/>
    <p:sldId id="478" r:id="rId22"/>
    <p:sldId id="479" r:id="rId23"/>
    <p:sldId id="422" r:id="rId24"/>
    <p:sldId id="480" r:id="rId25"/>
    <p:sldId id="482" r:id="rId26"/>
    <p:sldId id="481" r:id="rId27"/>
    <p:sldId id="483" r:id="rId28"/>
    <p:sldId id="484" r:id="rId29"/>
    <p:sldId id="485" r:id="rId30"/>
    <p:sldId id="486" r:id="rId31"/>
    <p:sldId id="487" r:id="rId32"/>
    <p:sldId id="488" r:id="rId33"/>
    <p:sldId id="489" r:id="rId34"/>
    <p:sldId id="490" r:id="rId35"/>
    <p:sldId id="491" r:id="rId36"/>
    <p:sldId id="492" r:id="rId37"/>
    <p:sldId id="496" r:id="rId38"/>
    <p:sldId id="493" r:id="rId39"/>
    <p:sldId id="494" r:id="rId40"/>
    <p:sldId id="495" r:id="rId41"/>
    <p:sldId id="497" r:id="rId42"/>
    <p:sldId id="498" r:id="rId43"/>
    <p:sldId id="499" r:id="rId44"/>
    <p:sldId id="500" r:id="rId45"/>
    <p:sldId id="504" r:id="rId46"/>
    <p:sldId id="508" r:id="rId47"/>
    <p:sldId id="505" r:id="rId48"/>
    <p:sldId id="509" r:id="rId49"/>
    <p:sldId id="510" r:id="rId50"/>
    <p:sldId id="506" r:id="rId51"/>
    <p:sldId id="511" r:id="rId52"/>
    <p:sldId id="507" r:id="rId53"/>
    <p:sldId id="512" r:id="rId54"/>
    <p:sldId id="513" r:id="rId55"/>
    <p:sldId id="514" r:id="rId56"/>
  </p:sldIdLst>
  <p:sldSz cx="9144000" cy="6858000" type="screen4x3"/>
  <p:notesSz cx="9979025" cy="6858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細明體" panose="02020509000000000000" pitchFamily="49" charset="-120"/>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細明體" panose="02020509000000000000" pitchFamily="49" charset="-120"/>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細明體" panose="02020509000000000000" pitchFamily="49" charset="-120"/>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細明體" panose="02020509000000000000" pitchFamily="49" charset="-120"/>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細明體" panose="02020509000000000000" pitchFamily="49" charset="-120"/>
        <a:cs typeface="+mn-cs"/>
      </a:defRPr>
    </a:lvl5pPr>
    <a:lvl6pPr marL="2286000" algn="l" defTabSz="914400" rtl="0" eaLnBrk="1" latinLnBrk="0" hangingPunct="1">
      <a:defRPr kern="1200">
        <a:solidFill>
          <a:schemeClr val="bg1"/>
        </a:solidFill>
        <a:latin typeface="Arial" panose="020B0604020202020204" pitchFamily="34" charset="0"/>
        <a:ea typeface="細明體" panose="02020509000000000000" pitchFamily="49" charset="-120"/>
        <a:cs typeface="+mn-cs"/>
      </a:defRPr>
    </a:lvl6pPr>
    <a:lvl7pPr marL="2743200" algn="l" defTabSz="914400" rtl="0" eaLnBrk="1" latinLnBrk="0" hangingPunct="1">
      <a:defRPr kern="1200">
        <a:solidFill>
          <a:schemeClr val="bg1"/>
        </a:solidFill>
        <a:latin typeface="Arial" panose="020B0604020202020204" pitchFamily="34" charset="0"/>
        <a:ea typeface="細明體" panose="02020509000000000000" pitchFamily="49" charset="-120"/>
        <a:cs typeface="+mn-cs"/>
      </a:defRPr>
    </a:lvl7pPr>
    <a:lvl8pPr marL="3200400" algn="l" defTabSz="914400" rtl="0" eaLnBrk="1" latinLnBrk="0" hangingPunct="1">
      <a:defRPr kern="1200">
        <a:solidFill>
          <a:schemeClr val="bg1"/>
        </a:solidFill>
        <a:latin typeface="Arial" panose="020B0604020202020204" pitchFamily="34" charset="0"/>
        <a:ea typeface="細明體" panose="02020509000000000000" pitchFamily="49" charset="-120"/>
        <a:cs typeface="+mn-cs"/>
      </a:defRPr>
    </a:lvl8pPr>
    <a:lvl9pPr marL="3657600" algn="l" defTabSz="914400" rtl="0" eaLnBrk="1" latinLnBrk="0" hangingPunct="1">
      <a:defRPr kern="1200">
        <a:solidFill>
          <a:schemeClr val="bg1"/>
        </a:solidFill>
        <a:latin typeface="Arial" panose="020B0604020202020204" pitchFamily="34" charset="0"/>
        <a:ea typeface="細明體" panose="02020509000000000000" pitchFamily="49"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6">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E1"/>
    <a:srgbClr val="EEFFFF"/>
    <a:srgbClr val="E9F6FF"/>
    <a:srgbClr val="A3A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1" autoAdjust="0"/>
    <p:restoredTop sz="96144" autoAdjust="0"/>
  </p:normalViewPr>
  <p:slideViewPr>
    <p:cSldViewPr>
      <p:cViewPr varScale="1">
        <p:scale>
          <a:sx n="122" d="100"/>
          <a:sy n="122" d="100"/>
        </p:scale>
        <p:origin x="1440" y="96"/>
      </p:cViewPr>
      <p:guideLst>
        <p:guide orient="horz" pos="2160"/>
        <p:guide pos="2880"/>
      </p:guideLst>
    </p:cSldViewPr>
  </p:slideViewPr>
  <p:outlineViewPr>
    <p:cViewPr varScale="1">
      <p:scale>
        <a:sx n="170" d="200"/>
        <a:sy n="170" d="2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101" d="100"/>
          <a:sy n="101" d="100"/>
        </p:scale>
        <p:origin x="-570" y="-84"/>
      </p:cViewPr>
      <p:guideLst>
        <p:guide orient="horz" pos="2906"/>
        <p:guide pos="218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BC123-D35D-4E07-A638-A58A84AC02AA}" type="doc">
      <dgm:prSet loTypeId="urn:microsoft.com/office/officeart/2005/8/layout/radial1" loCatId="relationship" qsTypeId="urn:microsoft.com/office/officeart/2005/8/quickstyle/simple3" qsCatId="simple" csTypeId="urn:microsoft.com/office/officeart/2005/8/colors/colorful1" csCatId="colorful" phldr="1"/>
      <dgm:spPr/>
      <dgm:t>
        <a:bodyPr/>
        <a:lstStyle/>
        <a:p>
          <a:endParaRPr lang="zh-TW" altLang="en-US"/>
        </a:p>
      </dgm:t>
    </dgm:pt>
    <dgm:pt modelId="{7AF4C5B9-A4C8-4684-AA41-AF7EF0C10CC7}">
      <dgm:prSet phldrT="[文字]" custT="1"/>
      <dgm:spPr>
        <a:xfrm>
          <a:off x="1505991" y="913693"/>
          <a:ext cx="693916" cy="693916"/>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altLang="zh-TW" sz="2800" dirty="0" smtClean="0">
              <a:solidFill>
                <a:sysClr val="windowText" lastClr="000000"/>
              </a:solidFill>
              <a:latin typeface="Calibri" panose="020F0502020204030204"/>
              <a:ea typeface="新細明體" panose="02020500000000000000" pitchFamily="18" charset="-120"/>
              <a:cs typeface="+mn-cs"/>
            </a:rPr>
            <a:t>WFSFAA(SFO)</a:t>
          </a:r>
          <a:endParaRPr lang="zh-TW" altLang="zh-TW" sz="2800" dirty="0">
            <a:solidFill>
              <a:sysClr val="windowText" lastClr="000000"/>
            </a:solidFill>
            <a:latin typeface="Calibri" panose="020F0502020204030204"/>
            <a:ea typeface="新細明體" panose="02020500000000000000" pitchFamily="18" charset="-120"/>
            <a:cs typeface="+mn-cs"/>
          </a:endParaRPr>
        </a:p>
      </dgm:t>
    </dgm:pt>
    <dgm:pt modelId="{90523E47-A94B-4407-A8EE-B74F938B25DC}" type="parTrans" cxnId="{4A46BD41-ADD2-4CDD-9781-83A67AA3C46F}">
      <dgm:prSet/>
      <dgm:spPr/>
      <dgm:t>
        <a:bodyPr/>
        <a:lstStyle/>
        <a:p>
          <a:endParaRPr lang="zh-TW" altLang="en-US"/>
        </a:p>
      </dgm:t>
    </dgm:pt>
    <dgm:pt modelId="{B57787F2-B0C7-4054-8923-2BBA6E4CCD22}" type="sibTrans" cxnId="{4A46BD41-ADD2-4CDD-9781-83A67AA3C46F}">
      <dgm:prSet/>
      <dgm:spPr/>
      <dgm:t>
        <a:bodyPr/>
        <a:lstStyle/>
        <a:p>
          <a:endParaRPr lang="zh-TW" altLang="en-US"/>
        </a:p>
      </dgm:t>
    </dgm:pt>
    <dgm:pt modelId="{FE43EE04-4CA9-447B-8ECA-154C2B31D70B}">
      <dgm:prSet phldrT="[文字]"/>
      <dgm:spPr>
        <a:xfrm>
          <a:off x="2288085" y="1364440"/>
          <a:ext cx="693916" cy="693916"/>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zh-TW" altLang="en-US" dirty="0">
              <a:solidFill>
                <a:sysClr val="windowText" lastClr="000000"/>
              </a:solidFill>
              <a:latin typeface="Calibri" panose="020F0502020204030204"/>
              <a:ea typeface="新細明體" panose="02020500000000000000" pitchFamily="18" charset="-120"/>
              <a:cs typeface="+mn-cs"/>
            </a:rPr>
            <a:t>學校 管理</a:t>
          </a:r>
        </a:p>
      </dgm:t>
    </dgm:pt>
    <dgm:pt modelId="{F205B131-40B2-4AE3-8F50-9C7B277B4E27}" type="sibTrans" cxnId="{FD10CB0F-B35E-4D9D-9AA7-BBFE9B087150}">
      <dgm:prSet/>
      <dgm:spPr/>
      <dgm:t>
        <a:bodyPr/>
        <a:lstStyle/>
        <a:p>
          <a:endParaRPr lang="zh-TW" altLang="en-US"/>
        </a:p>
      </dgm:t>
    </dgm:pt>
    <dgm:pt modelId="{2744731B-50FA-4EA5-B77C-80105878187A}" type="parTrans" cxnId="{FD10CB0F-B35E-4D9D-9AA7-BBFE9B087150}">
      <dgm:prSet/>
      <dgm:spPr>
        <a:xfrm rot="1797379">
          <a:off x="2139611" y="1469173"/>
          <a:ext cx="208770" cy="33704"/>
        </a:xfrm>
        <a:custGeom>
          <a:avLst/>
          <a:gdLst/>
          <a:ahLst/>
          <a:cxnLst/>
          <a:rect l="0" t="0" r="0" b="0"/>
          <a:pathLst>
            <a:path>
              <a:moveTo>
                <a:pt x="0" y="16852"/>
              </a:moveTo>
              <a:lnTo>
                <a:pt x="208770" y="16852"/>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zh-TW" altLang="en-US">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gm:t>
    </dgm:pt>
    <dgm:pt modelId="{3CA1893A-6A80-4801-B0FA-D2BED11353F1}">
      <dgm:prSet/>
      <dgm:spPr/>
      <dgm:t>
        <a:bodyPr/>
        <a:lstStyle/>
        <a:p>
          <a:endParaRPr lang="zh-TW" altLang="en-US" dirty="0"/>
        </a:p>
      </dgm:t>
    </dgm:pt>
    <dgm:pt modelId="{DDA6C414-72FE-47A4-BC7E-71F44FBB05C7}" type="parTrans" cxnId="{70B3AB96-8647-478D-8410-72126E0D2E4D}">
      <dgm:prSet/>
      <dgm:spPr/>
      <dgm:t>
        <a:bodyPr/>
        <a:lstStyle/>
        <a:p>
          <a:endParaRPr lang="zh-TW" altLang="en-US"/>
        </a:p>
      </dgm:t>
    </dgm:pt>
    <dgm:pt modelId="{CCB0B8CD-9879-4928-A618-156BAF4047A7}" type="sibTrans" cxnId="{70B3AB96-8647-478D-8410-72126E0D2E4D}">
      <dgm:prSet/>
      <dgm:spPr/>
      <dgm:t>
        <a:bodyPr/>
        <a:lstStyle/>
        <a:p>
          <a:endParaRPr lang="zh-TW" altLang="en-US"/>
        </a:p>
      </dgm:t>
    </dgm:pt>
    <dgm:pt modelId="{32781C4E-6AE5-4856-BA4E-97A52F7D46DA}">
      <dgm:prSet/>
      <dgm:spPr>
        <a:xfrm>
          <a:off x="723898" y="1364440"/>
          <a:ext cx="693916" cy="693916"/>
        </a:xfrm>
        <a:prstGeom prst="ellipse">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zh-TW" altLang="en-US" dirty="0">
              <a:solidFill>
                <a:sysClr val="windowText" lastClr="000000"/>
              </a:solidFill>
              <a:latin typeface="Calibri" panose="020F0502020204030204"/>
              <a:ea typeface="新細明體" panose="02020500000000000000" pitchFamily="18" charset="-120"/>
              <a:cs typeface="+mn-cs"/>
            </a:rPr>
            <a:t>學生 資料</a:t>
          </a:r>
        </a:p>
      </dgm:t>
    </dgm:pt>
    <dgm:pt modelId="{C95564A4-29F1-46DD-BD9D-54BE663FD3B3}" type="parTrans" cxnId="{912422DF-413D-4E35-AEC8-3F29F323C260}">
      <dgm:prSet/>
      <dgm:spPr>
        <a:xfrm rot="9002621">
          <a:off x="1357517" y="1469173"/>
          <a:ext cx="208770" cy="33704"/>
        </a:xfrm>
        <a:custGeom>
          <a:avLst/>
          <a:gdLst/>
          <a:ahLst/>
          <a:cxnLst/>
          <a:rect l="0" t="0" r="0" b="0"/>
          <a:pathLst>
            <a:path>
              <a:moveTo>
                <a:pt x="0" y="16852"/>
              </a:moveTo>
              <a:lnTo>
                <a:pt x="208770" y="16852"/>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zh-TW" altLang="en-US" dirty="0">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gm:t>
    </dgm:pt>
    <dgm:pt modelId="{3B7DFBE9-BD8C-402A-A17C-DA0E014A27F3}" type="sibTrans" cxnId="{912422DF-413D-4E35-AEC8-3F29F323C260}">
      <dgm:prSet/>
      <dgm:spPr/>
      <dgm:t>
        <a:bodyPr/>
        <a:lstStyle/>
        <a:p>
          <a:endParaRPr lang="zh-TW" altLang="en-US"/>
        </a:p>
      </dgm:t>
    </dgm:pt>
    <dgm:pt modelId="{52A2BF06-C57E-4FEC-A202-FD592D3C290F}">
      <dgm:prSet/>
      <dgm:spPr>
        <a:xfrm>
          <a:off x="1505991" y="9815"/>
          <a:ext cx="693916" cy="693916"/>
        </a:xfrm>
        <a:prstGeom prst="ellipse">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zh-TW" altLang="en-US" dirty="0" smtClean="0">
              <a:solidFill>
                <a:sysClr val="windowText" lastClr="000000"/>
              </a:solidFill>
              <a:latin typeface="Calibri" panose="020F0502020204030204"/>
              <a:ea typeface="新細明體" panose="02020500000000000000" pitchFamily="18" charset="-120"/>
              <a:cs typeface="+mn-cs"/>
            </a:rPr>
            <a:t>聯遞系統</a:t>
          </a:r>
          <a:endParaRPr lang="zh-TW" altLang="en-US" dirty="0">
            <a:solidFill>
              <a:sysClr val="windowText" lastClr="000000"/>
            </a:solidFill>
            <a:latin typeface="Calibri" panose="020F0502020204030204"/>
            <a:ea typeface="新細明體" panose="02020500000000000000" pitchFamily="18" charset="-120"/>
            <a:cs typeface="+mn-cs"/>
          </a:endParaRPr>
        </a:p>
      </dgm:t>
    </dgm:pt>
    <dgm:pt modelId="{35A941B6-2250-4A65-8CE3-F6C116E76C23}" type="parTrans" cxnId="{A8DA08B8-AA73-4C1B-AF97-205C9888CA83}">
      <dgm:prSet/>
      <dgm:spPr>
        <a:xfrm rot="16200000">
          <a:off x="1747968" y="791860"/>
          <a:ext cx="209962" cy="33704"/>
        </a:xfrm>
        <a:custGeom>
          <a:avLst/>
          <a:gdLst/>
          <a:ahLst/>
          <a:cxnLst/>
          <a:rect l="0" t="0" r="0" b="0"/>
          <a:pathLst>
            <a:path>
              <a:moveTo>
                <a:pt x="0" y="16852"/>
              </a:moveTo>
              <a:lnTo>
                <a:pt x="209962" y="16852"/>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zh-TW" altLang="en-US">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gm:t>
    </dgm:pt>
    <dgm:pt modelId="{F0C372C0-A6C2-4235-864D-EA6131B3B408}" type="sibTrans" cxnId="{A8DA08B8-AA73-4C1B-AF97-205C9888CA83}">
      <dgm:prSet/>
      <dgm:spPr/>
      <dgm:t>
        <a:bodyPr/>
        <a:lstStyle/>
        <a:p>
          <a:endParaRPr lang="zh-TW" altLang="en-US"/>
        </a:p>
      </dgm:t>
    </dgm:pt>
    <dgm:pt modelId="{4DA97DE8-B4AD-4B32-9349-F21BA4E2649D}">
      <dgm:prSet phldrT="[文字]"/>
      <dgm:spPr>
        <a:xfrm>
          <a:off x="2288085" y="461357"/>
          <a:ext cx="693916" cy="693916"/>
        </a:xfrm>
        <a:prstGeom prst="ellipse">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zh-TW" altLang="en-US" dirty="0" smtClean="0">
              <a:solidFill>
                <a:sysClr val="windowText" lastClr="000000"/>
              </a:solidFill>
              <a:latin typeface="Calibri" panose="020F0502020204030204"/>
              <a:ea typeface="新細明體" panose="02020500000000000000" pitchFamily="18" charset="-120"/>
              <a:cs typeface="+mn-cs"/>
            </a:rPr>
            <a:t>系統保安</a:t>
          </a:r>
          <a:endParaRPr lang="zh-TW" altLang="en-US" dirty="0">
            <a:solidFill>
              <a:sysClr val="windowText" lastClr="000000"/>
            </a:solidFill>
            <a:latin typeface="Calibri" panose="020F0502020204030204"/>
            <a:ea typeface="新細明體" panose="02020500000000000000" pitchFamily="18" charset="-120"/>
            <a:cs typeface="+mn-cs"/>
          </a:endParaRPr>
        </a:p>
      </dgm:t>
    </dgm:pt>
    <dgm:pt modelId="{E3DBD78D-AF8C-41B7-9BA1-5354A656B210}" type="sibTrans" cxnId="{EC69998B-8ABF-47E0-A3C9-75A075614ACC}">
      <dgm:prSet/>
      <dgm:spPr/>
      <dgm:t>
        <a:bodyPr/>
        <a:lstStyle/>
        <a:p>
          <a:endParaRPr lang="zh-TW" altLang="en-US"/>
        </a:p>
      </dgm:t>
    </dgm:pt>
    <dgm:pt modelId="{1B0810C4-41E8-4D93-A093-9E301F7C86DF}" type="parTrans" cxnId="{EC69998B-8ABF-47E0-A3C9-75A075614ACC}">
      <dgm:prSet/>
      <dgm:spPr>
        <a:xfrm rot="19797381">
          <a:off x="2139214" y="1017631"/>
          <a:ext cx="209565" cy="33704"/>
        </a:xfrm>
        <a:custGeom>
          <a:avLst/>
          <a:gdLst/>
          <a:ahLst/>
          <a:cxnLst/>
          <a:rect l="0" t="0" r="0" b="0"/>
          <a:pathLst>
            <a:path>
              <a:moveTo>
                <a:pt x="0" y="16852"/>
              </a:moveTo>
              <a:lnTo>
                <a:pt x="209565" y="16852"/>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zh-TW" altLang="en-US">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gm:t>
    </dgm:pt>
    <dgm:pt modelId="{714A7F52-810A-48FA-9954-A2DB35BBB7FB}" type="pres">
      <dgm:prSet presAssocID="{37FBC123-D35D-4E07-A638-A58A84AC02AA}" presName="cycle" presStyleCnt="0">
        <dgm:presLayoutVars>
          <dgm:chMax val="1"/>
          <dgm:dir/>
          <dgm:animLvl val="ctr"/>
          <dgm:resizeHandles val="exact"/>
        </dgm:presLayoutVars>
      </dgm:prSet>
      <dgm:spPr/>
      <dgm:t>
        <a:bodyPr/>
        <a:lstStyle/>
        <a:p>
          <a:endParaRPr lang="zh-TW" altLang="en-US"/>
        </a:p>
      </dgm:t>
    </dgm:pt>
    <dgm:pt modelId="{9671A342-B858-4386-8B4E-B34BC7E54CA0}" type="pres">
      <dgm:prSet presAssocID="{7AF4C5B9-A4C8-4684-AA41-AF7EF0C10CC7}" presName="centerShape" presStyleLbl="node0" presStyleIdx="0" presStyleCnt="1" custScaleX="202588" custScaleY="143357" custLinFactNeighborX="4766" custLinFactNeighborY="-1125"/>
      <dgm:spPr/>
      <dgm:t>
        <a:bodyPr/>
        <a:lstStyle/>
        <a:p>
          <a:endParaRPr lang="zh-TW" altLang="en-US"/>
        </a:p>
      </dgm:t>
    </dgm:pt>
    <dgm:pt modelId="{8E814895-9E6D-4966-9974-458E63B2A2AA}" type="pres">
      <dgm:prSet presAssocID="{35A941B6-2250-4A65-8CE3-F6C116E76C23}" presName="Name9" presStyleLbl="parChTrans1D2" presStyleIdx="0" presStyleCnt="4"/>
      <dgm:spPr/>
      <dgm:t>
        <a:bodyPr/>
        <a:lstStyle/>
        <a:p>
          <a:endParaRPr lang="zh-TW" altLang="en-US"/>
        </a:p>
      </dgm:t>
    </dgm:pt>
    <dgm:pt modelId="{0B14A851-F51D-4C6F-9C14-DD91BBB9BE11}" type="pres">
      <dgm:prSet presAssocID="{35A941B6-2250-4A65-8CE3-F6C116E76C23}" presName="connTx" presStyleLbl="parChTrans1D2" presStyleIdx="0" presStyleCnt="4"/>
      <dgm:spPr/>
      <dgm:t>
        <a:bodyPr/>
        <a:lstStyle/>
        <a:p>
          <a:endParaRPr lang="zh-TW" altLang="en-US"/>
        </a:p>
      </dgm:t>
    </dgm:pt>
    <dgm:pt modelId="{673E2C0A-5F92-49C5-AE3B-D35D040C8139}" type="pres">
      <dgm:prSet presAssocID="{52A2BF06-C57E-4FEC-A202-FD592D3C290F}" presName="node" presStyleLbl="node1" presStyleIdx="0" presStyleCnt="4" custRadScaleRad="112034" custRadScaleInc="-315390">
        <dgm:presLayoutVars>
          <dgm:bulletEnabled val="1"/>
        </dgm:presLayoutVars>
      </dgm:prSet>
      <dgm:spPr/>
      <dgm:t>
        <a:bodyPr/>
        <a:lstStyle/>
        <a:p>
          <a:endParaRPr lang="zh-TW" altLang="en-US"/>
        </a:p>
      </dgm:t>
    </dgm:pt>
    <dgm:pt modelId="{F9277EAC-3E6D-4DE7-8C40-4F8E3570F2AE}" type="pres">
      <dgm:prSet presAssocID="{1B0810C4-41E8-4D93-A093-9E301F7C86DF}" presName="Name9" presStyleLbl="parChTrans1D2" presStyleIdx="1" presStyleCnt="4"/>
      <dgm:spPr/>
      <dgm:t>
        <a:bodyPr/>
        <a:lstStyle/>
        <a:p>
          <a:endParaRPr lang="zh-TW" altLang="en-US"/>
        </a:p>
      </dgm:t>
    </dgm:pt>
    <dgm:pt modelId="{E8C338D7-E154-484F-92C2-BE4994ABD332}" type="pres">
      <dgm:prSet presAssocID="{1B0810C4-41E8-4D93-A093-9E301F7C86DF}" presName="connTx" presStyleLbl="parChTrans1D2" presStyleIdx="1" presStyleCnt="4"/>
      <dgm:spPr/>
      <dgm:t>
        <a:bodyPr/>
        <a:lstStyle/>
        <a:p>
          <a:endParaRPr lang="zh-TW" altLang="en-US"/>
        </a:p>
      </dgm:t>
    </dgm:pt>
    <dgm:pt modelId="{C645BCDF-DD1F-47F4-A176-B4047E06C2CC}" type="pres">
      <dgm:prSet presAssocID="{4DA97DE8-B4AD-4B32-9349-F21BA4E2649D}" presName="node" presStyleLbl="node1" presStyleIdx="1" presStyleCnt="4" custRadScaleRad="125056" custRadScaleInc="79598">
        <dgm:presLayoutVars>
          <dgm:bulletEnabled val="1"/>
        </dgm:presLayoutVars>
      </dgm:prSet>
      <dgm:spPr/>
      <dgm:t>
        <a:bodyPr/>
        <a:lstStyle/>
        <a:p>
          <a:endParaRPr lang="zh-TW" altLang="en-US"/>
        </a:p>
      </dgm:t>
    </dgm:pt>
    <dgm:pt modelId="{D9060643-0DDD-4686-AB85-635C896B77F3}" type="pres">
      <dgm:prSet presAssocID="{2744731B-50FA-4EA5-B77C-80105878187A}" presName="Name9" presStyleLbl="parChTrans1D2" presStyleIdx="2" presStyleCnt="4"/>
      <dgm:spPr/>
      <dgm:t>
        <a:bodyPr/>
        <a:lstStyle/>
        <a:p>
          <a:endParaRPr lang="zh-TW" altLang="en-US"/>
        </a:p>
      </dgm:t>
    </dgm:pt>
    <dgm:pt modelId="{C204ABC6-64F0-4D8C-9B50-A52E8F250FA8}" type="pres">
      <dgm:prSet presAssocID="{2744731B-50FA-4EA5-B77C-80105878187A}" presName="connTx" presStyleLbl="parChTrans1D2" presStyleIdx="2" presStyleCnt="4"/>
      <dgm:spPr/>
      <dgm:t>
        <a:bodyPr/>
        <a:lstStyle/>
        <a:p>
          <a:endParaRPr lang="zh-TW" altLang="en-US"/>
        </a:p>
      </dgm:t>
    </dgm:pt>
    <dgm:pt modelId="{EE0C330F-0812-4361-A964-64F23BD4D959}" type="pres">
      <dgm:prSet presAssocID="{FE43EE04-4CA9-447B-8ECA-154C2B31D70B}" presName="node" presStyleLbl="node1" presStyleIdx="2" presStyleCnt="4" custScaleY="95184" custRadScaleRad="130782" custRadScaleInc="-269372">
        <dgm:presLayoutVars>
          <dgm:bulletEnabled val="1"/>
        </dgm:presLayoutVars>
      </dgm:prSet>
      <dgm:spPr/>
      <dgm:t>
        <a:bodyPr/>
        <a:lstStyle/>
        <a:p>
          <a:endParaRPr lang="zh-TW" altLang="en-US"/>
        </a:p>
      </dgm:t>
    </dgm:pt>
    <dgm:pt modelId="{45798B99-99B4-4437-B757-A5D60213D4F0}" type="pres">
      <dgm:prSet presAssocID="{C95564A4-29F1-46DD-BD9D-54BE663FD3B3}" presName="Name9" presStyleLbl="parChTrans1D2" presStyleIdx="3" presStyleCnt="4" custScaleX="2000000" custScaleY="685538"/>
      <dgm:spPr/>
      <dgm:t>
        <a:bodyPr/>
        <a:lstStyle/>
        <a:p>
          <a:endParaRPr lang="zh-TW" altLang="en-US"/>
        </a:p>
      </dgm:t>
    </dgm:pt>
    <dgm:pt modelId="{F9274B60-2D80-456A-BE15-F4F4BDA443D7}" type="pres">
      <dgm:prSet presAssocID="{C95564A4-29F1-46DD-BD9D-54BE663FD3B3}" presName="connTx" presStyleLbl="parChTrans1D2" presStyleIdx="3" presStyleCnt="4"/>
      <dgm:spPr/>
      <dgm:t>
        <a:bodyPr/>
        <a:lstStyle/>
        <a:p>
          <a:endParaRPr lang="zh-TW" altLang="en-US"/>
        </a:p>
      </dgm:t>
    </dgm:pt>
    <dgm:pt modelId="{5F69B6A3-8F54-48D3-9ADD-7F8AA78C1597}" type="pres">
      <dgm:prSet presAssocID="{32781C4E-6AE5-4856-BA4E-97A52F7D46DA}" presName="node" presStyleLbl="node1" presStyleIdx="3" presStyleCnt="4" custScaleY="106985" custRadScaleRad="114623" custRadScaleInc="66789">
        <dgm:presLayoutVars>
          <dgm:bulletEnabled val="1"/>
        </dgm:presLayoutVars>
      </dgm:prSet>
      <dgm:spPr/>
      <dgm:t>
        <a:bodyPr/>
        <a:lstStyle/>
        <a:p>
          <a:endParaRPr lang="zh-TW" altLang="en-US"/>
        </a:p>
      </dgm:t>
    </dgm:pt>
  </dgm:ptLst>
  <dgm:cxnLst>
    <dgm:cxn modelId="{65A1F636-4157-409A-BA4C-E5F5E82D00FE}" type="presOf" srcId="{35A941B6-2250-4A65-8CE3-F6C116E76C23}" destId="{8E814895-9E6D-4966-9974-458E63B2A2AA}" srcOrd="0" destOrd="0" presId="urn:microsoft.com/office/officeart/2005/8/layout/radial1"/>
    <dgm:cxn modelId="{6F445DF6-35AB-4C84-9C43-AA0EAA70972B}" type="presOf" srcId="{C95564A4-29F1-46DD-BD9D-54BE663FD3B3}" destId="{45798B99-99B4-4437-B757-A5D60213D4F0}" srcOrd="0" destOrd="0" presId="urn:microsoft.com/office/officeart/2005/8/layout/radial1"/>
    <dgm:cxn modelId="{DC0B2AAA-2C13-48E5-84EC-36C01E7ADF9D}" type="presOf" srcId="{35A941B6-2250-4A65-8CE3-F6C116E76C23}" destId="{0B14A851-F51D-4C6F-9C14-DD91BBB9BE11}" srcOrd="1" destOrd="0" presId="urn:microsoft.com/office/officeart/2005/8/layout/radial1"/>
    <dgm:cxn modelId="{8D0E9E40-377F-4989-97AE-E41D954818C8}" type="presOf" srcId="{7AF4C5B9-A4C8-4684-AA41-AF7EF0C10CC7}" destId="{9671A342-B858-4386-8B4E-B34BC7E54CA0}" srcOrd="0" destOrd="0" presId="urn:microsoft.com/office/officeart/2005/8/layout/radial1"/>
    <dgm:cxn modelId="{1DF5AD26-5374-429E-86EB-9499ABCF81F5}" type="presOf" srcId="{37FBC123-D35D-4E07-A638-A58A84AC02AA}" destId="{714A7F52-810A-48FA-9954-A2DB35BBB7FB}" srcOrd="0" destOrd="0" presId="urn:microsoft.com/office/officeart/2005/8/layout/radial1"/>
    <dgm:cxn modelId="{F986B84B-5695-4C78-8495-824764A446E7}" type="presOf" srcId="{1B0810C4-41E8-4D93-A093-9E301F7C86DF}" destId="{E8C338D7-E154-484F-92C2-BE4994ABD332}" srcOrd="1" destOrd="0" presId="urn:microsoft.com/office/officeart/2005/8/layout/radial1"/>
    <dgm:cxn modelId="{FD10CB0F-B35E-4D9D-9AA7-BBFE9B087150}" srcId="{7AF4C5B9-A4C8-4684-AA41-AF7EF0C10CC7}" destId="{FE43EE04-4CA9-447B-8ECA-154C2B31D70B}" srcOrd="2" destOrd="0" parTransId="{2744731B-50FA-4EA5-B77C-80105878187A}" sibTransId="{F205B131-40B2-4AE3-8F50-9C7B277B4E27}"/>
    <dgm:cxn modelId="{70B3AB96-8647-478D-8410-72126E0D2E4D}" srcId="{37FBC123-D35D-4E07-A638-A58A84AC02AA}" destId="{3CA1893A-6A80-4801-B0FA-D2BED11353F1}" srcOrd="1" destOrd="0" parTransId="{DDA6C414-72FE-47A4-BC7E-71F44FBB05C7}" sibTransId="{CCB0B8CD-9879-4928-A618-156BAF4047A7}"/>
    <dgm:cxn modelId="{0DD963B6-4EBB-45FA-96A3-93E95F1AAAFA}" type="presOf" srcId="{2744731B-50FA-4EA5-B77C-80105878187A}" destId="{C204ABC6-64F0-4D8C-9B50-A52E8F250FA8}" srcOrd="1" destOrd="0" presId="urn:microsoft.com/office/officeart/2005/8/layout/radial1"/>
    <dgm:cxn modelId="{4A46BD41-ADD2-4CDD-9781-83A67AA3C46F}" srcId="{37FBC123-D35D-4E07-A638-A58A84AC02AA}" destId="{7AF4C5B9-A4C8-4684-AA41-AF7EF0C10CC7}" srcOrd="0" destOrd="0" parTransId="{90523E47-A94B-4407-A8EE-B74F938B25DC}" sibTransId="{B57787F2-B0C7-4054-8923-2BBA6E4CCD22}"/>
    <dgm:cxn modelId="{4D88008C-5CEB-45E4-BC78-2AF5A741565F}" type="presOf" srcId="{52A2BF06-C57E-4FEC-A202-FD592D3C290F}" destId="{673E2C0A-5F92-49C5-AE3B-D35D040C8139}" srcOrd="0" destOrd="0" presId="urn:microsoft.com/office/officeart/2005/8/layout/radial1"/>
    <dgm:cxn modelId="{9E624B12-4CC8-4AD6-BBD0-724A9B946564}" type="presOf" srcId="{2744731B-50FA-4EA5-B77C-80105878187A}" destId="{D9060643-0DDD-4686-AB85-635C896B77F3}" srcOrd="0" destOrd="0" presId="urn:microsoft.com/office/officeart/2005/8/layout/radial1"/>
    <dgm:cxn modelId="{F3547111-3612-4B7D-8805-0CEDA18C11D4}" type="presOf" srcId="{FE43EE04-4CA9-447B-8ECA-154C2B31D70B}" destId="{EE0C330F-0812-4361-A964-64F23BD4D959}" srcOrd="0" destOrd="0" presId="urn:microsoft.com/office/officeart/2005/8/layout/radial1"/>
    <dgm:cxn modelId="{07C4F995-74DB-4554-8621-BAF9434FFAE8}" type="presOf" srcId="{1B0810C4-41E8-4D93-A093-9E301F7C86DF}" destId="{F9277EAC-3E6D-4DE7-8C40-4F8E3570F2AE}" srcOrd="0" destOrd="0" presId="urn:microsoft.com/office/officeart/2005/8/layout/radial1"/>
    <dgm:cxn modelId="{26759F6B-48CF-420B-BF24-9C2E6AB48D58}" type="presOf" srcId="{4DA97DE8-B4AD-4B32-9349-F21BA4E2649D}" destId="{C645BCDF-DD1F-47F4-A176-B4047E06C2CC}" srcOrd="0" destOrd="0" presId="urn:microsoft.com/office/officeart/2005/8/layout/radial1"/>
    <dgm:cxn modelId="{A710FF91-234E-4473-80A1-B1AE0538E332}" type="presOf" srcId="{C95564A4-29F1-46DD-BD9D-54BE663FD3B3}" destId="{F9274B60-2D80-456A-BE15-F4F4BDA443D7}" srcOrd="1" destOrd="0" presId="urn:microsoft.com/office/officeart/2005/8/layout/radial1"/>
    <dgm:cxn modelId="{A8DA08B8-AA73-4C1B-AF97-205C9888CA83}" srcId="{7AF4C5B9-A4C8-4684-AA41-AF7EF0C10CC7}" destId="{52A2BF06-C57E-4FEC-A202-FD592D3C290F}" srcOrd="0" destOrd="0" parTransId="{35A941B6-2250-4A65-8CE3-F6C116E76C23}" sibTransId="{F0C372C0-A6C2-4235-864D-EA6131B3B408}"/>
    <dgm:cxn modelId="{0B9260D2-7B32-456F-BC0E-0D53A49332C6}" type="presOf" srcId="{32781C4E-6AE5-4856-BA4E-97A52F7D46DA}" destId="{5F69B6A3-8F54-48D3-9ADD-7F8AA78C1597}" srcOrd="0" destOrd="0" presId="urn:microsoft.com/office/officeart/2005/8/layout/radial1"/>
    <dgm:cxn modelId="{EC69998B-8ABF-47E0-A3C9-75A075614ACC}" srcId="{7AF4C5B9-A4C8-4684-AA41-AF7EF0C10CC7}" destId="{4DA97DE8-B4AD-4B32-9349-F21BA4E2649D}" srcOrd="1" destOrd="0" parTransId="{1B0810C4-41E8-4D93-A093-9E301F7C86DF}" sibTransId="{E3DBD78D-AF8C-41B7-9BA1-5354A656B210}"/>
    <dgm:cxn modelId="{912422DF-413D-4E35-AEC8-3F29F323C260}" srcId="{7AF4C5B9-A4C8-4684-AA41-AF7EF0C10CC7}" destId="{32781C4E-6AE5-4856-BA4E-97A52F7D46DA}" srcOrd="3" destOrd="0" parTransId="{C95564A4-29F1-46DD-BD9D-54BE663FD3B3}" sibTransId="{3B7DFBE9-BD8C-402A-A17C-DA0E014A27F3}"/>
    <dgm:cxn modelId="{B1239D6E-416E-44E8-AB2A-C90560250F0B}" type="presParOf" srcId="{714A7F52-810A-48FA-9954-A2DB35BBB7FB}" destId="{9671A342-B858-4386-8B4E-B34BC7E54CA0}" srcOrd="0" destOrd="0" presId="urn:microsoft.com/office/officeart/2005/8/layout/radial1"/>
    <dgm:cxn modelId="{D5D42890-0D51-4AA9-9DF1-0DB531BD8616}" type="presParOf" srcId="{714A7F52-810A-48FA-9954-A2DB35BBB7FB}" destId="{8E814895-9E6D-4966-9974-458E63B2A2AA}" srcOrd="1" destOrd="0" presId="urn:microsoft.com/office/officeart/2005/8/layout/radial1"/>
    <dgm:cxn modelId="{4886577F-D5EA-4E88-B6FC-9FAAFA6A0D94}" type="presParOf" srcId="{8E814895-9E6D-4966-9974-458E63B2A2AA}" destId="{0B14A851-F51D-4C6F-9C14-DD91BBB9BE11}" srcOrd="0" destOrd="0" presId="urn:microsoft.com/office/officeart/2005/8/layout/radial1"/>
    <dgm:cxn modelId="{A5974497-D1F6-42FB-8383-90B0CD52C5A4}" type="presParOf" srcId="{714A7F52-810A-48FA-9954-A2DB35BBB7FB}" destId="{673E2C0A-5F92-49C5-AE3B-D35D040C8139}" srcOrd="2" destOrd="0" presId="urn:microsoft.com/office/officeart/2005/8/layout/radial1"/>
    <dgm:cxn modelId="{16C43034-959D-4BEB-BDDB-381BBDACACF9}" type="presParOf" srcId="{714A7F52-810A-48FA-9954-A2DB35BBB7FB}" destId="{F9277EAC-3E6D-4DE7-8C40-4F8E3570F2AE}" srcOrd="3" destOrd="0" presId="urn:microsoft.com/office/officeart/2005/8/layout/radial1"/>
    <dgm:cxn modelId="{C929099E-45DD-4025-9810-8FDFED14D2A0}" type="presParOf" srcId="{F9277EAC-3E6D-4DE7-8C40-4F8E3570F2AE}" destId="{E8C338D7-E154-484F-92C2-BE4994ABD332}" srcOrd="0" destOrd="0" presId="urn:microsoft.com/office/officeart/2005/8/layout/radial1"/>
    <dgm:cxn modelId="{72462303-588B-430D-B8E1-BF3993C0468A}" type="presParOf" srcId="{714A7F52-810A-48FA-9954-A2DB35BBB7FB}" destId="{C645BCDF-DD1F-47F4-A176-B4047E06C2CC}" srcOrd="4" destOrd="0" presId="urn:microsoft.com/office/officeart/2005/8/layout/radial1"/>
    <dgm:cxn modelId="{97F5B626-8C04-4A6B-A9C1-AB52D54ADC54}" type="presParOf" srcId="{714A7F52-810A-48FA-9954-A2DB35BBB7FB}" destId="{D9060643-0DDD-4686-AB85-635C896B77F3}" srcOrd="5" destOrd="0" presId="urn:microsoft.com/office/officeart/2005/8/layout/radial1"/>
    <dgm:cxn modelId="{6F763B70-C37D-4BB5-9792-33896C128362}" type="presParOf" srcId="{D9060643-0DDD-4686-AB85-635C896B77F3}" destId="{C204ABC6-64F0-4D8C-9B50-A52E8F250FA8}" srcOrd="0" destOrd="0" presId="urn:microsoft.com/office/officeart/2005/8/layout/radial1"/>
    <dgm:cxn modelId="{EF93CCF3-F76B-4501-B4C5-3DA7B56AFFAE}" type="presParOf" srcId="{714A7F52-810A-48FA-9954-A2DB35BBB7FB}" destId="{EE0C330F-0812-4361-A964-64F23BD4D959}" srcOrd="6" destOrd="0" presId="urn:microsoft.com/office/officeart/2005/8/layout/radial1"/>
    <dgm:cxn modelId="{416B019C-AD14-42DD-9BBB-41902AABC37A}" type="presParOf" srcId="{714A7F52-810A-48FA-9954-A2DB35BBB7FB}" destId="{45798B99-99B4-4437-B757-A5D60213D4F0}" srcOrd="7" destOrd="0" presId="urn:microsoft.com/office/officeart/2005/8/layout/radial1"/>
    <dgm:cxn modelId="{C5C21849-6949-45A4-8248-F9A4E8BB506B}" type="presParOf" srcId="{45798B99-99B4-4437-B757-A5D60213D4F0}" destId="{F9274B60-2D80-456A-BE15-F4F4BDA443D7}" srcOrd="0" destOrd="0" presId="urn:microsoft.com/office/officeart/2005/8/layout/radial1"/>
    <dgm:cxn modelId="{457E7C13-7F87-4C2D-A9C5-BFABF4AB2434}" type="presParOf" srcId="{714A7F52-810A-48FA-9954-A2DB35BBB7FB}" destId="{5F69B6A3-8F54-48D3-9ADD-7F8AA78C1597}"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1A342-B858-4386-8B4E-B34BC7E54CA0}">
      <dsp:nvSpPr>
        <dsp:cNvPr id="0" name=""/>
        <dsp:cNvSpPr/>
      </dsp:nvSpPr>
      <dsp:spPr>
        <a:xfrm>
          <a:off x="2171121" y="1022126"/>
          <a:ext cx="1936336" cy="1370206"/>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kern="1200" dirty="0" smtClean="0">
              <a:solidFill>
                <a:sysClr val="windowText" lastClr="000000"/>
              </a:solidFill>
              <a:latin typeface="Calibri" panose="020F0502020204030204"/>
              <a:ea typeface="新細明體" panose="02020500000000000000" pitchFamily="18" charset="-120"/>
              <a:cs typeface="+mn-cs"/>
            </a:rPr>
            <a:t>WFSFAA(SFO)</a:t>
          </a:r>
          <a:endParaRPr lang="zh-TW" altLang="zh-TW" sz="2800" kern="1200" dirty="0">
            <a:solidFill>
              <a:sysClr val="windowText" lastClr="000000"/>
            </a:solidFill>
            <a:latin typeface="Calibri" panose="020F0502020204030204"/>
            <a:ea typeface="新細明體" panose="02020500000000000000" pitchFamily="18" charset="-120"/>
            <a:cs typeface="+mn-cs"/>
          </a:endParaRPr>
        </a:p>
      </dsp:txBody>
      <dsp:txXfrm>
        <a:off x="2454691" y="1222788"/>
        <a:ext cx="1369196" cy="968882"/>
      </dsp:txXfrm>
    </dsp:sp>
    <dsp:sp modelId="{8E814895-9E6D-4966-9974-458E63B2A2AA}">
      <dsp:nvSpPr>
        <dsp:cNvPr id="0" name=""/>
        <dsp:cNvSpPr/>
      </dsp:nvSpPr>
      <dsp:spPr>
        <a:xfrm rot="7859995">
          <a:off x="2434467" y="2366565"/>
          <a:ext cx="238590" cy="28476"/>
        </a:xfrm>
        <a:custGeom>
          <a:avLst/>
          <a:gdLst/>
          <a:ahLst/>
          <a:cxnLst/>
          <a:rect l="0" t="0" r="0" b="0"/>
          <a:pathLst>
            <a:path>
              <a:moveTo>
                <a:pt x="0" y="16852"/>
              </a:moveTo>
              <a:lnTo>
                <a:pt x="209962" y="1685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sp:txBody>
      <dsp:txXfrm rot="10800000">
        <a:off x="2562177" y="2380215"/>
        <a:ext cx="0" cy="0"/>
      </dsp:txXfrm>
    </dsp:sp>
    <dsp:sp modelId="{673E2C0A-5F92-49C5-AE3B-D35D040C8139}">
      <dsp:nvSpPr>
        <dsp:cNvPr id="0" name=""/>
        <dsp:cNvSpPr/>
      </dsp:nvSpPr>
      <dsp:spPr>
        <a:xfrm>
          <a:off x="1684068" y="2353613"/>
          <a:ext cx="955800" cy="955800"/>
        </a:xfrm>
        <a:prstGeom prst="ellipse">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ysClr val="windowText" lastClr="000000"/>
              </a:solidFill>
              <a:latin typeface="Calibri" panose="020F0502020204030204"/>
              <a:ea typeface="新細明體" panose="02020500000000000000" pitchFamily="18" charset="-120"/>
              <a:cs typeface="+mn-cs"/>
            </a:rPr>
            <a:t>聯遞系統</a:t>
          </a:r>
          <a:endParaRPr lang="zh-TW" altLang="en-US" sz="2000" kern="1200" dirty="0">
            <a:solidFill>
              <a:sysClr val="windowText" lastClr="000000"/>
            </a:solidFill>
            <a:latin typeface="Calibri" panose="020F0502020204030204"/>
            <a:ea typeface="新細明體" panose="02020500000000000000" pitchFamily="18" charset="-120"/>
            <a:cs typeface="+mn-cs"/>
          </a:endParaRPr>
        </a:p>
      </dsp:txBody>
      <dsp:txXfrm>
        <a:off x="1824042" y="2493587"/>
        <a:ext cx="675852" cy="675852"/>
      </dsp:txXfrm>
    </dsp:sp>
    <dsp:sp modelId="{F9277EAC-3E6D-4DE7-8C40-4F8E3570F2AE}">
      <dsp:nvSpPr>
        <dsp:cNvPr id="0" name=""/>
        <dsp:cNvSpPr/>
      </dsp:nvSpPr>
      <dsp:spPr>
        <a:xfrm rot="2363369">
          <a:off x="3750665" y="2269705"/>
          <a:ext cx="181979" cy="28476"/>
        </a:xfrm>
        <a:custGeom>
          <a:avLst/>
          <a:gdLst/>
          <a:ahLst/>
          <a:cxnLst/>
          <a:rect l="0" t="0" r="0" b="0"/>
          <a:pathLst>
            <a:path>
              <a:moveTo>
                <a:pt x="0" y="16852"/>
              </a:moveTo>
              <a:lnTo>
                <a:pt x="209565" y="1685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sp:txBody>
      <dsp:txXfrm>
        <a:off x="3841025" y="2277541"/>
        <a:ext cx="0" cy="0"/>
      </dsp:txXfrm>
    </dsp:sp>
    <dsp:sp modelId="{C645BCDF-DD1F-47F4-A176-B4047E06C2CC}">
      <dsp:nvSpPr>
        <dsp:cNvPr id="0" name=""/>
        <dsp:cNvSpPr/>
      </dsp:nvSpPr>
      <dsp:spPr>
        <a:xfrm>
          <a:off x="3803421" y="2167054"/>
          <a:ext cx="955800" cy="955800"/>
        </a:xfrm>
        <a:prstGeom prst="ellipse">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ysClr val="windowText" lastClr="000000"/>
              </a:solidFill>
              <a:latin typeface="Calibri" panose="020F0502020204030204"/>
              <a:ea typeface="新細明體" panose="02020500000000000000" pitchFamily="18" charset="-120"/>
              <a:cs typeface="+mn-cs"/>
            </a:rPr>
            <a:t>系統保安</a:t>
          </a:r>
          <a:endParaRPr lang="zh-TW" altLang="en-US" sz="2000" kern="1200" dirty="0">
            <a:solidFill>
              <a:sysClr val="windowText" lastClr="000000"/>
            </a:solidFill>
            <a:latin typeface="Calibri" panose="020F0502020204030204"/>
            <a:ea typeface="新細明體" panose="02020500000000000000" pitchFamily="18" charset="-120"/>
            <a:cs typeface="+mn-cs"/>
          </a:endParaRPr>
        </a:p>
      </dsp:txBody>
      <dsp:txXfrm>
        <a:off x="3943395" y="2307028"/>
        <a:ext cx="675852" cy="675852"/>
      </dsp:txXfrm>
    </dsp:sp>
    <dsp:sp modelId="{D9060643-0DDD-4686-AB85-635C896B77F3}">
      <dsp:nvSpPr>
        <dsp:cNvPr id="0" name=""/>
        <dsp:cNvSpPr/>
      </dsp:nvSpPr>
      <dsp:spPr>
        <a:xfrm rot="19641610">
          <a:off x="3842311" y="1182785"/>
          <a:ext cx="187089" cy="28476"/>
        </a:xfrm>
        <a:custGeom>
          <a:avLst/>
          <a:gdLst/>
          <a:ahLst/>
          <a:cxnLst/>
          <a:rect l="0" t="0" r="0" b="0"/>
          <a:pathLst>
            <a:path>
              <a:moveTo>
                <a:pt x="0" y="16852"/>
              </a:moveTo>
              <a:lnTo>
                <a:pt x="208770" y="1685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sp:txBody>
      <dsp:txXfrm>
        <a:off x="3929395" y="1195607"/>
        <a:ext cx="0" cy="0"/>
      </dsp:txXfrm>
    </dsp:sp>
    <dsp:sp modelId="{EE0C330F-0812-4361-A964-64F23BD4D959}">
      <dsp:nvSpPr>
        <dsp:cNvPr id="0" name=""/>
        <dsp:cNvSpPr/>
      </dsp:nvSpPr>
      <dsp:spPr>
        <a:xfrm>
          <a:off x="3933218" y="437731"/>
          <a:ext cx="955800" cy="909768"/>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solidFill>
                <a:sysClr val="windowText" lastClr="000000"/>
              </a:solidFill>
              <a:latin typeface="Calibri" panose="020F0502020204030204"/>
              <a:ea typeface="新細明體" panose="02020500000000000000" pitchFamily="18" charset="-120"/>
              <a:cs typeface="+mn-cs"/>
            </a:rPr>
            <a:t>學校 管理</a:t>
          </a:r>
        </a:p>
      </dsp:txBody>
      <dsp:txXfrm>
        <a:off x="4073192" y="570963"/>
        <a:ext cx="675852" cy="643304"/>
      </dsp:txXfrm>
    </dsp:sp>
    <dsp:sp modelId="{45798B99-99B4-4437-B757-A5D60213D4F0}">
      <dsp:nvSpPr>
        <dsp:cNvPr id="0" name=""/>
        <dsp:cNvSpPr/>
      </dsp:nvSpPr>
      <dsp:spPr>
        <a:xfrm rot="12413704">
          <a:off x="2211295" y="1260123"/>
          <a:ext cx="149163" cy="28476"/>
        </a:xfrm>
        <a:custGeom>
          <a:avLst/>
          <a:gdLst/>
          <a:ahLst/>
          <a:cxnLst/>
          <a:rect l="0" t="0" r="0" b="0"/>
          <a:pathLst>
            <a:path>
              <a:moveTo>
                <a:pt x="0" y="16852"/>
              </a:moveTo>
              <a:lnTo>
                <a:pt x="208770" y="1685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dirty="0">
            <a:solidFill>
              <a:sysClr val="windowText" lastClr="000000">
                <a:hueOff val="0"/>
                <a:satOff val="0"/>
                <a:lumOff val="0"/>
                <a:alphaOff val="0"/>
              </a:sysClr>
            </a:solidFill>
            <a:latin typeface="Calibri" panose="020F0502020204030204"/>
            <a:ea typeface="新細明體" panose="02020500000000000000" pitchFamily="18" charset="-120"/>
            <a:cs typeface="+mn-cs"/>
          </a:endParaRPr>
        </a:p>
      </dsp:txBody>
      <dsp:txXfrm rot="10800000">
        <a:off x="2340827" y="1330897"/>
        <a:ext cx="0" cy="0"/>
      </dsp:txXfrm>
    </dsp:sp>
    <dsp:sp modelId="{5F69B6A3-8F54-48D3-9ADD-7F8AA78C1597}">
      <dsp:nvSpPr>
        <dsp:cNvPr id="0" name=""/>
        <dsp:cNvSpPr/>
      </dsp:nvSpPr>
      <dsp:spPr>
        <a:xfrm>
          <a:off x="1309636" y="510311"/>
          <a:ext cx="955800" cy="1022562"/>
        </a:xfrm>
        <a:prstGeom prst="ellipse">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solidFill>
                <a:sysClr val="windowText" lastClr="000000"/>
              </a:solidFill>
              <a:latin typeface="Calibri" panose="020F0502020204030204"/>
              <a:ea typeface="新細明體" panose="02020500000000000000" pitchFamily="18" charset="-120"/>
              <a:cs typeface="+mn-cs"/>
            </a:rPr>
            <a:t>學生 資料</a:t>
          </a:r>
        </a:p>
      </dsp:txBody>
      <dsp:txXfrm>
        <a:off x="1449610" y="660062"/>
        <a:ext cx="675852" cy="7230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9979025" cy="6858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2" name="Rectangle 2"/>
          <p:cNvSpPr>
            <a:spLocks noGrp="1" noChangeArrowheads="1"/>
          </p:cNvSpPr>
          <p:nvPr>
            <p:ph type="hdr"/>
          </p:nvPr>
        </p:nvSpPr>
        <p:spPr bwMode="auto">
          <a:xfrm>
            <a:off x="0" y="0"/>
            <a:ext cx="432276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09" tIns="47273" rIns="90909" bIns="47273" numCol="1" anchor="t" anchorCtr="0" compatLnSpc="1">
            <a:prstTxWarp prst="textNoShape">
              <a:avLst/>
            </a:prstTxWarp>
          </a:bodyPr>
          <a:lstStyle>
            <a:lvl1pPr>
              <a:buClr>
                <a:srgbClr val="000000"/>
              </a:buClr>
              <a:buSzPct val="100000"/>
              <a:buFont typeface="Times New Roman" panose="02020603050405020304" pitchFamily="18" charset="0"/>
              <a:buNone/>
              <a:tabLst>
                <a:tab pos="0" algn="l"/>
                <a:tab pos="923635" algn="l"/>
                <a:tab pos="1847271" algn="l"/>
                <a:tab pos="2770906" algn="l"/>
                <a:tab pos="3694542" algn="l"/>
                <a:tab pos="4618177" algn="l"/>
                <a:tab pos="5541813" algn="l"/>
                <a:tab pos="6465448" algn="l"/>
                <a:tab pos="7389084" algn="l"/>
                <a:tab pos="8312719" algn="l"/>
                <a:tab pos="9236354" algn="l"/>
                <a:tab pos="10159990" algn="l"/>
              </a:tabLst>
              <a:defRPr sz="1200">
                <a:solidFill>
                  <a:srgbClr val="000000"/>
                </a:solidFill>
                <a:latin typeface="Arial" charset="0"/>
                <a:ea typeface="新細明體" pitchFamily="18" charset="-120"/>
              </a:defRPr>
            </a:lvl1pPr>
          </a:lstStyle>
          <a:p>
            <a:pPr>
              <a:defRPr/>
            </a:pPr>
            <a:endParaRPr lang="en-US"/>
          </a:p>
        </p:txBody>
      </p:sp>
      <p:sp>
        <p:nvSpPr>
          <p:cNvPr id="2051" name="Rectangle 3"/>
          <p:cNvSpPr>
            <a:spLocks noGrp="1" noChangeArrowheads="1"/>
          </p:cNvSpPr>
          <p:nvPr>
            <p:ph type="dt"/>
          </p:nvPr>
        </p:nvSpPr>
        <p:spPr bwMode="auto">
          <a:xfrm>
            <a:off x="5656263" y="0"/>
            <a:ext cx="4322762"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09" tIns="47273" rIns="90909" bIns="47273" numCol="1" anchor="t" anchorCtr="0" compatLnSpc="1">
            <a:prstTxWarp prst="textNoShape">
              <a:avLst/>
            </a:prstTxWarp>
          </a:bodyPr>
          <a:lstStyle>
            <a:lvl1pPr algn="r">
              <a:buClr>
                <a:srgbClr val="000000"/>
              </a:buClr>
              <a:buSzPct val="100000"/>
              <a:buFont typeface="Times New Roman" panose="02020603050405020304" pitchFamily="18" charset="0"/>
              <a:buNone/>
              <a:tabLst>
                <a:tab pos="0" algn="l"/>
                <a:tab pos="923635" algn="l"/>
                <a:tab pos="1847271" algn="l"/>
                <a:tab pos="2770906" algn="l"/>
                <a:tab pos="3694542" algn="l"/>
                <a:tab pos="4618177" algn="l"/>
                <a:tab pos="5541813" algn="l"/>
                <a:tab pos="6465448" algn="l"/>
                <a:tab pos="7389084" algn="l"/>
                <a:tab pos="8312719" algn="l"/>
                <a:tab pos="9236354" algn="l"/>
                <a:tab pos="10159990" algn="l"/>
              </a:tabLst>
              <a:defRPr sz="1200">
                <a:solidFill>
                  <a:srgbClr val="000000"/>
                </a:solidFill>
                <a:latin typeface="Arial" charset="0"/>
                <a:ea typeface="新細明體" pitchFamily="18" charset="-120"/>
              </a:defRPr>
            </a:lvl1pPr>
          </a:lstStyle>
          <a:p>
            <a:pPr>
              <a:defRPr/>
            </a:pPr>
            <a:endParaRPr lang="en-US"/>
          </a:p>
        </p:txBody>
      </p:sp>
      <p:sp>
        <p:nvSpPr>
          <p:cNvPr id="15365" name="Rectangle 4"/>
          <p:cNvSpPr>
            <a:spLocks noGrp="1" noRot="1" noChangeAspect="1" noChangeArrowheads="1"/>
          </p:cNvSpPr>
          <p:nvPr>
            <p:ph type="sldImg"/>
          </p:nvPr>
        </p:nvSpPr>
        <p:spPr bwMode="auto">
          <a:xfrm>
            <a:off x="3275013" y="514350"/>
            <a:ext cx="3429000" cy="25717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p:cNvSpPr>
            <a:spLocks noGrp="1" noChangeArrowheads="1"/>
          </p:cNvSpPr>
          <p:nvPr>
            <p:ph type="body"/>
          </p:nvPr>
        </p:nvSpPr>
        <p:spPr bwMode="auto">
          <a:xfrm>
            <a:off x="1330325" y="3259138"/>
            <a:ext cx="7318375" cy="308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09" tIns="47273" rIns="90909" bIns="47273" numCol="1" anchor="t" anchorCtr="0" compatLnSpc="1">
            <a:prstTxWarp prst="textNoShape">
              <a:avLst/>
            </a:prstTxWarp>
          </a:bodyPr>
          <a:lstStyle/>
          <a:p>
            <a:pPr lvl="0"/>
            <a:endParaRPr lang="zh-TW" altLang="en-US" noProof="0" smtClean="0"/>
          </a:p>
        </p:txBody>
      </p:sp>
      <p:sp>
        <p:nvSpPr>
          <p:cNvPr id="2054" name="Rectangle 6"/>
          <p:cNvSpPr>
            <a:spLocks noGrp="1" noChangeArrowheads="1"/>
          </p:cNvSpPr>
          <p:nvPr>
            <p:ph type="ftr"/>
          </p:nvPr>
        </p:nvSpPr>
        <p:spPr bwMode="auto">
          <a:xfrm>
            <a:off x="0" y="6516688"/>
            <a:ext cx="4322763"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09" tIns="47273" rIns="90909" bIns="47273" numCol="1" anchor="b" anchorCtr="0" compatLnSpc="1">
            <a:prstTxWarp prst="textNoShape">
              <a:avLst/>
            </a:prstTxWarp>
          </a:bodyPr>
          <a:lstStyle>
            <a:lvl1pPr>
              <a:buClr>
                <a:srgbClr val="000000"/>
              </a:buClr>
              <a:buSzPct val="100000"/>
              <a:buFont typeface="Times New Roman" panose="02020603050405020304" pitchFamily="18" charset="0"/>
              <a:buNone/>
              <a:tabLst>
                <a:tab pos="0" algn="l"/>
                <a:tab pos="923635" algn="l"/>
                <a:tab pos="1847271" algn="l"/>
                <a:tab pos="2770906" algn="l"/>
                <a:tab pos="3694542" algn="l"/>
                <a:tab pos="4618177" algn="l"/>
                <a:tab pos="5541813" algn="l"/>
                <a:tab pos="6465448" algn="l"/>
                <a:tab pos="7389084" algn="l"/>
                <a:tab pos="8312719" algn="l"/>
                <a:tab pos="9236354" algn="l"/>
                <a:tab pos="10159990" algn="l"/>
              </a:tabLst>
              <a:defRPr sz="1200">
                <a:solidFill>
                  <a:srgbClr val="000000"/>
                </a:solidFill>
                <a:latin typeface="Arial" charset="0"/>
                <a:ea typeface="新細明體" pitchFamily="18" charset="-120"/>
              </a:defRPr>
            </a:lvl1pPr>
          </a:lstStyle>
          <a:p>
            <a:pPr>
              <a:defRPr/>
            </a:pPr>
            <a:endParaRPr lang="en-US"/>
          </a:p>
        </p:txBody>
      </p:sp>
      <p:sp>
        <p:nvSpPr>
          <p:cNvPr id="2055" name="Rectangle 7"/>
          <p:cNvSpPr>
            <a:spLocks noGrp="1" noChangeArrowheads="1"/>
          </p:cNvSpPr>
          <p:nvPr>
            <p:ph type="sldNum"/>
          </p:nvPr>
        </p:nvSpPr>
        <p:spPr bwMode="auto">
          <a:xfrm>
            <a:off x="5656263" y="6516688"/>
            <a:ext cx="4322762"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09" tIns="47273" rIns="90909" bIns="47273" numCol="1" anchor="b" anchorCtr="0" compatLnSpc="1">
            <a:prstTxWarp prst="textNoShape">
              <a:avLst/>
            </a:prstTxWarp>
          </a:bodyPr>
          <a:lstStyle>
            <a:lvl1pPr algn="r">
              <a:buClr>
                <a:srgbClr val="000000"/>
              </a:buClr>
              <a:buSzPct val="100000"/>
              <a:buFont typeface="Times New Roman" panose="02020603050405020304" pitchFamily="18" charset="0"/>
              <a:buNone/>
              <a:tabLst>
                <a:tab pos="0" algn="l"/>
                <a:tab pos="923635" algn="l"/>
                <a:tab pos="1847271" algn="l"/>
                <a:tab pos="2770906" algn="l"/>
                <a:tab pos="3694542" algn="l"/>
                <a:tab pos="4618177" algn="l"/>
                <a:tab pos="5541813" algn="l"/>
                <a:tab pos="6465448" algn="l"/>
                <a:tab pos="7389084" algn="l"/>
                <a:tab pos="8312719" algn="l"/>
                <a:tab pos="9236354" algn="l"/>
                <a:tab pos="10159990" algn="l"/>
              </a:tabLst>
              <a:defRPr sz="1200">
                <a:solidFill>
                  <a:srgbClr val="000000"/>
                </a:solidFill>
                <a:ea typeface="新細明體" panose="02020500000000000000" pitchFamily="18" charset="-120"/>
              </a:defRPr>
            </a:lvl1pPr>
          </a:lstStyle>
          <a:p>
            <a:pPr>
              <a:defRPr/>
            </a:pPr>
            <a:fld id="{5FD2D34E-EE7B-46A4-9EBC-24F231886CE6}" type="slidenum">
              <a:rPr lang="en-US" altLang="zh-HK"/>
              <a:pPr>
                <a:defRPr/>
              </a:pPr>
              <a:t>‹#›</a:t>
            </a:fld>
            <a:endParaRPr lang="en-US" altLang="zh-HK"/>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C12AECFC-40D6-48C0-849C-CABA74A84E03}" type="slidenum">
              <a:rPr lang="en-US" altLang="zh-HK" smtClean="0">
                <a:latin typeface="Arial" panose="020B0604020202020204" pitchFamily="34" charset="0"/>
              </a:rPr>
              <a:pPr>
                <a:spcBef>
                  <a:spcPct val="0"/>
                </a:spcBef>
              </a:pPr>
              <a:t>0</a:t>
            </a:fld>
            <a:endParaRPr lang="en-US" altLang="zh-HK" smtClean="0">
              <a:latin typeface="Arial" panose="020B0604020202020204" pitchFamily="34" charset="0"/>
            </a:endParaRPr>
          </a:p>
        </p:txBody>
      </p:sp>
      <p:sp>
        <p:nvSpPr>
          <p:cNvPr id="17411"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17412"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45EE75F8-3549-4C2A-91B9-32B5C5B91150}" type="slidenum">
              <a:rPr lang="en-US" altLang="zh-HK" smtClean="0">
                <a:latin typeface="Arial" panose="020B0604020202020204" pitchFamily="34" charset="0"/>
              </a:rPr>
              <a:pPr>
                <a:spcBef>
                  <a:spcPct val="0"/>
                </a:spcBef>
              </a:pPr>
              <a:t>11</a:t>
            </a:fld>
            <a:endParaRPr lang="en-US" altLang="zh-HK" smtClean="0">
              <a:latin typeface="Arial" panose="020B0604020202020204" pitchFamily="34" charset="0"/>
            </a:endParaRPr>
          </a:p>
        </p:txBody>
      </p:sp>
      <p:sp>
        <p:nvSpPr>
          <p:cNvPr id="34819"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FC4FABAD-5D16-49BA-BD58-30899996552A}" type="slidenum">
              <a:rPr lang="en-US" altLang="zh-HK" smtClean="0">
                <a:latin typeface="Arial" panose="020B0604020202020204" pitchFamily="34" charset="0"/>
              </a:rPr>
              <a:pPr>
                <a:spcBef>
                  <a:spcPct val="0"/>
                </a:spcBef>
              </a:pPr>
              <a:t>13</a:t>
            </a:fld>
            <a:endParaRPr lang="en-US" altLang="zh-HK" smtClean="0">
              <a:latin typeface="Arial" panose="020B0604020202020204" pitchFamily="34" charset="0"/>
            </a:endParaRPr>
          </a:p>
        </p:txBody>
      </p:sp>
      <p:sp>
        <p:nvSpPr>
          <p:cNvPr id="38915"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38916"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15</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620B9DC4-D72A-4DB5-9A46-C00A05E51AD2}" type="slidenum">
              <a:rPr lang="en-US" altLang="zh-HK" smtClean="0">
                <a:latin typeface="Arial" panose="020B0604020202020204" pitchFamily="34" charset="0"/>
              </a:rPr>
              <a:pPr>
                <a:spcBef>
                  <a:spcPct val="0"/>
                </a:spcBef>
              </a:pPr>
              <a:t>16</a:t>
            </a:fld>
            <a:endParaRPr lang="en-US" altLang="zh-HK" smtClean="0">
              <a:latin typeface="Arial" panose="020B0604020202020204" pitchFamily="34" charset="0"/>
            </a:endParaRPr>
          </a:p>
        </p:txBody>
      </p:sp>
      <p:sp>
        <p:nvSpPr>
          <p:cNvPr id="45059"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45060"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A931C03-6F28-4527-924D-A2E4C498CF59}" type="slidenum">
              <a:rPr lang="en-US" altLang="zh-HK" smtClean="0">
                <a:latin typeface="Arial" panose="020B0604020202020204" pitchFamily="34" charset="0"/>
              </a:rPr>
              <a:pPr>
                <a:spcBef>
                  <a:spcPct val="0"/>
                </a:spcBef>
              </a:pPr>
              <a:t>17</a:t>
            </a:fld>
            <a:endParaRPr lang="en-US" altLang="zh-HK" smtClean="0">
              <a:latin typeface="Arial" panose="020B0604020202020204" pitchFamily="34" charset="0"/>
            </a:endParaRPr>
          </a:p>
        </p:txBody>
      </p:sp>
      <p:sp>
        <p:nvSpPr>
          <p:cNvPr id="47107"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47108"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2D093256-D84F-40A5-95A5-6DE9946768C6}" type="slidenum">
              <a:rPr lang="en-US" altLang="zh-HK" smtClean="0">
                <a:latin typeface="Arial" panose="020B0604020202020204" pitchFamily="34" charset="0"/>
              </a:rPr>
              <a:pPr>
                <a:spcBef>
                  <a:spcPct val="0"/>
                </a:spcBef>
              </a:pPr>
              <a:t>18</a:t>
            </a:fld>
            <a:endParaRPr lang="en-US" altLang="zh-HK" smtClean="0">
              <a:latin typeface="Arial" panose="020B0604020202020204" pitchFamily="34" charset="0"/>
            </a:endParaRPr>
          </a:p>
        </p:txBody>
      </p:sp>
      <p:sp>
        <p:nvSpPr>
          <p:cNvPr id="49155"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49156"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19</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51704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22</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23</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42212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24</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15787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96EA5A99-F4A6-4329-9EE9-5EE45EE19787}" type="slidenum">
              <a:rPr lang="en-US" altLang="zh-HK" smtClean="0">
                <a:latin typeface="Arial" panose="020B0604020202020204" pitchFamily="34" charset="0"/>
              </a:rPr>
              <a:pPr>
                <a:spcBef>
                  <a:spcPct val="0"/>
                </a:spcBef>
              </a:pPr>
              <a:t>1</a:t>
            </a:fld>
            <a:endParaRPr lang="en-US" altLang="zh-HK" smtClean="0">
              <a:latin typeface="Arial" panose="020B0604020202020204" pitchFamily="34" charset="0"/>
            </a:endParaRPr>
          </a:p>
        </p:txBody>
      </p:sp>
      <p:sp>
        <p:nvSpPr>
          <p:cNvPr id="19459" name="Text Box 1"/>
          <p:cNvSpPr txBox="1">
            <a:spLocks noChangeArrowheads="1"/>
          </p:cNvSpPr>
          <p:nvPr/>
        </p:nvSpPr>
        <p:spPr bwMode="auto">
          <a:xfrm>
            <a:off x="3236913" y="509588"/>
            <a:ext cx="3398837" cy="25495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zh-HK" altLang="en-US"/>
          </a:p>
        </p:txBody>
      </p:sp>
      <p:sp>
        <p:nvSpPr>
          <p:cNvPr id="19460" name="Rectangle 2"/>
          <p:cNvSpPr>
            <a:spLocks noGrp="1" noChangeArrowheads="1"/>
          </p:cNvSpPr>
          <p:nvPr>
            <p:ph type="body"/>
          </p:nvPr>
        </p:nvSpPr>
        <p:spPr>
          <a:xfrm>
            <a:off x="1316038" y="3228975"/>
            <a:ext cx="7240587" cy="31543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25</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26269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26</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14517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27</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92856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29</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88155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30</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2872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3B15EA2-EBD5-450F-A280-8C25983B82AB}" type="slidenum">
              <a:rPr lang="en-US" altLang="zh-HK" smtClean="0">
                <a:latin typeface="Arial" panose="020B0604020202020204" pitchFamily="34" charset="0"/>
              </a:rPr>
              <a:pPr>
                <a:spcBef>
                  <a:spcPct val="0"/>
                </a:spcBef>
              </a:pPr>
              <a:t>31</a:t>
            </a:fld>
            <a:endParaRPr lang="en-US" altLang="zh-HK" smtClean="0">
              <a:latin typeface="Arial" panose="020B0604020202020204" pitchFamily="34" charset="0"/>
            </a:endParaRPr>
          </a:p>
        </p:txBody>
      </p:sp>
      <p:sp>
        <p:nvSpPr>
          <p:cNvPr id="512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512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73321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32</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0240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35</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76668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36</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9214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40</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188673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72D409B5-EED3-41AB-A80C-70523E1A8C0E}" type="slidenum">
              <a:rPr lang="en-US" altLang="zh-HK" smtClean="0">
                <a:latin typeface="Arial" panose="020B0604020202020204" pitchFamily="34" charset="0"/>
              </a:rPr>
              <a:pPr>
                <a:spcBef>
                  <a:spcPct val="0"/>
                </a:spcBef>
              </a:pPr>
              <a:t>2</a:t>
            </a:fld>
            <a:endParaRPr lang="en-US" altLang="zh-HK" smtClean="0">
              <a:latin typeface="Arial" panose="020B0604020202020204" pitchFamily="34" charset="0"/>
            </a:endParaRPr>
          </a:p>
        </p:txBody>
      </p:sp>
      <p:sp>
        <p:nvSpPr>
          <p:cNvPr id="21507"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21508"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42</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193695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44</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1528520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45</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788817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46</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674300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47</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737566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48</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395192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49</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957817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50</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4121006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51</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1012863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916CFDDC-CF80-419D-AFE4-0741821F040B}" type="slidenum">
              <a:rPr lang="en-US" altLang="zh-HK" smtClean="0">
                <a:latin typeface="Arial" panose="020B0604020202020204" pitchFamily="34" charset="0"/>
              </a:rPr>
              <a:pPr>
                <a:spcBef>
                  <a:spcPct val="0"/>
                </a:spcBef>
              </a:pPr>
              <a:t>52</a:t>
            </a:fld>
            <a:endParaRPr lang="en-US" altLang="zh-HK" smtClean="0">
              <a:latin typeface="Arial" panose="020B0604020202020204" pitchFamily="34" charset="0"/>
            </a:endParaRPr>
          </a:p>
        </p:txBody>
      </p:sp>
      <p:sp>
        <p:nvSpPr>
          <p:cNvPr id="43011" name="Rectangle 1"/>
          <p:cNvSpPr>
            <a:spLocks noGrp="1" noRot="1" noChangeAspect="1" noChangeArrowheads="1" noTextEdit="1"/>
          </p:cNvSpPr>
          <p:nvPr>
            <p:ph type="sldImg"/>
          </p:nvPr>
        </p:nvSpPr>
        <p:spPr>
          <a:xfrm>
            <a:off x="3275013" y="514350"/>
            <a:ext cx="3430587" cy="25733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291541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0EA1BD81-BF2C-43A0-9A63-1385BECA661B}" type="slidenum">
              <a:rPr lang="en-US" altLang="zh-HK" smtClean="0">
                <a:latin typeface="Arial" panose="020B0604020202020204" pitchFamily="34" charset="0"/>
              </a:rPr>
              <a:pPr>
                <a:spcBef>
                  <a:spcPct val="0"/>
                </a:spcBef>
              </a:pPr>
              <a:t>3</a:t>
            </a:fld>
            <a:endParaRPr lang="en-US" altLang="zh-HK" smtClean="0">
              <a:latin typeface="Arial" panose="020B0604020202020204" pitchFamily="34" charset="0"/>
            </a:endParaRPr>
          </a:p>
        </p:txBody>
      </p:sp>
      <p:sp>
        <p:nvSpPr>
          <p:cNvPr id="23555"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23556"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AB21C2D1-F264-41A5-9367-0CE2A159818B}" type="slidenum">
              <a:rPr lang="en-US" altLang="zh-HK" smtClean="0">
                <a:latin typeface="Arial" panose="020B0604020202020204" pitchFamily="34" charset="0"/>
              </a:rPr>
              <a:pPr>
                <a:spcBef>
                  <a:spcPct val="0"/>
                </a:spcBef>
              </a:pPr>
              <a:t>4</a:t>
            </a:fld>
            <a:endParaRPr lang="en-US" altLang="zh-HK" smtClean="0">
              <a:latin typeface="Arial" panose="020B0604020202020204" pitchFamily="34" charset="0"/>
            </a:endParaRPr>
          </a:p>
        </p:txBody>
      </p:sp>
      <p:sp>
        <p:nvSpPr>
          <p:cNvPr id="36867"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36868"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CFE1BC9C-A34B-4C85-AC9B-C2E9F7BB4F02}" type="slidenum">
              <a:rPr lang="en-US" altLang="zh-HK" smtClean="0">
                <a:latin typeface="Arial" panose="020B0604020202020204" pitchFamily="34" charset="0"/>
              </a:rPr>
              <a:pPr>
                <a:spcBef>
                  <a:spcPct val="0"/>
                </a:spcBef>
              </a:pPr>
              <a:t>7</a:t>
            </a:fld>
            <a:endParaRPr lang="en-US" altLang="zh-HK" smtClean="0">
              <a:latin typeface="Arial" panose="020B0604020202020204" pitchFamily="34" charset="0"/>
            </a:endParaRPr>
          </a:p>
        </p:txBody>
      </p:sp>
      <p:sp>
        <p:nvSpPr>
          <p:cNvPr id="25603"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25604"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AF083C31-E849-43BA-AD47-EAB99C448B93}" type="slidenum">
              <a:rPr lang="en-US" altLang="zh-HK" smtClean="0">
                <a:latin typeface="Arial" panose="020B0604020202020204" pitchFamily="34" charset="0"/>
              </a:rPr>
              <a:pPr>
                <a:spcBef>
                  <a:spcPct val="0"/>
                </a:spcBef>
              </a:pPr>
              <a:t>8</a:t>
            </a:fld>
            <a:endParaRPr lang="en-US" altLang="zh-HK" smtClean="0">
              <a:latin typeface="Arial" panose="020B0604020202020204" pitchFamily="34" charset="0"/>
            </a:endParaRPr>
          </a:p>
        </p:txBody>
      </p:sp>
      <p:sp>
        <p:nvSpPr>
          <p:cNvPr id="31747"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31748"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AF083C31-E849-43BA-AD47-EAB99C448B93}" type="slidenum">
              <a:rPr lang="en-US" altLang="zh-HK" smtClean="0">
                <a:latin typeface="Arial" panose="020B0604020202020204" pitchFamily="34" charset="0"/>
              </a:rPr>
              <a:pPr>
                <a:spcBef>
                  <a:spcPct val="0"/>
                </a:spcBef>
              </a:pPr>
              <a:t>9</a:t>
            </a:fld>
            <a:endParaRPr lang="en-US" altLang="zh-HK" smtClean="0">
              <a:latin typeface="Arial" panose="020B0604020202020204" pitchFamily="34" charset="0"/>
            </a:endParaRPr>
          </a:p>
        </p:txBody>
      </p:sp>
      <p:sp>
        <p:nvSpPr>
          <p:cNvPr id="31747"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31748"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396870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2338" algn="l"/>
                <a:tab pos="1846263" algn="l"/>
                <a:tab pos="2770188" algn="l"/>
                <a:tab pos="3694113" algn="l"/>
                <a:tab pos="4618038" algn="l"/>
                <a:tab pos="5540375" algn="l"/>
                <a:tab pos="6464300" algn="l"/>
                <a:tab pos="7388225" algn="l"/>
                <a:tab pos="8312150" algn="l"/>
                <a:tab pos="9236075" algn="l"/>
                <a:tab pos="10158413" algn="l"/>
              </a:tabLst>
              <a:defRPr sz="1200">
                <a:solidFill>
                  <a:srgbClr val="000000"/>
                </a:solidFill>
                <a:latin typeface="Times New Roman" panose="02020603050405020304" pitchFamily="18" charset="0"/>
              </a:defRPr>
            </a:lvl9pPr>
          </a:lstStyle>
          <a:p>
            <a:pPr>
              <a:spcBef>
                <a:spcPct val="0"/>
              </a:spcBef>
            </a:pPr>
            <a:fld id="{620B9DC4-D72A-4DB5-9A46-C00A05E51AD2}" type="slidenum">
              <a:rPr lang="en-US" altLang="zh-HK" smtClean="0">
                <a:latin typeface="Arial" panose="020B0604020202020204" pitchFamily="34" charset="0"/>
              </a:rPr>
              <a:pPr>
                <a:spcBef>
                  <a:spcPct val="0"/>
                </a:spcBef>
              </a:pPr>
              <a:t>10</a:t>
            </a:fld>
            <a:endParaRPr lang="en-US" altLang="zh-HK" smtClean="0">
              <a:latin typeface="Arial" panose="020B0604020202020204" pitchFamily="34" charset="0"/>
            </a:endParaRPr>
          </a:p>
        </p:txBody>
      </p:sp>
      <p:sp>
        <p:nvSpPr>
          <p:cNvPr id="45059" name="Text Box 1"/>
          <p:cNvSpPr txBox="1">
            <a:spLocks noChangeArrowheads="1"/>
          </p:cNvSpPr>
          <p:nvPr/>
        </p:nvSpPr>
        <p:spPr bwMode="auto">
          <a:xfrm>
            <a:off x="3271838" y="514350"/>
            <a:ext cx="3436937" cy="25733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64" tIns="46182" rIns="92364" bIns="46182" anchor="ctr"/>
          <a:lstStyle/>
          <a:p>
            <a:pPr>
              <a:buClr>
                <a:srgbClr val="000000"/>
              </a:buClr>
              <a:buSzPct val="100000"/>
              <a:buFont typeface="Times New Roman" panose="02020603050405020304" pitchFamily="18" charset="0"/>
              <a:buNone/>
            </a:pPr>
            <a:endParaRPr lang="zh-HK" altLang="en-US"/>
          </a:p>
        </p:txBody>
      </p:sp>
      <p:sp>
        <p:nvSpPr>
          <p:cNvPr id="45060" name="Rectangle 2"/>
          <p:cNvSpPr>
            <a:spLocks noGrp="1" noChangeArrowheads="1"/>
          </p:cNvSpPr>
          <p:nvPr>
            <p:ph type="body"/>
          </p:nvPr>
        </p:nvSpPr>
        <p:spPr>
          <a:xfrm>
            <a:off x="1330325" y="3259138"/>
            <a:ext cx="7319963" cy="31829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1902362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9"/>
          <p:cNvSpPr>
            <a:spLocks noChangeArrowheads="1"/>
          </p:cNvSpPr>
          <p:nvPr/>
        </p:nvSpPr>
        <p:spPr bwMode="gray">
          <a:xfrm>
            <a:off x="0" y="0"/>
            <a:ext cx="9144000" cy="304800"/>
          </a:xfrm>
          <a:prstGeom prst="rect">
            <a:avLst/>
          </a:prstGeom>
          <a:gradFill rotWithShape="0">
            <a:gsLst>
              <a:gs pos="0">
                <a:schemeClr val="folHlink"/>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en-GB" altLang="zh-HK" sz="1800" smtClean="0"/>
          </a:p>
        </p:txBody>
      </p:sp>
      <p:graphicFrame>
        <p:nvGraphicFramePr>
          <p:cNvPr id="5" name="Object 12"/>
          <p:cNvGraphicFramePr>
            <a:graphicFrameLocks noChangeAspect="1"/>
          </p:cNvGraphicFramePr>
          <p:nvPr/>
        </p:nvGraphicFramePr>
        <p:xfrm>
          <a:off x="6581775" y="285752"/>
          <a:ext cx="2305050" cy="1095375"/>
        </p:xfrm>
        <a:graphic>
          <a:graphicData uri="http://schemas.openxmlformats.org/presentationml/2006/ole">
            <mc:AlternateContent xmlns:mc="http://schemas.openxmlformats.org/markup-compatibility/2006">
              <mc:Choice xmlns:v="urn:schemas-microsoft-com:vml" Requires="v">
                <p:oleObj spid="_x0000_s1038" r:id="rId3" imgW="2333333" imgH="1238423" progId="">
                  <p:embed/>
                </p:oleObj>
              </mc:Choice>
              <mc:Fallback>
                <p:oleObj r:id="rId3" imgW="2333333" imgH="1238423" progId="">
                  <p:embed/>
                  <p:pic>
                    <p:nvPicPr>
                      <p:cNvPr id="5" name="Object 12"/>
                      <p:cNvPicPr>
                        <a:picLocks noChangeAspect="1" noChangeArrowheads="1"/>
                      </p:cNvPicPr>
                      <p:nvPr/>
                    </p:nvPicPr>
                    <p:blipFill>
                      <a:blip r:embed="rId4">
                        <a:extLst>
                          <a:ext uri="{28A0092B-C50C-407E-A947-70E740481C1C}">
                            <a14:useLocalDpi xmlns:a14="http://schemas.microsoft.com/office/drawing/2010/main" val="0"/>
                          </a:ext>
                        </a:extLst>
                      </a:blip>
                      <a:srcRect r="1224" b="11539"/>
                      <a:stretch>
                        <a:fillRect/>
                      </a:stretch>
                    </p:blipFill>
                    <p:spPr bwMode="gray">
                      <a:xfrm>
                        <a:off x="6581775" y="285752"/>
                        <a:ext cx="23050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3"/>
          <p:cNvSpPr txBox="1">
            <a:spLocks noChangeArrowheads="1"/>
          </p:cNvSpPr>
          <p:nvPr/>
        </p:nvSpPr>
        <p:spPr bwMode="auto">
          <a:xfrm>
            <a:off x="0" y="6565900"/>
            <a:ext cx="9144000" cy="253916"/>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l" eaLnBrk="1" hangingPunct="1">
              <a:spcBef>
                <a:spcPct val="50000"/>
              </a:spcBef>
            </a:pPr>
            <a:r>
              <a:rPr lang="en-US" altLang="zh-TW" sz="1050">
                <a:solidFill>
                  <a:srgbClr val="0099FF"/>
                </a:solidFill>
              </a:rPr>
              <a:t>Systems and Information Management Section                                                                                  Slide </a:t>
            </a:r>
            <a:fld id="{C3239713-29F9-4F4B-821A-E34EC7241232}" type="slidenum">
              <a:rPr lang="en-US" altLang="zh-TW" sz="1050">
                <a:solidFill>
                  <a:srgbClr val="0099FF"/>
                </a:solidFill>
              </a:rPr>
              <a:pPr algn="l" eaLnBrk="1" hangingPunct="1">
                <a:spcBef>
                  <a:spcPct val="50000"/>
                </a:spcBef>
              </a:pPr>
              <a:t>‹#›</a:t>
            </a:fld>
            <a:endParaRPr lang="en-US" altLang="zh-TW" sz="1050">
              <a:solidFill>
                <a:srgbClr val="0099FF"/>
              </a:solidFill>
            </a:endParaRPr>
          </a:p>
        </p:txBody>
      </p:sp>
      <p:sp>
        <p:nvSpPr>
          <p:cNvPr id="28674" name="Rectangle 2"/>
          <p:cNvSpPr>
            <a:spLocks noGrp="1" noChangeArrowheads="1"/>
          </p:cNvSpPr>
          <p:nvPr>
            <p:ph type="ctrTitle"/>
          </p:nvPr>
        </p:nvSpPr>
        <p:spPr>
          <a:xfrm>
            <a:off x="1295400" y="1981200"/>
            <a:ext cx="6781800" cy="1600200"/>
          </a:xfrm>
        </p:spPr>
        <p:txBody>
          <a:bodyPr/>
          <a:lstStyle>
            <a:lvl1pPr algn="r">
              <a:defRPr sz="2700">
                <a:ea typeface="Gungsuh" pitchFamily="18" charset="-127"/>
              </a:defRPr>
            </a:lvl1pPr>
          </a:lstStyle>
          <a:p>
            <a:pPr lvl="0"/>
            <a:r>
              <a:rPr lang="zh-TW" altLang="en-US" noProof="0" smtClean="0"/>
              <a:t>按一下以編輯母片標題樣式</a:t>
            </a:r>
            <a:endParaRPr lang="en-US" altLang="zh-TW" noProof="0" smtClean="0"/>
          </a:p>
        </p:txBody>
      </p:sp>
      <p:sp>
        <p:nvSpPr>
          <p:cNvPr id="28675" name="Rectangle 3"/>
          <p:cNvSpPr>
            <a:spLocks noGrp="1" noChangeArrowheads="1"/>
          </p:cNvSpPr>
          <p:nvPr>
            <p:ph type="subTitle" idx="1"/>
          </p:nvPr>
        </p:nvSpPr>
        <p:spPr>
          <a:xfrm>
            <a:off x="2209800" y="3810000"/>
            <a:ext cx="5943600" cy="533400"/>
          </a:xfrm>
        </p:spPr>
        <p:txBody>
          <a:bodyPr/>
          <a:lstStyle>
            <a:lvl1pPr marL="0" indent="0" algn="ctr">
              <a:buFont typeface="Wingdings" pitchFamily="2" charset="2"/>
              <a:buNone/>
              <a:defRPr>
                <a:solidFill>
                  <a:srgbClr val="004A48"/>
                </a:solidFill>
                <a:latin typeface="Monotype Corsiva" pitchFamily="66" charset="0"/>
              </a:defRPr>
            </a:lvl1pPr>
          </a:lstStyle>
          <a:p>
            <a:pPr lvl="0"/>
            <a:r>
              <a:rPr lang="zh-TW" altLang="en-US" noProof="0" smtClean="0"/>
              <a:t>按一下以編輯母片副標題樣式</a:t>
            </a:r>
            <a:endParaRPr lang="en-US" altLang="zh-TW" noProof="0" smtClean="0"/>
          </a:p>
        </p:txBody>
      </p:sp>
    </p:spTree>
    <p:extLst>
      <p:ext uri="{BB962C8B-B14F-4D97-AF65-F5344CB8AC3E}">
        <p14:creationId xmlns:p14="http://schemas.microsoft.com/office/powerpoint/2010/main" val="13790969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8174093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72300" y="290513"/>
            <a:ext cx="2019300" cy="5827712"/>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914400" y="290513"/>
            <a:ext cx="5905500" cy="58277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7748731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19238" y="290513"/>
            <a:ext cx="7162800" cy="762000"/>
          </a:xfrm>
        </p:spPr>
        <p:txBody>
          <a:bodyPr/>
          <a:lstStyle/>
          <a:p>
            <a:r>
              <a:rPr lang="zh-TW" altLang="en-US" smtClean="0"/>
              <a:t>按一下以編輯母片標題樣式</a:t>
            </a:r>
            <a:endParaRPr lang="zh-HK" altLang="en-US"/>
          </a:p>
        </p:txBody>
      </p:sp>
      <p:sp>
        <p:nvSpPr>
          <p:cNvPr id="3" name="文字版面配置區 2"/>
          <p:cNvSpPr>
            <a:spLocks noGrp="1"/>
          </p:cNvSpPr>
          <p:nvPr>
            <p:ph type="body" sz="half" idx="1"/>
          </p:nvPr>
        </p:nvSpPr>
        <p:spPr>
          <a:xfrm>
            <a:off x="914400" y="1509713"/>
            <a:ext cx="3962400" cy="46085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5029200" y="1509713"/>
            <a:ext cx="3962400" cy="46085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23423657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12016700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3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smtClean="0"/>
              <a:t>按一下以編輯母片文字樣式</a:t>
            </a:r>
          </a:p>
        </p:txBody>
      </p:sp>
    </p:spTree>
    <p:extLst>
      <p:ext uri="{BB962C8B-B14F-4D97-AF65-F5344CB8AC3E}">
        <p14:creationId xmlns:p14="http://schemas.microsoft.com/office/powerpoint/2010/main" val="40666819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914400" y="1509713"/>
            <a:ext cx="39624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5029200" y="1509713"/>
            <a:ext cx="39624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4081913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val="8291290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Tree>
    <p:extLst>
      <p:ext uri="{BB962C8B-B14F-4D97-AF65-F5344CB8AC3E}">
        <p14:creationId xmlns:p14="http://schemas.microsoft.com/office/powerpoint/2010/main" val="3575195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09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lstStyle>
            <a:lvl1pPr algn="l">
              <a:defRPr sz="15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Tree>
    <p:extLst>
      <p:ext uri="{BB962C8B-B14F-4D97-AF65-F5344CB8AC3E}">
        <p14:creationId xmlns:p14="http://schemas.microsoft.com/office/powerpoint/2010/main" val="28938521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15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smtClean="0"/>
              <a:t>按一下圖示以新增圖片</a:t>
            </a:r>
            <a:endParaRPr lang="zh-HK"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Tree>
    <p:extLst>
      <p:ext uri="{BB962C8B-B14F-4D97-AF65-F5344CB8AC3E}">
        <p14:creationId xmlns:p14="http://schemas.microsoft.com/office/powerpoint/2010/main" val="11472323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SAMS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15240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gray">
          <a:xfrm>
            <a:off x="457201" y="1052513"/>
            <a:ext cx="8226425" cy="31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en-GB" altLang="zh-HK" sz="1800" smtClean="0"/>
          </a:p>
        </p:txBody>
      </p:sp>
      <p:sp>
        <p:nvSpPr>
          <p:cNvPr id="1028" name="Rectangle 4"/>
          <p:cNvSpPr>
            <a:spLocks noGrp="1" noChangeArrowheads="1"/>
          </p:cNvSpPr>
          <p:nvPr>
            <p:ph type="title"/>
          </p:nvPr>
        </p:nvSpPr>
        <p:spPr bwMode="auto">
          <a:xfrm>
            <a:off x="1519238" y="290513"/>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9" name="Rectangle 5"/>
          <p:cNvSpPr>
            <a:spLocks noGrp="1" noChangeArrowheads="1"/>
          </p:cNvSpPr>
          <p:nvPr>
            <p:ph type="body" idx="1"/>
          </p:nvPr>
        </p:nvSpPr>
        <p:spPr bwMode="auto">
          <a:xfrm>
            <a:off x="914400" y="1509713"/>
            <a:ext cx="80772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1030" name="Rectangle 10"/>
          <p:cNvSpPr>
            <a:spLocks noChangeArrowheads="1"/>
          </p:cNvSpPr>
          <p:nvPr/>
        </p:nvSpPr>
        <p:spPr bwMode="gray">
          <a:xfrm>
            <a:off x="1436688" y="366713"/>
            <a:ext cx="31750" cy="105251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en-GB" altLang="zh-HK" sz="1800" smtClean="0"/>
          </a:p>
        </p:txBody>
      </p:sp>
      <p:sp>
        <p:nvSpPr>
          <p:cNvPr id="1031" name="Rectangle 11"/>
          <p:cNvSpPr>
            <a:spLocks noChangeArrowheads="1"/>
          </p:cNvSpPr>
          <p:nvPr/>
        </p:nvSpPr>
        <p:spPr bwMode="gray">
          <a:xfrm>
            <a:off x="669926" y="1052513"/>
            <a:ext cx="8226425"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algn="ctr"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en-GB" altLang="zh-HK" sz="1800" smtClean="0"/>
          </a:p>
        </p:txBody>
      </p:sp>
      <p:pic>
        <p:nvPicPr>
          <p:cNvPr id="1032" name="Picture 14" descr="wo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82014" y="4176713"/>
            <a:ext cx="7381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5"/>
          <p:cNvSpPr txBox="1">
            <a:spLocks noChangeArrowheads="1"/>
          </p:cNvSpPr>
          <p:nvPr/>
        </p:nvSpPr>
        <p:spPr bwMode="auto">
          <a:xfrm>
            <a:off x="0" y="6565900"/>
            <a:ext cx="9144000" cy="253916"/>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l" eaLnBrk="1" hangingPunct="1">
              <a:spcBef>
                <a:spcPct val="50000"/>
              </a:spcBef>
            </a:pPr>
            <a:r>
              <a:rPr lang="en-US" altLang="zh-TW" sz="1050">
                <a:solidFill>
                  <a:srgbClr val="0099FF"/>
                </a:solidFill>
              </a:rPr>
              <a:t>Systems and Information Management Section                                                                                  Slide </a:t>
            </a:r>
            <a:fld id="{0D656F87-60A1-4A49-815C-33C78A650ADD}" type="slidenum">
              <a:rPr lang="en-US" altLang="zh-TW" sz="1050">
                <a:solidFill>
                  <a:srgbClr val="0099FF"/>
                </a:solidFill>
              </a:rPr>
              <a:pPr algn="l" eaLnBrk="1" hangingPunct="1">
                <a:spcBef>
                  <a:spcPct val="50000"/>
                </a:spcBef>
              </a:pPr>
              <a:t>‹#›</a:t>
            </a:fld>
            <a:endParaRPr lang="en-US" altLang="zh-TW" sz="1050">
              <a:solidFill>
                <a:srgbClr val="0099FF"/>
              </a:solidFill>
            </a:endParaRPr>
          </a:p>
        </p:txBody>
      </p:sp>
    </p:spTree>
    <p:extLst>
      <p:ext uri="{BB962C8B-B14F-4D97-AF65-F5344CB8AC3E}">
        <p14:creationId xmlns:p14="http://schemas.microsoft.com/office/powerpoint/2010/main" val="227773528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ransition/>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p:titleStyle>
    <p:bodyStyle>
      <a:lvl1pPr marL="257175" indent="-257175"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557213" indent="-214313" algn="l" rtl="0" eaLnBrk="1" fontAlgn="base" hangingPunct="1">
        <a:spcBef>
          <a:spcPct val="20000"/>
        </a:spcBef>
        <a:spcAft>
          <a:spcPct val="0"/>
        </a:spcAft>
        <a:buClr>
          <a:srgbClr val="CC0099"/>
        </a:buClr>
        <a:buSzPct val="55000"/>
        <a:buFont typeface="Wingdings" panose="05000000000000000000" pitchFamily="2" charset="2"/>
        <a:buChar char="n"/>
        <a:defRPr sz="2100">
          <a:solidFill>
            <a:schemeClr val="folHlink"/>
          </a:solidFill>
          <a:latin typeface="+mn-lt"/>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sz="1800">
          <a:solidFill>
            <a:schemeClr val="folHlink"/>
          </a:solidFill>
          <a:latin typeface="+mn-lt"/>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500">
          <a:solidFill>
            <a:schemeClr val="folHlink"/>
          </a:solidFill>
          <a:latin typeface="+mn-lt"/>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Tahoma" pitchFamily="34" charset="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dr.websams.edb.gov.hk/%e6%a8%a1%e7%b5%84%e8%b3%87%e6%96%99/"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079612" y="2852936"/>
            <a:ext cx="7092788" cy="1902372"/>
          </a:xfrm>
          <a:prstGeom prst="rect">
            <a:avLst/>
          </a:prstGeom>
          <a:noFill/>
          <a:ln>
            <a:noFill/>
          </a:ln>
          <a:effectLst/>
        </p:spPr>
        <p:txBody>
          <a:bodyPr vert="horz" wrap="square" lIns="91440" tIns="45720" rIns="91440" bIns="45720" numCol="1" anchor="b" anchorCtr="0" compatLnSpc="1"/>
          <a:lstStyle>
            <a:lvl1pPr algn="ctr">
              <a:lnSpc>
                <a:spcPct val="150000"/>
              </a:lnSpc>
              <a:spcBef>
                <a:spcPts val="0"/>
              </a:spcBef>
              <a:spcAft>
                <a:spcPts val="0"/>
              </a:spcAft>
              <a:defRPr sz="4000" b="1">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defRPr sz="3600" b="1">
                <a:solidFill>
                  <a:schemeClr val="tx2"/>
                </a:solidFill>
                <a:effectLst>
                  <a:outerShdw blurRad="38100" dist="38100" dir="2700000" algn="tl">
                    <a:srgbClr val="C0C0C0"/>
                  </a:outerShdw>
                </a:effectLst>
                <a:latin typeface="Trebuchet MS" panose="020B0603020202020204" pitchFamily="34" charset="0"/>
              </a:defRPr>
            </a:lvl2pPr>
            <a:lvl3pPr>
              <a:defRPr sz="3600" b="1">
                <a:solidFill>
                  <a:schemeClr val="tx2"/>
                </a:solidFill>
                <a:effectLst>
                  <a:outerShdw blurRad="38100" dist="38100" dir="2700000" algn="tl">
                    <a:srgbClr val="C0C0C0"/>
                  </a:outerShdw>
                </a:effectLst>
                <a:latin typeface="Trebuchet MS" panose="020B0603020202020204" pitchFamily="34" charset="0"/>
              </a:defRPr>
            </a:lvl3pPr>
            <a:lvl4pPr>
              <a:defRPr sz="3600" b="1">
                <a:solidFill>
                  <a:schemeClr val="tx2"/>
                </a:solidFill>
                <a:effectLst>
                  <a:outerShdw blurRad="38100" dist="38100" dir="2700000" algn="tl">
                    <a:srgbClr val="C0C0C0"/>
                  </a:outerShdw>
                </a:effectLst>
                <a:latin typeface="Trebuchet MS" panose="020B0603020202020204" pitchFamily="34" charset="0"/>
              </a:defRPr>
            </a:lvl4pPr>
            <a:lvl5pPr>
              <a:defRPr sz="3600" b="1">
                <a:solidFill>
                  <a:schemeClr val="tx2"/>
                </a:solidFill>
                <a:effectLst>
                  <a:outerShdw blurRad="38100" dist="38100" dir="2700000" algn="tl">
                    <a:srgbClr val="C0C0C0"/>
                  </a:outerShdw>
                </a:effectLst>
                <a:latin typeface="Trebuchet MS" panose="020B0603020202020204" pitchFamily="34"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Trebuchet MS" panose="020B0603020202020204" pitchFamily="34"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Trebuchet MS" panose="020B0603020202020204" pitchFamily="34"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Trebuchet MS" panose="020B0603020202020204" pitchFamily="34"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Trebuchet MS" panose="020B0603020202020204" pitchFamily="34" charset="0"/>
              </a:defRPr>
            </a:lvl9pPr>
          </a:lstStyle>
          <a:p>
            <a:r>
              <a:rPr lang="zh-HK" altLang="zh-TW" dirty="0"/>
              <a:t>線上培訓課程系列</a:t>
            </a:r>
            <a:r>
              <a:rPr lang="zh-TW" altLang="zh-TW" dirty="0"/>
              <a:t/>
            </a:r>
            <a:br>
              <a:rPr lang="zh-TW" altLang="zh-TW" dirty="0"/>
            </a:br>
            <a:r>
              <a:rPr lang="zh-TW" altLang="en-US" dirty="0">
                <a:solidFill>
                  <a:srgbClr val="0000FF"/>
                </a:solidFill>
              </a:rPr>
              <a:t>在職家庭及學生資助</a:t>
            </a:r>
            <a:r>
              <a:rPr lang="zh-TW" altLang="en-US" dirty="0" smtClean="0">
                <a:solidFill>
                  <a:srgbClr val="0000FF"/>
                </a:solidFill>
              </a:rPr>
              <a:t>事務處</a:t>
            </a:r>
            <a:endParaRPr lang="en-US" altLang="zh-TW" dirty="0" smtClean="0">
              <a:solidFill>
                <a:srgbClr val="0000FF"/>
              </a:solidFill>
            </a:endParaRPr>
          </a:p>
          <a:p>
            <a:r>
              <a:rPr lang="en-US" altLang="zh-TW" dirty="0" smtClean="0">
                <a:solidFill>
                  <a:srgbClr val="0000FF"/>
                </a:solidFill>
              </a:rPr>
              <a:t>(</a:t>
            </a:r>
            <a:r>
              <a:rPr lang="zh-TW" altLang="en-US" dirty="0" smtClean="0">
                <a:solidFill>
                  <a:srgbClr val="0000FF"/>
                </a:solidFill>
              </a:rPr>
              <a:t>學生資助處</a:t>
            </a:r>
            <a:r>
              <a:rPr lang="en-US" altLang="zh-TW" dirty="0" smtClean="0">
                <a:solidFill>
                  <a:srgbClr val="0000FF"/>
                </a:solidFill>
              </a:rPr>
              <a:t>)</a:t>
            </a:r>
            <a:endParaRPr lang="en-US" altLang="zh-TW" dirty="0">
              <a:solidFill>
                <a:srgbClr val="0000FF"/>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574667" y="2051847"/>
            <a:ext cx="6588919" cy="948049"/>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eaLnBrk="1" hangingPunct="1">
              <a:spcBef>
                <a:spcPct val="50000"/>
              </a:spcBef>
            </a:pPr>
            <a:r>
              <a:rPr lang="zh-TW" altLang="en-US" sz="3000" dirty="0">
                <a:latin typeface="標楷體" panose="03000509000000000000" pitchFamily="65" charset="-120"/>
                <a:ea typeface="標楷體" panose="03000509000000000000" pitchFamily="65" charset="-120"/>
                <a:sym typeface="Wingdings" panose="05000000000000000000" pitchFamily="2" charset="2"/>
              </a:rPr>
              <a:t>設定學校資料</a:t>
            </a:r>
            <a:endParaRPr lang="en-US" altLang="zh-TW" sz="3000" dirty="0">
              <a:latin typeface="標楷體" panose="03000509000000000000" pitchFamily="65" charset="-120"/>
              <a:ea typeface="標楷體" panose="03000509000000000000" pitchFamily="65" charset="-120"/>
              <a:sym typeface="Wingdings" panose="05000000000000000000" pitchFamily="2" charset="2"/>
            </a:endParaRPr>
          </a:p>
          <a:p>
            <a:pPr algn="ctr">
              <a:spcBef>
                <a:spcPct val="0"/>
              </a:spcBef>
            </a:pPr>
            <a:endParaRPr lang="en-US" altLang="zh-HK" sz="2700" dirty="0">
              <a:solidFill>
                <a:srgbClr val="6600FF"/>
              </a:solidFill>
              <a:latin typeface="Times New Roman" panose="02020603050405020304" pitchFamily="18" charset="0"/>
              <a:ea typeface="標楷體" panose="03000509000000000000" pitchFamily="65" charset="-120"/>
            </a:endParaRPr>
          </a:p>
        </p:txBody>
      </p:sp>
      <p:sp>
        <p:nvSpPr>
          <p:cNvPr id="30724" name="Text Box 3"/>
          <p:cNvSpPr txBox="1">
            <a:spLocks noChangeArrowheads="1"/>
          </p:cNvSpPr>
          <p:nvPr/>
        </p:nvSpPr>
        <p:spPr bwMode="auto">
          <a:xfrm>
            <a:off x="1574667" y="1025734"/>
            <a:ext cx="6588919" cy="76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en-US" altLang="zh-TW" sz="3000" dirty="0" err="1">
                <a:solidFill>
                  <a:srgbClr val="333399"/>
                </a:solidFill>
                <a:latin typeface="新細明體" panose="02020500000000000000" pitchFamily="18" charset="-120"/>
                <a:ea typeface="新細明體" panose="02020500000000000000" pitchFamily="18" charset="-120"/>
              </a:rPr>
              <a:t>預備工作</a:t>
            </a:r>
            <a:r>
              <a:rPr lang="en-US" altLang="zh-TW" sz="3000" dirty="0">
                <a:solidFill>
                  <a:srgbClr val="333399"/>
                </a:solidFill>
                <a:latin typeface="新細明體" panose="02020500000000000000" pitchFamily="18" charset="-120"/>
                <a:ea typeface="新細明體" panose="02020500000000000000" pitchFamily="18" charset="-120"/>
              </a:rPr>
              <a:t> </a:t>
            </a:r>
            <a:r>
              <a:rPr lang="en-US" altLang="zh-HK" sz="3000" dirty="0">
                <a:solidFill>
                  <a:srgbClr val="333399"/>
                </a:solidFill>
                <a:latin typeface="新細明體" panose="02020500000000000000" pitchFamily="18" charset="-120"/>
                <a:ea typeface="新細明體" panose="02020500000000000000" pitchFamily="18" charset="-120"/>
              </a:rPr>
              <a:t>(4)</a:t>
            </a:r>
          </a:p>
        </p:txBody>
      </p:sp>
    </p:spTree>
    <p:extLst>
      <p:ext uri="{BB962C8B-B14F-4D97-AF65-F5344CB8AC3E}">
        <p14:creationId xmlns:p14="http://schemas.microsoft.com/office/powerpoint/2010/main" val="39491045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331119" y="1769269"/>
            <a:ext cx="6481763" cy="2563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gn="ctr">
              <a:lnSpc>
                <a:spcPct val="150000"/>
              </a:lnSpc>
              <a:spcBef>
                <a:spcPct val="0"/>
              </a:spcBef>
            </a:pPr>
            <a:r>
              <a:rPr lang="en-US" altLang="zh-TW" sz="3600" dirty="0" err="1">
                <a:latin typeface="Trebuchet MS" panose="020B0603020202020204" pitchFamily="34" charset="0"/>
                <a:ea typeface="標楷體" panose="03000509000000000000" pitchFamily="65" charset="-120"/>
              </a:rPr>
              <a:t>開始使用</a:t>
            </a:r>
            <a:endParaRPr lang="en-US" altLang="zh-TW" sz="3600" dirty="0">
              <a:latin typeface="Trebuchet MS" panose="020B0603020202020204" pitchFamily="34" charset="0"/>
              <a:ea typeface="標楷體" panose="03000509000000000000" pitchFamily="65" charset="-120"/>
            </a:endParaRPr>
          </a:p>
          <a:p>
            <a:pPr algn="ctr">
              <a:lnSpc>
                <a:spcPct val="150000"/>
              </a:lnSpc>
              <a:spcBef>
                <a:spcPct val="0"/>
              </a:spcBef>
            </a:pPr>
            <a:r>
              <a:rPr lang="zh-TW" altLang="en-US" sz="3600" dirty="0">
                <a:latin typeface="Trebuchet MS" panose="020B0603020202020204" pitchFamily="34" charset="0"/>
                <a:ea typeface="標楷體" panose="03000509000000000000" pitchFamily="65" charset="-120"/>
              </a:rPr>
              <a:t>「在職家庭及學生資助事務處</a:t>
            </a:r>
            <a:endParaRPr lang="en-US" altLang="zh-TW" sz="3600" dirty="0">
              <a:latin typeface="Trebuchet MS" panose="020B0603020202020204" pitchFamily="34" charset="0"/>
              <a:ea typeface="標楷體" panose="03000509000000000000" pitchFamily="65" charset="-120"/>
            </a:endParaRPr>
          </a:p>
          <a:p>
            <a:pPr algn="ctr">
              <a:lnSpc>
                <a:spcPct val="150000"/>
              </a:lnSpc>
              <a:spcBef>
                <a:spcPct val="0"/>
              </a:spcBef>
            </a:pPr>
            <a:r>
              <a:rPr lang="en-US" altLang="zh-TW" sz="3600" dirty="0">
                <a:latin typeface="Trebuchet MS" panose="020B0603020202020204" pitchFamily="34" charset="0"/>
                <a:ea typeface="標楷體" panose="03000509000000000000" pitchFamily="65" charset="-120"/>
              </a:rPr>
              <a:t>(</a:t>
            </a:r>
            <a:r>
              <a:rPr lang="zh-TW" altLang="en-US" sz="3600" dirty="0">
                <a:latin typeface="Trebuchet MS" panose="020B0603020202020204" pitchFamily="34" charset="0"/>
                <a:ea typeface="標楷體" panose="03000509000000000000" pitchFamily="65" charset="-120"/>
              </a:rPr>
              <a:t>學生資助處</a:t>
            </a:r>
            <a:r>
              <a:rPr lang="en-US" altLang="zh-TW" sz="3600" dirty="0">
                <a:latin typeface="Trebuchet MS" panose="020B0603020202020204" pitchFamily="34" charset="0"/>
                <a:ea typeface="標楷體" panose="03000509000000000000" pitchFamily="65" charset="-120"/>
              </a:rPr>
              <a:t>)</a:t>
            </a:r>
            <a:r>
              <a:rPr lang="zh-TW" altLang="en-US" sz="3600" dirty="0">
                <a:latin typeface="Trebuchet MS" panose="020B0603020202020204" pitchFamily="34" charset="0"/>
                <a:ea typeface="標楷體" panose="03000509000000000000" pitchFamily="65" charset="-120"/>
              </a:rPr>
              <a:t>」</a:t>
            </a:r>
            <a:r>
              <a:rPr lang="en-US" altLang="zh-TW" sz="3600" dirty="0" err="1">
                <a:latin typeface="Trebuchet MS" panose="020B0603020202020204" pitchFamily="34" charset="0"/>
                <a:ea typeface="標楷體" panose="03000509000000000000" pitchFamily="65" charset="-120"/>
              </a:rPr>
              <a:t>模組</a:t>
            </a:r>
            <a:endParaRPr lang="en-US" altLang="zh-TW" sz="3600" dirty="0">
              <a:latin typeface="Trebuchet MS" panose="020B0603020202020204" pitchFamily="34" charset="0"/>
              <a:ea typeface="標楷體" panose="03000509000000000000" pitchFamily="65" charset="-120"/>
            </a:endParaRPr>
          </a:p>
        </p:txBody>
      </p:sp>
    </p:spTree>
    <p:extLst>
      <p:ext uri="{BB962C8B-B14F-4D97-AF65-F5344CB8AC3E}">
        <p14:creationId xmlns:p14="http://schemas.microsoft.com/office/powerpoint/2010/main" val="335090625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subTitle" idx="4294967295"/>
          </p:nvPr>
        </p:nvSpPr>
        <p:spPr>
          <a:xfrm>
            <a:off x="1466655" y="2078850"/>
            <a:ext cx="5478066" cy="1314450"/>
          </a:xfrm>
        </p:spPr>
        <p:txBody>
          <a:bodyPr vert="horz" wrap="square" lIns="67500" tIns="35100" rIns="67500" bIns="35100" numCol="1" anchor="t" anchorCtr="0" compatLnSpc="1">
            <a:prstTxWarp prst="textNoShape">
              <a:avLst/>
            </a:prstTxWarp>
          </a:bodyPr>
          <a:lstStyle/>
          <a:p>
            <a:pPr marL="0" indent="0">
              <a:spcBef>
                <a:spcPts val="675"/>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TW" altLang="en-US" sz="2700" dirty="0">
                <a:solidFill>
                  <a:schemeClr val="tx1"/>
                </a:solidFill>
                <a:latin typeface="Times New Roman" panose="02020603050405020304" pitchFamily="18" charset="0"/>
                <a:ea typeface="標楷體" panose="03000509000000000000" pitchFamily="65" charset="-120"/>
              </a:rPr>
              <a:t>檢視學生資助申請結果，推薦車船津貼及編修學生資助申請結果及推薦車船津貼</a:t>
            </a:r>
            <a:endParaRPr lang="en-US" altLang="zh-HK" sz="2700" dirty="0">
              <a:solidFill>
                <a:schemeClr val="tx1"/>
              </a:solidFill>
              <a:ea typeface="標楷體" panose="03000509000000000000" pitchFamily="65" charset="-120"/>
            </a:endParaRPr>
          </a:p>
          <a:p>
            <a:pPr marL="0" indent="0" algn="ctr">
              <a:spcBef>
                <a:spcPts val="675"/>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US" altLang="zh-HK" sz="2700" dirty="0">
              <a:ea typeface="標楷體" panose="03000509000000000000" pitchFamily="65" charset="-12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3628" y="2051847"/>
            <a:ext cx="6777753" cy="2169825"/>
          </a:xfrm>
          <a:prstGeom prst="rect">
            <a:avLst/>
          </a:prstGeom>
        </p:spPr>
        <p:txBody>
          <a:bodyPr wrap="square">
            <a:spAutoFit/>
          </a:bodyPr>
          <a:lstStyle/>
          <a:p>
            <a:r>
              <a:rPr lang="en-US" altLang="zh-TW" sz="2700" dirty="0">
                <a:solidFill>
                  <a:schemeClr val="tx1"/>
                </a:solidFill>
                <a:latin typeface="標楷體" panose="03000509000000000000" pitchFamily="65" charset="-120"/>
                <a:ea typeface="標楷體" panose="03000509000000000000" pitchFamily="65" charset="-120"/>
              </a:rPr>
              <a:t>1.</a:t>
            </a:r>
            <a:r>
              <a:rPr lang="zh-TW" altLang="en-US" sz="2700" dirty="0">
                <a:solidFill>
                  <a:schemeClr val="tx1"/>
                </a:solidFill>
                <a:latin typeface="標楷體" panose="03000509000000000000" pitchFamily="65" charset="-120"/>
                <a:ea typeface="標楷體" panose="03000509000000000000" pitchFamily="65" charset="-120"/>
              </a:rPr>
              <a:t>在模組選單中，選按 </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學生資助處</a:t>
            </a:r>
            <a:r>
              <a:rPr lang="en-US" altLang="zh-TW" sz="2700" dirty="0">
                <a:solidFill>
                  <a:schemeClr val="tx1"/>
                </a:solidFill>
                <a:latin typeface="標楷體" panose="03000509000000000000" pitchFamily="65" charset="-120"/>
                <a:ea typeface="標楷體" panose="03000509000000000000" pitchFamily="65" charset="-120"/>
              </a:rPr>
              <a:t>)] </a:t>
            </a:r>
            <a:r>
              <a:rPr lang="en-US" sz="2700" dirty="0">
                <a:latin typeface="標楷體" panose="03000509000000000000" pitchFamily="65" charset="-120"/>
                <a:ea typeface="標楷體" panose="03000509000000000000" pitchFamily="65" charset="-120"/>
              </a:rPr>
              <a:t></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學生資助申請結果及推薦車船津貼</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編修</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功能</a:t>
            </a:r>
            <a:endParaRPr lang="en-US" altLang="zh-TW" sz="2700" dirty="0">
              <a:solidFill>
                <a:schemeClr val="tx1"/>
              </a:solidFill>
              <a:latin typeface="標楷體" panose="03000509000000000000" pitchFamily="65" charset="-120"/>
              <a:ea typeface="標楷體" panose="03000509000000000000" pitchFamily="65" charset="-120"/>
            </a:endParaRPr>
          </a:p>
          <a:p>
            <a:r>
              <a:rPr lang="zh-TW" altLang="en-US" sz="2700" dirty="0">
                <a:solidFill>
                  <a:schemeClr val="tx1"/>
                </a:solidFill>
                <a:latin typeface="標楷體" panose="03000509000000000000" pitchFamily="65" charset="-120"/>
                <a:ea typeface="標楷體" panose="03000509000000000000" pitchFamily="65" charset="-120"/>
              </a:rPr>
              <a:t> </a:t>
            </a:r>
            <a:endParaRPr lang="en-US" altLang="zh-TW" sz="2700" dirty="0">
              <a:solidFill>
                <a:schemeClr val="tx1"/>
              </a:solidFill>
              <a:latin typeface="標楷體" panose="03000509000000000000" pitchFamily="65" charset="-120"/>
              <a:ea typeface="標楷體" panose="03000509000000000000" pitchFamily="65" charset="-120"/>
            </a:endParaRPr>
          </a:p>
          <a:p>
            <a:r>
              <a:rPr lang="en-US" altLang="zh-TW" sz="2700" dirty="0">
                <a:solidFill>
                  <a:schemeClr val="tx1"/>
                </a:solidFill>
                <a:latin typeface="標楷體" panose="03000509000000000000" pitchFamily="65" charset="-120"/>
                <a:ea typeface="標楷體" panose="03000509000000000000" pitchFamily="65" charset="-120"/>
              </a:rPr>
              <a:t>2. </a:t>
            </a:r>
            <a:r>
              <a:rPr lang="zh-TW" altLang="en-US" sz="2700" dirty="0">
                <a:solidFill>
                  <a:schemeClr val="tx1"/>
                </a:solidFill>
                <a:latin typeface="標楷體" panose="03000509000000000000" pitchFamily="65" charset="-120"/>
                <a:ea typeface="標楷體" panose="03000509000000000000" pitchFamily="65" charset="-120"/>
              </a:rPr>
              <a:t>輸入搜尋條件後，按 </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搜尋</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按鈕。</a:t>
            </a:r>
            <a:endParaRPr lang="en-US" sz="2700" dirty="0">
              <a:solidFill>
                <a:schemeClr val="tx1"/>
              </a:solidFill>
              <a:latin typeface="標楷體" panose="03000509000000000000" pitchFamily="65" charset="-120"/>
              <a:ea typeface="標楷體" panose="03000509000000000000" pitchFamily="65" charset="-120"/>
            </a:endParaRPr>
          </a:p>
        </p:txBody>
      </p:sp>
      <p:cxnSp>
        <p:nvCxnSpPr>
          <p:cNvPr id="4" name="直線單箭頭接點 3"/>
          <p:cNvCxnSpPr/>
          <p:nvPr/>
        </p:nvCxnSpPr>
        <p:spPr bwMode="auto">
          <a:xfrm>
            <a:off x="5166066" y="2699919"/>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單箭頭接點 9"/>
          <p:cNvCxnSpPr/>
          <p:nvPr/>
        </p:nvCxnSpPr>
        <p:spPr bwMode="auto">
          <a:xfrm>
            <a:off x="4680012" y="3125387"/>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682" y="1727812"/>
            <a:ext cx="5336136" cy="3649691"/>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439652" y="1646803"/>
            <a:ext cx="6993777" cy="4293483"/>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3.</a:t>
            </a:r>
            <a:r>
              <a:rPr lang="zh-TW" altLang="en-US" sz="2100" dirty="0">
                <a:solidFill>
                  <a:schemeClr val="tx1"/>
                </a:solidFill>
                <a:latin typeface="標楷體" panose="03000509000000000000" pitchFamily="65" charset="-120"/>
                <a:ea typeface="標楷體" panose="03000509000000000000" pitchFamily="65" charset="-120"/>
              </a:rPr>
              <a:t>只有記錄的傳遞狀況是“</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和學生資助申請結果及推薦車船津貼是“</a:t>
            </a:r>
            <a:r>
              <a:rPr lang="en-US" altLang="zh-TW" sz="2100" dirty="0">
                <a:solidFill>
                  <a:schemeClr val="tx1"/>
                </a:solidFill>
                <a:latin typeface="標楷體" panose="03000509000000000000" pitchFamily="65" charset="-120"/>
                <a:ea typeface="標楷體" panose="03000509000000000000" pitchFamily="65" charset="-120"/>
              </a:rPr>
              <a:t>Y”</a:t>
            </a:r>
          </a:p>
          <a:p>
            <a:r>
              <a:rPr lang="zh-TW" altLang="en-US" sz="2100" dirty="0">
                <a:solidFill>
                  <a:schemeClr val="tx1"/>
                </a:solidFill>
                <a:latin typeface="標楷體" panose="03000509000000000000" pitchFamily="65" charset="-120"/>
                <a:ea typeface="標楷體" panose="03000509000000000000" pitchFamily="65" charset="-120"/>
              </a:rPr>
              <a:t>才能修改以下的欄位：</a:t>
            </a:r>
          </a:p>
          <a:p>
            <a:r>
              <a:rPr lang="zh-TW" altLang="en-US" sz="2100" dirty="0">
                <a:solidFill>
                  <a:schemeClr val="tx1"/>
                </a:solidFill>
                <a:latin typeface="標楷體" panose="03000509000000000000" pitchFamily="65" charset="-120"/>
                <a:ea typeface="標楷體" panose="03000509000000000000" pitchFamily="65" charset="-120"/>
              </a:rPr>
              <a:t>１） 學校推薦（學生車船津貼）</a:t>
            </a:r>
          </a:p>
          <a:p>
            <a:r>
              <a:rPr lang="zh-TW" altLang="en-US" sz="2100" dirty="0">
                <a:solidFill>
                  <a:schemeClr val="tx1"/>
                </a:solidFill>
                <a:latin typeface="標楷體" panose="03000509000000000000" pitchFamily="65" charset="-120"/>
                <a:ea typeface="標楷體" panose="03000509000000000000" pitchFamily="65" charset="-120"/>
              </a:rPr>
              <a:t>２） 寄宿生</a:t>
            </a:r>
          </a:p>
          <a:p>
            <a:r>
              <a:rPr lang="zh-TW" altLang="en-US" sz="2100" dirty="0">
                <a:solidFill>
                  <a:schemeClr val="tx1"/>
                </a:solidFill>
                <a:latin typeface="標楷體" panose="03000509000000000000" pitchFamily="65" charset="-120"/>
                <a:ea typeface="標楷體" panose="03000509000000000000" pitchFamily="65" charset="-120"/>
              </a:rPr>
              <a:t>３） 週日寄宿生</a:t>
            </a:r>
          </a:p>
          <a:p>
            <a:r>
              <a:rPr lang="zh-TW" altLang="en-US" sz="2100" dirty="0">
                <a:solidFill>
                  <a:schemeClr val="tx1"/>
                </a:solidFill>
                <a:latin typeface="標楷體" panose="03000509000000000000" pitchFamily="65" charset="-120"/>
                <a:ea typeface="標楷體" panose="03000509000000000000" pitchFamily="65" charset="-120"/>
              </a:rPr>
              <a:t>４） 跨境學童</a:t>
            </a:r>
          </a:p>
          <a:p>
            <a:r>
              <a:rPr lang="en-US" altLang="zh-TW" sz="2100" dirty="0">
                <a:solidFill>
                  <a:schemeClr val="tx1"/>
                </a:solidFill>
                <a:latin typeface="標楷體" panose="03000509000000000000" pitchFamily="65" charset="-120"/>
                <a:ea typeface="標楷體" panose="03000509000000000000" pitchFamily="65" charset="-120"/>
              </a:rPr>
              <a:t>4. </a:t>
            </a:r>
            <a:r>
              <a:rPr lang="zh-TW" altLang="en-US" sz="2100" dirty="0">
                <a:solidFill>
                  <a:schemeClr val="tx1"/>
                </a:solidFill>
                <a:latin typeface="標楷體" panose="03000509000000000000" pitchFamily="65" charset="-120"/>
                <a:ea typeface="標楷體" panose="03000509000000000000" pitchFamily="65" charset="-120"/>
              </a:rPr>
              <a:t>當學校用戶按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儲存</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按鈕，系統將在當前頁的記錄上執行檢查。</a:t>
            </a:r>
          </a:p>
          <a:p>
            <a:r>
              <a:rPr lang="en-US" altLang="zh-TW" sz="2100" dirty="0">
                <a:solidFill>
                  <a:schemeClr val="tx1"/>
                </a:solidFill>
                <a:latin typeface="標楷體" panose="03000509000000000000" pitchFamily="65" charset="-120"/>
                <a:ea typeface="標楷體" panose="03000509000000000000" pitchFamily="65" charset="-120"/>
              </a:rPr>
              <a:t>5. </a:t>
            </a:r>
            <a:r>
              <a:rPr lang="zh-TW" altLang="en-US" sz="2100" dirty="0">
                <a:solidFill>
                  <a:schemeClr val="tx1"/>
                </a:solidFill>
                <a:latin typeface="標楷體" panose="03000509000000000000" pitchFamily="65" charset="-120"/>
                <a:ea typeface="標楷體" panose="03000509000000000000" pitchFamily="65" charset="-120"/>
              </a:rPr>
              <a:t>如果檢查通過，記錄將被儲存。</a:t>
            </a:r>
          </a:p>
          <a:p>
            <a:r>
              <a:rPr lang="en-US" altLang="zh-TW" sz="2100" dirty="0">
                <a:solidFill>
                  <a:schemeClr val="tx1"/>
                </a:solidFill>
                <a:latin typeface="標楷體" panose="03000509000000000000" pitchFamily="65" charset="-120"/>
                <a:ea typeface="標楷體" panose="03000509000000000000" pitchFamily="65" charset="-120"/>
              </a:rPr>
              <a:t>6. </a:t>
            </a:r>
            <a:r>
              <a:rPr lang="zh-TW" altLang="en-US" sz="2100" dirty="0">
                <a:solidFill>
                  <a:schemeClr val="tx1"/>
                </a:solidFill>
                <a:latin typeface="標楷體" panose="03000509000000000000" pitchFamily="65" charset="-120"/>
                <a:ea typeface="標楷體" panose="03000509000000000000" pitchFamily="65" charset="-120"/>
              </a:rPr>
              <a:t>在</a:t>
            </a:r>
            <a:r>
              <a:rPr lang="en-US" altLang="zh-TW" sz="2100" dirty="0">
                <a:solidFill>
                  <a:schemeClr val="tx1"/>
                </a:solidFill>
                <a:latin typeface="標楷體" panose="03000509000000000000" pitchFamily="65" charset="-120"/>
                <a:ea typeface="標楷體" panose="03000509000000000000" pitchFamily="65" charset="-120"/>
              </a:rPr>
              <a:t>[S-SFO01-01]</a:t>
            </a:r>
            <a:r>
              <a:rPr lang="zh-TW" altLang="en-US" sz="2100" dirty="0">
                <a:solidFill>
                  <a:schemeClr val="tx1"/>
                </a:solidFill>
                <a:latin typeface="標楷體" panose="03000509000000000000" pitchFamily="65" charset="-120"/>
                <a:ea typeface="標楷體" panose="03000509000000000000" pitchFamily="65" charset="-120"/>
              </a:rPr>
              <a:t>頁，當用戶按其他頁，系統會提示信息“請先按“儲存”鍵才跳至其他頁，否則系統將不儲存更新的記錄。是否跳至其他頁</a:t>
            </a:r>
            <a:r>
              <a:rPr lang="en-US" altLang="zh-TW" sz="2100" dirty="0">
                <a:solidFill>
                  <a:schemeClr val="tx1"/>
                </a:solidFill>
                <a:latin typeface="標楷體" panose="03000509000000000000" pitchFamily="65" charset="-120"/>
                <a:ea typeface="標楷體" panose="03000509000000000000" pitchFamily="65" charset="-120"/>
              </a:rPr>
              <a:t>?”</a:t>
            </a:r>
            <a:endParaRPr lang="en-US" sz="21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358644" y="2618910"/>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TW" sz="3000" dirty="0">
                <a:solidFill>
                  <a:schemeClr val="tx1"/>
                </a:solidFill>
                <a:latin typeface="標楷體" panose="03000509000000000000" pitchFamily="65" charset="-120"/>
                <a:ea typeface="標楷體" panose="03000509000000000000" pitchFamily="65" charset="-120"/>
              </a:rPr>
              <a:t>2.1.2 </a:t>
            </a:r>
            <a:r>
              <a:rPr lang="zh-TW" altLang="en-US" sz="3000" dirty="0">
                <a:solidFill>
                  <a:schemeClr val="tx1"/>
                </a:solidFill>
                <a:latin typeface="標楷體" panose="03000509000000000000" pitchFamily="65" charset="-120"/>
                <a:ea typeface="標楷體" panose="03000509000000000000" pitchFamily="65" charset="-120"/>
              </a:rPr>
              <a:t>匯出</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匯入 </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推薦車船津貼</a:t>
            </a:r>
            <a:r>
              <a:rPr lang="en-US" altLang="zh-TW" sz="3000" dirty="0">
                <a:solidFill>
                  <a:schemeClr val="tx1"/>
                </a:solidFill>
                <a:latin typeface="標楷體" panose="03000509000000000000" pitchFamily="65" charset="-120"/>
                <a:ea typeface="標楷體" panose="03000509000000000000" pitchFamily="65" charset="-120"/>
              </a:rPr>
              <a: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58" y="1673806"/>
            <a:ext cx="6373115" cy="4008203"/>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412649" y="1673806"/>
            <a:ext cx="6588732" cy="5078313"/>
          </a:xfrm>
          <a:prstGeom prst="rect">
            <a:avLst/>
          </a:prstGeom>
          <a:noFill/>
        </p:spPr>
        <p:txBody>
          <a:bodyPr wrap="square" rtlCol="0">
            <a:spAutoFit/>
          </a:bodyPr>
          <a:lstStyle/>
          <a:p>
            <a:pPr marL="557213" indent="-557213">
              <a:buAutoNum type="arabicPeriod"/>
            </a:pPr>
            <a:r>
              <a:rPr lang="zh-TW" altLang="en-US" sz="2400" dirty="0">
                <a:solidFill>
                  <a:schemeClr val="tx1"/>
                </a:solidFill>
                <a:latin typeface="標楷體" panose="03000509000000000000" pitchFamily="65" charset="-120"/>
                <a:ea typeface="標楷體" panose="03000509000000000000" pitchFamily="65" charset="-120"/>
              </a:rPr>
              <a:t>在模組選單中，選按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  [</a:t>
            </a:r>
            <a:r>
              <a:rPr lang="zh-TW" altLang="en-US" sz="2400" dirty="0">
                <a:solidFill>
                  <a:schemeClr val="tx1"/>
                </a:solidFill>
                <a:latin typeface="標楷體" panose="03000509000000000000" pitchFamily="65" charset="-120"/>
                <a:ea typeface="標楷體" panose="03000509000000000000" pitchFamily="65" charset="-120"/>
              </a:rPr>
              <a:t>學生資 助申請結果及推薦車船津貼</a:t>
            </a:r>
            <a:r>
              <a:rPr lang="en-US" altLang="zh-TW" sz="2400" dirty="0">
                <a:solidFill>
                  <a:schemeClr val="tx1"/>
                </a:solidFill>
                <a:latin typeface="標楷體" panose="03000509000000000000" pitchFamily="65" charset="-120"/>
                <a:ea typeface="標楷體" panose="03000509000000000000" pitchFamily="65" charset="-120"/>
              </a:rPr>
              <a:t>]  [</a:t>
            </a:r>
            <a:r>
              <a:rPr lang="zh-TW" altLang="en-US" sz="2400" dirty="0">
                <a:solidFill>
                  <a:schemeClr val="tx1"/>
                </a:solidFill>
                <a:latin typeface="標楷體" panose="03000509000000000000" pitchFamily="65" charset="-120"/>
                <a:ea typeface="標楷體" panose="03000509000000000000" pitchFamily="65" charset="-120"/>
              </a:rPr>
              <a:t>匯出</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匯入</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推薦車船津貼</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功能 </a:t>
            </a:r>
            <a:endParaRPr lang="en-US" altLang="zh-TW" sz="2400" dirty="0">
              <a:solidFill>
                <a:schemeClr val="tx1"/>
              </a:solidFill>
              <a:latin typeface="標楷體" panose="03000509000000000000" pitchFamily="65" charset="-120"/>
              <a:ea typeface="標楷體" panose="03000509000000000000" pitchFamily="65" charset="-120"/>
            </a:endParaRPr>
          </a:p>
          <a:p>
            <a:pPr marL="557213" indent="-557213">
              <a:buAutoNum type="arabicPeriod"/>
            </a:pPr>
            <a:r>
              <a:rPr lang="zh-TW" altLang="en-US" sz="2400" dirty="0">
                <a:solidFill>
                  <a:schemeClr val="tx1"/>
                </a:solidFill>
                <a:latin typeface="標楷體" panose="03000509000000000000" pitchFamily="65" charset="-120"/>
                <a:ea typeface="標楷體" panose="03000509000000000000" pitchFamily="65" charset="-120"/>
              </a:rPr>
              <a:t>在</a:t>
            </a:r>
            <a:r>
              <a:rPr lang="en-US" altLang="zh-TW" sz="2400" dirty="0">
                <a:solidFill>
                  <a:schemeClr val="tx1"/>
                </a:solidFill>
                <a:latin typeface="標楷體" panose="03000509000000000000" pitchFamily="65" charset="-120"/>
                <a:ea typeface="標楷體" panose="03000509000000000000" pitchFamily="65" charset="-120"/>
              </a:rPr>
              <a:t>[S-SFO01-02]</a:t>
            </a:r>
            <a:r>
              <a:rPr lang="zh-TW" altLang="en-US" sz="2400" dirty="0">
                <a:solidFill>
                  <a:schemeClr val="tx1"/>
                </a:solidFill>
                <a:latin typeface="標楷體" panose="03000509000000000000" pitchFamily="65" charset="-120"/>
                <a:ea typeface="標楷體" panose="03000509000000000000" pitchFamily="65" charset="-120"/>
              </a:rPr>
              <a:t>頁中， 學校用戶可輸入搜尋條件（學年／學校名稱／班級 ／班別）以匯出是否需要推薦學生車船津貼＝＂Ｙ＂和傳遞狀況＝＂ＮＰ＂ 的推薦車船津貼記錄。如推薦車船津貼資料</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例如：學校推薦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學生車船津 貼</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，寄宿生，週日寄宿生</a:t>
            </a:r>
            <a:r>
              <a:rPr lang="zh-TW" altLang="en-US" sz="2400" dirty="0">
                <a:latin typeface="標楷體" panose="03000509000000000000" pitchFamily="65" charset="-120"/>
                <a:ea typeface="標楷體" panose="03000509000000000000" pitchFamily="65" charset="-120"/>
              </a:rPr>
              <a:t>和跨境學童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被更改，相關的記錄不應該被匯出。 如在最新的結果檔案內週日</a:t>
            </a:r>
            <a:r>
              <a:rPr lang="zh-TW" altLang="en-US" dirty="0">
                <a:latin typeface="+mj-ea"/>
                <a:ea typeface="+mj-ea"/>
              </a:rPr>
              <a:t>寄宿生指標／寄宿生指標是＂Ｎ＂，週日寄宿生 ／寄宿生欄位不會顯示在匯出檔案內。</a:t>
            </a:r>
            <a:endParaRPr lang="en-US" dirty="0">
              <a:latin typeface="+mj-ea"/>
              <a:ea typeface="+mj-ea"/>
            </a:endParaRPr>
          </a:p>
        </p:txBody>
      </p:sp>
      <p:cxnSp>
        <p:nvCxnSpPr>
          <p:cNvPr id="6" name="直線單箭頭接點 5"/>
          <p:cNvCxnSpPr/>
          <p:nvPr/>
        </p:nvCxnSpPr>
        <p:spPr bwMode="auto">
          <a:xfrm>
            <a:off x="5139063" y="2294874"/>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a:off x="5138592" y="2645913"/>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50631" y="2105853"/>
            <a:ext cx="6777753" cy="2308324"/>
          </a:xfrm>
          <a:prstGeom prst="rect">
            <a:avLst/>
          </a:prstGeom>
          <a:noFill/>
        </p:spPr>
        <p:txBody>
          <a:bodyPr wrap="square" rtlCol="0">
            <a:spAutoFit/>
          </a:bodyPr>
          <a:lstStyle/>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學校用戶可修改在匯出檔案中推薦學生   車船津貼記錄然後匯入同一個檔案到 系統中。系統會檢查匯入檔案的內容。</a:t>
            </a:r>
            <a:endParaRPr lang="en-US" altLang="zh-TW" sz="24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4. </a:t>
            </a:r>
            <a:r>
              <a:rPr lang="zh-TW" altLang="en-US" sz="2400" dirty="0">
                <a:solidFill>
                  <a:schemeClr val="tx1"/>
                </a:solidFill>
                <a:latin typeface="標楷體" panose="03000509000000000000" pitchFamily="65" charset="-120"/>
                <a:ea typeface="標楷體" panose="03000509000000000000" pitchFamily="65" charset="-120"/>
              </a:rPr>
              <a:t>如果通過所有檢查，在檔案中的記錄會被匯入到系統中作為推薦學生車船津 貼記錄。</a:t>
            </a:r>
            <a:endParaRPr lang="en-US" sz="24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215516" y="1772816"/>
            <a:ext cx="9000492" cy="694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en-US" altLang="zh-TW" sz="2400" dirty="0">
                <a:solidFill>
                  <a:srgbClr val="333399"/>
                </a:solidFill>
                <a:latin typeface="Trebuchet MS" panose="020B0603020202020204" pitchFamily="34" charset="0"/>
                <a:ea typeface="新細明體" panose="02020500000000000000" pitchFamily="18" charset="-120"/>
              </a:rPr>
              <a:t>「</a:t>
            </a:r>
            <a:r>
              <a:rPr lang="zh-TW" altLang="en-US" sz="2700" dirty="0">
                <a:solidFill>
                  <a:srgbClr val="333399"/>
                </a:solidFill>
                <a:latin typeface="Trebuchet MS" panose="020B0603020202020204" pitchFamily="34" charset="0"/>
                <a:ea typeface="新細明體" panose="02020500000000000000" pitchFamily="18" charset="-120"/>
              </a:rPr>
              <a:t>在職家庭及學生資助事務處</a:t>
            </a:r>
            <a:r>
              <a:rPr lang="en-US" altLang="zh-TW" sz="2700" dirty="0">
                <a:solidFill>
                  <a:srgbClr val="333399"/>
                </a:solidFill>
                <a:latin typeface="Trebuchet MS" panose="020B0603020202020204" pitchFamily="34" charset="0"/>
                <a:ea typeface="新細明體" panose="02020500000000000000" pitchFamily="18" charset="-120"/>
              </a:rPr>
              <a:t>(</a:t>
            </a:r>
            <a:r>
              <a:rPr lang="zh-TW" altLang="en-US" sz="2700" dirty="0">
                <a:solidFill>
                  <a:srgbClr val="333399"/>
                </a:solidFill>
                <a:latin typeface="Trebuchet MS" panose="020B0603020202020204" pitchFamily="34" charset="0"/>
                <a:ea typeface="新細明體" panose="02020500000000000000" pitchFamily="18" charset="-120"/>
              </a:rPr>
              <a:t>學生資助處</a:t>
            </a:r>
            <a:r>
              <a:rPr lang="en-US" altLang="zh-TW" sz="2700" dirty="0">
                <a:solidFill>
                  <a:srgbClr val="333399"/>
                </a:solidFill>
                <a:latin typeface="Trebuchet MS" panose="020B0603020202020204" pitchFamily="34" charset="0"/>
                <a:ea typeface="新細明體" panose="02020500000000000000" pitchFamily="18" charset="-120"/>
              </a:rPr>
              <a:t>)」</a:t>
            </a:r>
            <a:r>
              <a:rPr lang="en-US" altLang="zh-TW" sz="2700" dirty="0" err="1">
                <a:solidFill>
                  <a:srgbClr val="333399"/>
                </a:solidFill>
                <a:latin typeface="Trebuchet MS" panose="020B0603020202020204" pitchFamily="34" charset="0"/>
                <a:ea typeface="新細明體" panose="02020500000000000000" pitchFamily="18" charset="-120"/>
              </a:rPr>
              <a:t>模組簡介</a:t>
            </a:r>
            <a:endParaRPr lang="en-US" altLang="zh-TW" sz="2700" dirty="0">
              <a:solidFill>
                <a:srgbClr val="333399"/>
              </a:solidFill>
              <a:latin typeface="Trebuchet MS" panose="020B0603020202020204" pitchFamily="34" charset="0"/>
              <a:ea typeface="新細明體" panose="02020500000000000000" pitchFamily="18" charset="-120"/>
            </a:endParaRPr>
          </a:p>
        </p:txBody>
      </p:sp>
      <p:sp>
        <p:nvSpPr>
          <p:cNvPr id="18436" name="Text Box 3"/>
          <p:cNvSpPr txBox="1">
            <a:spLocks noChangeArrowheads="1"/>
          </p:cNvSpPr>
          <p:nvPr/>
        </p:nvSpPr>
        <p:spPr bwMode="auto">
          <a:xfrm>
            <a:off x="467545" y="3006328"/>
            <a:ext cx="7841456" cy="853383"/>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625" tIns="26325" rIns="50625" bIns="26325">
            <a:spAutoFit/>
          </a:bodyPr>
          <a:lstStyle>
            <a:lvl1pPr marL="354013" indent="-354013">
              <a:spcBef>
                <a:spcPts val="800"/>
              </a:spcBef>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sz="2000">
                <a:solidFill>
                  <a:srgbClr val="000000"/>
                </a:solidFill>
                <a:latin typeface="Arial" panose="020B0604020202020204" pitchFamily="34" charset="0"/>
                <a:ea typeface="細明體" panose="02020509000000000000" pitchFamily="49" charset="-120"/>
              </a:defRPr>
            </a:lvl9pPr>
          </a:lstStyle>
          <a:p>
            <a:pPr>
              <a:spcBef>
                <a:spcPts val="1181"/>
              </a:spcBef>
              <a:buSzPct val="90000"/>
              <a:buFont typeface="Wingdings" panose="05000000000000000000" pitchFamily="2" charset="2"/>
              <a:buChar char=""/>
            </a:pPr>
            <a:r>
              <a:rPr lang="zh-TW" altLang="en-US" sz="2100" dirty="0">
                <a:solidFill>
                  <a:schemeClr val="tx1"/>
                </a:solidFill>
                <a:latin typeface="標楷體" panose="03000509000000000000" pitchFamily="65" charset="-120"/>
                <a:ea typeface="標楷體" panose="03000509000000000000" pitchFamily="65" charset="-120"/>
              </a:rPr>
              <a:t>讓學校可以接收</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發送學生資助處的資料從</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去學生資助處。</a:t>
            </a:r>
            <a:endParaRPr lang="en-US" altLang="zh-TW" sz="2100" dirty="0">
              <a:solidFill>
                <a:schemeClr val="tx1"/>
              </a:solidFill>
              <a:latin typeface="標楷體" panose="03000509000000000000" pitchFamily="65" charset="-120"/>
              <a:ea typeface="標楷體" panose="03000509000000000000" pitchFamily="65" charset="-120"/>
            </a:endParaRPr>
          </a:p>
          <a:p>
            <a:pPr>
              <a:spcBef>
                <a:spcPts val="1181"/>
              </a:spcBef>
              <a:buSzPct val="90000"/>
              <a:buFont typeface="Wingdings" panose="05000000000000000000" pitchFamily="2" charset="2"/>
              <a:buChar char=""/>
            </a:pPr>
            <a:endParaRPr lang="en-US" altLang="zh-TW" sz="21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493659" y="2457590"/>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HK" sz="3000" dirty="0">
                <a:solidFill>
                  <a:schemeClr val="tx1"/>
                </a:solidFill>
                <a:latin typeface="標楷體" panose="03000509000000000000" pitchFamily="65" charset="-120"/>
                <a:ea typeface="標楷體" panose="03000509000000000000" pitchFamily="65" charset="-120"/>
              </a:rPr>
              <a:t>2.2 </a:t>
            </a:r>
            <a:r>
              <a:rPr lang="zh-HK" altLang="en-US" sz="3000" dirty="0">
                <a:solidFill>
                  <a:schemeClr val="tx1"/>
                </a:solidFill>
                <a:latin typeface="標楷體" panose="03000509000000000000" pitchFamily="65" charset="-120"/>
                <a:ea typeface="標楷體" panose="03000509000000000000" pitchFamily="65" charset="-120"/>
              </a:rPr>
              <a:t>學校酌情</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1538621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6655" y="1781817"/>
            <a:ext cx="6777753" cy="1200329"/>
          </a:xfrm>
          <a:prstGeom prst="rect">
            <a:avLst/>
          </a:prstGeom>
        </p:spPr>
        <p:txBody>
          <a:bodyPr wrap="square">
            <a:spAutoFit/>
          </a:bodyPr>
          <a:lstStyle/>
          <a:p>
            <a:r>
              <a:rPr lang="en-US" altLang="zh-TW" sz="2400" dirty="0">
                <a:solidFill>
                  <a:schemeClr val="tx1"/>
                </a:solidFill>
                <a:latin typeface="標楷體" panose="03000509000000000000" pitchFamily="65" charset="-120"/>
                <a:ea typeface="標楷體" panose="03000509000000000000" pitchFamily="65" charset="-120"/>
              </a:rPr>
              <a:t>1. </a:t>
            </a:r>
            <a:r>
              <a:rPr lang="zh-TW" altLang="en-US" sz="2400" dirty="0">
                <a:solidFill>
                  <a:schemeClr val="tx1"/>
                </a:solidFill>
                <a:latin typeface="標楷體" panose="03000509000000000000" pitchFamily="65" charset="-120"/>
                <a:ea typeface="標楷體" panose="03000509000000000000" pitchFamily="65" charset="-120"/>
              </a:rPr>
              <a:t>在模組選單中，選按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  [</a:t>
            </a:r>
            <a:r>
              <a:rPr lang="zh-TW" altLang="en-US" sz="2400" dirty="0">
                <a:solidFill>
                  <a:schemeClr val="tx1"/>
                </a:solidFill>
                <a:latin typeface="標楷體" panose="03000509000000000000" pitchFamily="65" charset="-120"/>
                <a:ea typeface="標楷體" panose="03000509000000000000" pitchFamily="65" charset="-120"/>
              </a:rPr>
              <a:t>學校書薄</a:t>
            </a:r>
          </a:p>
          <a:p>
            <a:r>
              <a:rPr lang="zh-TW" altLang="en-US" sz="2400" dirty="0">
                <a:solidFill>
                  <a:schemeClr val="tx1"/>
                </a:solidFill>
                <a:latin typeface="標楷體" panose="03000509000000000000" pitchFamily="65" charset="-120"/>
                <a:ea typeface="標楷體" panose="03000509000000000000" pitchFamily="65" charset="-120"/>
              </a:rPr>
              <a:t>津貼</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車船津貼酌情推薦</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功能</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 </a:t>
            </a:r>
            <a:endParaRPr lang="en-US" altLang="zh-TW" sz="2400" dirty="0">
              <a:solidFill>
                <a:schemeClr val="tx1"/>
              </a:solidFill>
              <a:latin typeface="標楷體" panose="03000509000000000000" pitchFamily="65" charset="-120"/>
              <a:ea typeface="標楷體" panose="03000509000000000000" pitchFamily="65" charset="-120"/>
            </a:endParaRPr>
          </a:p>
        </p:txBody>
      </p:sp>
      <p:cxnSp>
        <p:nvCxnSpPr>
          <p:cNvPr id="4" name="直線單箭頭接點 3"/>
          <p:cNvCxnSpPr/>
          <p:nvPr/>
        </p:nvCxnSpPr>
        <p:spPr bwMode="auto">
          <a:xfrm>
            <a:off x="4247964" y="2375883"/>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220" y="3347991"/>
            <a:ext cx="7009979" cy="1080120"/>
          </a:xfrm>
          <a:prstGeom prst="rect">
            <a:avLst/>
          </a:prstGeom>
        </p:spPr>
      </p:pic>
    </p:spTree>
    <p:extLst>
      <p:ext uri="{BB962C8B-B14F-4D97-AF65-F5344CB8AC3E}">
        <p14:creationId xmlns:p14="http://schemas.microsoft.com/office/powerpoint/2010/main" val="2047026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3658" y="1754814"/>
            <a:ext cx="6777753" cy="830997"/>
          </a:xfrm>
          <a:prstGeom prst="rect">
            <a:avLst/>
          </a:prstGeom>
        </p:spPr>
        <p:txBody>
          <a:bodyPr wrap="square">
            <a:spAutoFit/>
          </a:bodyPr>
          <a:lstStyle/>
          <a:p>
            <a:r>
              <a:rPr lang="en-US" altLang="zh-TW" sz="2400" dirty="0">
                <a:solidFill>
                  <a:schemeClr val="tx1"/>
                </a:solidFill>
                <a:latin typeface="標楷體" panose="03000509000000000000" pitchFamily="65" charset="-120"/>
                <a:ea typeface="標楷體" panose="03000509000000000000" pitchFamily="65" charset="-120"/>
              </a:rPr>
              <a:t>2. </a:t>
            </a:r>
            <a:r>
              <a:rPr lang="zh-TW" altLang="en-US" sz="2400" dirty="0">
                <a:solidFill>
                  <a:schemeClr val="tx1"/>
                </a:solidFill>
                <a:latin typeface="標楷體" panose="03000509000000000000" pitchFamily="65" charset="-120"/>
                <a:ea typeface="標楷體" panose="03000509000000000000" pitchFamily="65" charset="-120"/>
              </a:rPr>
              <a:t>輸入搜尋條件後，按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搜尋</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按鈕。符合條件的已輸入酌情推薦記錄會被顯示出 來以供編修。</a:t>
            </a:r>
            <a:endParaRPr lang="en-US" altLang="zh-TW" sz="2400" dirty="0">
              <a:solidFill>
                <a:schemeClr val="tx1"/>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117" y="2618910"/>
            <a:ext cx="4994108" cy="3141145"/>
          </a:xfrm>
          <a:prstGeom prst="rect">
            <a:avLst/>
          </a:prstGeom>
        </p:spPr>
      </p:pic>
    </p:spTree>
    <p:extLst>
      <p:ext uri="{BB962C8B-B14F-4D97-AF65-F5344CB8AC3E}">
        <p14:creationId xmlns:p14="http://schemas.microsoft.com/office/powerpoint/2010/main" val="7257371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1628800"/>
            <a:ext cx="7749861" cy="4339650"/>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3. </a:t>
            </a:r>
            <a:r>
              <a:rPr lang="zh-TW" altLang="en-US" sz="2100" dirty="0">
                <a:solidFill>
                  <a:schemeClr val="tx1"/>
                </a:solidFill>
                <a:latin typeface="標楷體" panose="03000509000000000000" pitchFamily="65" charset="-120"/>
                <a:ea typeface="標楷體" panose="03000509000000000000" pitchFamily="65" charset="-120"/>
              </a:rPr>
              <a:t>只有傳遞狀況是“</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未預備</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的記錄才能修改以下的欄位：</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1) </a:t>
            </a:r>
            <a:r>
              <a:rPr lang="zh-TW" altLang="en-US" sz="2100" dirty="0">
                <a:solidFill>
                  <a:schemeClr val="tx1"/>
                </a:solidFill>
                <a:latin typeface="標楷體" panose="03000509000000000000" pitchFamily="65" charset="-120"/>
                <a:ea typeface="標楷體" panose="03000509000000000000" pitchFamily="65" charset="-120"/>
              </a:rPr>
              <a:t>學生檔案編號 </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適用於不存在於最近一次匯入的學生資助申請結果及推薦 車船津貼結果檔案的學生</a:t>
            </a:r>
            <a:r>
              <a:rPr lang="en-US" altLang="zh-TW" sz="2100" dirty="0">
                <a:solidFill>
                  <a:schemeClr val="tx1"/>
                </a:solidFill>
                <a:latin typeface="標楷體" panose="03000509000000000000" pitchFamily="65" charset="-120"/>
                <a:ea typeface="標楷體" panose="03000509000000000000" pitchFamily="65" charset="-120"/>
              </a:rPr>
              <a:t>) </a:t>
            </a:r>
          </a:p>
          <a:p>
            <a:r>
              <a:rPr lang="en-US" altLang="zh-TW" sz="2100" dirty="0">
                <a:solidFill>
                  <a:schemeClr val="tx1"/>
                </a:solidFill>
                <a:latin typeface="標楷體" panose="03000509000000000000" pitchFamily="65" charset="-120"/>
                <a:ea typeface="標楷體" panose="03000509000000000000" pitchFamily="65" charset="-120"/>
              </a:rPr>
              <a:t>2) </a:t>
            </a:r>
            <a:r>
              <a:rPr lang="zh-TW" altLang="en-US" sz="2100" dirty="0">
                <a:solidFill>
                  <a:schemeClr val="tx1"/>
                </a:solidFill>
                <a:latin typeface="標楷體" panose="03000509000000000000" pitchFamily="65" charset="-120"/>
                <a:ea typeface="標楷體" panose="03000509000000000000" pitchFamily="65" charset="-120"/>
              </a:rPr>
              <a:t>酌情狀況書薄以及酌情狀況理由</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3) </a:t>
            </a:r>
            <a:r>
              <a:rPr lang="zh-TW" altLang="en-US" sz="2100" dirty="0">
                <a:solidFill>
                  <a:schemeClr val="tx1"/>
                </a:solidFill>
                <a:latin typeface="標楷體" panose="03000509000000000000" pitchFamily="65" charset="-120"/>
                <a:ea typeface="標楷體" panose="03000509000000000000" pitchFamily="65" charset="-120"/>
              </a:rPr>
              <a:t>酌情狀況車船以及酌情狀況理由 </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4) </a:t>
            </a:r>
            <a:r>
              <a:rPr lang="zh-TW" altLang="en-US" sz="2100" dirty="0">
                <a:solidFill>
                  <a:schemeClr val="tx1"/>
                </a:solidFill>
                <a:latin typeface="標楷體" panose="03000509000000000000" pitchFamily="65" charset="-120"/>
                <a:ea typeface="標楷體" panose="03000509000000000000" pitchFamily="65" charset="-120"/>
              </a:rPr>
              <a:t>當學校用戶按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儲存</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按鈕，系統將對當前頁的記錄執行檢查。</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5) </a:t>
            </a:r>
            <a:r>
              <a:rPr lang="zh-TW" altLang="en-US" sz="2100" dirty="0">
                <a:solidFill>
                  <a:schemeClr val="tx1"/>
                </a:solidFill>
                <a:latin typeface="標楷體" panose="03000509000000000000" pitchFamily="65" charset="-120"/>
                <a:ea typeface="標楷體" panose="03000509000000000000" pitchFamily="65" charset="-120"/>
              </a:rPr>
              <a:t>如果檢查通過，記錄將被儲存。</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6) </a:t>
            </a:r>
            <a:r>
              <a:rPr lang="zh-TW" altLang="en-US" sz="2100" dirty="0">
                <a:solidFill>
                  <a:schemeClr val="tx1"/>
                </a:solidFill>
                <a:latin typeface="標楷體" panose="03000509000000000000" pitchFamily="65" charset="-120"/>
                <a:ea typeface="標楷體" panose="03000509000000000000" pitchFamily="65" charset="-120"/>
              </a:rPr>
              <a:t>學校用戶可以選取傳遞狀況是“</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未預備</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的記錄，然後按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刪除</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按鈕將其 刪除。 </a:t>
            </a:r>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7) </a:t>
            </a:r>
            <a:r>
              <a:rPr lang="zh-TW" altLang="en-US" sz="2100" dirty="0">
                <a:solidFill>
                  <a:schemeClr val="tx1"/>
                </a:solidFill>
                <a:latin typeface="標楷體" panose="03000509000000000000" pitchFamily="65" charset="-120"/>
                <a:ea typeface="標楷體" panose="03000509000000000000" pitchFamily="65" charset="-120"/>
              </a:rPr>
              <a:t>在</a:t>
            </a:r>
            <a:r>
              <a:rPr lang="en-US" altLang="zh-TW" sz="2100" dirty="0">
                <a:solidFill>
                  <a:schemeClr val="tx1"/>
                </a:solidFill>
                <a:latin typeface="標楷體" panose="03000509000000000000" pitchFamily="65" charset="-120"/>
                <a:ea typeface="標楷體" panose="03000509000000000000" pitchFamily="65" charset="-120"/>
              </a:rPr>
              <a:t>[S-SFO02-01]</a:t>
            </a:r>
            <a:r>
              <a:rPr lang="zh-TW" altLang="en-US" sz="2100" dirty="0">
                <a:solidFill>
                  <a:schemeClr val="tx1"/>
                </a:solidFill>
                <a:latin typeface="標楷體" panose="03000509000000000000" pitchFamily="65" charset="-120"/>
                <a:ea typeface="標楷體" panose="03000509000000000000" pitchFamily="65" charset="-120"/>
              </a:rPr>
              <a:t>頁，當用戶按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增新</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按鈕時，系統會顯示</a:t>
            </a:r>
            <a:r>
              <a:rPr lang="en-US" altLang="zh-TW" sz="2100" dirty="0">
                <a:solidFill>
                  <a:schemeClr val="tx1"/>
                </a:solidFill>
                <a:latin typeface="標楷體" panose="03000509000000000000" pitchFamily="65" charset="-120"/>
                <a:ea typeface="標楷體" panose="03000509000000000000" pitchFamily="65" charset="-120"/>
              </a:rPr>
              <a:t>[S-SFO02-02] </a:t>
            </a:r>
            <a:r>
              <a:rPr lang="zh-TW" altLang="en-US" sz="2100" dirty="0">
                <a:solidFill>
                  <a:schemeClr val="tx1"/>
                </a:solidFill>
                <a:latin typeface="標楷體" panose="03000509000000000000" pitchFamily="65" charset="-120"/>
                <a:ea typeface="標楷體" panose="03000509000000000000" pitchFamily="65" charset="-120"/>
              </a:rPr>
              <a:t>頁</a:t>
            </a:r>
            <a:r>
              <a:rPr lang="zh-TW" altLang="en-US" sz="2400" dirty="0">
                <a:solidFill>
                  <a:schemeClr val="tx1"/>
                </a:solidFill>
                <a:latin typeface="標楷體" panose="03000509000000000000" pitchFamily="65" charset="-120"/>
                <a:ea typeface="標楷體" panose="03000509000000000000" pitchFamily="65" charset="-120"/>
              </a:rPr>
              <a:t>。</a:t>
            </a:r>
            <a:endParaRPr lang="en-US" sz="24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547664" y="1673805"/>
            <a:ext cx="7749861" cy="461665"/>
          </a:xfrm>
          <a:prstGeom prst="rect">
            <a:avLst/>
          </a:prstGeom>
          <a:noFill/>
        </p:spPr>
        <p:txBody>
          <a:bodyPr wrap="square" rtlCol="0">
            <a:spAutoFit/>
          </a:bodyPr>
          <a:lstStyle/>
          <a:p>
            <a:r>
              <a:rPr lang="en-US" altLang="zh-TW" sz="2400" dirty="0">
                <a:solidFill>
                  <a:schemeClr val="tx1"/>
                </a:solidFill>
                <a:latin typeface="標楷體" panose="03000509000000000000" pitchFamily="65" charset="-120"/>
                <a:ea typeface="標楷體" panose="03000509000000000000" pitchFamily="65" charset="-120"/>
              </a:rPr>
              <a:t>8. </a:t>
            </a:r>
            <a:r>
              <a:rPr lang="zh-TW" altLang="en-US" sz="2400" dirty="0">
                <a:solidFill>
                  <a:schemeClr val="tx1"/>
                </a:solidFill>
                <a:latin typeface="標楷體" panose="03000509000000000000" pitchFamily="65" charset="-120"/>
                <a:ea typeface="標楷體" panose="03000509000000000000" pitchFamily="65" charset="-120"/>
              </a:rPr>
              <a:t>輸入搜尋條件後，按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搜尋</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按鈕。</a:t>
            </a:r>
            <a:endParaRPr lang="en-US" altLang="zh-TW" sz="2400" dirty="0">
              <a:solidFill>
                <a:schemeClr val="tx1"/>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60" y="2213865"/>
            <a:ext cx="7135193" cy="3263383"/>
          </a:xfrm>
          <a:prstGeom prst="rect">
            <a:avLst/>
          </a:prstGeom>
        </p:spPr>
      </p:pic>
    </p:spTree>
    <p:extLst>
      <p:ext uri="{BB962C8B-B14F-4D97-AF65-F5344CB8AC3E}">
        <p14:creationId xmlns:p14="http://schemas.microsoft.com/office/powerpoint/2010/main" val="36303723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637" y="2776218"/>
            <a:ext cx="6183687" cy="3317077"/>
          </a:xfrm>
          <a:prstGeom prst="rect">
            <a:avLst/>
          </a:prstGeom>
        </p:spPr>
      </p:pic>
      <p:sp>
        <p:nvSpPr>
          <p:cNvPr id="2" name="文字方塊 1"/>
          <p:cNvSpPr txBox="1"/>
          <p:nvPr/>
        </p:nvSpPr>
        <p:spPr>
          <a:xfrm>
            <a:off x="1601670" y="1592797"/>
            <a:ext cx="7425825" cy="3277820"/>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9. </a:t>
            </a:r>
            <a:r>
              <a:rPr lang="zh-TW" altLang="en-US" sz="2100" dirty="0">
                <a:solidFill>
                  <a:schemeClr val="tx1"/>
                </a:solidFill>
                <a:latin typeface="標楷體" panose="03000509000000000000" pitchFamily="65" charset="-120"/>
                <a:ea typeface="標楷體" panose="03000509000000000000" pitchFamily="65" charset="-120"/>
              </a:rPr>
              <a:t>當學校用戶選取記錄前的選擇框時，該記錄會被啓用。學校用戶在按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增新</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按鈕前，必須為選取的記錄輸入如</a:t>
            </a:r>
            <a:r>
              <a:rPr lang="en-US" altLang="zh-TW" sz="2100" dirty="0">
                <a:solidFill>
                  <a:schemeClr val="tx1"/>
                </a:solidFill>
                <a:latin typeface="標楷體" panose="03000509000000000000" pitchFamily="65" charset="-120"/>
                <a:ea typeface="標楷體" panose="03000509000000000000" pitchFamily="65" charset="-120"/>
              </a:rPr>
              <a:t>[S-SFO02-01]</a:t>
            </a:r>
            <a:r>
              <a:rPr lang="zh-TW" altLang="en-US" sz="2100" dirty="0">
                <a:solidFill>
                  <a:schemeClr val="tx1"/>
                </a:solidFill>
                <a:latin typeface="標楷體" panose="03000509000000000000" pitchFamily="65" charset="-120"/>
                <a:ea typeface="標楷體" panose="03000509000000000000" pitchFamily="65" charset="-120"/>
              </a:rPr>
              <a:t>頁的酌情推薦資料。</a:t>
            </a:r>
            <a:endParaRPr lang="en-US" altLang="zh-TW" sz="21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mj-ea"/>
              <a:ea typeface="+mj-ea"/>
            </a:endParaRPr>
          </a:p>
          <a:p>
            <a:endParaRPr lang="en-US" altLang="zh-TW" sz="2400" dirty="0">
              <a:solidFill>
                <a:schemeClr val="tx1"/>
              </a:solidFill>
              <a:latin typeface="+mj-ea"/>
              <a:ea typeface="+mj-ea"/>
            </a:endParaRPr>
          </a:p>
          <a:p>
            <a:endParaRPr lang="en-US" altLang="zh-TW" sz="2400" dirty="0">
              <a:solidFill>
                <a:schemeClr val="tx1"/>
              </a:solidFill>
              <a:latin typeface="+mj-ea"/>
              <a:ea typeface="+mj-ea"/>
            </a:endParaRPr>
          </a:p>
          <a:p>
            <a:endParaRPr lang="en-US" altLang="zh-TW" sz="2400" dirty="0">
              <a:solidFill>
                <a:schemeClr val="tx1"/>
              </a:solidFill>
              <a:latin typeface="+mj-ea"/>
              <a:ea typeface="+mj-ea"/>
            </a:endParaRPr>
          </a:p>
          <a:p>
            <a:endParaRPr lang="en-US" altLang="zh-TW" sz="2400" dirty="0">
              <a:solidFill>
                <a:schemeClr val="tx1"/>
              </a:solidFill>
              <a:latin typeface="+mj-ea"/>
              <a:ea typeface="+mj-ea"/>
            </a:endParaRPr>
          </a:p>
          <a:p>
            <a:endParaRPr lang="zh-TW" altLang="en-US" sz="2400" dirty="0">
              <a:solidFill>
                <a:schemeClr val="tx1"/>
              </a:solidFill>
              <a:latin typeface="+mj-ea"/>
              <a:ea typeface="+mj-ea"/>
            </a:endParaRPr>
          </a:p>
        </p:txBody>
      </p:sp>
      <p:cxnSp>
        <p:nvCxnSpPr>
          <p:cNvPr id="6" name="直線單箭頭接點 5"/>
          <p:cNvCxnSpPr/>
          <p:nvPr/>
        </p:nvCxnSpPr>
        <p:spPr bwMode="auto">
          <a:xfrm flipH="1">
            <a:off x="2231740" y="1952836"/>
            <a:ext cx="3276364" cy="3168352"/>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73728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520661" y="1608038"/>
            <a:ext cx="7344816" cy="1384995"/>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10. </a:t>
            </a:r>
            <a:r>
              <a:rPr lang="zh-TW" altLang="en-US" sz="2100" dirty="0">
                <a:solidFill>
                  <a:schemeClr val="tx1"/>
                </a:solidFill>
                <a:latin typeface="標楷體" panose="03000509000000000000" pitchFamily="65" charset="-120"/>
                <a:ea typeface="標楷體" panose="03000509000000000000" pitchFamily="65" charset="-120"/>
              </a:rPr>
              <a:t>當學校用戶按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增新</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按鈕時，系統將對當前頁的記錄執行檢查。</a:t>
            </a:r>
          </a:p>
          <a:p>
            <a:r>
              <a:rPr lang="en-US" altLang="zh-TW" sz="2100" dirty="0">
                <a:solidFill>
                  <a:schemeClr val="tx1"/>
                </a:solidFill>
                <a:latin typeface="標楷體" panose="03000509000000000000" pitchFamily="65" charset="-120"/>
                <a:ea typeface="標楷體" panose="03000509000000000000" pitchFamily="65" charset="-120"/>
              </a:rPr>
              <a:t>11. </a:t>
            </a:r>
            <a:r>
              <a:rPr lang="zh-TW" altLang="en-US" sz="2100" dirty="0">
                <a:solidFill>
                  <a:schemeClr val="tx1"/>
                </a:solidFill>
                <a:latin typeface="標楷體" panose="03000509000000000000" pitchFamily="65" charset="-120"/>
                <a:ea typeface="標楷體" panose="03000509000000000000" pitchFamily="65" charset="-120"/>
              </a:rPr>
              <a:t>如果檢查通過，傳遞狀況是‘</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未預備</a:t>
            </a:r>
            <a:r>
              <a:rPr lang="en-US" altLang="zh-TW" sz="2100" dirty="0">
                <a:solidFill>
                  <a:schemeClr val="tx1"/>
                </a:solidFill>
                <a:latin typeface="標楷體" panose="03000509000000000000" pitchFamily="65" charset="-120"/>
                <a:ea typeface="標楷體" panose="03000509000000000000" pitchFamily="65" charset="-120"/>
              </a:rPr>
              <a:t>)’ </a:t>
            </a:r>
            <a:r>
              <a:rPr lang="zh-TW" altLang="en-US" sz="2100" dirty="0">
                <a:solidFill>
                  <a:schemeClr val="tx1"/>
                </a:solidFill>
                <a:latin typeface="標楷體" panose="03000509000000000000" pitchFamily="65" charset="-120"/>
                <a:ea typeface="標楷體" panose="03000509000000000000" pitchFamily="65" charset="-120"/>
              </a:rPr>
              <a:t>的新記錄會顯示於</a:t>
            </a:r>
            <a:r>
              <a:rPr lang="en-US" altLang="zh-TW" sz="2100" dirty="0">
                <a:solidFill>
                  <a:schemeClr val="tx1"/>
                </a:solidFill>
                <a:latin typeface="標楷體" panose="03000509000000000000" pitchFamily="65" charset="-120"/>
                <a:ea typeface="標楷體" panose="03000509000000000000" pitchFamily="65" charset="-120"/>
              </a:rPr>
              <a:t>[S-SFO02-01]</a:t>
            </a:r>
            <a:r>
              <a:rPr lang="zh-TW" altLang="en-US" sz="2100" dirty="0">
                <a:solidFill>
                  <a:schemeClr val="tx1"/>
                </a:solidFill>
                <a:latin typeface="標楷體" panose="03000509000000000000" pitchFamily="65" charset="-120"/>
                <a:ea typeface="標楷體" panose="03000509000000000000" pitchFamily="65" charset="-120"/>
              </a:rPr>
              <a:t>頁。 </a:t>
            </a:r>
            <a:endParaRPr lang="en-US" sz="2100" dirty="0">
              <a:solidFill>
                <a:schemeClr val="tx1"/>
              </a:solidFill>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578" y="2999484"/>
            <a:ext cx="7052899" cy="2961328"/>
          </a:xfrm>
          <a:prstGeom prst="rect">
            <a:avLst/>
          </a:prstGeom>
        </p:spPr>
      </p:pic>
      <p:cxnSp>
        <p:nvCxnSpPr>
          <p:cNvPr id="6" name="直線單箭頭接點 5"/>
          <p:cNvCxnSpPr/>
          <p:nvPr/>
        </p:nvCxnSpPr>
        <p:spPr bwMode="auto">
          <a:xfrm>
            <a:off x="5832140" y="2636912"/>
            <a:ext cx="2520280" cy="1546875"/>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18836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544" y="1835824"/>
            <a:ext cx="8343927" cy="3970318"/>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1. </a:t>
            </a:r>
            <a:r>
              <a:rPr lang="zh-TW" altLang="en-US" sz="2100" dirty="0">
                <a:solidFill>
                  <a:schemeClr val="tx1"/>
                </a:solidFill>
                <a:latin typeface="標楷體" panose="03000509000000000000" pitchFamily="65" charset="-120"/>
                <a:ea typeface="標楷體" panose="03000509000000000000" pitchFamily="65" charset="-120"/>
              </a:rPr>
              <a:t>如果學生有資助申請結果或推薦車船津貼結果於最近一次匯入的檔案中，該結果以及學生檔案編號會被顯示出來供參考。否則，學生檔案編號欄位會開放給用戶輸入。用戶必須人手輸入學生檔案編號。</a:t>
            </a:r>
          </a:p>
          <a:p>
            <a:r>
              <a:rPr lang="en-US" altLang="zh-TW" sz="2100" dirty="0">
                <a:solidFill>
                  <a:schemeClr val="tx1"/>
                </a:solidFill>
                <a:latin typeface="標楷體" panose="03000509000000000000" pitchFamily="65" charset="-120"/>
                <a:ea typeface="標楷體" panose="03000509000000000000" pitchFamily="65" charset="-120"/>
              </a:rPr>
              <a:t>2. </a:t>
            </a:r>
            <a:r>
              <a:rPr lang="zh-TW" altLang="en-US" sz="2100" dirty="0">
                <a:solidFill>
                  <a:schemeClr val="tx1"/>
                </a:solidFill>
                <a:latin typeface="標楷體" panose="03000509000000000000" pitchFamily="65" charset="-120"/>
                <a:ea typeface="標楷體" panose="03000509000000000000" pitchFamily="65" charset="-120"/>
              </a:rPr>
              <a:t>在同一時期，只會有一個學年的酌情推薦記錄於網上校管系統中。</a:t>
            </a:r>
          </a:p>
          <a:p>
            <a:r>
              <a:rPr lang="en-US" altLang="zh-TW" sz="2100" dirty="0">
                <a:solidFill>
                  <a:schemeClr val="tx1"/>
                </a:solidFill>
                <a:latin typeface="標楷體" panose="03000509000000000000" pitchFamily="65" charset="-120"/>
                <a:ea typeface="標楷體" panose="03000509000000000000" pitchFamily="65" charset="-120"/>
              </a:rPr>
              <a:t>3. </a:t>
            </a:r>
            <a:r>
              <a:rPr lang="zh-TW" altLang="en-US" sz="2100" dirty="0">
                <a:solidFill>
                  <a:schemeClr val="tx1"/>
                </a:solidFill>
                <a:latin typeface="標楷體" panose="03000509000000000000" pitchFamily="65" charset="-120"/>
                <a:ea typeface="標楷體" panose="03000509000000000000" pitchFamily="65" charset="-120"/>
              </a:rPr>
              <a:t>當酌情推薦記錄被呈交到在職家庭及學生資助事務處</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學生資助處</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後，傳遞狀況會被更改為‘</a:t>
            </a:r>
            <a:r>
              <a:rPr lang="en-US" altLang="zh-TW" sz="2100" dirty="0">
                <a:solidFill>
                  <a:schemeClr val="tx1"/>
                </a:solidFill>
                <a:latin typeface="標楷體" panose="03000509000000000000" pitchFamily="65" charset="-120"/>
                <a:ea typeface="標楷體" panose="03000509000000000000" pitchFamily="65" charset="-120"/>
              </a:rPr>
              <a:t>S(</a:t>
            </a:r>
            <a:r>
              <a:rPr lang="zh-TW" altLang="en-US" sz="2100" dirty="0">
                <a:solidFill>
                  <a:schemeClr val="tx1"/>
                </a:solidFill>
                <a:latin typeface="標楷體" panose="03000509000000000000" pitchFamily="65" charset="-120"/>
                <a:ea typeface="標楷體" panose="03000509000000000000" pitchFamily="65" charset="-120"/>
              </a:rPr>
              <a:t>已傳送</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。學校用戶不允許修改及再次呈交此記錄。</a:t>
            </a:r>
          </a:p>
          <a:p>
            <a:r>
              <a:rPr lang="en-US" altLang="zh-TW" sz="2100" dirty="0">
                <a:solidFill>
                  <a:schemeClr val="tx1"/>
                </a:solidFill>
                <a:latin typeface="標楷體" panose="03000509000000000000" pitchFamily="65" charset="-120"/>
                <a:ea typeface="標楷體" panose="03000509000000000000" pitchFamily="65" charset="-120"/>
              </a:rPr>
              <a:t>4. </a:t>
            </a:r>
            <a:r>
              <a:rPr lang="zh-TW" altLang="en-US" sz="2100" dirty="0">
                <a:solidFill>
                  <a:schemeClr val="tx1"/>
                </a:solidFill>
                <a:latin typeface="標楷體" panose="03000509000000000000" pitchFamily="65" charset="-120"/>
                <a:ea typeface="標楷體" panose="03000509000000000000" pitchFamily="65" charset="-120"/>
              </a:rPr>
              <a:t>如果學生的書簿津貼或車船津貼結果已經為 </a:t>
            </a:r>
            <a:r>
              <a:rPr lang="en-US" altLang="zh-TW" sz="2100" dirty="0">
                <a:solidFill>
                  <a:schemeClr val="tx1"/>
                </a:solidFill>
                <a:latin typeface="標楷體" panose="03000509000000000000" pitchFamily="65" charset="-120"/>
                <a:ea typeface="標楷體" panose="03000509000000000000" pitchFamily="65" charset="-120"/>
              </a:rPr>
              <a:t>100%</a:t>
            </a:r>
            <a:r>
              <a:rPr lang="zh-TW" altLang="en-US" sz="2100" dirty="0">
                <a:solidFill>
                  <a:schemeClr val="tx1"/>
                </a:solidFill>
                <a:latin typeface="標楷體" panose="03000509000000000000" pitchFamily="65" charset="-120"/>
                <a:ea typeface="標楷體" panose="03000509000000000000" pitchFamily="65" charset="-120"/>
              </a:rPr>
              <a:t>，學校用戶不允許於</a:t>
            </a:r>
            <a:r>
              <a:rPr lang="en-US" altLang="zh-TW" sz="2100" dirty="0">
                <a:solidFill>
                  <a:schemeClr val="tx1"/>
                </a:solidFill>
                <a:latin typeface="標楷體" panose="03000509000000000000" pitchFamily="65" charset="-120"/>
                <a:ea typeface="標楷體" panose="03000509000000000000" pitchFamily="65" charset="-120"/>
              </a:rPr>
              <a:t>[S- SFO02-02]</a:t>
            </a:r>
            <a:r>
              <a:rPr lang="zh-TW" altLang="en-US" sz="2100" dirty="0">
                <a:solidFill>
                  <a:schemeClr val="tx1"/>
                </a:solidFill>
                <a:latin typeface="標楷體" panose="03000509000000000000" pitchFamily="65" charset="-120"/>
                <a:ea typeface="標楷體" panose="03000509000000000000" pitchFamily="65" charset="-120"/>
              </a:rPr>
              <a:t>頁為此學生增新酌情推薦記錄，系統會提示信息“學生已經接受全額津貼”。當用戶於</a:t>
            </a:r>
            <a:r>
              <a:rPr lang="en-US" altLang="zh-TW" sz="2100" dirty="0">
                <a:solidFill>
                  <a:schemeClr val="tx1"/>
                </a:solidFill>
                <a:latin typeface="標楷體" panose="03000509000000000000" pitchFamily="65" charset="-120"/>
                <a:ea typeface="標楷體" panose="03000509000000000000" pitchFamily="65" charset="-120"/>
              </a:rPr>
              <a:t>[S-SFO02-01]</a:t>
            </a:r>
            <a:r>
              <a:rPr lang="zh-TW" altLang="en-US" sz="2100" dirty="0">
                <a:solidFill>
                  <a:schemeClr val="tx1"/>
                </a:solidFill>
                <a:latin typeface="標楷體" panose="03000509000000000000" pitchFamily="65" charset="-120"/>
                <a:ea typeface="標楷體" panose="03000509000000000000" pitchFamily="65" charset="-120"/>
              </a:rPr>
              <a:t>頁儲存資料時，系統同樣會執行此項檢查。如果檢查不能通過，系統會提示錯誤信息。</a:t>
            </a:r>
          </a:p>
          <a:p>
            <a:r>
              <a:rPr lang="en-US" altLang="zh-TW" sz="2100" dirty="0">
                <a:solidFill>
                  <a:schemeClr val="tx1"/>
                </a:solidFill>
                <a:latin typeface="標楷體" panose="03000509000000000000" pitchFamily="65" charset="-120"/>
                <a:ea typeface="標楷體" panose="03000509000000000000" pitchFamily="65" charset="-120"/>
              </a:rPr>
              <a:t>5. </a:t>
            </a:r>
            <a:r>
              <a:rPr lang="zh-TW" altLang="en-US" sz="2100" dirty="0">
                <a:solidFill>
                  <a:schemeClr val="tx1"/>
                </a:solidFill>
                <a:latin typeface="標楷體" panose="03000509000000000000" pitchFamily="65" charset="-120"/>
                <a:ea typeface="標楷體" panose="03000509000000000000" pitchFamily="65" charset="-120"/>
              </a:rPr>
              <a:t>作出酌情推薦的人數不能超出限額 </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每核准班別有六個名額</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a:t>
            </a:r>
            <a:endParaRPr lang="en-US" sz="21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48028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061611" y="232668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HK" sz="3000" dirty="0">
                <a:solidFill>
                  <a:schemeClr val="tx1"/>
                </a:solidFill>
                <a:latin typeface="標楷體" panose="03000509000000000000" pitchFamily="65" charset="-120"/>
                <a:ea typeface="標楷體" panose="03000509000000000000" pitchFamily="65" charset="-120"/>
              </a:rPr>
              <a:t>2.3 </a:t>
            </a:r>
            <a:r>
              <a:rPr lang="zh-HK" altLang="en-US" sz="3000" dirty="0">
                <a:solidFill>
                  <a:schemeClr val="tx1"/>
                </a:solidFill>
                <a:latin typeface="標楷體" panose="03000509000000000000" pitchFamily="65" charset="-120"/>
                <a:ea typeface="標楷體" panose="03000509000000000000" pitchFamily="65" charset="-120"/>
              </a:rPr>
              <a:t>學校資料</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360192241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6655" y="1727811"/>
            <a:ext cx="6777753" cy="830997"/>
          </a:xfrm>
          <a:prstGeom prst="rect">
            <a:avLst/>
          </a:prstGeom>
        </p:spPr>
        <p:txBody>
          <a:bodyPr wrap="square">
            <a:spAutoFit/>
          </a:bodyPr>
          <a:lstStyle/>
          <a:p>
            <a:r>
              <a:rPr lang="en-US" altLang="zh-TW" sz="2400" dirty="0">
                <a:solidFill>
                  <a:schemeClr val="tx1"/>
                </a:solidFill>
                <a:latin typeface="標楷體" panose="03000509000000000000" pitchFamily="65" charset="-120"/>
                <a:ea typeface="標楷體" panose="03000509000000000000" pitchFamily="65" charset="-120"/>
              </a:rPr>
              <a:t>1. </a:t>
            </a:r>
            <a:r>
              <a:rPr lang="zh-TW" altLang="en-US" sz="2400" dirty="0">
                <a:solidFill>
                  <a:schemeClr val="tx1"/>
                </a:solidFill>
                <a:latin typeface="標楷體" panose="03000509000000000000" pitchFamily="65" charset="-120"/>
                <a:ea typeface="標楷體" panose="03000509000000000000" pitchFamily="65" charset="-120"/>
              </a:rPr>
              <a:t>在模組選單中，選按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  [</a:t>
            </a:r>
            <a:r>
              <a:rPr lang="zh-TW" altLang="en-US" sz="2400" dirty="0">
                <a:solidFill>
                  <a:schemeClr val="tx1"/>
                </a:solidFill>
                <a:latin typeface="標楷體" panose="03000509000000000000" pitchFamily="65" charset="-120"/>
                <a:ea typeface="標楷體" panose="03000509000000000000" pitchFamily="65" charset="-120"/>
              </a:rPr>
              <a:t>學校資料</a:t>
            </a:r>
            <a:r>
              <a:rPr lang="en-US" altLang="zh-TW" sz="2400" dirty="0">
                <a:solidFill>
                  <a:schemeClr val="tx1"/>
                </a:solidFill>
                <a:latin typeface="標楷體" panose="03000509000000000000" pitchFamily="65" charset="-120"/>
                <a:ea typeface="標楷體" panose="03000509000000000000" pitchFamily="65" charset="-120"/>
              </a:rPr>
              <a:t>]</a:t>
            </a:r>
          </a:p>
        </p:txBody>
      </p:sp>
      <p:cxnSp>
        <p:nvCxnSpPr>
          <p:cNvPr id="4" name="直線單箭頭接點 3"/>
          <p:cNvCxnSpPr/>
          <p:nvPr/>
        </p:nvCxnSpPr>
        <p:spPr bwMode="auto">
          <a:xfrm>
            <a:off x="4247964" y="2316434"/>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74994"/>
            <a:ext cx="6426714" cy="1539171"/>
          </a:xfrm>
          <a:prstGeom prst="rect">
            <a:avLst/>
          </a:prstGeom>
        </p:spPr>
      </p:pic>
    </p:spTree>
    <p:extLst>
      <p:ext uri="{BB962C8B-B14F-4D97-AF65-F5344CB8AC3E}">
        <p14:creationId xmlns:p14="http://schemas.microsoft.com/office/powerpoint/2010/main" val="21755494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1628673" y="998731"/>
            <a:ext cx="6588919" cy="76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zh-TW" altLang="en-US" sz="3000" dirty="0">
                <a:solidFill>
                  <a:srgbClr val="333399"/>
                </a:solidFill>
                <a:latin typeface="Trebuchet MS" panose="020B0603020202020204" pitchFamily="34" charset="0"/>
                <a:ea typeface="新細明體" panose="02020500000000000000" pitchFamily="18" charset="-120"/>
              </a:rPr>
              <a:t>與其他模組的配合</a:t>
            </a:r>
          </a:p>
        </p:txBody>
      </p:sp>
      <p:grpSp>
        <p:nvGrpSpPr>
          <p:cNvPr id="20483" name="群組 3135"/>
          <p:cNvGrpSpPr>
            <a:grpSpLocks/>
          </p:cNvGrpSpPr>
          <p:nvPr/>
        </p:nvGrpSpPr>
        <p:grpSpPr bwMode="auto">
          <a:xfrm>
            <a:off x="1358643" y="2105853"/>
            <a:ext cx="7245805" cy="3447383"/>
            <a:chOff x="1138571" y="1951942"/>
            <a:chExt cx="5033763" cy="2514022"/>
          </a:xfrm>
        </p:grpSpPr>
        <p:graphicFrame>
          <p:nvGraphicFramePr>
            <p:cNvPr id="38" name="資料庫圖表 37">
              <a:extLst>
                <a:ext uri="{FF2B5EF4-FFF2-40B4-BE49-F238E27FC236}">
                  <a16:creationId xmlns:a16="http://schemas.microsoft.com/office/drawing/2014/main" id="{EBC2CB93-074C-4EFB-A636-36C853753642}"/>
                </a:ext>
              </a:extLst>
            </p:cNvPr>
            <p:cNvGraphicFramePr/>
            <p:nvPr>
              <p:extLst>
                <p:ext uri="{D42A27DB-BD31-4B8C-83A1-F6EECF244321}">
                  <p14:modId xmlns:p14="http://schemas.microsoft.com/office/powerpoint/2010/main" val="641257833"/>
                </p:ext>
              </p:extLst>
            </p:nvPr>
          </p:nvGraphicFramePr>
          <p:xfrm>
            <a:off x="1220070" y="1951942"/>
            <a:ext cx="4197186" cy="2514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矩形 25"/>
            <p:cNvSpPr>
              <a:spLocks noChangeArrowheads="1"/>
            </p:cNvSpPr>
            <p:nvPr/>
          </p:nvSpPr>
          <p:spPr bwMode="auto">
            <a:xfrm>
              <a:off x="4541145" y="3685837"/>
              <a:ext cx="1568851" cy="77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42900" eaLnBrk="1" fontAlgn="auto" hangingPunct="1">
                <a:spcBef>
                  <a:spcPts val="0"/>
                </a:spcBef>
                <a:spcAft>
                  <a:spcPts val="0"/>
                </a:spcAft>
                <a:defRPr/>
              </a:pPr>
              <a:r>
                <a:rPr lang="zh-TW" altLang="en-US" kern="0" dirty="0">
                  <a:solidFill>
                    <a:prstClr val="black"/>
                  </a:solidFill>
                  <a:latin typeface="標楷體" panose="03000509000000000000" pitchFamily="65" charset="-120"/>
                  <a:ea typeface="標楷體" panose="03000509000000000000" pitchFamily="65" charset="-120"/>
                </a:rPr>
                <a:t>檢查並顯示登入用戶</a:t>
              </a:r>
              <a:r>
                <a:rPr lang="zh-TW" altLang="en-US" kern="0" dirty="0" smtClean="0">
                  <a:solidFill>
                    <a:prstClr val="black"/>
                  </a:solidFill>
                  <a:latin typeface="標楷體" panose="03000509000000000000" pitchFamily="65" charset="-120"/>
                  <a:ea typeface="標楷體" panose="03000509000000000000" pitchFamily="65" charset="-120"/>
                </a:rPr>
                <a:t>名單</a:t>
              </a:r>
              <a:r>
                <a:rPr lang="en-US" altLang="zh-TW" kern="0" dirty="0" smtClean="0">
                  <a:solidFill>
                    <a:prstClr val="black"/>
                  </a:solidFill>
                  <a:latin typeface="標楷體" panose="03000509000000000000" pitchFamily="65" charset="-120"/>
                  <a:ea typeface="標楷體" panose="03000509000000000000" pitchFamily="65" charset="-120"/>
                </a:rPr>
                <a:t>/</a:t>
              </a:r>
              <a:r>
                <a:rPr lang="zh-TW" altLang="en-US" kern="0" dirty="0">
                  <a:solidFill>
                    <a:prstClr val="black"/>
                  </a:solidFill>
                  <a:latin typeface="標楷體" panose="03000509000000000000" pitchFamily="65" charset="-120"/>
                  <a:ea typeface="標楷體" panose="03000509000000000000" pitchFamily="65" charset="-120"/>
                </a:rPr>
                <a:t>記錄審計</a:t>
              </a:r>
              <a:r>
                <a:rPr lang="zh-TW" altLang="en-US" kern="0" dirty="0" smtClean="0">
                  <a:solidFill>
                    <a:prstClr val="black"/>
                  </a:solidFill>
                  <a:latin typeface="標楷體" panose="03000509000000000000" pitchFamily="65" charset="-120"/>
                  <a:ea typeface="標楷體" panose="03000509000000000000" pitchFamily="65" charset="-120"/>
                </a:rPr>
                <a:t>追蹤</a:t>
              </a:r>
            </a:p>
          </p:txBody>
        </p:sp>
        <p:sp>
          <p:nvSpPr>
            <p:cNvPr id="40" name="矩形 26"/>
            <p:cNvSpPr>
              <a:spLocks noChangeArrowheads="1"/>
            </p:cNvSpPr>
            <p:nvPr/>
          </p:nvSpPr>
          <p:spPr bwMode="auto">
            <a:xfrm>
              <a:off x="1138571" y="2456448"/>
              <a:ext cx="1077142" cy="5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342900" eaLnBrk="1" fontAlgn="auto" hangingPunct="1">
                <a:spcBef>
                  <a:spcPts val="0"/>
                </a:spcBef>
                <a:spcAft>
                  <a:spcPts val="0"/>
                </a:spcAft>
                <a:defRPr/>
              </a:pPr>
              <a:r>
                <a:rPr lang="zh-TW" altLang="en-US" kern="0" dirty="0" smtClean="0">
                  <a:solidFill>
                    <a:prstClr val="black"/>
                  </a:solidFill>
                  <a:latin typeface="標楷體" panose="03000509000000000000" pitchFamily="65" charset="-120"/>
                  <a:ea typeface="標楷體" panose="03000509000000000000" pitchFamily="65" charset="-120"/>
                </a:rPr>
                <a:t>擷取</a:t>
              </a:r>
              <a:r>
                <a:rPr lang="zh-HK" altLang="en-US" kern="0" dirty="0" smtClean="0">
                  <a:solidFill>
                    <a:prstClr val="black"/>
                  </a:solidFill>
                  <a:latin typeface="標楷體" panose="03000509000000000000" pitchFamily="65" charset="-120"/>
                  <a:ea typeface="標楷體" panose="03000509000000000000" pitchFamily="65" charset="-120"/>
                </a:rPr>
                <a:t>學生</a:t>
              </a:r>
              <a:r>
                <a:rPr lang="zh-TW" altLang="en-US" kern="0" dirty="0" smtClean="0">
                  <a:solidFill>
                    <a:prstClr val="black"/>
                  </a:solidFill>
                  <a:latin typeface="標楷體" panose="03000509000000000000" pitchFamily="65" charset="-120"/>
                  <a:ea typeface="標楷體" panose="03000509000000000000" pitchFamily="65" charset="-120"/>
                </a:rPr>
                <a:t>資料</a:t>
              </a:r>
              <a:endParaRPr lang="zh-HK" altLang="en-US" kern="0" dirty="0" smtClean="0">
                <a:solidFill>
                  <a:prstClr val="black"/>
                </a:solidFill>
                <a:latin typeface="標楷體" panose="03000509000000000000" pitchFamily="65" charset="-120"/>
                <a:ea typeface="標楷體" panose="03000509000000000000" pitchFamily="65" charset="-120"/>
              </a:endParaRPr>
            </a:p>
          </p:txBody>
        </p:sp>
        <p:sp>
          <p:nvSpPr>
            <p:cNvPr id="42" name="矩形 28"/>
            <p:cNvSpPr>
              <a:spLocks noChangeArrowheads="1"/>
            </p:cNvSpPr>
            <p:nvPr/>
          </p:nvSpPr>
          <p:spPr bwMode="auto">
            <a:xfrm>
              <a:off x="1607189" y="3918673"/>
              <a:ext cx="1077142" cy="3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42900" eaLnBrk="1" fontAlgn="auto" hangingPunct="1">
                <a:spcBef>
                  <a:spcPts val="0"/>
                </a:spcBef>
                <a:spcAft>
                  <a:spcPts val="0"/>
                </a:spcAft>
                <a:defRPr/>
              </a:pPr>
              <a:r>
                <a:rPr lang="zh-TW" altLang="en-US" kern="0" dirty="0" smtClean="0">
                  <a:solidFill>
                    <a:prstClr val="black"/>
                  </a:solidFill>
                  <a:latin typeface="標楷體" panose="03000509000000000000" pitchFamily="65" charset="-120"/>
                  <a:ea typeface="標楷體" panose="03000509000000000000" pitchFamily="65" charset="-120"/>
                </a:rPr>
                <a:t>資料</a:t>
              </a:r>
              <a:r>
                <a:rPr lang="zh-TW" altLang="en-US" kern="0" dirty="0">
                  <a:solidFill>
                    <a:prstClr val="black"/>
                  </a:solidFill>
                  <a:latin typeface="標楷體" panose="03000509000000000000" pitchFamily="65" charset="-120"/>
                  <a:ea typeface="標楷體" panose="03000509000000000000" pitchFamily="65" charset="-120"/>
                </a:rPr>
                <a:t>互換</a:t>
              </a:r>
              <a:endParaRPr lang="zh-HK" altLang="en-US" kern="0" dirty="0" smtClean="0">
                <a:solidFill>
                  <a:prstClr val="black"/>
                </a:solidFill>
                <a:latin typeface="標楷體" panose="03000509000000000000" pitchFamily="65" charset="-120"/>
                <a:ea typeface="標楷體" panose="03000509000000000000" pitchFamily="65" charset="-120"/>
              </a:endParaRPr>
            </a:p>
          </p:txBody>
        </p:sp>
        <p:sp>
          <p:nvSpPr>
            <p:cNvPr id="44" name="矩形 30"/>
            <p:cNvSpPr>
              <a:spLocks noChangeArrowheads="1"/>
            </p:cNvSpPr>
            <p:nvPr/>
          </p:nvSpPr>
          <p:spPr bwMode="auto">
            <a:xfrm>
              <a:off x="4662178" y="2516366"/>
              <a:ext cx="1510156" cy="3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42900" eaLnBrk="1" fontAlgn="auto" hangingPunct="1">
                <a:spcBef>
                  <a:spcPts val="0"/>
                </a:spcBef>
                <a:spcAft>
                  <a:spcPts val="0"/>
                </a:spcAft>
                <a:defRPr/>
              </a:pPr>
              <a:r>
                <a:rPr lang="zh-TW" altLang="en-US" kern="0" dirty="0">
                  <a:solidFill>
                    <a:prstClr val="black"/>
                  </a:solidFill>
                  <a:latin typeface="標楷體" panose="03000509000000000000" pitchFamily="65" charset="-120"/>
                  <a:ea typeface="標楷體" panose="03000509000000000000" pitchFamily="65" charset="-120"/>
                </a:rPr>
                <a:t>擷取學校</a:t>
              </a:r>
              <a:r>
                <a:rPr lang="zh-TW" altLang="en-US" kern="0" dirty="0" smtClean="0">
                  <a:solidFill>
                    <a:prstClr val="black"/>
                  </a:solidFill>
                  <a:latin typeface="標楷體" panose="03000509000000000000" pitchFamily="65" charset="-120"/>
                  <a:ea typeface="標楷體" panose="03000509000000000000" pitchFamily="65" charset="-120"/>
                </a:rPr>
                <a:t>資料</a:t>
              </a:r>
              <a:endParaRPr lang="zh-HK" altLang="en-US" kern="0" dirty="0" smtClean="0">
                <a:solidFill>
                  <a:prstClr val="black"/>
                </a:solidFill>
                <a:latin typeface="標楷體" panose="03000509000000000000" pitchFamily="65" charset="-120"/>
                <a:ea typeface="標楷體" panose="03000509000000000000" pitchFamily="65" charset="-12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90691" y="1781817"/>
            <a:ext cx="7749861" cy="461665"/>
          </a:xfrm>
          <a:prstGeom prst="rect">
            <a:avLst/>
          </a:prstGeom>
          <a:noFill/>
        </p:spPr>
        <p:txBody>
          <a:bodyPr wrap="square" rtlCol="0">
            <a:spAutoFit/>
          </a:bodyPr>
          <a:lstStyle/>
          <a:p>
            <a:r>
              <a:rPr lang="en-US" altLang="zh-TW" sz="2400" dirty="0">
                <a:solidFill>
                  <a:schemeClr val="tx1"/>
                </a:solidFill>
                <a:latin typeface="標楷體" panose="03000509000000000000" pitchFamily="65" charset="-120"/>
                <a:ea typeface="標楷體" panose="03000509000000000000" pitchFamily="65" charset="-120"/>
              </a:rPr>
              <a:t>2. </a:t>
            </a:r>
            <a:r>
              <a:rPr lang="zh-TW" altLang="en-US" sz="2400" dirty="0">
                <a:solidFill>
                  <a:schemeClr val="tx1"/>
                </a:solidFill>
                <a:latin typeface="標楷體" panose="03000509000000000000" pitchFamily="65" charset="-120"/>
                <a:ea typeface="標楷體" panose="03000509000000000000" pitchFamily="65" charset="-120"/>
              </a:rPr>
              <a:t>輸入搜尋條件後，按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搜尋</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按鈕。</a:t>
            </a:r>
            <a:endParaRPr lang="en-US" altLang="zh-TW" sz="2400"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145" y="2294874"/>
            <a:ext cx="4392074" cy="3321369"/>
          </a:xfrm>
          <a:prstGeom prst="rect">
            <a:avLst/>
          </a:prstGeom>
        </p:spPr>
      </p:pic>
    </p:spTree>
    <p:extLst>
      <p:ext uri="{BB962C8B-B14F-4D97-AF65-F5344CB8AC3E}">
        <p14:creationId xmlns:p14="http://schemas.microsoft.com/office/powerpoint/2010/main" val="3055144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520661" y="1700808"/>
            <a:ext cx="7749861" cy="4154984"/>
          </a:xfrm>
          <a:prstGeom prst="rect">
            <a:avLst/>
          </a:prstGeom>
          <a:noFill/>
        </p:spPr>
        <p:txBody>
          <a:bodyPr wrap="square" rtlCol="0">
            <a:spAutoFit/>
          </a:bodyPr>
          <a:lstStyle/>
          <a:p>
            <a:r>
              <a:rPr lang="en-US" altLang="zh-TW" sz="2400" dirty="0">
                <a:solidFill>
                  <a:schemeClr val="tx1"/>
                </a:solidFill>
                <a:latin typeface="+mj-ea"/>
                <a:ea typeface="+mj-ea"/>
              </a:rPr>
              <a:t>3. </a:t>
            </a:r>
            <a:r>
              <a:rPr lang="zh-TW" altLang="en-US" sz="2400" dirty="0">
                <a:solidFill>
                  <a:schemeClr val="tx1"/>
                </a:solidFill>
                <a:latin typeface="標楷體" panose="03000509000000000000" pitchFamily="65" charset="-120"/>
                <a:ea typeface="標楷體" panose="03000509000000000000" pitchFamily="65" charset="-120"/>
              </a:rPr>
              <a:t>用戶可以編修以下學校資料：</a:t>
            </a:r>
            <a:endParaRPr lang="en-US" altLang="zh-TW" sz="2400" dirty="0">
              <a:solidFill>
                <a:schemeClr val="tx1"/>
              </a:solidFill>
              <a:latin typeface="標楷體" panose="03000509000000000000" pitchFamily="65" charset="-120"/>
              <a:ea typeface="標楷體" panose="03000509000000000000" pitchFamily="65" charset="-120"/>
            </a:endParaRPr>
          </a:p>
          <a:p>
            <a:endParaRPr lang="zh-TW" altLang="en-US"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1) </a:t>
            </a:r>
            <a:r>
              <a:rPr lang="zh-TW" altLang="en-US" sz="2400" dirty="0">
                <a:solidFill>
                  <a:schemeClr val="tx1"/>
                </a:solidFill>
                <a:latin typeface="標楷體" panose="03000509000000000000" pitchFamily="65" charset="-120"/>
                <a:ea typeface="標楷體" panose="03000509000000000000" pitchFamily="65" charset="-120"/>
              </a:rPr>
              <a:t>基本資料</a:t>
            </a:r>
          </a:p>
          <a:p>
            <a:r>
              <a:rPr lang="en-US" altLang="zh-TW" sz="2400" dirty="0">
                <a:solidFill>
                  <a:schemeClr val="tx1"/>
                </a:solidFill>
                <a:latin typeface="標楷體" panose="03000509000000000000" pitchFamily="65" charset="-120"/>
                <a:ea typeface="標楷體" panose="03000509000000000000" pitchFamily="65" charset="-120"/>
              </a:rPr>
              <a:t>2) </a:t>
            </a:r>
            <a:r>
              <a:rPr lang="zh-TW" altLang="en-US" sz="2400" dirty="0">
                <a:solidFill>
                  <a:schemeClr val="tx1"/>
                </a:solidFill>
                <a:latin typeface="標楷體" panose="03000509000000000000" pitchFamily="65" charset="-120"/>
                <a:ea typeface="標楷體" panose="03000509000000000000" pitchFamily="65" charset="-120"/>
              </a:rPr>
              <a:t>學校校長</a:t>
            </a:r>
          </a:p>
          <a:p>
            <a:r>
              <a:rPr lang="en-US" altLang="zh-TW" sz="2400" dirty="0">
                <a:solidFill>
                  <a:schemeClr val="tx1"/>
                </a:solidFill>
                <a:latin typeface="標楷體" panose="03000509000000000000" pitchFamily="65" charset="-120"/>
                <a:ea typeface="標楷體" panose="03000509000000000000" pitchFamily="65" charset="-120"/>
              </a:rPr>
              <a:t>3) </a:t>
            </a:r>
            <a:r>
              <a:rPr lang="zh-TW" altLang="en-US" sz="2400" dirty="0">
                <a:solidFill>
                  <a:schemeClr val="tx1"/>
                </a:solidFill>
                <a:latin typeface="標楷體" panose="03000509000000000000" pitchFamily="65" charset="-120"/>
                <a:ea typeface="標楷體" panose="03000509000000000000" pitchFamily="65" charset="-120"/>
              </a:rPr>
              <a:t>學校英文地址</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4) </a:t>
            </a:r>
            <a:r>
              <a:rPr lang="zh-TW" altLang="en-US" sz="2400" dirty="0">
                <a:solidFill>
                  <a:schemeClr val="tx1"/>
                </a:solidFill>
                <a:latin typeface="標楷體" panose="03000509000000000000" pitchFamily="65" charset="-120"/>
                <a:ea typeface="標楷體" panose="03000509000000000000" pitchFamily="65" charset="-120"/>
              </a:rPr>
              <a:t>學校中文地址</a:t>
            </a:r>
          </a:p>
          <a:p>
            <a:r>
              <a:rPr lang="en-US" altLang="zh-TW" sz="2400" dirty="0">
                <a:solidFill>
                  <a:schemeClr val="tx1"/>
                </a:solidFill>
                <a:latin typeface="標楷體" panose="03000509000000000000" pitchFamily="65" charset="-120"/>
                <a:ea typeface="標楷體" panose="03000509000000000000" pitchFamily="65" charset="-120"/>
              </a:rPr>
              <a:t>5) </a:t>
            </a:r>
            <a:r>
              <a:rPr lang="zh-TW" altLang="en-US" sz="2400" dirty="0">
                <a:solidFill>
                  <a:schemeClr val="tx1"/>
                </a:solidFill>
                <a:latin typeface="標楷體" panose="03000509000000000000" pitchFamily="65" charset="-120"/>
                <a:ea typeface="標楷體" panose="03000509000000000000" pitchFamily="65" charset="-120"/>
              </a:rPr>
              <a:t>學校地域</a:t>
            </a:r>
          </a:p>
          <a:p>
            <a:r>
              <a:rPr lang="en-US" altLang="zh-TW" sz="2400" dirty="0">
                <a:solidFill>
                  <a:schemeClr val="tx1"/>
                </a:solidFill>
                <a:latin typeface="標楷體" panose="03000509000000000000" pitchFamily="65" charset="-120"/>
                <a:ea typeface="標楷體" panose="03000509000000000000" pitchFamily="65" charset="-120"/>
              </a:rPr>
              <a:t>6) </a:t>
            </a:r>
            <a:r>
              <a:rPr lang="zh-TW" altLang="en-US" sz="2400" dirty="0">
                <a:solidFill>
                  <a:schemeClr val="tx1"/>
                </a:solidFill>
                <a:latin typeface="標楷體" panose="03000509000000000000" pitchFamily="65" charset="-120"/>
                <a:ea typeface="標楷體" panose="03000509000000000000" pitchFamily="65" charset="-120"/>
              </a:rPr>
              <a:t>學校英文郵寄地址</a:t>
            </a:r>
          </a:p>
          <a:p>
            <a:r>
              <a:rPr lang="en-US" altLang="zh-TW" sz="2400" dirty="0">
                <a:solidFill>
                  <a:schemeClr val="tx1"/>
                </a:solidFill>
                <a:latin typeface="標楷體" panose="03000509000000000000" pitchFamily="65" charset="-120"/>
                <a:ea typeface="標楷體" panose="03000509000000000000" pitchFamily="65" charset="-120"/>
              </a:rPr>
              <a:t>7) </a:t>
            </a:r>
            <a:r>
              <a:rPr lang="zh-TW" altLang="en-US" sz="2400" dirty="0">
                <a:solidFill>
                  <a:schemeClr val="tx1"/>
                </a:solidFill>
                <a:latin typeface="標楷體" panose="03000509000000000000" pitchFamily="65" charset="-120"/>
                <a:ea typeface="標楷體" panose="03000509000000000000" pitchFamily="65" charset="-120"/>
              </a:rPr>
              <a:t>學校聯絡人</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t>4. </a:t>
            </a:r>
            <a:r>
              <a:rPr lang="zh-TW" altLang="en-US" sz="2400" dirty="0"/>
              <a:t>如果在職家庭及學生資助事務處</a:t>
            </a:r>
            <a:r>
              <a:rPr lang="en-US" altLang="zh-TW" sz="2400" dirty="0"/>
              <a:t>(</a:t>
            </a:r>
            <a:r>
              <a:rPr lang="zh-TW" altLang="en-US" sz="2400" dirty="0"/>
              <a:t>學生資助處</a:t>
            </a:r>
            <a:r>
              <a:rPr lang="en-US" altLang="zh-TW" sz="2400" dirty="0"/>
              <a:t>)</a:t>
            </a:r>
            <a:r>
              <a:rPr lang="zh-TW" altLang="en-US" sz="2400" dirty="0"/>
              <a:t>模組的學校</a:t>
            </a:r>
            <a:endParaRPr lang="en-US" altLang="zh-TW" sz="2400" dirty="0">
              <a:solidFill>
                <a:schemeClr val="tx1"/>
              </a:solidFill>
              <a:latin typeface="+mj-ea"/>
              <a:ea typeface="+mj-ea"/>
            </a:endParaRPr>
          </a:p>
        </p:txBody>
      </p:sp>
    </p:spTree>
    <p:extLst>
      <p:ext uri="{BB962C8B-B14F-4D97-AF65-F5344CB8AC3E}">
        <p14:creationId xmlns:p14="http://schemas.microsoft.com/office/powerpoint/2010/main" val="13171387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1600" y="1340768"/>
            <a:ext cx="7848872" cy="5262979"/>
          </a:xfrm>
          <a:prstGeom prst="rect">
            <a:avLst/>
          </a:prstGeom>
          <a:noFill/>
        </p:spPr>
        <p:txBody>
          <a:bodyPr wrap="square" rtlCol="0">
            <a:spAutoFit/>
          </a:bodyPr>
          <a:lstStyle/>
          <a:p>
            <a:r>
              <a:rPr lang="en-US" altLang="zh-TW" sz="2100" dirty="0">
                <a:solidFill>
                  <a:schemeClr val="tx1"/>
                </a:solidFill>
                <a:latin typeface="標楷體" panose="03000509000000000000" pitchFamily="65" charset="-120"/>
                <a:ea typeface="標楷體" panose="03000509000000000000" pitchFamily="65" charset="-120"/>
              </a:rPr>
              <a:t>4. </a:t>
            </a:r>
            <a:r>
              <a:rPr lang="zh-TW" altLang="en-US" sz="2100" dirty="0">
                <a:solidFill>
                  <a:schemeClr val="tx1"/>
                </a:solidFill>
                <a:latin typeface="標楷體" panose="03000509000000000000" pitchFamily="65" charset="-120"/>
                <a:ea typeface="標楷體" panose="03000509000000000000" pitchFamily="65" charset="-120"/>
              </a:rPr>
              <a:t>如果在職家庭及學生資助事務處</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學生資助處</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模組的學校資料還未輸入，系統會從學校管理模組提取以下欄位的資料</a:t>
            </a:r>
            <a:r>
              <a:rPr lang="en-US" altLang="zh-TW" sz="2100" dirty="0">
                <a:solidFill>
                  <a:schemeClr val="tx1"/>
                </a:solidFill>
                <a:latin typeface="標楷體" panose="03000509000000000000" pitchFamily="65" charset="-120"/>
                <a:ea typeface="標楷體" panose="03000509000000000000" pitchFamily="65" charset="-120"/>
              </a:rPr>
              <a:t>: </a:t>
            </a:r>
            <a:r>
              <a:rPr lang="zh-TW" altLang="en-US" sz="2100" dirty="0">
                <a:solidFill>
                  <a:schemeClr val="tx1"/>
                </a:solidFill>
                <a:latin typeface="標楷體" panose="03000509000000000000" pitchFamily="65" charset="-120"/>
                <a:ea typeface="標楷體" panose="03000509000000000000" pitchFamily="65" charset="-120"/>
              </a:rPr>
              <a:t>學校名稱</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英</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，學校名稱</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中</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，學校電話號碼，學校傅真號碼以及學校電郵地址 </a:t>
            </a:r>
            <a:r>
              <a:rPr lang="zh-TW" altLang="en-US" sz="2100" dirty="0" smtClean="0">
                <a:solidFill>
                  <a:schemeClr val="tx1"/>
                </a:solidFill>
                <a:latin typeface="標楷體" panose="03000509000000000000" pitchFamily="65" charset="-120"/>
                <a:ea typeface="標楷體" panose="03000509000000000000" pitchFamily="65" charset="-120"/>
              </a:rPr>
              <a:t>。</a:t>
            </a:r>
            <a:endParaRPr lang="en-US" altLang="zh-TW" sz="2100" dirty="0" smtClean="0">
              <a:solidFill>
                <a:schemeClr val="tx1"/>
              </a:solidFill>
              <a:latin typeface="標楷體" panose="03000509000000000000" pitchFamily="65" charset="-120"/>
              <a:ea typeface="標楷體" panose="03000509000000000000" pitchFamily="65" charset="-120"/>
            </a:endParaRPr>
          </a:p>
          <a:p>
            <a:endParaRPr lang="zh-TW" altLang="en-US"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5. </a:t>
            </a:r>
            <a:r>
              <a:rPr lang="zh-TW" altLang="en-US" sz="2100" dirty="0">
                <a:solidFill>
                  <a:schemeClr val="tx1"/>
                </a:solidFill>
                <a:latin typeface="標楷體" panose="03000509000000000000" pitchFamily="65" charset="-120"/>
                <a:ea typeface="標楷體" panose="03000509000000000000" pitchFamily="65" charset="-120"/>
              </a:rPr>
              <a:t>學校用戶需要輸入</a:t>
            </a:r>
            <a:r>
              <a:rPr lang="en-US" altLang="zh-TW" sz="2100" dirty="0">
                <a:solidFill>
                  <a:schemeClr val="tx1"/>
                </a:solidFill>
                <a:latin typeface="標楷體" panose="03000509000000000000" pitchFamily="65" charset="-120"/>
                <a:ea typeface="標楷體" panose="03000509000000000000" pitchFamily="65" charset="-120"/>
              </a:rPr>
              <a:t>[S-SFO03-01]</a:t>
            </a:r>
            <a:r>
              <a:rPr lang="zh-TW" altLang="en-US" sz="2100" dirty="0">
                <a:solidFill>
                  <a:schemeClr val="tx1"/>
                </a:solidFill>
                <a:latin typeface="標楷體" panose="03000509000000000000" pitchFamily="65" charset="-120"/>
                <a:ea typeface="標楷體" panose="03000509000000000000" pitchFamily="65" charset="-120"/>
              </a:rPr>
              <a:t>頁的相應欄位</a:t>
            </a:r>
            <a:r>
              <a:rPr lang="zh-TW" altLang="en-US" sz="2100" dirty="0" smtClean="0">
                <a:solidFill>
                  <a:schemeClr val="tx1"/>
                </a:solidFill>
                <a:latin typeface="標楷體" panose="03000509000000000000" pitchFamily="65" charset="-120"/>
                <a:ea typeface="標楷體" panose="03000509000000000000" pitchFamily="65" charset="-120"/>
              </a:rPr>
              <a:t>。</a:t>
            </a:r>
            <a:endParaRPr lang="en-US" altLang="zh-TW" sz="2100" dirty="0" smtClean="0">
              <a:solidFill>
                <a:schemeClr val="tx1"/>
              </a:solidFill>
              <a:latin typeface="標楷體" panose="03000509000000000000" pitchFamily="65" charset="-120"/>
              <a:ea typeface="標楷體" panose="03000509000000000000" pitchFamily="65" charset="-120"/>
            </a:endParaRPr>
          </a:p>
          <a:p>
            <a:endParaRPr lang="zh-TW" altLang="en-US"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6. </a:t>
            </a:r>
            <a:r>
              <a:rPr lang="zh-TW" altLang="en-US" sz="2100" dirty="0">
                <a:solidFill>
                  <a:schemeClr val="tx1"/>
                </a:solidFill>
                <a:latin typeface="標楷體" panose="03000509000000000000" pitchFamily="65" charset="-120"/>
                <a:ea typeface="標楷體" panose="03000509000000000000" pitchFamily="65" charset="-120"/>
              </a:rPr>
              <a:t>學校用戶也可以按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從去年複制</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按鈕複制去年的學校資料並顯示與相應欄位。 如果沒有去年的學校資料，系統會提示“不存在前一年的數據”</a:t>
            </a:r>
            <a:r>
              <a:rPr lang="zh-TW" altLang="en-US" sz="2100" dirty="0" smtClean="0">
                <a:solidFill>
                  <a:schemeClr val="tx1"/>
                </a:solidFill>
                <a:latin typeface="標楷體" panose="03000509000000000000" pitchFamily="65" charset="-120"/>
                <a:ea typeface="標楷體" panose="03000509000000000000" pitchFamily="65" charset="-120"/>
              </a:rPr>
              <a:t>。</a:t>
            </a:r>
            <a:endParaRPr lang="en-US" altLang="zh-TW" sz="2100" dirty="0" smtClean="0">
              <a:solidFill>
                <a:schemeClr val="tx1"/>
              </a:solidFill>
              <a:latin typeface="標楷體" panose="03000509000000000000" pitchFamily="65" charset="-120"/>
              <a:ea typeface="標楷體" panose="03000509000000000000" pitchFamily="65" charset="-120"/>
            </a:endParaRPr>
          </a:p>
          <a:p>
            <a:endParaRPr lang="zh-TW" altLang="en-US"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7. </a:t>
            </a:r>
            <a:r>
              <a:rPr lang="zh-TW" altLang="en-US" sz="2100" dirty="0">
                <a:solidFill>
                  <a:schemeClr val="tx1"/>
                </a:solidFill>
                <a:latin typeface="標楷體" panose="03000509000000000000" pitchFamily="65" charset="-120"/>
                <a:ea typeface="標楷體" panose="03000509000000000000" pitchFamily="65" charset="-120"/>
              </a:rPr>
              <a:t>當學校用戶按</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儲存</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按鈕，系統將對當前頁的記錄執行檢查</a:t>
            </a:r>
            <a:r>
              <a:rPr lang="zh-TW" altLang="en-US" sz="2100" dirty="0" smtClean="0">
                <a:solidFill>
                  <a:schemeClr val="tx1"/>
                </a:solidFill>
                <a:latin typeface="標楷體" panose="03000509000000000000" pitchFamily="65" charset="-120"/>
                <a:ea typeface="標楷體" panose="03000509000000000000" pitchFamily="65" charset="-120"/>
              </a:rPr>
              <a:t>。</a:t>
            </a:r>
            <a:endParaRPr lang="en-US" altLang="zh-TW" sz="2100" dirty="0" smtClean="0">
              <a:solidFill>
                <a:schemeClr val="tx1"/>
              </a:solidFill>
              <a:latin typeface="標楷體" panose="03000509000000000000" pitchFamily="65" charset="-120"/>
              <a:ea typeface="標楷體" panose="03000509000000000000" pitchFamily="65" charset="-120"/>
            </a:endParaRPr>
          </a:p>
          <a:p>
            <a:r>
              <a:rPr lang="zh-TW" altLang="en-US" sz="2100" dirty="0" smtClean="0">
                <a:solidFill>
                  <a:schemeClr val="tx1"/>
                </a:solidFill>
                <a:latin typeface="標楷體" panose="03000509000000000000" pitchFamily="65" charset="-120"/>
                <a:ea typeface="標楷體" panose="03000509000000000000" pitchFamily="65" charset="-120"/>
              </a:rPr>
              <a:t> </a:t>
            </a:r>
            <a:endParaRPr lang="zh-TW" altLang="en-US"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8. </a:t>
            </a:r>
            <a:r>
              <a:rPr lang="zh-TW" altLang="en-US" sz="2100" dirty="0">
                <a:solidFill>
                  <a:schemeClr val="tx1"/>
                </a:solidFill>
                <a:latin typeface="標楷體" panose="03000509000000000000" pitchFamily="65" charset="-120"/>
                <a:ea typeface="標楷體" panose="03000509000000000000" pitchFamily="65" charset="-120"/>
              </a:rPr>
              <a:t>如果檢查通過，記錄將被儲存</a:t>
            </a:r>
            <a:r>
              <a:rPr lang="en-US" altLang="zh-TW" sz="2100" dirty="0">
                <a:solidFill>
                  <a:schemeClr val="tx1"/>
                </a:solidFill>
                <a:latin typeface="標楷體" panose="03000509000000000000" pitchFamily="65" charset="-120"/>
                <a:ea typeface="標楷體" panose="03000509000000000000" pitchFamily="65" charset="-120"/>
              </a:rPr>
              <a:t>: 1) </a:t>
            </a:r>
            <a:r>
              <a:rPr lang="zh-TW" altLang="en-US" sz="2100" dirty="0">
                <a:solidFill>
                  <a:schemeClr val="tx1"/>
                </a:solidFill>
                <a:latin typeface="標楷體" panose="03000509000000000000" pitchFamily="65" charset="-120"/>
                <a:ea typeface="標楷體" panose="03000509000000000000" pitchFamily="65" charset="-120"/>
              </a:rPr>
              <a:t>新增的記錄，傳遞狀況會被設定為‘</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未預備</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 </a:t>
            </a:r>
            <a:r>
              <a:rPr lang="en-US" altLang="zh-TW" sz="2100" dirty="0">
                <a:solidFill>
                  <a:schemeClr val="tx1"/>
                </a:solidFill>
                <a:latin typeface="標楷體" panose="03000509000000000000" pitchFamily="65" charset="-120"/>
                <a:ea typeface="標楷體" panose="03000509000000000000" pitchFamily="65" charset="-120"/>
              </a:rPr>
              <a:t>2) </a:t>
            </a:r>
            <a:r>
              <a:rPr lang="zh-TW" altLang="en-US" sz="2100" dirty="0">
                <a:solidFill>
                  <a:schemeClr val="tx1"/>
                </a:solidFill>
                <a:latin typeface="標楷體" panose="03000509000000000000" pitchFamily="65" charset="-120"/>
                <a:ea typeface="標楷體" panose="03000509000000000000" pitchFamily="65" charset="-120"/>
              </a:rPr>
              <a:t>已呈交的記錄，傳遞狀況會由‘</a:t>
            </a:r>
            <a:r>
              <a:rPr lang="en-US" altLang="zh-TW" sz="2100" dirty="0">
                <a:solidFill>
                  <a:schemeClr val="tx1"/>
                </a:solidFill>
                <a:latin typeface="標楷體" panose="03000509000000000000" pitchFamily="65" charset="-120"/>
                <a:ea typeface="標楷體" panose="03000509000000000000" pitchFamily="65" charset="-120"/>
              </a:rPr>
              <a:t>S(</a:t>
            </a:r>
            <a:r>
              <a:rPr lang="zh-TW" altLang="en-US" sz="2100" dirty="0">
                <a:solidFill>
                  <a:schemeClr val="tx1"/>
                </a:solidFill>
                <a:latin typeface="標楷體" panose="03000509000000000000" pitchFamily="65" charset="-120"/>
                <a:ea typeface="標楷體" panose="03000509000000000000" pitchFamily="65" charset="-120"/>
              </a:rPr>
              <a:t>已傳送</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更改為‘</a:t>
            </a:r>
            <a:r>
              <a:rPr lang="en-US" altLang="zh-TW" sz="2100" dirty="0">
                <a:solidFill>
                  <a:schemeClr val="tx1"/>
                </a:solidFill>
                <a:latin typeface="標楷體" panose="03000509000000000000" pitchFamily="65" charset="-120"/>
                <a:ea typeface="標楷體" panose="03000509000000000000" pitchFamily="65" charset="-120"/>
              </a:rPr>
              <a:t>NP(</a:t>
            </a:r>
            <a:r>
              <a:rPr lang="zh-TW" altLang="en-US" sz="2100" dirty="0">
                <a:solidFill>
                  <a:schemeClr val="tx1"/>
                </a:solidFill>
                <a:latin typeface="標楷體" panose="03000509000000000000" pitchFamily="65" charset="-120"/>
                <a:ea typeface="標楷體" panose="03000509000000000000" pitchFamily="65" charset="-120"/>
              </a:rPr>
              <a:t>未預備</a:t>
            </a:r>
            <a:r>
              <a:rPr lang="en-US" altLang="zh-TW" sz="2100" dirty="0" smtClean="0">
                <a:solidFill>
                  <a:schemeClr val="tx1"/>
                </a:solidFill>
                <a:latin typeface="標楷體" panose="03000509000000000000" pitchFamily="65" charset="-120"/>
                <a:ea typeface="標楷體" panose="03000509000000000000" pitchFamily="65" charset="-120"/>
              </a:rPr>
              <a:t>)’</a:t>
            </a:r>
            <a:r>
              <a:rPr lang="zh-TW" altLang="en-US" sz="2100" dirty="0" smtClean="0">
                <a:solidFill>
                  <a:schemeClr val="tx1"/>
                </a:solidFill>
                <a:latin typeface="標楷體" panose="03000509000000000000" pitchFamily="65" charset="-120"/>
                <a:ea typeface="標楷體" panose="03000509000000000000" pitchFamily="65" charset="-120"/>
              </a:rPr>
              <a:t>。</a:t>
            </a:r>
            <a:endParaRPr lang="en-US" altLang="zh-TW" sz="21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57594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493659" y="2402886"/>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HK" sz="3000" dirty="0">
                <a:solidFill>
                  <a:schemeClr val="tx1"/>
                </a:solidFill>
                <a:latin typeface="標楷體" panose="03000509000000000000" pitchFamily="65" charset="-120"/>
                <a:ea typeface="標楷體" panose="03000509000000000000" pitchFamily="65" charset="-120"/>
              </a:rPr>
              <a:t>2.</a:t>
            </a:r>
            <a:r>
              <a:rPr lang="en-US" altLang="zh-TW" sz="3000" dirty="0">
                <a:solidFill>
                  <a:schemeClr val="tx1"/>
                </a:solidFill>
                <a:latin typeface="標楷體" panose="03000509000000000000" pitchFamily="65" charset="-120"/>
                <a:ea typeface="標楷體" panose="03000509000000000000" pitchFamily="65" charset="-120"/>
              </a:rPr>
              <a:t>4</a:t>
            </a:r>
            <a:r>
              <a:rPr lang="en-US" altLang="zh-HK" sz="3000" dirty="0">
                <a:solidFill>
                  <a:schemeClr val="tx1"/>
                </a:solidFill>
                <a:latin typeface="標楷體" panose="03000509000000000000" pitchFamily="65" charset="-120"/>
                <a:ea typeface="標楷體" panose="03000509000000000000" pitchFamily="65" charset="-120"/>
              </a:rPr>
              <a:t> </a:t>
            </a:r>
            <a:r>
              <a:rPr lang="zh-HK" altLang="en-US" sz="3000" dirty="0">
                <a:solidFill>
                  <a:schemeClr val="tx1"/>
                </a:solidFill>
                <a:latin typeface="標楷體" panose="03000509000000000000" pitchFamily="65" charset="-120"/>
                <a:ea typeface="標楷體" panose="03000509000000000000" pitchFamily="65" charset="-120"/>
              </a:rPr>
              <a:t>報告</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235082153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160" y="1592796"/>
            <a:ext cx="6777753" cy="2123658"/>
          </a:xfrm>
          <a:prstGeom prst="rect">
            <a:avLst/>
          </a:prstGeom>
        </p:spPr>
        <p:txBody>
          <a:bodyPr wrap="square">
            <a:spAutoFit/>
          </a:bodyPr>
          <a:lstStyle/>
          <a:p>
            <a:r>
              <a:rPr lang="en-US" altLang="zh-TW" sz="2100" dirty="0">
                <a:solidFill>
                  <a:schemeClr val="tx1"/>
                </a:solidFill>
                <a:latin typeface="標楷體" panose="03000509000000000000" pitchFamily="65" charset="-120"/>
                <a:ea typeface="標楷體" panose="03000509000000000000" pitchFamily="65" charset="-120"/>
              </a:rPr>
              <a:t>1. </a:t>
            </a:r>
            <a:r>
              <a:rPr lang="zh-TW" altLang="en-US" sz="2100" dirty="0">
                <a:solidFill>
                  <a:schemeClr val="tx1"/>
                </a:solidFill>
                <a:latin typeface="標楷體" panose="03000509000000000000" pitchFamily="65" charset="-120"/>
                <a:ea typeface="標楷體" panose="03000509000000000000" pitchFamily="65" charset="-120"/>
              </a:rPr>
              <a:t>在模組選單中，選按 </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學生資助處</a:t>
            </a:r>
            <a:r>
              <a:rPr lang="en-US" altLang="zh-TW" sz="2100" dirty="0">
                <a:solidFill>
                  <a:schemeClr val="tx1"/>
                </a:solidFill>
                <a:latin typeface="標楷體" panose="03000509000000000000" pitchFamily="65" charset="-120"/>
                <a:ea typeface="標楷體" panose="03000509000000000000" pitchFamily="65" charset="-120"/>
              </a:rPr>
              <a:t>)]  [</a:t>
            </a:r>
            <a:r>
              <a:rPr lang="zh-TW" altLang="en-US" sz="2100" dirty="0">
                <a:solidFill>
                  <a:schemeClr val="tx1"/>
                </a:solidFill>
                <a:latin typeface="標楷體" panose="03000509000000000000" pitchFamily="65" charset="-120"/>
                <a:ea typeface="標楷體" panose="03000509000000000000" pitchFamily="65" charset="-120"/>
              </a:rPr>
              <a:t>學校資料</a:t>
            </a:r>
            <a:r>
              <a:rPr lang="en-US" altLang="zh-TW" sz="2100" dirty="0">
                <a:solidFill>
                  <a:schemeClr val="tx1"/>
                </a:solidFill>
                <a:latin typeface="標楷體" panose="03000509000000000000" pitchFamily="65" charset="-120"/>
                <a:ea typeface="標楷體" panose="03000509000000000000" pitchFamily="65" charset="-120"/>
              </a:rPr>
              <a:t>]</a:t>
            </a:r>
          </a:p>
          <a:p>
            <a:endParaRPr lang="en-US" altLang="zh-TW" sz="2100" dirty="0">
              <a:solidFill>
                <a:schemeClr val="tx1"/>
              </a:solidFill>
              <a:latin typeface="標楷體" panose="03000509000000000000" pitchFamily="65" charset="-120"/>
              <a:ea typeface="標楷體" panose="03000509000000000000" pitchFamily="65" charset="-120"/>
            </a:endParaRPr>
          </a:p>
          <a:p>
            <a:r>
              <a:rPr lang="en-US" altLang="zh-TW" sz="2100" dirty="0">
                <a:solidFill>
                  <a:schemeClr val="tx1"/>
                </a:solidFill>
                <a:latin typeface="標楷體" panose="03000509000000000000" pitchFamily="65" charset="-120"/>
                <a:ea typeface="標楷體" panose="03000509000000000000" pitchFamily="65" charset="-120"/>
              </a:rPr>
              <a:t>2. </a:t>
            </a:r>
            <a:r>
              <a:rPr lang="zh-TW" altLang="en-US" sz="2100" dirty="0">
                <a:solidFill>
                  <a:schemeClr val="tx1"/>
                </a:solidFill>
                <a:latin typeface="標楷體" panose="03000509000000000000" pitchFamily="65" charset="-120"/>
                <a:ea typeface="標楷體" panose="03000509000000000000" pitchFamily="65" charset="-120"/>
              </a:rPr>
              <a:t>在校書簿津貼 </a:t>
            </a:r>
            <a:r>
              <a:rPr lang="en-US" altLang="zh-TW" sz="2100" dirty="0">
                <a:solidFill>
                  <a:schemeClr val="tx1"/>
                </a:solidFill>
                <a:latin typeface="標楷體" panose="03000509000000000000" pitchFamily="65" charset="-120"/>
                <a:ea typeface="標楷體" panose="03000509000000000000" pitchFamily="65" charset="-120"/>
              </a:rPr>
              <a:t>/ </a:t>
            </a:r>
            <a:r>
              <a:rPr lang="zh-TW" altLang="en-US" sz="2100" dirty="0">
                <a:solidFill>
                  <a:schemeClr val="tx1"/>
                </a:solidFill>
                <a:latin typeface="標楷體" panose="03000509000000000000" pitchFamily="65" charset="-120"/>
                <a:ea typeface="標楷體" panose="03000509000000000000" pitchFamily="65" charset="-120"/>
              </a:rPr>
              <a:t>學生車船津貼申請結果概覽表</a:t>
            </a:r>
            <a:r>
              <a:rPr lang="en-US" altLang="zh-TW" sz="2100" dirty="0">
                <a:solidFill>
                  <a:schemeClr val="tx1"/>
                </a:solidFill>
                <a:latin typeface="標楷體" panose="03000509000000000000" pitchFamily="65" charset="-120"/>
                <a:ea typeface="標楷體" panose="03000509000000000000" pitchFamily="65" charset="-120"/>
              </a:rPr>
              <a:t>(R-SFO001)</a:t>
            </a:r>
            <a:r>
              <a:rPr lang="zh-TW" altLang="en-US" sz="2100" dirty="0">
                <a:solidFill>
                  <a:schemeClr val="tx1"/>
                </a:solidFill>
                <a:latin typeface="標楷體" panose="03000509000000000000" pitchFamily="65" charset="-120"/>
                <a:ea typeface="標楷體" panose="03000509000000000000" pitchFamily="65" charset="-120"/>
              </a:rPr>
              <a:t>之下，選按  </a:t>
            </a:r>
            <a:r>
              <a:rPr lang="en-US" altLang="zh-TW" sz="2100" dirty="0">
                <a:solidFill>
                  <a:schemeClr val="tx1"/>
                </a:solidFill>
                <a:latin typeface="標楷體" panose="03000509000000000000" pitchFamily="65" charset="-120"/>
                <a:ea typeface="標楷體" panose="03000509000000000000" pitchFamily="65" charset="-120"/>
              </a:rPr>
              <a:t>[</a:t>
            </a:r>
            <a:r>
              <a:rPr lang="zh-TW" altLang="en-US" sz="2100" dirty="0">
                <a:solidFill>
                  <a:schemeClr val="tx1"/>
                </a:solidFill>
                <a:latin typeface="標楷體" panose="03000509000000000000" pitchFamily="65" charset="-120"/>
                <a:ea typeface="標楷體" panose="03000509000000000000" pitchFamily="65" charset="-120"/>
              </a:rPr>
              <a:t>系統提供範本</a:t>
            </a:r>
            <a:r>
              <a:rPr lang="en-US" altLang="zh-TW" sz="2100" dirty="0">
                <a:solidFill>
                  <a:schemeClr val="tx1"/>
                </a:solidFill>
                <a:latin typeface="標楷體" panose="03000509000000000000" pitchFamily="65" charset="-120"/>
                <a:ea typeface="標楷體" panose="03000509000000000000" pitchFamily="65" charset="-120"/>
              </a:rPr>
              <a:t>] </a:t>
            </a:r>
            <a:r>
              <a:rPr lang="zh-TW" altLang="en-US" sz="2100" dirty="0">
                <a:solidFill>
                  <a:schemeClr val="tx1"/>
                </a:solidFill>
                <a:latin typeface="標楷體" panose="03000509000000000000" pitchFamily="65" charset="-120"/>
                <a:ea typeface="標楷體" panose="03000509000000000000" pitchFamily="65" charset="-120"/>
              </a:rPr>
              <a:t>按鈕。</a:t>
            </a:r>
            <a:endParaRPr lang="en-US" altLang="zh-TW" sz="2100" dirty="0">
              <a:solidFill>
                <a:schemeClr val="tx1"/>
              </a:solidFill>
              <a:latin typeface="標楷體" panose="03000509000000000000" pitchFamily="65" charset="-120"/>
              <a:ea typeface="標楷體" panose="03000509000000000000" pitchFamily="65" charset="-120"/>
            </a:endParaRPr>
          </a:p>
          <a:p>
            <a:endParaRPr lang="en-US" altLang="zh-TW" sz="2700" dirty="0">
              <a:solidFill>
                <a:schemeClr val="tx1"/>
              </a:solidFill>
              <a:latin typeface="+mj-ea"/>
              <a:ea typeface="+mj-ea"/>
            </a:endParaRPr>
          </a:p>
        </p:txBody>
      </p:sp>
      <p:cxnSp>
        <p:nvCxnSpPr>
          <p:cNvPr id="4" name="直線單箭頭接點 3"/>
          <p:cNvCxnSpPr/>
          <p:nvPr/>
        </p:nvCxnSpPr>
        <p:spPr bwMode="auto">
          <a:xfrm>
            <a:off x="3289358" y="2105853"/>
            <a:ext cx="297033"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643" y="3564015"/>
            <a:ext cx="5940660" cy="1971219"/>
          </a:xfrm>
          <a:prstGeom prst="rect">
            <a:avLst/>
          </a:prstGeom>
        </p:spPr>
      </p:pic>
      <p:cxnSp>
        <p:nvCxnSpPr>
          <p:cNvPr id="7" name="直線單箭頭接點 6"/>
          <p:cNvCxnSpPr/>
          <p:nvPr/>
        </p:nvCxnSpPr>
        <p:spPr bwMode="auto">
          <a:xfrm flipH="1">
            <a:off x="2546775" y="3210147"/>
            <a:ext cx="2295255" cy="1339478"/>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3330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0661" y="1626584"/>
            <a:ext cx="7020780" cy="830997"/>
          </a:xfrm>
          <a:prstGeom prst="rect">
            <a:avLst/>
          </a:prstGeom>
        </p:spPr>
        <p:txBody>
          <a:bodyPr wrap="square">
            <a:spAutoFit/>
          </a:bodyPr>
          <a:lstStyle/>
          <a:p>
            <a:r>
              <a:rPr lang="en-US" altLang="zh-TW" sz="2400" dirty="0">
                <a:solidFill>
                  <a:schemeClr val="tx1"/>
                </a:solidFill>
                <a:latin typeface="標楷體" panose="03000509000000000000" pitchFamily="65" charset="-120"/>
                <a:ea typeface="標楷體" panose="03000509000000000000" pitchFamily="65" charset="-120"/>
              </a:rPr>
              <a:t>3. </a:t>
            </a:r>
            <a:r>
              <a:rPr lang="zh-TW" altLang="en-US" sz="2400" dirty="0">
                <a:solidFill>
                  <a:schemeClr val="tx1"/>
                </a:solidFill>
                <a:latin typeface="標楷體" panose="03000509000000000000" pitchFamily="65" charset="-120"/>
                <a:ea typeface="標楷體" panose="03000509000000000000" pitchFamily="65" charset="-120"/>
              </a:rPr>
              <a:t>當用戶選擇“</a:t>
            </a:r>
            <a:r>
              <a:rPr lang="en-US" altLang="zh-TW" sz="2400" dirty="0">
                <a:solidFill>
                  <a:schemeClr val="tx1"/>
                </a:solidFill>
                <a:latin typeface="標楷體" panose="03000509000000000000" pitchFamily="65" charset="-120"/>
                <a:ea typeface="標楷體" panose="03000509000000000000" pitchFamily="65" charset="-120"/>
              </a:rPr>
              <a:t>EXCEL”</a:t>
            </a:r>
            <a:r>
              <a:rPr lang="zh-TW" altLang="en-US" sz="2400" dirty="0">
                <a:solidFill>
                  <a:schemeClr val="tx1"/>
                </a:solidFill>
                <a:latin typeface="標楷體" panose="03000509000000000000" pitchFamily="65" charset="-120"/>
                <a:ea typeface="標楷體" panose="03000509000000000000" pitchFamily="65" charset="-120"/>
              </a:rPr>
              <a:t>格式時，“列印每行一個記錄的 </a:t>
            </a:r>
            <a:r>
              <a:rPr lang="en-US" altLang="zh-TW" sz="2400" dirty="0">
                <a:solidFill>
                  <a:schemeClr val="tx1"/>
                </a:solidFill>
                <a:latin typeface="標楷體" panose="03000509000000000000" pitchFamily="65" charset="-120"/>
                <a:ea typeface="標楷體" panose="03000509000000000000" pitchFamily="65" charset="-120"/>
              </a:rPr>
              <a:t>Excel </a:t>
            </a:r>
            <a:r>
              <a:rPr lang="zh-TW" altLang="en-US" sz="2400" dirty="0">
                <a:solidFill>
                  <a:schemeClr val="tx1"/>
                </a:solidFill>
                <a:latin typeface="標楷體" panose="03000509000000000000" pitchFamily="65" charset="-120"/>
                <a:ea typeface="標楷體" panose="03000509000000000000" pitchFamily="65" charset="-120"/>
              </a:rPr>
              <a:t>格式”選擇框會啓用。</a:t>
            </a:r>
            <a:endParaRPr lang="en-US" altLang="zh-TW" sz="2400" dirty="0">
              <a:solidFill>
                <a:schemeClr val="tx1"/>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18" y="2377225"/>
            <a:ext cx="5481609" cy="2084555"/>
          </a:xfrm>
          <a:prstGeom prst="rect">
            <a:avLst/>
          </a:prstGeom>
        </p:spPr>
      </p:pic>
      <p:cxnSp>
        <p:nvCxnSpPr>
          <p:cNvPr id="6" name="直線單箭頭接點 5"/>
          <p:cNvCxnSpPr/>
          <p:nvPr/>
        </p:nvCxnSpPr>
        <p:spPr bwMode="auto">
          <a:xfrm flipH="1">
            <a:off x="6597225" y="2030541"/>
            <a:ext cx="324036" cy="2073535"/>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文字方塊 6"/>
          <p:cNvSpPr txBox="1"/>
          <p:nvPr/>
        </p:nvSpPr>
        <p:spPr>
          <a:xfrm>
            <a:off x="1540575" y="4838944"/>
            <a:ext cx="6264696" cy="461665"/>
          </a:xfrm>
          <a:prstGeom prst="rect">
            <a:avLst/>
          </a:prstGeom>
          <a:noFill/>
        </p:spPr>
        <p:txBody>
          <a:bodyPr wrap="square" rtlCol="0">
            <a:spAutoFit/>
          </a:bodyPr>
          <a:lstStyle/>
          <a:p>
            <a:r>
              <a:rPr lang="en-US" altLang="zh-TW" sz="2400" dirty="0">
                <a:solidFill>
                  <a:schemeClr val="tx1"/>
                </a:solidFill>
                <a:latin typeface="標楷體" panose="03000509000000000000" pitchFamily="65" charset="-120"/>
                <a:ea typeface="標楷體" panose="03000509000000000000" pitchFamily="65" charset="-120"/>
              </a:rPr>
              <a:t>4. </a:t>
            </a:r>
            <a:r>
              <a:rPr lang="zh-TW" altLang="en-US" sz="2400" dirty="0">
                <a:solidFill>
                  <a:schemeClr val="tx1"/>
                </a:solidFill>
                <a:latin typeface="標楷體" panose="03000509000000000000" pitchFamily="65" charset="-120"/>
                <a:ea typeface="標楷體" panose="03000509000000000000" pitchFamily="65" charset="-120"/>
              </a:rPr>
              <a:t>選按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預覽及列印</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dirty="0"/>
              <a:t>按鈕。</a:t>
            </a:r>
            <a:endParaRPr lang="en-US" dirty="0"/>
          </a:p>
        </p:txBody>
      </p:sp>
      <p:cxnSp>
        <p:nvCxnSpPr>
          <p:cNvPr id="9" name="直線單箭頭接點 8"/>
          <p:cNvCxnSpPr/>
          <p:nvPr/>
        </p:nvCxnSpPr>
        <p:spPr bwMode="auto">
          <a:xfrm flipV="1">
            <a:off x="2411760" y="4374106"/>
            <a:ext cx="54006" cy="540059"/>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圖片 10"/>
          <p:cNvPicPr>
            <a:picLocks noChangeAspect="1"/>
          </p:cNvPicPr>
          <p:nvPr/>
        </p:nvPicPr>
        <p:blipFill>
          <a:blip r:embed="rId3"/>
          <a:stretch>
            <a:fillRect/>
          </a:stretch>
        </p:blipFill>
        <p:spPr>
          <a:xfrm>
            <a:off x="3761910" y="2000060"/>
            <a:ext cx="425233" cy="2162744"/>
          </a:xfrm>
          <a:prstGeom prst="rect">
            <a:avLst/>
          </a:prstGeom>
        </p:spPr>
      </p:pic>
    </p:spTree>
    <p:extLst>
      <p:ext uri="{BB962C8B-B14F-4D97-AF65-F5344CB8AC3E}">
        <p14:creationId xmlns:p14="http://schemas.microsoft.com/office/powerpoint/2010/main" val="17220251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845587" y="246518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HK" sz="3000" dirty="0">
                <a:solidFill>
                  <a:schemeClr val="tx1"/>
                </a:solidFill>
                <a:latin typeface="標楷體" panose="03000509000000000000" pitchFamily="65" charset="-120"/>
                <a:ea typeface="標楷體" panose="03000509000000000000" pitchFamily="65" charset="-120"/>
              </a:rPr>
              <a:t>2.5 </a:t>
            </a:r>
            <a:r>
              <a:rPr lang="zh-HK" altLang="en-US" sz="3000" dirty="0">
                <a:solidFill>
                  <a:schemeClr val="tx1"/>
                </a:solidFill>
                <a:latin typeface="標楷體" panose="03000509000000000000" pitchFamily="65" charset="-120"/>
                <a:ea typeface="標楷體" panose="03000509000000000000" pitchFamily="65" charset="-120"/>
              </a:rPr>
              <a:t>資料互換</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168096817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007605" y="2375883"/>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TW" sz="3000" dirty="0">
                <a:solidFill>
                  <a:schemeClr val="tx1"/>
                </a:solidFill>
                <a:latin typeface="標楷體" panose="03000509000000000000" pitchFamily="65" charset="-120"/>
                <a:ea typeface="標楷體" panose="03000509000000000000" pitchFamily="65" charset="-120"/>
              </a:rPr>
              <a:t>2.5.1 </a:t>
            </a:r>
            <a:r>
              <a:rPr lang="zh-TW" altLang="en-US" sz="3000" dirty="0">
                <a:solidFill>
                  <a:schemeClr val="tx1"/>
                </a:solidFill>
                <a:latin typeface="標楷體" panose="03000509000000000000" pitchFamily="65" charset="-120"/>
                <a:ea typeface="標楷體" panose="03000509000000000000" pitchFamily="65" charset="-120"/>
              </a:rPr>
              <a:t>處理已接收資料</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393418201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2649" y="1619799"/>
            <a:ext cx="7536476" cy="2400657"/>
          </a:xfrm>
          <a:prstGeom prst="rect">
            <a:avLst/>
          </a:prstGeom>
        </p:spPr>
        <p:txBody>
          <a:bodyPr wrap="square">
            <a:spAutoFit/>
          </a:bodyPr>
          <a:lstStyle/>
          <a:p>
            <a:r>
              <a:rPr lang="zh-TW" altLang="en-US" sz="3000" dirty="0">
                <a:solidFill>
                  <a:schemeClr val="tx1"/>
                </a:solidFill>
                <a:latin typeface="標楷體" panose="03000509000000000000" pitchFamily="65" charset="-120"/>
                <a:ea typeface="標楷體" panose="03000509000000000000" pitchFamily="65" charset="-120"/>
              </a:rPr>
              <a:t>學生資助申請結果及推薦車船津貼結果經由學校用戶匯入到系統。</a:t>
            </a:r>
            <a:endParaRPr lang="en-US" altLang="zh-TW" sz="3000" dirty="0">
              <a:solidFill>
                <a:schemeClr val="tx1"/>
              </a:solidFill>
              <a:latin typeface="標楷體" panose="03000509000000000000" pitchFamily="65" charset="-120"/>
              <a:ea typeface="標楷體" panose="03000509000000000000" pitchFamily="65" charset="-120"/>
            </a:endParaRPr>
          </a:p>
          <a:p>
            <a:r>
              <a:rPr lang="en-US" altLang="zh-TW" sz="3000" dirty="0">
                <a:solidFill>
                  <a:schemeClr val="tx1"/>
                </a:solidFill>
                <a:latin typeface="標楷體" panose="03000509000000000000" pitchFamily="65" charset="-120"/>
                <a:ea typeface="標楷體" panose="03000509000000000000" pitchFamily="65" charset="-120"/>
              </a:rPr>
              <a:t>1.</a:t>
            </a:r>
            <a:r>
              <a:rPr lang="zh-TW" altLang="en-US" sz="3000" dirty="0">
                <a:solidFill>
                  <a:schemeClr val="tx1"/>
                </a:solidFill>
                <a:latin typeface="標楷體" panose="03000509000000000000" pitchFamily="65" charset="-120"/>
                <a:ea typeface="標楷體" panose="03000509000000000000" pitchFamily="65" charset="-120"/>
              </a:rPr>
              <a:t>從左邊的項目單按</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學生資助處</a:t>
            </a:r>
            <a:r>
              <a:rPr lang="en-US" altLang="zh-TW" sz="3000" dirty="0">
                <a:solidFill>
                  <a:schemeClr val="tx1"/>
                </a:solidFill>
                <a:latin typeface="標楷體" panose="03000509000000000000" pitchFamily="65" charset="-120"/>
                <a:ea typeface="標楷體" panose="03000509000000000000" pitchFamily="65" charset="-120"/>
              </a:rPr>
              <a:t>)]  [</a:t>
            </a:r>
            <a:r>
              <a:rPr lang="zh-TW" altLang="en-US" sz="3000" dirty="0">
                <a:solidFill>
                  <a:schemeClr val="tx1"/>
                </a:solidFill>
                <a:latin typeface="標楷體" panose="03000509000000000000" pitchFamily="65" charset="-120"/>
                <a:ea typeface="標楷體" panose="03000509000000000000" pitchFamily="65" charset="-120"/>
              </a:rPr>
              <a:t>資料互換</a:t>
            </a:r>
            <a:r>
              <a:rPr lang="en-US" altLang="zh-TW" sz="3000" dirty="0">
                <a:solidFill>
                  <a:schemeClr val="tx1"/>
                </a:solidFill>
                <a:latin typeface="標楷體" panose="03000509000000000000" pitchFamily="65" charset="-120"/>
                <a:ea typeface="標楷體" panose="03000509000000000000" pitchFamily="65" charset="-120"/>
              </a:rPr>
              <a:t>] </a:t>
            </a:r>
            <a:r>
              <a:rPr lang="zh-TW" altLang="en-US" sz="3000" dirty="0">
                <a:solidFill>
                  <a:schemeClr val="tx1"/>
                </a:solidFill>
                <a:latin typeface="標楷體" panose="03000509000000000000" pitchFamily="65" charset="-120"/>
                <a:ea typeface="標楷體" panose="03000509000000000000" pitchFamily="65" charset="-120"/>
              </a:rPr>
              <a:t>。</a:t>
            </a:r>
          </a:p>
          <a:p>
            <a:r>
              <a:rPr lang="en-US" altLang="zh-TW" sz="3000" dirty="0">
                <a:solidFill>
                  <a:schemeClr val="tx1"/>
                </a:solidFill>
                <a:latin typeface="標楷體" panose="03000509000000000000" pitchFamily="65" charset="-120"/>
                <a:ea typeface="標楷體" panose="03000509000000000000" pitchFamily="65" charset="-120"/>
              </a:rPr>
              <a:t>2.</a:t>
            </a:r>
            <a:r>
              <a:rPr lang="zh-TW" altLang="en-US" sz="3000" dirty="0">
                <a:solidFill>
                  <a:schemeClr val="tx1"/>
                </a:solidFill>
                <a:latin typeface="標楷體" panose="03000509000000000000" pitchFamily="65" charset="-120"/>
                <a:ea typeface="標楷體" panose="03000509000000000000" pitchFamily="65" charset="-120"/>
              </a:rPr>
              <a:t>按處理已接收資料標示。</a:t>
            </a:r>
            <a:endParaRPr lang="en-US" altLang="zh-TW" sz="3000" dirty="0">
              <a:solidFill>
                <a:schemeClr val="tx1"/>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952076"/>
            <a:ext cx="4941354" cy="2529281"/>
          </a:xfrm>
          <a:prstGeom prst="rect">
            <a:avLst/>
          </a:prstGeom>
        </p:spPr>
      </p:pic>
      <p:cxnSp>
        <p:nvCxnSpPr>
          <p:cNvPr id="6" name="直線單箭頭接點 5"/>
          <p:cNvCxnSpPr/>
          <p:nvPr/>
        </p:nvCxnSpPr>
        <p:spPr bwMode="auto">
          <a:xfrm>
            <a:off x="2591780" y="3952077"/>
            <a:ext cx="2340260" cy="197003"/>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14668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5506" y="1646802"/>
            <a:ext cx="7698494" cy="3600986"/>
          </a:xfrm>
          <a:prstGeom prst="rect">
            <a:avLst/>
          </a:prstGeom>
        </p:spPr>
        <p:txBody>
          <a:bodyPr wrap="square">
            <a:spAutoFit/>
          </a:bodyPr>
          <a:lstStyle/>
          <a:p>
            <a:r>
              <a:rPr lang="en-US" altLang="zh-TW" sz="2700" dirty="0">
                <a:solidFill>
                  <a:schemeClr val="tx1"/>
                </a:solidFill>
                <a:latin typeface="標楷體" panose="03000509000000000000" pitchFamily="65" charset="-120"/>
                <a:ea typeface="標楷體" panose="03000509000000000000" pitchFamily="65" charset="-120"/>
              </a:rPr>
              <a:t>3. </a:t>
            </a:r>
            <a:r>
              <a:rPr lang="zh-TW" altLang="en-US" sz="2700" dirty="0">
                <a:solidFill>
                  <a:schemeClr val="tx1"/>
                </a:solidFill>
                <a:latin typeface="標楷體" panose="03000509000000000000" pitchFamily="65" charset="-120"/>
                <a:ea typeface="標楷體" panose="03000509000000000000" pitchFamily="65" charset="-120"/>
              </a:rPr>
              <a:t>選擇檔案及選按</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預覽</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按鈕後，該資料將會顯示在報告上。</a:t>
            </a:r>
          </a:p>
          <a:p>
            <a:r>
              <a:rPr lang="en-US" altLang="zh-TW" sz="2700" dirty="0">
                <a:solidFill>
                  <a:schemeClr val="tx1"/>
                </a:solidFill>
                <a:latin typeface="標楷體" panose="03000509000000000000" pitchFamily="65" charset="-120"/>
                <a:ea typeface="標楷體" panose="03000509000000000000" pitchFamily="65" charset="-120"/>
              </a:rPr>
              <a:t>4. </a:t>
            </a:r>
            <a:r>
              <a:rPr lang="zh-TW" altLang="en-US" sz="2700" dirty="0">
                <a:solidFill>
                  <a:schemeClr val="tx1"/>
                </a:solidFill>
                <a:latin typeface="標楷體" panose="03000509000000000000" pitchFamily="65" charset="-120"/>
                <a:ea typeface="標楷體" panose="03000509000000000000" pitchFamily="65" charset="-120"/>
              </a:rPr>
              <a:t>選擇檔案及選按</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匯入</a:t>
            </a:r>
            <a:r>
              <a:rPr lang="en-US" altLang="zh-TW" sz="2700" dirty="0">
                <a:solidFill>
                  <a:schemeClr val="tx1"/>
                </a:solidFill>
                <a:latin typeface="標楷體" panose="03000509000000000000" pitchFamily="65" charset="-120"/>
                <a:ea typeface="標楷體" panose="03000509000000000000" pitchFamily="65" charset="-120"/>
              </a:rPr>
              <a:t>] </a:t>
            </a:r>
            <a:r>
              <a:rPr lang="zh-TW" altLang="en-US" sz="2700" dirty="0">
                <a:solidFill>
                  <a:schemeClr val="tx1"/>
                </a:solidFill>
                <a:latin typeface="標楷體" panose="03000509000000000000" pitchFamily="65" charset="-120"/>
                <a:ea typeface="標楷體" panose="03000509000000000000" pitchFamily="65" charset="-120"/>
              </a:rPr>
              <a:t>按鈕後，該資料將會匯入系統中。</a:t>
            </a:r>
            <a:endParaRPr lang="en-US" altLang="zh-TW" sz="27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標楷體" panose="03000509000000000000" pitchFamily="65" charset="-120"/>
              <a:ea typeface="標楷體" panose="03000509000000000000" pitchFamily="65" charset="-120"/>
            </a:endParaRPr>
          </a:p>
          <a:p>
            <a:r>
              <a:rPr lang="zh-HK" altLang="en-US" sz="2400" dirty="0">
                <a:solidFill>
                  <a:srgbClr val="FF0000"/>
                </a:solidFill>
                <a:latin typeface="標楷體" panose="03000509000000000000" pitchFamily="65" charset="-120"/>
                <a:ea typeface="標楷體" panose="03000509000000000000" pitchFamily="65" charset="-120"/>
              </a:rPr>
              <a:t>注意</a:t>
            </a:r>
            <a:endParaRPr lang="en-US" altLang="zh-TW" sz="2400" dirty="0">
              <a:solidFill>
                <a:srgbClr val="FF0000"/>
              </a:solidFill>
              <a:latin typeface="標楷體" panose="03000509000000000000" pitchFamily="65" charset="-120"/>
              <a:ea typeface="標楷體" panose="03000509000000000000" pitchFamily="65" charset="-120"/>
            </a:endParaRPr>
          </a:p>
          <a:p>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1. </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學生資助申請結果及推薦車船津貼結果檔案將會被 匯入。</a:t>
            </a:r>
          </a:p>
          <a:p>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2. </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上一學年的學生資助資料會被刪除，學校資料除外。</a:t>
            </a:r>
            <a:endParaRPr lang="en-US" altLang="zh-TW" sz="2400" dirty="0">
              <a:solidFill>
                <a:schemeClr val="tx2">
                  <a:lumMod val="60000"/>
                  <a:lumOff val="4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80480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0" y="1889523"/>
            <a:ext cx="9144000" cy="204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gn="ctr">
              <a:lnSpc>
                <a:spcPct val="150000"/>
              </a:lnSpc>
              <a:spcBef>
                <a:spcPct val="0"/>
              </a:spcBef>
            </a:pPr>
            <a:r>
              <a:rPr lang="zh-TW" altLang="en-US" sz="3600" dirty="0">
                <a:latin typeface="Trebuchet MS" panose="020B0603020202020204" pitchFamily="34" charset="0"/>
                <a:ea typeface="標楷體" panose="03000509000000000000" pitchFamily="65" charset="-120"/>
              </a:rPr>
              <a:t>在職家庭及學生資助事務處</a:t>
            </a:r>
            <a:r>
              <a:rPr lang="en-US" altLang="zh-TW" sz="3600" dirty="0">
                <a:latin typeface="Trebuchet MS" panose="020B0603020202020204" pitchFamily="34" charset="0"/>
                <a:ea typeface="標楷體" panose="03000509000000000000" pitchFamily="65" charset="-120"/>
              </a:rPr>
              <a:t>(</a:t>
            </a:r>
            <a:r>
              <a:rPr lang="zh-TW" altLang="en-US" sz="3600" dirty="0">
                <a:latin typeface="Trebuchet MS" panose="020B0603020202020204" pitchFamily="34" charset="0"/>
                <a:ea typeface="標楷體" panose="03000509000000000000" pitchFamily="65" charset="-120"/>
              </a:rPr>
              <a:t>學生資助處</a:t>
            </a:r>
            <a:r>
              <a:rPr lang="en-US" altLang="zh-TW" sz="3600" dirty="0">
                <a:latin typeface="Trebuchet MS" panose="020B0603020202020204" pitchFamily="34" charset="0"/>
                <a:ea typeface="標楷體" panose="03000509000000000000" pitchFamily="65" charset="-120"/>
              </a:rPr>
              <a:t>)</a:t>
            </a:r>
          </a:p>
          <a:p>
            <a:pPr algn="ctr">
              <a:lnSpc>
                <a:spcPct val="150000"/>
              </a:lnSpc>
              <a:spcBef>
                <a:spcPct val="0"/>
              </a:spcBef>
            </a:pPr>
            <a:r>
              <a:rPr lang="en-US" altLang="zh-TW" sz="4950" dirty="0" err="1">
                <a:latin typeface="Trebuchet MS" panose="020B0603020202020204" pitchFamily="34" charset="0"/>
                <a:ea typeface="標楷體" panose="03000509000000000000" pitchFamily="65" charset="-120"/>
              </a:rPr>
              <a:t>預備工作</a:t>
            </a:r>
            <a:endParaRPr lang="en-US" altLang="zh-TW" sz="4950" dirty="0">
              <a:latin typeface="Trebuchet MS" panose="020B0603020202020204" pitchFamily="34" charset="0"/>
              <a:ea typeface="標楷體" panose="03000509000000000000" pitchFamily="65" charset="-12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1406366"/>
            <a:ext cx="7536476" cy="2308324"/>
          </a:xfrm>
          <a:prstGeom prst="rect">
            <a:avLst/>
          </a:prstGeom>
        </p:spPr>
        <p:txBody>
          <a:bodyPr wrap="square">
            <a:spAutoFit/>
          </a:bodyPr>
          <a:lstStyle/>
          <a:p>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3. </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如果選擇該資料檔案還沒有解密，用戶需要輸入由在職家庭及學生資助事務處</a:t>
            </a:r>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學生資助處</a:t>
            </a:r>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提供的密碼來進行解密。</a:t>
            </a:r>
          </a:p>
          <a:p>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4. </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如果學生資助申請結果及推薦車船津貼結果檔案有錯誤</a:t>
            </a:r>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警告，在屏幕上方將會顯示如下的錯誤</a:t>
            </a:r>
            <a:r>
              <a:rPr lang="en-US" altLang="zh-TW" sz="2400" dirty="0">
                <a:solidFill>
                  <a:schemeClr val="tx2">
                    <a:lumMod val="60000"/>
                    <a:lumOff val="40000"/>
                  </a:schemeClr>
                </a:solidFill>
                <a:latin typeface="標楷體" panose="03000509000000000000" pitchFamily="65" charset="-120"/>
                <a:ea typeface="標楷體" panose="03000509000000000000" pitchFamily="65" charset="-120"/>
              </a:rPr>
              <a:t>/</a:t>
            </a:r>
            <a:r>
              <a:rPr lang="zh-TW" altLang="en-US" sz="2400" dirty="0">
                <a:solidFill>
                  <a:schemeClr val="tx2">
                    <a:lumMod val="60000"/>
                    <a:lumOff val="40000"/>
                  </a:schemeClr>
                </a:solidFill>
                <a:latin typeface="標楷體" panose="03000509000000000000" pitchFamily="65" charset="-120"/>
                <a:ea typeface="標楷體" panose="03000509000000000000" pitchFamily="65" charset="-120"/>
              </a:rPr>
              <a:t>警告信息</a:t>
            </a:r>
            <a:endParaRPr lang="en-US" altLang="zh-TW" sz="2400" dirty="0">
              <a:solidFill>
                <a:schemeClr val="tx2">
                  <a:lumMod val="60000"/>
                  <a:lumOff val="40000"/>
                </a:schemeClr>
              </a:solidFill>
              <a:latin typeface="標楷體" panose="03000509000000000000" pitchFamily="65" charset="-120"/>
              <a:ea typeface="標楷體" panose="03000509000000000000" pitchFamily="65" charset="-120"/>
            </a:endParaRPr>
          </a:p>
          <a:p>
            <a:endParaRPr lang="en-US" altLang="zh-TW" sz="2400" dirty="0">
              <a:solidFill>
                <a:schemeClr val="tx2">
                  <a:lumMod val="60000"/>
                  <a:lumOff val="40000"/>
                </a:schemeClr>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861048"/>
            <a:ext cx="6136175" cy="1836204"/>
          </a:xfrm>
          <a:prstGeom prst="rect">
            <a:avLst/>
          </a:prstGeom>
        </p:spPr>
      </p:pic>
    </p:spTree>
    <p:extLst>
      <p:ext uri="{BB962C8B-B14F-4D97-AF65-F5344CB8AC3E}">
        <p14:creationId xmlns:p14="http://schemas.microsoft.com/office/powerpoint/2010/main" val="391839509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922240" y="2326482"/>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TW" sz="3000" dirty="0">
                <a:solidFill>
                  <a:schemeClr val="tx1"/>
                </a:solidFill>
                <a:latin typeface="標楷體" panose="03000509000000000000" pitchFamily="65" charset="-120"/>
                <a:ea typeface="標楷體" panose="03000509000000000000" pitchFamily="65" charset="-120"/>
              </a:rPr>
              <a:t>2.5.2 </a:t>
            </a:r>
            <a:r>
              <a:rPr lang="zh-TW" altLang="en-US" sz="3000" dirty="0">
                <a:solidFill>
                  <a:schemeClr val="tx1"/>
                </a:solidFill>
                <a:latin typeface="標楷體" panose="03000509000000000000" pitchFamily="65" charset="-120"/>
                <a:ea typeface="標楷體" panose="03000509000000000000" pitchFamily="65" charset="-120"/>
              </a:rPr>
              <a:t>預備外發資料</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354561050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3668" y="1096754"/>
            <a:ext cx="7536476" cy="3046988"/>
          </a:xfrm>
          <a:prstGeom prst="rect">
            <a:avLst/>
          </a:prstGeom>
        </p:spPr>
        <p:txBody>
          <a:bodyPr wrap="square">
            <a:spAutoFit/>
          </a:bodyPr>
          <a:lstStyle/>
          <a:p>
            <a:r>
              <a:rPr lang="zh-TW" altLang="en-US" sz="2400" dirty="0">
                <a:solidFill>
                  <a:schemeClr val="tx1"/>
                </a:solidFill>
                <a:latin typeface="標楷體" panose="03000509000000000000" pitchFamily="65" charset="-120"/>
                <a:ea typeface="標楷體" panose="03000509000000000000" pitchFamily="65" charset="-120"/>
              </a:rPr>
              <a:t>預備及確定數據介面，並經聯遞系統提交至教育局。在在職家庭及學生資助事務處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模組中有 </a:t>
            </a:r>
            <a:r>
              <a:rPr lang="en-US" altLang="zh-TW" sz="2400" dirty="0">
                <a:solidFill>
                  <a:schemeClr val="tx1"/>
                </a:solidFill>
                <a:latin typeface="標楷體" panose="03000509000000000000" pitchFamily="65" charset="-120"/>
                <a:ea typeface="標楷體" panose="03000509000000000000" pitchFamily="65" charset="-120"/>
              </a:rPr>
              <a:t>5 </a:t>
            </a:r>
            <a:r>
              <a:rPr lang="zh-TW" altLang="en-US" sz="2400" dirty="0">
                <a:solidFill>
                  <a:schemeClr val="tx1"/>
                </a:solidFill>
                <a:latin typeface="標楷體" panose="03000509000000000000" pitchFamily="65" charset="-120"/>
                <a:ea typeface="標楷體" panose="03000509000000000000" pitchFamily="65" charset="-120"/>
              </a:rPr>
              <a:t>種資料介面 </a:t>
            </a:r>
            <a:r>
              <a:rPr lang="en-US" altLang="zh-TW" sz="2400" dirty="0">
                <a:solidFill>
                  <a:schemeClr val="tx1"/>
                </a:solidFill>
                <a:latin typeface="標楷體" panose="03000509000000000000" pitchFamily="65" charset="-120"/>
                <a:ea typeface="標楷體" panose="03000509000000000000" pitchFamily="65" charset="-120"/>
              </a:rPr>
              <a:t>– </a:t>
            </a:r>
          </a:p>
          <a:p>
            <a:r>
              <a:rPr lang="zh-TW" altLang="en-US" sz="2400" dirty="0">
                <a:solidFill>
                  <a:schemeClr val="tx1"/>
                </a:solidFill>
                <a:latin typeface="標楷體" panose="03000509000000000000" pitchFamily="65" charset="-120"/>
                <a:ea typeface="標楷體" panose="03000509000000000000" pitchFamily="65" charset="-120"/>
              </a:rPr>
              <a:t>不能配對的結果報告</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學生離校匯報表</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學校推薦學生車船津貼匯報表</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學校書薄津貼</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車船津貼酌情推薦</a:t>
            </a:r>
          </a:p>
          <a:p>
            <a:r>
              <a:rPr lang="zh-TW" altLang="en-US" sz="2400" dirty="0">
                <a:solidFill>
                  <a:schemeClr val="tx1"/>
                </a:solidFill>
                <a:latin typeface="標楷體" panose="03000509000000000000" pitchFamily="65" charset="-120"/>
                <a:ea typeface="標楷體" panose="03000509000000000000" pitchFamily="65" charset="-120"/>
              </a:rPr>
              <a:t>學校資料。</a:t>
            </a:r>
            <a:endParaRPr lang="en-US" altLang="zh-TW" sz="2400" dirty="0">
              <a:solidFill>
                <a:schemeClr val="tx1"/>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363" y="4131078"/>
            <a:ext cx="5926781" cy="2214246"/>
          </a:xfrm>
          <a:prstGeom prst="rect">
            <a:avLst/>
          </a:prstGeom>
        </p:spPr>
      </p:pic>
    </p:spTree>
    <p:extLst>
      <p:ext uri="{BB962C8B-B14F-4D97-AF65-F5344CB8AC3E}">
        <p14:creationId xmlns:p14="http://schemas.microsoft.com/office/powerpoint/2010/main" val="20656189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007605" y="2464981"/>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TW" sz="3000" dirty="0">
                <a:solidFill>
                  <a:schemeClr val="tx1"/>
                </a:solidFill>
                <a:latin typeface="標楷體" panose="03000509000000000000" pitchFamily="65" charset="-120"/>
                <a:ea typeface="標楷體" panose="03000509000000000000" pitchFamily="65" charset="-120"/>
              </a:rPr>
              <a:t>2.5.3 </a:t>
            </a:r>
            <a:r>
              <a:rPr lang="zh-TW" altLang="en-US" sz="3000" dirty="0">
                <a:solidFill>
                  <a:schemeClr val="tx1"/>
                </a:solidFill>
                <a:latin typeface="標楷體" panose="03000509000000000000" pitchFamily="65" charset="-120"/>
                <a:ea typeface="標楷體" panose="03000509000000000000" pitchFamily="65" charset="-120"/>
              </a:rPr>
              <a:t>已確定外發資料</a:t>
            </a:r>
            <a:endParaRPr lang="en-US" altLang="zh-TW" sz="3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Tree>
    <p:extLst>
      <p:ext uri="{BB962C8B-B14F-4D97-AF65-F5344CB8AC3E}">
        <p14:creationId xmlns:p14="http://schemas.microsoft.com/office/powerpoint/2010/main" val="329905176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1982" y="1196752"/>
            <a:ext cx="7536476" cy="2308324"/>
          </a:xfrm>
          <a:prstGeom prst="rect">
            <a:avLst/>
          </a:prstGeom>
        </p:spPr>
        <p:txBody>
          <a:bodyPr wrap="square">
            <a:spAutoFit/>
          </a:bodyPr>
          <a:lstStyle/>
          <a:p>
            <a:r>
              <a:rPr lang="zh-TW" altLang="en-US" sz="2400" dirty="0">
                <a:solidFill>
                  <a:schemeClr val="tx1"/>
                </a:solidFill>
                <a:latin typeface="標楷體" panose="03000509000000000000" pitchFamily="65" charset="-120"/>
                <a:ea typeface="標楷體" panose="03000509000000000000" pitchFamily="65" charset="-120"/>
              </a:rPr>
              <a:t>用戶可檢視已確定的外發檔案清單。</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1. </a:t>
            </a:r>
            <a:r>
              <a:rPr lang="zh-TW" altLang="en-US" sz="2400" dirty="0">
                <a:solidFill>
                  <a:schemeClr val="tx1"/>
                </a:solidFill>
                <a:latin typeface="標楷體" panose="03000509000000000000" pitchFamily="65" charset="-120"/>
                <a:ea typeface="標楷體" panose="03000509000000000000" pitchFamily="65" charset="-120"/>
              </a:rPr>
              <a:t>從左邊的項目單按</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  [</a:t>
            </a:r>
            <a:r>
              <a:rPr lang="zh-TW" altLang="en-US" sz="2400" dirty="0">
                <a:solidFill>
                  <a:schemeClr val="tx1"/>
                </a:solidFill>
                <a:latin typeface="標楷體" panose="03000509000000000000" pitchFamily="65" charset="-120"/>
                <a:ea typeface="標楷體" panose="03000509000000000000" pitchFamily="65" charset="-120"/>
              </a:rPr>
              <a:t>資料互換</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a:t>
            </a:r>
          </a:p>
          <a:p>
            <a:r>
              <a:rPr lang="en-US" altLang="zh-TW" sz="2400" dirty="0">
                <a:solidFill>
                  <a:schemeClr val="tx1"/>
                </a:solidFill>
                <a:latin typeface="標楷體" panose="03000509000000000000" pitchFamily="65" charset="-120"/>
                <a:ea typeface="標楷體" panose="03000509000000000000" pitchFamily="65" charset="-120"/>
              </a:rPr>
              <a:t>2. </a:t>
            </a:r>
            <a:r>
              <a:rPr lang="zh-TW" altLang="en-US" sz="2400" dirty="0">
                <a:solidFill>
                  <a:schemeClr val="tx1"/>
                </a:solidFill>
                <a:latin typeface="標楷體" panose="03000509000000000000" pitchFamily="65" charset="-120"/>
                <a:ea typeface="標楷體" panose="03000509000000000000" pitchFamily="65" charset="-120"/>
              </a:rPr>
              <a:t>按己確定外發資料標示。</a:t>
            </a:r>
            <a:endParaRPr lang="en-US" altLang="zh-TW" sz="24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mj-ea"/>
              <a:ea typeface="+mj-ea"/>
            </a:endParaRPr>
          </a:p>
          <a:p>
            <a:endParaRPr lang="en-US" altLang="zh-TW" sz="2400" dirty="0">
              <a:solidFill>
                <a:schemeClr val="tx1"/>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032956"/>
            <a:ext cx="5012152" cy="3114346"/>
          </a:xfrm>
          <a:prstGeom prst="rect">
            <a:avLst/>
          </a:prstGeom>
        </p:spPr>
      </p:pic>
      <p:cxnSp>
        <p:nvCxnSpPr>
          <p:cNvPr id="5" name="直線單箭頭接點 4"/>
          <p:cNvCxnSpPr/>
          <p:nvPr/>
        </p:nvCxnSpPr>
        <p:spPr bwMode="auto">
          <a:xfrm>
            <a:off x="3347864" y="2204864"/>
            <a:ext cx="378042" cy="0"/>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774303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30476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HK" altLang="en-US" sz="3000" dirty="0">
                <a:solidFill>
                  <a:srgbClr val="C00000"/>
                </a:solidFill>
                <a:latin typeface="標楷體" panose="03000509000000000000" pitchFamily="65" charset="-120"/>
                <a:ea typeface="標楷體" panose="03000509000000000000" pitchFamily="65" charset="-120"/>
              </a:rPr>
              <a:t>有關匯入</a:t>
            </a:r>
            <a:r>
              <a:rPr lang="en-US" altLang="zh-HK" sz="3000" dirty="0" smtClean="0">
                <a:solidFill>
                  <a:srgbClr val="C00000"/>
                </a:solidFill>
                <a:latin typeface="標楷體" panose="03000509000000000000" pitchFamily="65" charset="-120"/>
                <a:ea typeface="標楷體" panose="03000509000000000000" pitchFamily="65" charset="-120"/>
              </a:rPr>
              <a:t> </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539552" y="1813173"/>
            <a:ext cx="8388932" cy="1938992"/>
          </a:xfrm>
          <a:prstGeom prst="rect">
            <a:avLst/>
          </a:prstGeom>
        </p:spPr>
        <p:txBody>
          <a:bodyPr wrap="square">
            <a:spAutoFit/>
          </a:bodyPr>
          <a:lstStyle/>
          <a:p>
            <a:pPr marL="514350" lvl="0" indent="-514350">
              <a:buAutoNum type="arabicPeriod"/>
            </a:pPr>
            <a:r>
              <a:rPr lang="zh-TW" altLang="en-US" sz="3000" dirty="0" smtClean="0">
                <a:solidFill>
                  <a:srgbClr val="000000"/>
                </a:solidFill>
                <a:latin typeface="標楷體" panose="03000509000000000000" pitchFamily="65" charset="-120"/>
                <a:ea typeface="標楷體" panose="03000509000000000000" pitchFamily="65" charset="-120"/>
              </a:rPr>
              <a:t>匯入</a:t>
            </a:r>
            <a:r>
              <a:rPr lang="zh-TW" altLang="en-US" sz="3000" dirty="0">
                <a:solidFill>
                  <a:srgbClr val="000000"/>
                </a:solidFill>
                <a:latin typeface="標楷體" panose="03000509000000000000" pitchFamily="65" charset="-120"/>
                <a:ea typeface="標楷體" panose="03000509000000000000" pitchFamily="65" charset="-120"/>
              </a:rPr>
              <a:t>「學生資助結果資料檔」前，網上校管系統是否要過渡至相關學年</a:t>
            </a:r>
            <a:r>
              <a:rPr lang="zh-TW" altLang="en-US" sz="3000" dirty="0" smtClean="0">
                <a:solidFill>
                  <a:srgbClr val="000000"/>
                </a:solidFill>
                <a:latin typeface="標楷體" panose="03000509000000000000" pitchFamily="65" charset="-120"/>
                <a:ea typeface="標楷體" panose="03000509000000000000" pitchFamily="65" charset="-120"/>
              </a:rPr>
              <a:t>？</a:t>
            </a:r>
            <a:endParaRPr lang="en-US" altLang="zh-TW" sz="3000" dirty="0" smtClean="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為什麼在新的「學生資助結果資料檔」到達後便不能匯入先前的「學生資助結果資料檔」</a:t>
            </a:r>
            <a:r>
              <a:rPr lang="en-US" altLang="zh-TW" sz="3000" dirty="0">
                <a:solidFill>
                  <a:srgbClr val="00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8827762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12474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HK" altLang="en-US" sz="3000" dirty="0">
                <a:solidFill>
                  <a:srgbClr val="C00000"/>
                </a:solidFill>
                <a:latin typeface="標楷體" panose="03000509000000000000" pitchFamily="65" charset="-120"/>
                <a:ea typeface="標楷體" panose="03000509000000000000" pitchFamily="65" charset="-120"/>
              </a:rPr>
              <a:t>有關匯入</a:t>
            </a:r>
            <a:r>
              <a:rPr lang="en-US" altLang="zh-HK" sz="3000" dirty="0" smtClean="0">
                <a:solidFill>
                  <a:srgbClr val="C00000"/>
                </a:solidFill>
                <a:latin typeface="標楷體" panose="03000509000000000000" pitchFamily="65" charset="-120"/>
                <a:ea typeface="標楷體" panose="03000509000000000000" pitchFamily="65" charset="-120"/>
              </a:rPr>
              <a:t> </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539552" y="1582341"/>
            <a:ext cx="8388932" cy="5447645"/>
          </a:xfrm>
          <a:prstGeom prst="rect">
            <a:avLst/>
          </a:prstGeom>
        </p:spPr>
        <p:txBody>
          <a:bodyPr wrap="square">
            <a:spAutoFit/>
          </a:bodyPr>
          <a:lstStyle/>
          <a:p>
            <a:pPr marL="514350" lvl="0" indent="-514350">
              <a:buAutoNum type="arabicPeriod"/>
            </a:pPr>
            <a:r>
              <a:rPr lang="zh-TW" altLang="en-US" sz="2400" dirty="0" smtClean="0">
                <a:solidFill>
                  <a:srgbClr val="000000"/>
                </a:solidFill>
                <a:latin typeface="標楷體" panose="03000509000000000000" pitchFamily="65" charset="-120"/>
                <a:ea typeface="標楷體" panose="03000509000000000000" pitchFamily="65" charset="-120"/>
              </a:rPr>
              <a:t>匯入</a:t>
            </a:r>
            <a:r>
              <a:rPr lang="zh-TW" altLang="en-US" sz="2400" dirty="0">
                <a:solidFill>
                  <a:srgbClr val="000000"/>
                </a:solidFill>
                <a:latin typeface="標楷體" panose="03000509000000000000" pitchFamily="65" charset="-120"/>
                <a:ea typeface="標楷體" panose="03000509000000000000" pitchFamily="65" charset="-120"/>
              </a:rPr>
              <a:t>「學生資助結果資料檔」前，網上校管系統是否要過渡至相關學年</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不需要。學校只要在網上校管系統開始相關學年並為學生建立相關學年的在學紀錄即可。換句話說，學校要在匯入「學生資助結果資料檔」前完成學生升級或留級等操作。</a:t>
            </a:r>
            <a:endParaRPr lang="en-US" altLang="zh-TW" sz="2400" dirty="0" smtClean="0">
              <a:solidFill>
                <a:srgbClr val="FF0000"/>
              </a:solidFill>
              <a:latin typeface="標楷體" panose="03000509000000000000" pitchFamily="65" charset="-120"/>
              <a:ea typeface="標楷體" panose="03000509000000000000" pitchFamily="65" charset="-120"/>
            </a:endParaRPr>
          </a:p>
          <a:p>
            <a:pPr lvl="0"/>
            <a:r>
              <a:rPr lang="en-US" altLang="zh-TW" sz="2400" dirty="0" smtClean="0">
                <a:solidFill>
                  <a:srgbClr val="000000"/>
                </a:solidFill>
                <a:latin typeface="標楷體" panose="03000509000000000000" pitchFamily="65" charset="-120"/>
                <a:ea typeface="標楷體" panose="03000509000000000000" pitchFamily="65" charset="-120"/>
              </a:rPr>
              <a:t>2. </a:t>
            </a:r>
            <a:r>
              <a:rPr lang="zh-TW" altLang="en-US" sz="2400" dirty="0" smtClean="0">
                <a:solidFill>
                  <a:srgbClr val="000000"/>
                </a:solidFill>
                <a:latin typeface="標楷體" panose="03000509000000000000" pitchFamily="65" charset="-120"/>
                <a:ea typeface="標楷體" panose="03000509000000000000" pitchFamily="65" charset="-120"/>
              </a:rPr>
              <a:t>為什麼</a:t>
            </a:r>
            <a:r>
              <a:rPr lang="zh-TW" altLang="en-US" sz="2400" dirty="0">
                <a:solidFill>
                  <a:srgbClr val="000000"/>
                </a:solidFill>
                <a:latin typeface="標楷體" panose="03000509000000000000" pitchFamily="65" charset="-120"/>
                <a:ea typeface="標楷體" panose="03000509000000000000" pitchFamily="65" charset="-120"/>
              </a:rPr>
              <a:t>在新的「學生資助結果資料檔」到達後便不能匯入先前的「學生資助結果資料檔」</a:t>
            </a:r>
            <a:r>
              <a:rPr lang="en-US" altLang="zh-TW" sz="2400" dirty="0" smtClean="0">
                <a:solidFill>
                  <a:srgbClr val="000000"/>
                </a:solidFill>
                <a:latin typeface="標楷體" panose="03000509000000000000" pitchFamily="65" charset="-120"/>
                <a:ea typeface="標楷體" panose="03000509000000000000" pitchFamily="65" charset="-120"/>
              </a:rPr>
              <a:t>﹖</a:t>
            </a:r>
          </a:p>
          <a:p>
            <a:pPr lvl="0"/>
            <a:r>
              <a:rPr lang="zh-TW" altLang="en-US" sz="2400" dirty="0">
                <a:solidFill>
                  <a:srgbClr val="FF0000"/>
                </a:solidFill>
                <a:latin typeface="標楷體" panose="03000509000000000000" pitchFamily="65" charset="-120"/>
                <a:ea typeface="標楷體" panose="03000509000000000000" pitchFamily="65" charset="-120"/>
              </a:rPr>
              <a:t>由於較後發放的「學生資助結果資料檔」已包含了上一次「學生資助結果資料檔」內的所有學生紀錄及其更新資料。因此，當最新的資料檔到達後，前一次未被匯入的資料檔將會自動失效而不能被匯入。用戶應不時留意首頁的提示訊息並適時匯入資料檔以更新學生的資助紀錄。</a:t>
            </a:r>
          </a:p>
          <a:p>
            <a:pPr lvl="0"/>
            <a:endParaRPr lang="zh-TW" altLang="en-US" sz="3000" dirty="0">
              <a:solidFill>
                <a:srgbClr val="000000"/>
              </a:solidFill>
              <a:latin typeface="標楷體" panose="03000509000000000000" pitchFamily="65" charset="-120"/>
              <a:ea typeface="標楷體" panose="03000509000000000000" pitchFamily="65" charset="-120"/>
            </a:endParaRPr>
          </a:p>
          <a:p>
            <a:pPr lvl="0"/>
            <a:endParaRPr lang="en-US" altLang="zh-TW" sz="30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8991777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99692" y="1164371"/>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TW" altLang="en-US" sz="3000" dirty="0">
                <a:solidFill>
                  <a:srgbClr val="C00000"/>
                </a:solidFill>
                <a:latin typeface="標楷體" panose="03000509000000000000" pitchFamily="65" charset="-120"/>
                <a:ea typeface="標楷體" panose="03000509000000000000" pitchFamily="65" charset="-120"/>
              </a:rPr>
              <a:t>有關資料編修</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323528" y="1664804"/>
            <a:ext cx="8604956" cy="4247317"/>
          </a:xfrm>
          <a:prstGeom prst="rect">
            <a:avLst/>
          </a:prstGeom>
        </p:spPr>
        <p:txBody>
          <a:bodyPr wrap="square">
            <a:spAutoFit/>
          </a:bodyPr>
          <a:lstStyle/>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應該於什麼時候交回以下外發資料到學生資助處</a:t>
            </a:r>
            <a:r>
              <a:rPr lang="zh-TW" altLang="en-US" sz="3000" dirty="0" smtClean="0">
                <a:solidFill>
                  <a:srgbClr val="000000"/>
                </a:solidFill>
                <a:latin typeface="標楷體" panose="03000509000000000000" pitchFamily="65" charset="-120"/>
                <a:ea typeface="標楷體" panose="03000509000000000000" pitchFamily="65" charset="-120"/>
              </a:rPr>
              <a:t>？</a:t>
            </a:r>
            <a:endParaRPr lang="en-US" altLang="zh-TW" sz="3000" dirty="0" smtClean="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為什麼在職家庭及學生資助事務處</a:t>
            </a:r>
            <a:r>
              <a:rPr lang="en-US" altLang="zh-TW" sz="3000" dirty="0">
                <a:solidFill>
                  <a:srgbClr val="000000"/>
                </a:solidFill>
                <a:latin typeface="標楷體" panose="03000509000000000000" pitchFamily="65" charset="-120"/>
                <a:ea typeface="標楷體" panose="03000509000000000000" pitchFamily="65" charset="-120"/>
              </a:rPr>
              <a:t>(</a:t>
            </a:r>
            <a:r>
              <a:rPr lang="zh-TW" altLang="en-US" sz="3000" dirty="0">
                <a:solidFill>
                  <a:srgbClr val="000000"/>
                </a:solidFill>
                <a:latin typeface="標楷體" panose="03000509000000000000" pitchFamily="65" charset="-120"/>
                <a:ea typeface="標楷體" panose="03000509000000000000" pitchFamily="65" charset="-120"/>
              </a:rPr>
              <a:t>學生資助處</a:t>
            </a:r>
            <a:r>
              <a:rPr lang="en-US" altLang="zh-TW" sz="3000" dirty="0">
                <a:solidFill>
                  <a:srgbClr val="000000"/>
                </a:solidFill>
                <a:latin typeface="標楷體" panose="03000509000000000000" pitchFamily="65" charset="-120"/>
                <a:ea typeface="標楷體" panose="03000509000000000000" pitchFamily="65" charset="-120"/>
              </a:rPr>
              <a:t>)</a:t>
            </a:r>
            <a:r>
              <a:rPr lang="zh-TW" altLang="en-US" sz="3000" dirty="0">
                <a:solidFill>
                  <a:srgbClr val="000000"/>
                </a:solidFill>
                <a:latin typeface="標楷體" panose="03000509000000000000" pitchFamily="65" charset="-120"/>
                <a:ea typeface="標楷體" panose="03000509000000000000" pitchFamily="65" charset="-120"/>
              </a:rPr>
              <a:t>」模組內顯示的學年與網上校管系統的現行學年不同</a:t>
            </a:r>
            <a:r>
              <a:rPr lang="zh-TW" altLang="en-US" sz="3000" dirty="0" smtClean="0">
                <a:solidFill>
                  <a:srgbClr val="000000"/>
                </a:solidFill>
                <a:latin typeface="標楷體" panose="03000509000000000000" pitchFamily="65" charset="-120"/>
                <a:ea typeface="標楷體" panose="03000509000000000000" pitchFamily="65" charset="-120"/>
              </a:rPr>
              <a:t>？</a:t>
            </a:r>
            <a:endParaRPr lang="en-US" altLang="zh-TW" sz="3000" dirty="0" smtClean="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編修版面中的星號</a:t>
            </a:r>
            <a:r>
              <a:rPr lang="en-US" altLang="zh-TW" sz="3000" dirty="0">
                <a:solidFill>
                  <a:srgbClr val="000000"/>
                </a:solidFill>
                <a:latin typeface="標楷體" panose="03000509000000000000" pitchFamily="65" charset="-120"/>
                <a:ea typeface="標楷體" panose="03000509000000000000" pitchFamily="65" charset="-120"/>
              </a:rPr>
              <a:t>(*)</a:t>
            </a:r>
            <a:r>
              <a:rPr lang="zh-TW" altLang="en-US" sz="3000" dirty="0">
                <a:solidFill>
                  <a:srgbClr val="000000"/>
                </a:solidFill>
                <a:latin typeface="標楷體" panose="03000509000000000000" pitchFamily="65" charset="-120"/>
                <a:ea typeface="標楷體" panose="03000509000000000000" pitchFamily="65" charset="-120"/>
              </a:rPr>
              <a:t>代表什麼</a:t>
            </a:r>
            <a:r>
              <a:rPr lang="zh-TW" altLang="en-US" sz="3000" dirty="0" smtClean="0">
                <a:solidFill>
                  <a:srgbClr val="000000"/>
                </a:solidFill>
                <a:latin typeface="標楷體" panose="03000509000000000000" pitchFamily="65" charset="-120"/>
                <a:ea typeface="標楷體" panose="03000509000000000000" pitchFamily="65" charset="-120"/>
              </a:rPr>
              <a:t>？</a:t>
            </a:r>
            <a:endParaRPr lang="en-US" altLang="zh-TW" sz="3000" dirty="0" smtClean="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若要酌情推薦不存在於「學生資助結果資料檔」的學生，學校如何取得學資處編配予該生的學生檔案編號？</a:t>
            </a:r>
            <a:endParaRPr lang="en-US" altLang="zh-TW" sz="30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955087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99692" y="1164371"/>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TW" altLang="en-US" sz="3000" dirty="0">
                <a:solidFill>
                  <a:srgbClr val="C00000"/>
                </a:solidFill>
                <a:latin typeface="標楷體" panose="03000509000000000000" pitchFamily="65" charset="-120"/>
                <a:ea typeface="標楷體" panose="03000509000000000000" pitchFamily="65" charset="-120"/>
              </a:rPr>
              <a:t>有關資料編修</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323528" y="1664804"/>
            <a:ext cx="8604956" cy="461665"/>
          </a:xfrm>
          <a:prstGeom prst="rect">
            <a:avLst/>
          </a:prstGeom>
        </p:spPr>
        <p:txBody>
          <a:bodyPr wrap="square">
            <a:spAutoFit/>
          </a:bodyPr>
          <a:lstStyle/>
          <a:p>
            <a:pPr marL="514350" lvl="0" indent="-514350">
              <a:buAutoNum type="arabicPeriod"/>
            </a:pPr>
            <a:r>
              <a:rPr lang="zh-TW" altLang="en-US" sz="2400" dirty="0">
                <a:solidFill>
                  <a:srgbClr val="000000"/>
                </a:solidFill>
                <a:latin typeface="標楷體" panose="03000509000000000000" pitchFamily="65" charset="-120"/>
                <a:ea typeface="標楷體" panose="03000509000000000000" pitchFamily="65" charset="-120"/>
              </a:rPr>
              <a:t>應該於什麼時候交回以下外發資料到學生資助處</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a:solidFill>
                <a:srgbClr val="000000"/>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783686482"/>
              </p:ext>
            </p:extLst>
          </p:nvPr>
        </p:nvGraphicFramePr>
        <p:xfrm>
          <a:off x="1458464" y="2126469"/>
          <a:ext cx="7011888" cy="4316202"/>
        </p:xfrm>
        <a:graphic>
          <a:graphicData uri="http://schemas.openxmlformats.org/drawingml/2006/table">
            <a:tbl>
              <a:tblPr/>
              <a:tblGrid>
                <a:gridCol w="2734636">
                  <a:extLst>
                    <a:ext uri="{9D8B030D-6E8A-4147-A177-3AD203B41FA5}">
                      <a16:colId xmlns:a16="http://schemas.microsoft.com/office/drawing/2014/main" val="3586800847"/>
                    </a:ext>
                  </a:extLst>
                </a:gridCol>
                <a:gridCol w="4277252">
                  <a:extLst>
                    <a:ext uri="{9D8B030D-6E8A-4147-A177-3AD203B41FA5}">
                      <a16:colId xmlns:a16="http://schemas.microsoft.com/office/drawing/2014/main" val="511022550"/>
                    </a:ext>
                  </a:extLst>
                </a:gridCol>
              </a:tblGrid>
              <a:tr h="450010">
                <a:tc>
                  <a:txBody>
                    <a:bodyPr/>
                    <a:lstStyle/>
                    <a:p>
                      <a:pPr algn="l" fontAlgn="t" latinLnBrk="0"/>
                      <a:r>
                        <a:rPr lang="zh-HK" altLang="en-US" sz="1200" dirty="0">
                          <a:effectLst/>
                          <a:latin typeface="標楷體" panose="03000509000000000000" pitchFamily="65" charset="-120"/>
                          <a:ea typeface="標楷體" panose="03000509000000000000" pitchFamily="65" charset="-120"/>
                        </a:rPr>
                        <a:t>外發資料</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HK" altLang="en-US" sz="1200">
                          <a:effectLst/>
                          <a:latin typeface="標楷體" panose="03000509000000000000" pitchFamily="65" charset="-120"/>
                          <a:ea typeface="標楷體" panose="03000509000000000000" pitchFamily="65" charset="-120"/>
                        </a:rPr>
                        <a:t>交回時限</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9709725"/>
                  </a:ext>
                </a:extLst>
              </a:tr>
              <a:tr h="450010">
                <a:tc>
                  <a:txBody>
                    <a:bodyPr/>
                    <a:lstStyle/>
                    <a:p>
                      <a:pPr algn="l" fontAlgn="t" latinLnBrk="0"/>
                      <a:r>
                        <a:rPr lang="zh-TW" altLang="en-US" sz="1200">
                          <a:effectLst/>
                          <a:latin typeface="標楷體" panose="03000509000000000000" pitchFamily="65" charset="-120"/>
                          <a:ea typeface="標楷體" panose="03000509000000000000" pitchFamily="65" charset="-120"/>
                        </a:rPr>
                        <a:t>不能配對的結果報告</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TW" altLang="en-US" sz="1200">
                          <a:effectLst/>
                          <a:latin typeface="標楷體" panose="03000509000000000000" pitchFamily="65" charset="-120"/>
                          <a:ea typeface="標楷體" panose="03000509000000000000" pitchFamily="65" charset="-120"/>
                        </a:rPr>
                        <a:t>收到「學生資助結果資料檔」一星期內。</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965720"/>
                  </a:ext>
                </a:extLst>
              </a:tr>
              <a:tr h="450010">
                <a:tc>
                  <a:txBody>
                    <a:bodyPr/>
                    <a:lstStyle/>
                    <a:p>
                      <a:pPr algn="l" fontAlgn="t" latinLnBrk="0"/>
                      <a:r>
                        <a:rPr lang="zh-TW" altLang="en-US" sz="1200">
                          <a:effectLst/>
                          <a:latin typeface="標楷體" panose="03000509000000000000" pitchFamily="65" charset="-120"/>
                          <a:ea typeface="標楷體" panose="03000509000000000000" pitchFamily="65" charset="-120"/>
                        </a:rPr>
                        <a:t>學生離校匯報表</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TW" altLang="en-US" sz="1200">
                          <a:effectLst/>
                          <a:latin typeface="標楷體" panose="03000509000000000000" pitchFamily="65" charset="-120"/>
                          <a:ea typeface="標楷體" panose="03000509000000000000" pitchFamily="65" charset="-120"/>
                        </a:rPr>
                        <a:t>收到「學生資助結果資料檔」一星期內。</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7369394"/>
                  </a:ext>
                </a:extLst>
              </a:tr>
              <a:tr h="587759">
                <a:tc>
                  <a:txBody>
                    <a:bodyPr/>
                    <a:lstStyle/>
                    <a:p>
                      <a:pPr algn="l" fontAlgn="t" latinLnBrk="0"/>
                      <a:r>
                        <a:rPr lang="zh-TW" altLang="en-US" sz="1200">
                          <a:effectLst/>
                          <a:latin typeface="標楷體" panose="03000509000000000000" pitchFamily="65" charset="-120"/>
                          <a:ea typeface="標楷體" panose="03000509000000000000" pitchFamily="65" charset="-120"/>
                        </a:rPr>
                        <a:t>學校推薦學生車船津貼匯報表</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TW" altLang="en-US" sz="1200" dirty="0">
                          <a:effectLst/>
                          <a:latin typeface="標楷體" panose="03000509000000000000" pitchFamily="65" charset="-120"/>
                          <a:ea typeface="標楷體" panose="03000509000000000000" pitchFamily="65" charset="-120"/>
                        </a:rPr>
                        <a:t>收到「學生資助結果資料檔」一星期內（如有學生的「是否需要推薦學生車船津貼」示標為「</a:t>
                      </a:r>
                      <a:r>
                        <a:rPr lang="en-US" altLang="zh-TW" sz="1200" dirty="0">
                          <a:effectLst/>
                          <a:latin typeface="標楷體" panose="03000509000000000000" pitchFamily="65" charset="-120"/>
                          <a:ea typeface="標楷體" panose="03000509000000000000" pitchFamily="65" charset="-120"/>
                        </a:rPr>
                        <a:t>Y</a:t>
                      </a:r>
                      <a:r>
                        <a:rPr lang="zh-TW" altLang="en-US" sz="1200" dirty="0">
                          <a:effectLst/>
                          <a:latin typeface="標楷體" panose="03000509000000000000" pitchFamily="65" charset="-120"/>
                          <a:ea typeface="標楷體" panose="03000509000000000000" pitchFamily="65" charset="-120"/>
                        </a:rPr>
                        <a:t>」）。</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2401341"/>
                  </a:ext>
                </a:extLst>
              </a:tr>
              <a:tr h="450010">
                <a:tc>
                  <a:txBody>
                    <a:bodyPr/>
                    <a:lstStyle/>
                    <a:p>
                      <a:pPr algn="l" fontAlgn="t" latinLnBrk="0"/>
                      <a:r>
                        <a:rPr lang="zh-TW" altLang="en-US" sz="1200">
                          <a:effectLst/>
                          <a:latin typeface="標楷體" panose="03000509000000000000" pitchFamily="65" charset="-120"/>
                          <a:ea typeface="標楷體" panose="03000509000000000000" pitchFamily="65" charset="-120"/>
                        </a:rPr>
                        <a:t>學校書簿津貼</a:t>
                      </a:r>
                      <a:r>
                        <a:rPr lang="en-US" altLang="zh-TW" sz="1200">
                          <a:effectLst/>
                          <a:latin typeface="標楷體" panose="03000509000000000000" pitchFamily="65" charset="-120"/>
                          <a:ea typeface="標楷體" panose="03000509000000000000" pitchFamily="65" charset="-120"/>
                        </a:rPr>
                        <a:t>/</a:t>
                      </a:r>
                      <a:r>
                        <a:rPr lang="zh-TW" altLang="en-US" sz="1200">
                          <a:effectLst/>
                          <a:latin typeface="標楷體" panose="03000509000000000000" pitchFamily="65" charset="-120"/>
                          <a:ea typeface="標楷體" panose="03000509000000000000" pitchFamily="65" charset="-120"/>
                        </a:rPr>
                        <a:t>車船津貼酌情推薦</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TW" altLang="en-US" sz="1200">
                          <a:effectLst/>
                          <a:latin typeface="標楷體" panose="03000509000000000000" pitchFamily="65" charset="-120"/>
                          <a:ea typeface="標楷體" panose="03000509000000000000" pitchFamily="65" charset="-120"/>
                        </a:rPr>
                        <a:t>任何時候，按實際需要而定。</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4798247"/>
                  </a:ext>
                </a:extLst>
              </a:tr>
              <a:tr h="725508">
                <a:tc>
                  <a:txBody>
                    <a:bodyPr/>
                    <a:lstStyle/>
                    <a:p>
                      <a:pPr algn="l" fontAlgn="t" latinLnBrk="0"/>
                      <a:r>
                        <a:rPr lang="zh-HK" altLang="en-US" sz="1200">
                          <a:effectLst/>
                          <a:latin typeface="標楷體" panose="03000509000000000000" pitchFamily="65" charset="-120"/>
                          <a:ea typeface="標楷體" panose="03000509000000000000" pitchFamily="65" charset="-120"/>
                        </a:rPr>
                        <a:t>學校資料</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latinLnBrk="0"/>
                      <a:r>
                        <a:rPr lang="zh-TW" altLang="en-US" sz="1200" dirty="0">
                          <a:effectLst/>
                          <a:latin typeface="標楷體" panose="03000509000000000000" pitchFamily="65" charset="-120"/>
                          <a:ea typeface="標楷體" panose="03000509000000000000" pitchFamily="65" charset="-120"/>
                        </a:rPr>
                        <a:t>當相關的學校資料被更改後。</a:t>
                      </a:r>
                      <a:r>
                        <a:rPr lang="en-US" altLang="zh-TW" sz="1200" dirty="0">
                          <a:effectLst/>
                          <a:latin typeface="標楷體" panose="03000509000000000000" pitchFamily="65" charset="-120"/>
                          <a:ea typeface="標楷體" panose="03000509000000000000" pitchFamily="65" charset="-120"/>
                        </a:rPr>
                        <a:t>(</a:t>
                      </a:r>
                      <a:r>
                        <a:rPr lang="zh-TW" altLang="en-US" sz="1200" dirty="0">
                          <a:effectLst/>
                          <a:latin typeface="標楷體" panose="03000509000000000000" pitchFamily="65" charset="-120"/>
                          <a:ea typeface="標楷體" panose="03000509000000000000" pitchFamily="65" charset="-120"/>
                        </a:rPr>
                        <a:t>請注意，但凡學校資料更改涉及搬遷地址，學校除了透過網上校管系統呈報外，亦應盡早通知所屬的「在職家庭及學生資助事務處</a:t>
                      </a:r>
                      <a:r>
                        <a:rPr lang="en-US" altLang="zh-TW" sz="1200" dirty="0">
                          <a:effectLst/>
                          <a:latin typeface="標楷體" panose="03000509000000000000" pitchFamily="65" charset="-120"/>
                          <a:ea typeface="標楷體" panose="03000509000000000000" pitchFamily="65" charset="-120"/>
                        </a:rPr>
                        <a:t>(</a:t>
                      </a:r>
                      <a:r>
                        <a:rPr lang="zh-TW" altLang="en-US" sz="1200" dirty="0">
                          <a:effectLst/>
                          <a:latin typeface="標楷體" panose="03000509000000000000" pitchFamily="65" charset="-120"/>
                          <a:ea typeface="標楷體" panose="03000509000000000000" pitchFamily="65" charset="-120"/>
                        </a:rPr>
                        <a:t>學生資助處</a:t>
                      </a:r>
                      <a:r>
                        <a:rPr lang="en-US" altLang="zh-TW" sz="1200" dirty="0">
                          <a:effectLst/>
                          <a:latin typeface="標楷體" panose="03000509000000000000" pitchFamily="65" charset="-120"/>
                          <a:ea typeface="標楷體" panose="03000509000000000000" pitchFamily="65" charset="-120"/>
                        </a:rPr>
                        <a:t>)</a:t>
                      </a:r>
                      <a:r>
                        <a:rPr lang="zh-TW" altLang="en-US" sz="1200" dirty="0">
                          <a:effectLst/>
                          <a:latin typeface="標楷體" panose="03000509000000000000" pitchFamily="65" charset="-120"/>
                          <a:ea typeface="標楷體" panose="03000509000000000000" pitchFamily="65" charset="-120"/>
                        </a:rPr>
                        <a:t>地區資助主任」。</a:t>
                      </a:r>
                      <a:r>
                        <a:rPr lang="en-US" altLang="zh-TW" sz="1200" dirty="0">
                          <a:effectLst/>
                          <a:latin typeface="標楷體" panose="03000509000000000000" pitchFamily="65" charset="-120"/>
                          <a:ea typeface="標楷體" panose="03000509000000000000" pitchFamily="65" charset="-120"/>
                        </a:rPr>
                        <a:t>)</a:t>
                      </a:r>
                    </a:p>
                  </a:txBody>
                  <a:tcPr marL="124370" marR="124370" marT="414567"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961964"/>
                  </a:ext>
                </a:extLst>
              </a:tr>
            </a:tbl>
          </a:graphicData>
        </a:graphic>
      </p:graphicFrame>
    </p:spTree>
    <p:extLst>
      <p:ext uri="{BB962C8B-B14F-4D97-AF65-F5344CB8AC3E}">
        <p14:creationId xmlns:p14="http://schemas.microsoft.com/office/powerpoint/2010/main" val="106286534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99692" y="1031081"/>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TW" altLang="en-US" sz="3000" dirty="0">
                <a:solidFill>
                  <a:srgbClr val="C00000"/>
                </a:solidFill>
                <a:latin typeface="標楷體" panose="03000509000000000000" pitchFamily="65" charset="-120"/>
                <a:ea typeface="標楷體" panose="03000509000000000000" pitchFamily="65" charset="-120"/>
              </a:rPr>
              <a:t>有關資料編修</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323528" y="1484784"/>
            <a:ext cx="8604956" cy="4893647"/>
          </a:xfrm>
          <a:prstGeom prst="rect">
            <a:avLst/>
          </a:prstGeom>
        </p:spPr>
        <p:txBody>
          <a:bodyPr wrap="square">
            <a:spAutoFit/>
          </a:bodyPr>
          <a:lstStyle/>
          <a:p>
            <a:pPr lvl="0"/>
            <a:r>
              <a:rPr lang="en-US" altLang="zh-TW" sz="2400" dirty="0" smtClean="0">
                <a:solidFill>
                  <a:srgbClr val="000000"/>
                </a:solidFill>
                <a:latin typeface="標楷體" panose="03000509000000000000" pitchFamily="65" charset="-120"/>
                <a:ea typeface="標楷體" panose="03000509000000000000" pitchFamily="65" charset="-120"/>
              </a:rPr>
              <a:t>2.</a:t>
            </a:r>
            <a:r>
              <a:rPr lang="zh-TW" altLang="en-US" sz="2400" dirty="0" smtClean="0">
                <a:solidFill>
                  <a:srgbClr val="000000"/>
                </a:solidFill>
                <a:latin typeface="標楷體" panose="03000509000000000000" pitchFamily="65" charset="-120"/>
                <a:ea typeface="標楷體" panose="03000509000000000000" pitchFamily="65" charset="-120"/>
              </a:rPr>
              <a:t>為什麼</a:t>
            </a:r>
            <a:r>
              <a:rPr lang="zh-TW" altLang="en-US" sz="2400" dirty="0">
                <a:solidFill>
                  <a:srgbClr val="000000"/>
                </a:solidFill>
                <a:latin typeface="標楷體" panose="03000509000000000000" pitchFamily="65" charset="-120"/>
                <a:ea typeface="標楷體" panose="03000509000000000000" pitchFamily="65" charset="-120"/>
              </a:rPr>
              <a:t>在職家庭及學生資助事務處</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學生資助處</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」模組內顯示的學年與網上校管系統的現行學年不同</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「在職家庭及學生資助事務處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學生資助處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」模組內的學年是以學生資助處的資料為準，因此未必與網上校管系統的現學年相同</a:t>
            </a:r>
            <a:r>
              <a:rPr lang="zh-TW" altLang="en-US" sz="2400" dirty="0" smtClean="0">
                <a:solidFill>
                  <a:srgbClr val="FF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en-US" altLang="zh-TW" sz="2400" dirty="0" smtClean="0">
                <a:solidFill>
                  <a:srgbClr val="000000"/>
                </a:solidFill>
                <a:latin typeface="標楷體" panose="03000509000000000000" pitchFamily="65" charset="-120"/>
                <a:ea typeface="標楷體" panose="03000509000000000000" pitchFamily="65" charset="-120"/>
              </a:rPr>
              <a:t>3.</a:t>
            </a:r>
            <a:r>
              <a:rPr lang="zh-TW" altLang="en-US" sz="2400" dirty="0" smtClean="0">
                <a:solidFill>
                  <a:srgbClr val="000000"/>
                </a:solidFill>
                <a:latin typeface="標楷體" panose="03000509000000000000" pitchFamily="65" charset="-120"/>
                <a:ea typeface="標楷體" panose="03000509000000000000" pitchFamily="65" charset="-120"/>
              </a:rPr>
              <a:t>編修</a:t>
            </a:r>
            <a:r>
              <a:rPr lang="zh-TW" altLang="en-US" sz="2400" dirty="0">
                <a:solidFill>
                  <a:srgbClr val="000000"/>
                </a:solidFill>
                <a:latin typeface="標楷體" panose="03000509000000000000" pitchFamily="65" charset="-120"/>
                <a:ea typeface="標楷體" panose="03000509000000000000" pitchFamily="65" charset="-120"/>
              </a:rPr>
              <a:t>版面中的星號</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代表什麼</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當用戶匯入相同年度但不同接收時間的「學生資助結果資料檔」後，系統會將最新匯入的資助結果與對上一次匯入的資助結果作比較，當中的更新便會以星號</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標示。</a:t>
            </a:r>
            <a:endParaRPr lang="en-US" altLang="zh-TW" sz="2400" dirty="0" smtClean="0">
              <a:solidFill>
                <a:srgbClr val="FF0000"/>
              </a:solidFill>
              <a:latin typeface="標楷體" panose="03000509000000000000" pitchFamily="65" charset="-120"/>
              <a:ea typeface="標楷體" panose="03000509000000000000" pitchFamily="65" charset="-120"/>
            </a:endParaRPr>
          </a:p>
          <a:p>
            <a:pPr lvl="0"/>
            <a:r>
              <a:rPr lang="en-US" altLang="zh-TW" sz="2400" dirty="0" smtClean="0">
                <a:solidFill>
                  <a:srgbClr val="000000"/>
                </a:solidFill>
                <a:latin typeface="標楷體" panose="03000509000000000000" pitchFamily="65" charset="-120"/>
                <a:ea typeface="標楷體" panose="03000509000000000000" pitchFamily="65" charset="-120"/>
              </a:rPr>
              <a:t>4.</a:t>
            </a:r>
            <a:r>
              <a:rPr lang="zh-TW" altLang="en-US" sz="2400" dirty="0" smtClean="0">
                <a:solidFill>
                  <a:srgbClr val="000000"/>
                </a:solidFill>
                <a:latin typeface="標楷體" panose="03000509000000000000" pitchFamily="65" charset="-120"/>
                <a:ea typeface="標楷體" panose="03000509000000000000" pitchFamily="65" charset="-120"/>
              </a:rPr>
              <a:t>若要</a:t>
            </a:r>
            <a:r>
              <a:rPr lang="zh-TW" altLang="en-US" sz="2400" dirty="0">
                <a:solidFill>
                  <a:srgbClr val="000000"/>
                </a:solidFill>
                <a:latin typeface="標楷體" panose="03000509000000000000" pitchFamily="65" charset="-120"/>
                <a:ea typeface="標楷體" panose="03000509000000000000" pitchFamily="65" charset="-120"/>
              </a:rPr>
              <a:t>酌情推薦不存在於「學生資助結果資料檔」的學生，學校如何取得學資處編配予該生的學生檔案編號</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請向 貴校所屬的「在職家庭及學生資助事務處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學生資助處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地區資助主任」查詢。</a:t>
            </a:r>
            <a:endParaRPr lang="en-US" altLang="zh-TW"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99552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1547664" y="2105853"/>
            <a:ext cx="6588919" cy="3189688"/>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gn="ctr">
              <a:lnSpc>
                <a:spcPct val="150000"/>
              </a:lnSpc>
              <a:spcBef>
                <a:spcPct val="0"/>
              </a:spcBef>
              <a:spcAft>
                <a:spcPts val="3750"/>
              </a:spcAft>
            </a:pPr>
            <a:r>
              <a:rPr lang="zh-TW" altLang="en-US" sz="3000" dirty="0">
                <a:latin typeface="Times New Roman" panose="02020603050405020304" pitchFamily="18" charset="0"/>
                <a:ea typeface="標楷體" panose="03000509000000000000" pitchFamily="65" charset="-120"/>
              </a:rPr>
              <a:t>檢視權限及編配用戶組別</a:t>
            </a:r>
            <a:r>
              <a:rPr lang="en-US" altLang="zh-TW" sz="3000" dirty="0">
                <a:latin typeface="Times New Roman" panose="02020603050405020304" pitchFamily="18" charset="0"/>
                <a:ea typeface="標楷體" panose="03000509000000000000" pitchFamily="65" charset="-120"/>
              </a:rPr>
              <a:t/>
            </a:r>
            <a:br>
              <a:rPr lang="en-US" altLang="zh-TW" sz="3000" dirty="0">
                <a:latin typeface="Times New Roman" panose="02020603050405020304" pitchFamily="18" charset="0"/>
                <a:ea typeface="標楷體" panose="03000509000000000000" pitchFamily="65" charset="-120"/>
              </a:rPr>
            </a:br>
            <a:r>
              <a:rPr lang="zh-TW" altLang="en-US" sz="3000" dirty="0">
                <a:latin typeface="Times New Roman" panose="02020603050405020304" pitchFamily="18" charset="0"/>
                <a:ea typeface="標楷體" panose="03000509000000000000" pitchFamily="65" charset="-120"/>
              </a:rPr>
              <a:t> </a:t>
            </a:r>
            <a:r>
              <a:rPr lang="en-US" altLang="zh-TW" sz="3000" dirty="0">
                <a:latin typeface="Times New Roman" panose="02020603050405020304" pitchFamily="18" charset="0"/>
                <a:ea typeface="標楷體" panose="03000509000000000000" pitchFamily="65" charset="-120"/>
              </a:rPr>
              <a:t>(User Group)</a:t>
            </a:r>
          </a:p>
          <a:p>
            <a:pPr algn="ctr">
              <a:spcBef>
                <a:spcPct val="0"/>
              </a:spcBef>
            </a:pPr>
            <a:r>
              <a:rPr lang="zh-HK" altLang="en-US" sz="2700" dirty="0">
                <a:solidFill>
                  <a:srgbClr val="6600FF"/>
                </a:solidFill>
                <a:latin typeface="Times New Roman" panose="02020603050405020304" pitchFamily="18" charset="0"/>
                <a:ea typeface="標楷體" panose="03000509000000000000" pitchFamily="65" charset="-120"/>
              </a:rPr>
              <a:t>系統保安 </a:t>
            </a:r>
            <a:r>
              <a:rPr lang="en-US" altLang="zh-HK" sz="2700" dirty="0">
                <a:solidFill>
                  <a:srgbClr val="6600FF"/>
                </a:solidFill>
                <a:latin typeface="Times New Roman" panose="02020603050405020304" pitchFamily="18" charset="0"/>
                <a:ea typeface="標楷體" panose="03000509000000000000" pitchFamily="65" charset="-120"/>
              </a:rPr>
              <a:t>&gt; </a:t>
            </a:r>
            <a:r>
              <a:rPr lang="zh-HK" altLang="en-US" sz="2700" dirty="0">
                <a:solidFill>
                  <a:srgbClr val="6600FF"/>
                </a:solidFill>
                <a:latin typeface="Times New Roman" panose="02020603050405020304" pitchFamily="18" charset="0"/>
                <a:ea typeface="標楷體" panose="03000509000000000000" pitchFamily="65" charset="-120"/>
              </a:rPr>
              <a:t>存取控制 </a:t>
            </a:r>
            <a:r>
              <a:rPr lang="en-US" altLang="zh-HK" sz="2700" dirty="0">
                <a:solidFill>
                  <a:srgbClr val="6600FF"/>
                </a:solidFill>
                <a:latin typeface="Times New Roman" panose="02020603050405020304" pitchFamily="18" charset="0"/>
                <a:ea typeface="標楷體" panose="03000509000000000000" pitchFamily="65" charset="-120"/>
              </a:rPr>
              <a:t>&gt; </a:t>
            </a:r>
            <a:r>
              <a:rPr lang="zh-HK" altLang="en-US" sz="2700" dirty="0">
                <a:solidFill>
                  <a:srgbClr val="6600FF"/>
                </a:solidFill>
                <a:latin typeface="Times New Roman" panose="02020603050405020304" pitchFamily="18" charset="0"/>
                <a:ea typeface="標楷體" panose="03000509000000000000" pitchFamily="65" charset="-120"/>
              </a:rPr>
              <a:t>用戶組別 </a:t>
            </a:r>
          </a:p>
          <a:p>
            <a:pPr algn="ctr">
              <a:spcBef>
                <a:spcPct val="0"/>
              </a:spcBef>
            </a:pPr>
            <a:r>
              <a:rPr lang="en-US" altLang="zh-HK" sz="2700" dirty="0">
                <a:solidFill>
                  <a:srgbClr val="6600FF"/>
                </a:solidFill>
                <a:latin typeface="Times New Roman" panose="02020603050405020304" pitchFamily="18" charset="0"/>
                <a:ea typeface="標楷體" panose="03000509000000000000" pitchFamily="65" charset="-120"/>
              </a:rPr>
              <a:t>Security &gt; Access Control &gt; User Group</a:t>
            </a:r>
          </a:p>
          <a:p>
            <a:pPr algn="ctr">
              <a:spcBef>
                <a:spcPct val="0"/>
              </a:spcBef>
            </a:pPr>
            <a:endParaRPr lang="en-US" altLang="zh-HK" sz="2700" dirty="0">
              <a:solidFill>
                <a:srgbClr val="6600FF"/>
              </a:solidFill>
              <a:latin typeface="Times New Roman" panose="02020603050405020304" pitchFamily="18" charset="0"/>
              <a:ea typeface="標楷體" panose="03000509000000000000" pitchFamily="65" charset="-120"/>
            </a:endParaRPr>
          </a:p>
        </p:txBody>
      </p:sp>
      <p:sp>
        <p:nvSpPr>
          <p:cNvPr id="35844" name="Text Box 3"/>
          <p:cNvSpPr txBox="1">
            <a:spLocks noChangeArrowheads="1"/>
          </p:cNvSpPr>
          <p:nvPr/>
        </p:nvSpPr>
        <p:spPr bwMode="auto">
          <a:xfrm>
            <a:off x="1655676" y="998731"/>
            <a:ext cx="6588919" cy="76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en-US" altLang="zh-TW" sz="3000" dirty="0" err="1">
                <a:solidFill>
                  <a:srgbClr val="333399"/>
                </a:solidFill>
                <a:latin typeface="新細明體" panose="02020500000000000000" pitchFamily="18" charset="-120"/>
                <a:ea typeface="新細明體" panose="02020500000000000000" pitchFamily="18" charset="-120"/>
              </a:rPr>
              <a:t>預備工作</a:t>
            </a:r>
            <a:r>
              <a:rPr lang="en-US" altLang="zh-TW" sz="3000" dirty="0">
                <a:solidFill>
                  <a:srgbClr val="333399"/>
                </a:solidFill>
                <a:latin typeface="新細明體" panose="02020500000000000000" pitchFamily="18" charset="-120"/>
                <a:ea typeface="新細明體" panose="02020500000000000000" pitchFamily="18" charset="-120"/>
              </a:rPr>
              <a:t> </a:t>
            </a:r>
            <a:r>
              <a:rPr lang="en-US" altLang="zh-HK" sz="3000" dirty="0">
                <a:solidFill>
                  <a:srgbClr val="333399"/>
                </a:solidFill>
                <a:latin typeface="新細明體" panose="02020500000000000000" pitchFamily="18" charset="-120"/>
                <a:ea typeface="新細明體" panose="02020500000000000000" pitchFamily="18" charset="-120"/>
              </a:rPr>
              <a:t>(1)</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30476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HK" altLang="en-US" sz="3000" dirty="0">
                <a:solidFill>
                  <a:srgbClr val="C00000"/>
                </a:solidFill>
                <a:latin typeface="標楷體" panose="03000509000000000000" pitchFamily="65" charset="-120"/>
                <a:ea typeface="標楷體" panose="03000509000000000000" pitchFamily="65" charset="-120"/>
              </a:rPr>
              <a:t>有關報告</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431540" y="1952836"/>
            <a:ext cx="8388932" cy="2400657"/>
          </a:xfrm>
          <a:prstGeom prst="rect">
            <a:avLst/>
          </a:prstGeom>
        </p:spPr>
        <p:txBody>
          <a:bodyPr wrap="square">
            <a:spAutoFit/>
          </a:bodyPr>
          <a:lstStyle/>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「學校書簿津貼 </a:t>
            </a:r>
            <a:r>
              <a:rPr lang="en-US" altLang="zh-TW" sz="3000" dirty="0">
                <a:solidFill>
                  <a:srgbClr val="000000"/>
                </a:solidFill>
                <a:latin typeface="標楷體" panose="03000509000000000000" pitchFamily="65" charset="-120"/>
                <a:ea typeface="標楷體" panose="03000509000000000000" pitchFamily="65" charset="-120"/>
              </a:rPr>
              <a:t>/ </a:t>
            </a:r>
            <a:r>
              <a:rPr lang="zh-TW" altLang="en-US" sz="3000" dirty="0">
                <a:solidFill>
                  <a:srgbClr val="000000"/>
                </a:solidFill>
                <a:latin typeface="標楷體" panose="03000509000000000000" pitchFamily="65" charset="-120"/>
                <a:ea typeface="標楷體" panose="03000509000000000000" pitchFamily="65" charset="-120"/>
              </a:rPr>
              <a:t>學生車船津貼申請結果跟進報告」是什麼</a:t>
            </a:r>
            <a:r>
              <a:rPr lang="en-US" altLang="zh-TW" sz="3000" dirty="0">
                <a:solidFill>
                  <a:srgbClr val="000000"/>
                </a:solidFill>
                <a:latin typeface="標楷體" panose="03000509000000000000" pitchFamily="65" charset="-120"/>
                <a:ea typeface="標楷體" panose="03000509000000000000" pitchFamily="65" charset="-120"/>
              </a:rPr>
              <a:t>﹖</a:t>
            </a:r>
            <a:r>
              <a:rPr lang="zh-TW" altLang="en-US" sz="3000" dirty="0">
                <a:solidFill>
                  <a:srgbClr val="000000"/>
                </a:solidFill>
                <a:latin typeface="標楷體" panose="03000509000000000000" pitchFamily="65" charset="-120"/>
                <a:ea typeface="標楷體" panose="03000509000000000000" pitchFamily="65" charset="-120"/>
              </a:rPr>
              <a:t>它與「學校書簿津貼 </a:t>
            </a:r>
            <a:r>
              <a:rPr lang="en-US" altLang="zh-TW" sz="3000" dirty="0">
                <a:solidFill>
                  <a:srgbClr val="000000"/>
                </a:solidFill>
                <a:latin typeface="標楷體" panose="03000509000000000000" pitchFamily="65" charset="-120"/>
                <a:ea typeface="標楷體" panose="03000509000000000000" pitchFamily="65" charset="-120"/>
              </a:rPr>
              <a:t>/ </a:t>
            </a:r>
            <a:r>
              <a:rPr lang="zh-TW" altLang="en-US" sz="3000" dirty="0">
                <a:solidFill>
                  <a:srgbClr val="000000"/>
                </a:solidFill>
                <a:latin typeface="標楷體" panose="03000509000000000000" pitchFamily="65" charset="-120"/>
                <a:ea typeface="標楷體" panose="03000509000000000000" pitchFamily="65" charset="-120"/>
              </a:rPr>
              <a:t>學生車船津貼申請結果更新報告」有何分別？為什麼在新的「學生資助結果資料檔」到達後便不能匯入先前的「學生資助結果資料檔」</a:t>
            </a:r>
            <a:r>
              <a:rPr lang="en-US" altLang="zh-TW" sz="3000" dirty="0">
                <a:solidFill>
                  <a:srgbClr val="00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09068101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052736"/>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a:t>
            </a:r>
            <a:r>
              <a:rPr lang="zh-HK" altLang="en-US" sz="3000" dirty="0">
                <a:solidFill>
                  <a:srgbClr val="C00000"/>
                </a:solidFill>
                <a:latin typeface="標楷體" panose="03000509000000000000" pitchFamily="65" charset="-120"/>
                <a:ea typeface="標楷體" panose="03000509000000000000" pitchFamily="65" charset="-120"/>
              </a:rPr>
              <a:t>有關報告</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290972" y="1583847"/>
            <a:ext cx="8388932" cy="4524315"/>
          </a:xfrm>
          <a:prstGeom prst="rect">
            <a:avLst/>
          </a:prstGeom>
        </p:spPr>
        <p:txBody>
          <a:bodyPr wrap="square">
            <a:spAutoFit/>
          </a:bodyPr>
          <a:lstStyle/>
          <a:p>
            <a:pPr marL="514350" lvl="0" indent="-514350">
              <a:buAutoNum type="arabicPeriod"/>
            </a:pPr>
            <a:r>
              <a:rPr lang="zh-TW" altLang="en-US" sz="2400" dirty="0">
                <a:solidFill>
                  <a:srgbClr val="000000"/>
                </a:solidFill>
                <a:latin typeface="標楷體" panose="03000509000000000000" pitchFamily="65" charset="-120"/>
                <a:ea typeface="標楷體" panose="03000509000000000000" pitchFamily="65" charset="-120"/>
              </a:rPr>
              <a:t>「學校書簿津貼 </a:t>
            </a:r>
            <a:r>
              <a:rPr lang="en-US" altLang="zh-TW" sz="2400" dirty="0">
                <a:solidFill>
                  <a:srgbClr val="000000"/>
                </a:solidFill>
                <a:latin typeface="標楷體" panose="03000509000000000000" pitchFamily="65" charset="-120"/>
                <a:ea typeface="標楷體" panose="03000509000000000000" pitchFamily="65" charset="-120"/>
              </a:rPr>
              <a:t>/ </a:t>
            </a:r>
            <a:r>
              <a:rPr lang="zh-TW" altLang="en-US" sz="2400" dirty="0">
                <a:solidFill>
                  <a:srgbClr val="000000"/>
                </a:solidFill>
                <a:latin typeface="標楷體" panose="03000509000000000000" pitchFamily="65" charset="-120"/>
                <a:ea typeface="標楷體" panose="03000509000000000000" pitchFamily="65" charset="-120"/>
              </a:rPr>
              <a:t>學生車船津貼申請結果跟進報告」是什麼</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它與「學校書簿津貼 </a:t>
            </a:r>
            <a:r>
              <a:rPr lang="en-US" altLang="zh-TW" sz="2400" dirty="0">
                <a:solidFill>
                  <a:srgbClr val="000000"/>
                </a:solidFill>
                <a:latin typeface="標楷體" panose="03000509000000000000" pitchFamily="65" charset="-120"/>
                <a:ea typeface="標楷體" panose="03000509000000000000" pitchFamily="65" charset="-120"/>
              </a:rPr>
              <a:t>/ </a:t>
            </a:r>
            <a:r>
              <a:rPr lang="zh-TW" altLang="en-US" sz="2400" dirty="0">
                <a:solidFill>
                  <a:srgbClr val="000000"/>
                </a:solidFill>
                <a:latin typeface="標楷體" panose="03000509000000000000" pitchFamily="65" charset="-120"/>
                <a:ea typeface="標楷體" panose="03000509000000000000" pitchFamily="65" charset="-120"/>
              </a:rPr>
              <a:t>學生車船津貼申請結果更新報告」有何分別？為什麼在新的「學生資助結果資料檔」到達後便不能匯入先前的「學生資助結果資料檔」</a:t>
            </a:r>
            <a:r>
              <a:rPr lang="en-US" altLang="zh-TW" sz="2400" dirty="0" smtClean="0">
                <a:solidFill>
                  <a:srgbClr val="000000"/>
                </a:solidFill>
                <a:latin typeface="標楷體" panose="03000509000000000000" pitchFamily="65" charset="-120"/>
                <a:ea typeface="標楷體" panose="03000509000000000000" pitchFamily="65" charset="-120"/>
              </a:rPr>
              <a:t>﹖</a:t>
            </a:r>
          </a:p>
          <a:p>
            <a:pPr lvl="0"/>
            <a:endParaRPr lang="en-US" altLang="zh-TW" sz="2400" dirty="0" smtClean="0">
              <a:solidFill>
                <a:srgbClr val="FF0000"/>
              </a:solidFill>
              <a:latin typeface="標楷體" panose="03000509000000000000" pitchFamily="65" charset="-120"/>
              <a:ea typeface="標楷體" panose="03000509000000000000" pitchFamily="65" charset="-120"/>
            </a:endParaRPr>
          </a:p>
          <a:p>
            <a:pPr lvl="0"/>
            <a:r>
              <a:rPr lang="zh-TW" altLang="en-US" sz="2400" dirty="0" smtClean="0">
                <a:solidFill>
                  <a:srgbClr val="FF0000"/>
                </a:solidFill>
                <a:latin typeface="標楷體" panose="03000509000000000000" pitchFamily="65" charset="-120"/>
                <a:ea typeface="標楷體" panose="03000509000000000000" pitchFamily="65" charset="-120"/>
              </a:rPr>
              <a:t>學校</a:t>
            </a:r>
            <a:r>
              <a:rPr lang="zh-TW" altLang="en-US" sz="2400" dirty="0">
                <a:solidFill>
                  <a:srgbClr val="FF0000"/>
                </a:solidFill>
                <a:latin typeface="標楷體" panose="03000509000000000000" pitchFamily="65" charset="-120"/>
                <a:ea typeface="標楷體" panose="03000509000000000000" pitchFamily="65" charset="-120"/>
              </a:rPr>
              <a:t>書簿津貼／學生車船津貼申請結果跟進報告」是回應學校要求而設計。該報告會比較最近兩次匯入的「學生資助結果資料檔」而列出需要跟進的學生紀錄及原因（包括資助幅度更改及新紀錄），只有需要跟進的學生紀錄才會在該報表列出。而「學校書簿津貼／學生車船津貼申請結果更新報告」則會臚列出該學年內學生的所有更新。</a:t>
            </a:r>
          </a:p>
          <a:p>
            <a:pPr lvl="0"/>
            <a:endParaRPr lang="zh-TW" altLang="en-US"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780582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304764"/>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 </a:t>
            </a:r>
            <a:r>
              <a:rPr lang="zh-HK" altLang="en-US" sz="3000" dirty="0" smtClean="0">
                <a:solidFill>
                  <a:srgbClr val="C00000"/>
                </a:solidFill>
                <a:latin typeface="標楷體" panose="03000509000000000000" pitchFamily="65" charset="-120"/>
                <a:ea typeface="標楷體" panose="03000509000000000000" pitchFamily="65" charset="-120"/>
              </a:rPr>
              <a:t>一般</a:t>
            </a:r>
            <a:r>
              <a:rPr lang="zh-HK" altLang="en-US" sz="3000" dirty="0">
                <a:solidFill>
                  <a:srgbClr val="C00000"/>
                </a:solidFill>
                <a:latin typeface="標楷體" panose="03000509000000000000" pitchFamily="65" charset="-120"/>
                <a:ea typeface="標楷體" panose="03000509000000000000" pitchFamily="65" charset="-120"/>
              </a:rPr>
              <a:t>問題</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431540" y="1952836"/>
            <a:ext cx="8388932" cy="1938992"/>
          </a:xfrm>
          <a:prstGeom prst="rect">
            <a:avLst/>
          </a:prstGeom>
        </p:spPr>
        <p:txBody>
          <a:bodyPr wrap="square">
            <a:spAutoFit/>
          </a:bodyPr>
          <a:lstStyle/>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如於匯入前錯誤刪除了學生資助處的「資助結果檔案」該如何處理</a:t>
            </a:r>
            <a:r>
              <a:rPr lang="zh-TW" altLang="en-US" sz="3000" dirty="0" smtClean="0">
                <a:solidFill>
                  <a:srgbClr val="000000"/>
                </a:solidFill>
                <a:latin typeface="標楷體" panose="03000509000000000000" pitchFamily="65" charset="-120"/>
                <a:ea typeface="標楷體" panose="03000509000000000000" pitchFamily="65" charset="-120"/>
              </a:rPr>
              <a:t>？</a:t>
            </a:r>
            <a:endParaRPr lang="en-US" altLang="zh-TW" sz="3000" dirty="0" smtClean="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endParaRPr lang="en-US" altLang="zh-TW" sz="3000" dirty="0">
              <a:solidFill>
                <a:srgbClr val="000000"/>
              </a:solidFill>
              <a:latin typeface="標楷體" panose="03000509000000000000" pitchFamily="65" charset="-120"/>
              <a:ea typeface="標楷體" panose="03000509000000000000" pitchFamily="65" charset="-120"/>
            </a:endParaRPr>
          </a:p>
          <a:p>
            <a:pPr marL="514350" lvl="0" indent="-514350">
              <a:buAutoNum type="arabicPeriod"/>
            </a:pPr>
            <a:r>
              <a:rPr lang="zh-TW" altLang="en-US" sz="3000" dirty="0">
                <a:solidFill>
                  <a:srgbClr val="000000"/>
                </a:solidFill>
                <a:latin typeface="標楷體" panose="03000509000000000000" pitchFamily="65" charset="-120"/>
                <a:ea typeface="標楷體" panose="03000509000000000000" pitchFamily="65" charset="-120"/>
              </a:rPr>
              <a:t>如遺失了學生資助處的解密金鑰該如何處理？</a:t>
            </a:r>
            <a:endParaRPr lang="en-US" altLang="zh-TW" sz="30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374358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63688" y="1052736"/>
            <a:ext cx="6803231" cy="1102519"/>
          </a:xfrm>
        </p:spPr>
        <p:txBody>
          <a:bodyPr anchor="t"/>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zh-HK" altLang="en-US" sz="3000" dirty="0">
                <a:solidFill>
                  <a:srgbClr val="C00000"/>
                </a:solidFill>
                <a:latin typeface="標楷體" panose="03000509000000000000" pitchFamily="65" charset="-120"/>
                <a:ea typeface="標楷體" panose="03000509000000000000" pitchFamily="65" charset="-120"/>
              </a:rPr>
              <a:t>常見</a:t>
            </a:r>
            <a:r>
              <a:rPr lang="zh-HK" altLang="en-US" sz="3000" dirty="0" smtClean="0">
                <a:solidFill>
                  <a:srgbClr val="C00000"/>
                </a:solidFill>
                <a:latin typeface="標楷體" panose="03000509000000000000" pitchFamily="65" charset="-120"/>
                <a:ea typeface="標楷體" panose="03000509000000000000" pitchFamily="65" charset="-120"/>
              </a:rPr>
              <a:t>問題 </a:t>
            </a:r>
            <a:r>
              <a:rPr lang="en-US" altLang="zh-HK" sz="3000" dirty="0" smtClean="0">
                <a:solidFill>
                  <a:srgbClr val="C00000"/>
                </a:solidFill>
                <a:latin typeface="標楷體" panose="03000509000000000000" pitchFamily="65" charset="-120"/>
                <a:ea typeface="標楷體" panose="03000509000000000000" pitchFamily="65" charset="-120"/>
              </a:rPr>
              <a:t>- </a:t>
            </a:r>
            <a:r>
              <a:rPr lang="zh-HK" altLang="en-US" sz="3000" dirty="0" smtClean="0">
                <a:solidFill>
                  <a:srgbClr val="C00000"/>
                </a:solidFill>
                <a:latin typeface="標楷體" panose="03000509000000000000" pitchFamily="65" charset="-120"/>
                <a:ea typeface="標楷體" panose="03000509000000000000" pitchFamily="65" charset="-120"/>
              </a:rPr>
              <a:t>一般</a:t>
            </a:r>
            <a:r>
              <a:rPr lang="zh-HK" altLang="en-US" sz="3000" dirty="0">
                <a:solidFill>
                  <a:srgbClr val="C00000"/>
                </a:solidFill>
                <a:latin typeface="標楷體" panose="03000509000000000000" pitchFamily="65" charset="-120"/>
                <a:ea typeface="標楷體" panose="03000509000000000000" pitchFamily="65" charset="-120"/>
              </a:rPr>
              <a:t>問題</a:t>
            </a:r>
            <a:endParaRPr lang="en-US" altLang="zh-TW" sz="3000" dirty="0">
              <a:solidFill>
                <a:srgbClr val="C00000"/>
              </a:solidFill>
              <a:latin typeface="標楷體" panose="03000509000000000000" pitchFamily="65" charset="-120"/>
              <a:ea typeface="標楷體" panose="03000509000000000000" pitchFamily="65" charset="-120"/>
            </a:endParaRPr>
          </a:p>
        </p:txBody>
      </p:sp>
      <p:sp>
        <p:nvSpPr>
          <p:cNvPr id="2" name="矩形 1"/>
          <p:cNvSpPr/>
          <p:nvPr/>
        </p:nvSpPr>
        <p:spPr>
          <a:xfrm>
            <a:off x="3839107" y="3290501"/>
            <a:ext cx="646331" cy="369332"/>
          </a:xfrm>
          <a:prstGeom prst="rect">
            <a:avLst/>
          </a:prstGeom>
        </p:spPr>
        <p:txBody>
          <a:bodyPr wrap="none">
            <a:spAutoFit/>
          </a:bodyPr>
          <a:lstStyle/>
          <a:p>
            <a:r>
              <a:rPr lang="zh-TW" altLang="en-US" dirty="0" smtClean="0"/>
              <a:t>推薦</a:t>
            </a:r>
            <a:endParaRPr lang="en-US" dirty="0"/>
          </a:p>
        </p:txBody>
      </p:sp>
      <p:sp>
        <p:nvSpPr>
          <p:cNvPr id="3" name="矩形 2"/>
          <p:cNvSpPr/>
          <p:nvPr/>
        </p:nvSpPr>
        <p:spPr>
          <a:xfrm>
            <a:off x="431540" y="1808820"/>
            <a:ext cx="8388932" cy="3785652"/>
          </a:xfrm>
          <a:prstGeom prst="rect">
            <a:avLst/>
          </a:prstGeom>
        </p:spPr>
        <p:txBody>
          <a:bodyPr wrap="square">
            <a:spAutoFit/>
          </a:bodyPr>
          <a:lstStyle/>
          <a:p>
            <a:pPr marL="514350" lvl="0" indent="-514350">
              <a:buAutoNum type="arabicPeriod"/>
            </a:pPr>
            <a:r>
              <a:rPr lang="zh-TW" altLang="en-US" sz="2400" dirty="0">
                <a:solidFill>
                  <a:srgbClr val="000000"/>
                </a:solidFill>
                <a:latin typeface="標楷體" panose="03000509000000000000" pitchFamily="65" charset="-120"/>
                <a:ea typeface="標楷體" panose="03000509000000000000" pitchFamily="65" charset="-120"/>
              </a:rPr>
              <a:t>如於匯入前錯誤刪除了學生資助處的「資助結果檔案」該如何處理</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請聯絡 貴校所屬的「在職家庭及學生資助事務處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學生資助處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地區資助主任」要求重發結果檔案</a:t>
            </a:r>
            <a:r>
              <a:rPr lang="zh-TW" altLang="en-US" sz="2400" dirty="0" smtClean="0">
                <a:solidFill>
                  <a:srgbClr val="FF0000"/>
                </a:solidFill>
                <a:latin typeface="標楷體" panose="03000509000000000000" pitchFamily="65" charset="-120"/>
                <a:ea typeface="標楷體" panose="03000509000000000000" pitchFamily="65" charset="-120"/>
              </a:rPr>
              <a:t>。</a:t>
            </a:r>
            <a:endParaRPr lang="en-US" altLang="zh-TW" sz="2400" dirty="0" smtClean="0">
              <a:solidFill>
                <a:srgbClr val="FF0000"/>
              </a:solidFill>
              <a:latin typeface="標楷體" panose="03000509000000000000" pitchFamily="65" charset="-120"/>
              <a:ea typeface="標楷體" panose="03000509000000000000" pitchFamily="65" charset="-120"/>
            </a:endParaRPr>
          </a:p>
          <a:p>
            <a:pPr lvl="0"/>
            <a:endParaRPr lang="en-US" altLang="zh-TW" sz="2400" dirty="0">
              <a:solidFill>
                <a:srgbClr val="FF0000"/>
              </a:solidFill>
              <a:latin typeface="標楷體" panose="03000509000000000000" pitchFamily="65" charset="-120"/>
              <a:ea typeface="標楷體" panose="03000509000000000000" pitchFamily="65" charset="-120"/>
            </a:endParaRPr>
          </a:p>
          <a:p>
            <a:pPr lvl="0"/>
            <a:r>
              <a:rPr lang="en-US" altLang="zh-TW" sz="2400" dirty="0" smtClean="0">
                <a:solidFill>
                  <a:srgbClr val="000000"/>
                </a:solidFill>
                <a:latin typeface="標楷體" panose="03000509000000000000" pitchFamily="65" charset="-120"/>
                <a:ea typeface="標楷體" panose="03000509000000000000" pitchFamily="65" charset="-120"/>
              </a:rPr>
              <a:t>2. </a:t>
            </a:r>
            <a:r>
              <a:rPr lang="zh-TW" altLang="en-US" sz="2400" dirty="0" smtClean="0">
                <a:solidFill>
                  <a:srgbClr val="000000"/>
                </a:solidFill>
                <a:latin typeface="標楷體" panose="03000509000000000000" pitchFamily="65" charset="-120"/>
                <a:ea typeface="標楷體" panose="03000509000000000000" pitchFamily="65" charset="-120"/>
              </a:rPr>
              <a:t>如</a:t>
            </a:r>
            <a:r>
              <a:rPr lang="zh-TW" altLang="en-US" sz="2400" dirty="0">
                <a:solidFill>
                  <a:srgbClr val="000000"/>
                </a:solidFill>
                <a:latin typeface="標楷體" panose="03000509000000000000" pitchFamily="65" charset="-120"/>
                <a:ea typeface="標楷體" panose="03000509000000000000" pitchFamily="65" charset="-120"/>
              </a:rPr>
              <a:t>遺失了學生資助處的解密金鑰該如何處理</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lvl="0"/>
            <a:endParaRPr lang="en-US" altLang="zh-TW" sz="2400" dirty="0" smtClean="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FF0000"/>
                </a:solidFill>
                <a:latin typeface="標楷體" panose="03000509000000000000" pitchFamily="65" charset="-120"/>
                <a:ea typeface="標楷體" panose="03000509000000000000" pitchFamily="65" charset="-120"/>
              </a:rPr>
              <a:t>請聯絡 貴校所屬的「在職家庭及學生資助事務處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學生資助處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地區資助主任」要求重發學資處的解密金鑰。</a:t>
            </a:r>
            <a:endParaRPr lang="en-US" altLang="zh-TW"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9494942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lstStyle/>
          <a:p>
            <a:pPr>
              <a:defRPr/>
            </a:pPr>
            <a:r>
              <a:rPr lang="en-US" altLang="zh-TW" dirty="0" smtClean="0"/>
              <a:t>   </a:t>
            </a:r>
            <a:endParaRPr lang="en-US" altLang="zh-TW" dirty="0"/>
          </a:p>
        </p:txBody>
      </p:sp>
      <p:sp>
        <p:nvSpPr>
          <p:cNvPr id="3" name="標題 1"/>
          <p:cNvSpPr txBox="1">
            <a:spLocks/>
          </p:cNvSpPr>
          <p:nvPr/>
        </p:nvSpPr>
        <p:spPr>
          <a:xfrm>
            <a:off x="1684340" y="404664"/>
            <a:ext cx="7424351" cy="646331"/>
          </a:xfrm>
          <a:prstGeom prst="rect">
            <a:avLst/>
          </a:prstGeom>
        </p:spPr>
        <p:txBody>
          <a:bodyPr wrap="square"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系統資料庫</a:t>
            </a:r>
            <a:r>
              <a:rPr lang="en-US" altLang="zh-TW"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 </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模組參考資料</a:t>
            </a:r>
            <a:endParaRPr lang="zh-HK"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Text Box 8"/>
          <p:cNvSpPr txBox="1">
            <a:spLocks noChangeArrowheads="1"/>
          </p:cNvSpPr>
          <p:nvPr/>
        </p:nvSpPr>
        <p:spPr bwMode="auto">
          <a:xfrm>
            <a:off x="2699792" y="1286068"/>
            <a:ext cx="9285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4650" indent="-374650" eaLnBrk="0" hangingPunct="0">
              <a:defRPr kumimoji="1" sz="2400">
                <a:solidFill>
                  <a:schemeClr val="tx1"/>
                </a:solidFill>
                <a:latin typeface="Tahoma" pitchFamily="34" charset="0"/>
              </a:defRPr>
            </a:lvl1pPr>
            <a:lvl2pPr marL="742950" indent="-285750" eaLnBrk="0" hangingPunct="0">
              <a:defRPr kumimoji="1" sz="2400">
                <a:solidFill>
                  <a:schemeClr val="tx1"/>
                </a:solidFill>
                <a:latin typeface="Tahoma" pitchFamily="34" charset="0"/>
              </a:defRPr>
            </a:lvl2pPr>
            <a:lvl3pPr marL="1143000" indent="-228600" eaLnBrk="0" hangingPunct="0">
              <a:defRPr kumimoji="1" sz="2400">
                <a:solidFill>
                  <a:schemeClr val="tx1"/>
                </a:solidFill>
                <a:latin typeface="Tahoma" pitchFamily="34" charset="0"/>
              </a:defRPr>
            </a:lvl3pPr>
            <a:lvl4pPr marL="1600200" indent="-228600" eaLnBrk="0" hangingPunct="0">
              <a:defRPr kumimoji="1" sz="2400">
                <a:solidFill>
                  <a:schemeClr val="tx1"/>
                </a:solidFill>
                <a:latin typeface="Tahoma" pitchFamily="34" charset="0"/>
              </a:defRPr>
            </a:lvl4pPr>
            <a:lvl5pPr marL="2057400" indent="-228600" eaLnBrk="0" hangingPunct="0">
              <a:defRPr kumimoji="1" sz="2400">
                <a:solidFill>
                  <a:schemeClr val="tx1"/>
                </a:solidFill>
                <a:latin typeface="Tahoma" pitchFamily="34" charset="0"/>
              </a:defRPr>
            </a:lvl5pPr>
            <a:lvl6pPr marL="2514600" indent="-228600" algn="ctr" eaLnBrk="0" fontAlgn="base" hangingPunct="0">
              <a:spcBef>
                <a:spcPct val="0"/>
              </a:spcBef>
              <a:spcAft>
                <a:spcPct val="0"/>
              </a:spcAft>
              <a:defRPr kumimoji="1" sz="2400">
                <a:solidFill>
                  <a:schemeClr val="tx1"/>
                </a:solidFill>
                <a:latin typeface="Tahoma" pitchFamily="34" charset="0"/>
              </a:defRPr>
            </a:lvl6pPr>
            <a:lvl7pPr marL="2971800" indent="-228600" algn="ctr" eaLnBrk="0" fontAlgn="base" hangingPunct="0">
              <a:spcBef>
                <a:spcPct val="0"/>
              </a:spcBef>
              <a:spcAft>
                <a:spcPct val="0"/>
              </a:spcAft>
              <a:defRPr kumimoji="1" sz="2400">
                <a:solidFill>
                  <a:schemeClr val="tx1"/>
                </a:solidFill>
                <a:latin typeface="Tahoma" pitchFamily="34" charset="0"/>
              </a:defRPr>
            </a:lvl7pPr>
            <a:lvl8pPr marL="3429000" indent="-228600" algn="ctr" eaLnBrk="0" fontAlgn="base" hangingPunct="0">
              <a:spcBef>
                <a:spcPct val="0"/>
              </a:spcBef>
              <a:spcAft>
                <a:spcPct val="0"/>
              </a:spcAft>
              <a:defRPr kumimoji="1" sz="2400">
                <a:solidFill>
                  <a:schemeClr val="tx1"/>
                </a:solidFill>
                <a:latin typeface="Tahoma" pitchFamily="34" charset="0"/>
              </a:defRPr>
            </a:lvl8pPr>
            <a:lvl9pPr marL="3886200" indent="-228600" algn="ctr" eaLnBrk="0" fontAlgn="base" hangingPunct="0">
              <a:spcBef>
                <a:spcPct val="0"/>
              </a:spcBef>
              <a:spcAft>
                <a:spcPct val="0"/>
              </a:spcAft>
              <a:defRPr kumimoji="1" sz="2400">
                <a:solidFill>
                  <a:schemeClr val="tx1"/>
                </a:solidFill>
                <a:latin typeface="Tahoma" pitchFamily="34" charset="0"/>
              </a:defRPr>
            </a:lvl9pPr>
          </a:lstStyle>
          <a:p>
            <a:pPr marL="0" indent="0" eaLnBrk="1" hangingPunct="1">
              <a:defRPr/>
            </a:pPr>
            <a:r>
              <a:rPr lang="zh-TW" altLang="en-US" sz="2000" dirty="0">
                <a:solidFill>
                  <a:srgbClr val="FF0000"/>
                </a:solidFill>
                <a:latin typeface="微軟正黑體" panose="020B0604030504040204" pitchFamily="34" charset="-120"/>
                <a:ea typeface="微軟正黑體" panose="020B0604030504040204" pitchFamily="34" charset="-120"/>
                <a:hlinkClick r:id="rId2"/>
              </a:rPr>
              <a:t>主頁</a:t>
            </a:r>
            <a:r>
              <a:rPr lang="en-US" altLang="zh-TW" sz="2000" dirty="0">
                <a:solidFill>
                  <a:srgbClr val="FF0000"/>
                </a:solidFill>
                <a:latin typeface="微軟正黑體" panose="020B0604030504040204" pitchFamily="34" charset="-120"/>
                <a:ea typeface="微軟正黑體" panose="020B0604030504040204" pitchFamily="34" charset="-120"/>
                <a:hlinkClick r:id="rId2"/>
              </a:rPr>
              <a:t>&gt;</a:t>
            </a:r>
            <a:r>
              <a:rPr lang="zh-TW" altLang="en-US" sz="2000" dirty="0">
                <a:solidFill>
                  <a:srgbClr val="FF0000"/>
                </a:solidFill>
                <a:latin typeface="微軟正黑體" panose="020B0604030504040204" pitchFamily="34" charset="-120"/>
                <a:ea typeface="微軟正黑體" panose="020B0604030504040204" pitchFamily="34" charset="-120"/>
                <a:hlinkClick r:id="rId2"/>
              </a:rPr>
              <a:t>模組資料</a:t>
            </a:r>
            <a:r>
              <a:rPr lang="en-US" altLang="zh-TW" sz="2000" dirty="0" smtClean="0">
                <a:solidFill>
                  <a:srgbClr val="FF0000"/>
                </a:solidFill>
                <a:latin typeface="微軟正黑體" panose="020B0604030504040204" pitchFamily="34" charset="-120"/>
                <a:ea typeface="微軟正黑體" panose="020B0604030504040204" pitchFamily="34" charset="-120"/>
                <a:hlinkClick r:id="rId2"/>
              </a:rPr>
              <a:t>&gt;</a:t>
            </a:r>
            <a:r>
              <a:rPr lang="zh-TW" altLang="en-US" sz="2000" dirty="0">
                <a:solidFill>
                  <a:srgbClr val="FF0000"/>
                </a:solidFill>
                <a:latin typeface="微軟正黑體" panose="020B0604030504040204" pitchFamily="34" charset="-120"/>
                <a:ea typeface="微軟正黑體" panose="020B0604030504040204" pitchFamily="34" charset="-120"/>
                <a:hlinkClick r:id="rId2"/>
              </a:rPr>
              <a:t>在職家庭及學生資助事務</a:t>
            </a:r>
            <a:r>
              <a:rPr lang="zh-TW" altLang="en-US" sz="2000" dirty="0" smtClean="0">
                <a:solidFill>
                  <a:srgbClr val="FF0000"/>
                </a:solidFill>
                <a:latin typeface="微軟正黑體" panose="020B0604030504040204" pitchFamily="34" charset="-120"/>
                <a:ea typeface="微軟正黑體" panose="020B0604030504040204" pitchFamily="34" charset="-120"/>
                <a:hlinkClick r:id="rId2"/>
              </a:rPr>
              <a:t>處</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568015" y="1714357"/>
            <a:ext cx="7947248" cy="4973653"/>
          </a:xfrm>
          <a:prstGeom prst="rect">
            <a:avLst/>
          </a:prstGeom>
        </p:spPr>
      </p:pic>
      <p:sp>
        <p:nvSpPr>
          <p:cNvPr id="8" name="橢圓 7"/>
          <p:cNvSpPr/>
          <p:nvPr/>
        </p:nvSpPr>
        <p:spPr>
          <a:xfrm>
            <a:off x="719572" y="2384884"/>
            <a:ext cx="1692188" cy="457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38232671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lstStyle/>
          <a:p>
            <a:pPr>
              <a:defRPr/>
            </a:pPr>
            <a:r>
              <a:rPr lang="en-US" altLang="zh-TW" dirty="0" smtClean="0"/>
              <a:t>   </a:t>
            </a:r>
            <a:endParaRPr lang="en-US" altLang="zh-TW" dirty="0"/>
          </a:p>
        </p:txBody>
      </p:sp>
      <p:sp>
        <p:nvSpPr>
          <p:cNvPr id="4" name="標題 1"/>
          <p:cNvSpPr txBox="1">
            <a:spLocks/>
          </p:cNvSpPr>
          <p:nvPr/>
        </p:nvSpPr>
        <p:spPr>
          <a:xfrm>
            <a:off x="1565418" y="396499"/>
            <a:ext cx="7778088" cy="646331"/>
          </a:xfrm>
          <a:prstGeom prst="rect">
            <a:avLst/>
          </a:prstGeom>
        </p:spPr>
        <p:txBody>
          <a:bodyPr wrap="square"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網上</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系統資料庫</a:t>
            </a:r>
            <a:r>
              <a:rPr lang="en-US" altLang="zh-TW"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參考資料</a:t>
            </a:r>
            <a:endParaRPr lang="zh-HK"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stretch>
            <a:fillRect/>
          </a:stretch>
        </p:blipFill>
        <p:spPr>
          <a:xfrm>
            <a:off x="323528" y="2024844"/>
            <a:ext cx="8484776" cy="3098849"/>
          </a:xfrm>
          <a:prstGeom prst="rect">
            <a:avLst/>
          </a:prstGeom>
        </p:spPr>
      </p:pic>
    </p:spTree>
    <p:extLst>
      <p:ext uri="{BB962C8B-B14F-4D97-AF65-F5344CB8AC3E}">
        <p14:creationId xmlns:p14="http://schemas.microsoft.com/office/powerpoint/2010/main" val="8024181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77" y="1457781"/>
            <a:ext cx="7633917" cy="4282004"/>
          </a:xfrm>
          <a:prstGeom prst="rect">
            <a:avLst/>
          </a:prstGeom>
        </p:spPr>
      </p:pic>
      <p:sp>
        <p:nvSpPr>
          <p:cNvPr id="39940" name="AutoShape 3"/>
          <p:cNvSpPr>
            <a:spLocks noChangeArrowheads="1"/>
          </p:cNvSpPr>
          <p:nvPr/>
        </p:nvSpPr>
        <p:spPr bwMode="auto">
          <a:xfrm>
            <a:off x="3977934" y="5159951"/>
            <a:ext cx="3726899" cy="579834"/>
          </a:xfrm>
          <a:prstGeom prst="roundRect">
            <a:avLst>
              <a:gd name="adj" fmla="val 16667"/>
            </a:avLst>
          </a:prstGeom>
          <a:solidFill>
            <a:srgbClr val="FFFF66"/>
          </a:solidFill>
          <a:ln w="381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gn="ctr">
              <a:spcBef>
                <a:spcPct val="0"/>
              </a:spcBef>
            </a:pPr>
            <a:r>
              <a:rPr lang="en-US" altLang="zh-TW" sz="2400" dirty="0">
                <a:latin typeface="標楷體" panose="03000509000000000000" pitchFamily="65" charset="-120"/>
                <a:ea typeface="標楷體" panose="03000509000000000000" pitchFamily="65" charset="-120"/>
              </a:rPr>
              <a:t>WFSFAA(SFO)_ADMIN </a:t>
            </a:r>
            <a:r>
              <a:rPr lang="zh-TW" altLang="en-US" sz="2400" dirty="0">
                <a:latin typeface="標楷體" panose="03000509000000000000" pitchFamily="65" charset="-120"/>
                <a:ea typeface="標楷體" panose="03000509000000000000" pitchFamily="65" charset="-120"/>
              </a:rPr>
              <a:t>用戶</a:t>
            </a:r>
            <a:endParaRPr lang="en-US" altLang="zh-TW" sz="2400" dirty="0">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29562" y="1970838"/>
            <a:ext cx="8073990" cy="994215"/>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eaLnBrk="1" hangingPunct="1">
              <a:spcBef>
                <a:spcPct val="50000"/>
              </a:spcBef>
              <a:buFontTx/>
              <a:buNone/>
            </a:pPr>
            <a:r>
              <a:rPr lang="zh-TW" altLang="en-US" sz="2400" dirty="0">
                <a:solidFill>
                  <a:schemeClr val="tx1"/>
                </a:solidFill>
                <a:latin typeface="標楷體" panose="03000509000000000000" pitchFamily="65" charset="-120"/>
                <a:ea typeface="標楷體" panose="03000509000000000000" pitchFamily="65" charset="-120"/>
              </a:rPr>
              <a:t>學校可自訂組別 </a:t>
            </a:r>
            <a:r>
              <a:rPr lang="en-US" altLang="zh-TW" sz="2400" dirty="0">
                <a:solidFill>
                  <a:schemeClr val="tx1"/>
                </a:solidFill>
                <a:latin typeface="標楷體" panose="03000509000000000000" pitchFamily="65" charset="-120"/>
                <a:ea typeface="標楷體" panose="03000509000000000000" pitchFamily="65" charset="-120"/>
              </a:rPr>
              <a:t>e.g.</a:t>
            </a:r>
            <a:r>
              <a:rPr lang="en-US" altLang="zh-TW" sz="2400" dirty="0">
                <a:latin typeface="標楷體" panose="03000509000000000000" pitchFamily="65" charset="-120"/>
                <a:ea typeface="標楷體" panose="03000509000000000000" pitchFamily="65" charset="-120"/>
              </a:rPr>
              <a:t> </a:t>
            </a:r>
            <a:r>
              <a:rPr lang="en-US" altLang="zh-TW" sz="2400" dirty="0" err="1">
                <a:latin typeface="標楷體" panose="03000509000000000000" pitchFamily="65" charset="-120"/>
                <a:ea typeface="標楷體" panose="03000509000000000000" pitchFamily="65" charset="-120"/>
              </a:rPr>
              <a:t>WFSFAA_User</a:t>
            </a:r>
            <a:endParaRPr lang="en-US" altLang="zh-TW" sz="2400" dirty="0">
              <a:latin typeface="標楷體" panose="03000509000000000000" pitchFamily="65" charset="-120"/>
              <a:ea typeface="標楷體" panose="03000509000000000000" pitchFamily="65" charset="-120"/>
            </a:endParaRPr>
          </a:p>
          <a:p>
            <a:pPr eaLnBrk="1" hangingPunct="1">
              <a:spcBef>
                <a:spcPct val="50000"/>
              </a:spcBef>
              <a:buFontTx/>
              <a:buNone/>
            </a:pPr>
            <a:r>
              <a:rPr lang="zh-TW" altLang="en-US" sz="2400" dirty="0">
                <a:solidFill>
                  <a:schemeClr val="tx1"/>
                </a:solidFill>
                <a:latin typeface="標楷體" panose="03000509000000000000" pitchFamily="65" charset="-120"/>
                <a:ea typeface="標楷體" panose="03000509000000000000" pitchFamily="65" charset="-120"/>
              </a:rPr>
              <a:t>以加入在職家庭及學生資助事務處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學生資助處</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模組的權限。</a:t>
            </a:r>
            <a:endParaRPr lang="zh-TW" altLang="en-US" sz="2400" dirty="0">
              <a:latin typeface="標楷體" panose="03000509000000000000" pitchFamily="65" charset="-120"/>
              <a:ea typeface="標楷體" panose="03000509000000000000" pitchFamily="65" charset="-120"/>
              <a:sym typeface="Wingdings" panose="05000000000000000000" pitchFamily="2" charset="2"/>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083765"/>
            <a:ext cx="6858762" cy="2872188"/>
          </a:xfrm>
          <a:prstGeom prst="rect">
            <a:avLst/>
          </a:prstGeom>
        </p:spPr>
      </p:pic>
    </p:spTree>
    <p:extLst>
      <p:ext uri="{BB962C8B-B14F-4D97-AF65-F5344CB8AC3E}">
        <p14:creationId xmlns:p14="http://schemas.microsoft.com/office/powerpoint/2010/main" val="28895604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1277541" y="1889522"/>
            <a:ext cx="7182891" cy="1686713"/>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eaLnBrk="1" hangingPunct="1">
              <a:spcBef>
                <a:spcPct val="50000"/>
              </a:spcBef>
              <a:buFontTx/>
              <a:buNone/>
            </a:pPr>
            <a:r>
              <a:rPr lang="zh-TW" altLang="en-US" sz="3000" dirty="0">
                <a:latin typeface="標楷體" panose="03000509000000000000" pitchFamily="65" charset="-120"/>
                <a:ea typeface="標楷體" panose="03000509000000000000" pitchFamily="65" charset="-120"/>
                <a:sym typeface="Wingdings" panose="05000000000000000000" pitchFamily="2" charset="2"/>
              </a:rPr>
              <a:t>確定從 聯遞系統 </a:t>
            </a:r>
            <a:r>
              <a:rPr lang="en-US" altLang="zh-TW" sz="3000" dirty="0">
                <a:latin typeface="標楷體" panose="03000509000000000000" pitchFamily="65" charset="-120"/>
                <a:ea typeface="標楷體" panose="03000509000000000000" pitchFamily="65" charset="-120"/>
                <a:sym typeface="Wingdings" panose="05000000000000000000" pitchFamily="2" charset="2"/>
              </a:rPr>
              <a:t>&gt; </a:t>
            </a:r>
            <a:r>
              <a:rPr lang="zh-TW" altLang="en-US" sz="3000" dirty="0">
                <a:latin typeface="標楷體" panose="03000509000000000000" pitchFamily="65" charset="-120"/>
                <a:ea typeface="標楷體" panose="03000509000000000000" pitchFamily="65" charset="-120"/>
                <a:sym typeface="Wingdings" panose="05000000000000000000" pitchFamily="2" charset="2"/>
              </a:rPr>
              <a:t>接收訊息 內解密及 匯入最新訊息</a:t>
            </a:r>
            <a:endParaRPr lang="en-US" altLang="zh-TW" sz="3000" dirty="0">
              <a:latin typeface="標楷體" panose="03000509000000000000" pitchFamily="65" charset="-120"/>
              <a:ea typeface="標楷體" panose="03000509000000000000" pitchFamily="65" charset="-120"/>
              <a:sym typeface="Wingdings" panose="05000000000000000000" pitchFamily="2" charset="2"/>
            </a:endParaRPr>
          </a:p>
          <a:p>
            <a:pPr eaLnBrk="1" hangingPunct="1">
              <a:spcBef>
                <a:spcPct val="50000"/>
              </a:spcBef>
              <a:buFontTx/>
              <a:buNone/>
            </a:pPr>
            <a:endParaRPr lang="zh-TW" altLang="en-US" sz="3000" dirty="0">
              <a:sym typeface="Wingdings" panose="05000000000000000000" pitchFamily="2" charset="2"/>
            </a:endParaRPr>
          </a:p>
        </p:txBody>
      </p:sp>
      <p:sp>
        <p:nvSpPr>
          <p:cNvPr id="24580" name="Text Box 3"/>
          <p:cNvSpPr txBox="1">
            <a:spLocks noChangeArrowheads="1"/>
          </p:cNvSpPr>
          <p:nvPr/>
        </p:nvSpPr>
        <p:spPr bwMode="auto">
          <a:xfrm>
            <a:off x="1574527" y="998731"/>
            <a:ext cx="6588919" cy="76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en-US" altLang="zh-TW" sz="3000" dirty="0" err="1">
                <a:solidFill>
                  <a:srgbClr val="333399"/>
                </a:solidFill>
                <a:latin typeface="新細明體" panose="02020500000000000000" pitchFamily="18" charset="-120"/>
                <a:ea typeface="新細明體" panose="02020500000000000000" pitchFamily="18" charset="-120"/>
              </a:rPr>
              <a:t>預備工作</a:t>
            </a:r>
            <a:r>
              <a:rPr lang="en-US" altLang="zh-TW" sz="3000" dirty="0">
                <a:solidFill>
                  <a:srgbClr val="333399"/>
                </a:solidFill>
                <a:latin typeface="新細明體" panose="02020500000000000000" pitchFamily="18" charset="-120"/>
                <a:ea typeface="新細明體" panose="02020500000000000000" pitchFamily="18" charset="-120"/>
              </a:rPr>
              <a:t> </a:t>
            </a:r>
            <a:r>
              <a:rPr lang="en-US" altLang="zh-HK" sz="3000" dirty="0">
                <a:solidFill>
                  <a:srgbClr val="333399"/>
                </a:solidFill>
                <a:latin typeface="新細明體" panose="02020500000000000000" pitchFamily="18" charset="-120"/>
                <a:ea typeface="新細明體" panose="02020500000000000000" pitchFamily="18" charset="-120"/>
              </a:rPr>
              <a:t>(2)</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277541" y="2105025"/>
            <a:ext cx="6588919" cy="1409714"/>
          </a:xfrm>
          <a:prstGeom prst="rect">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eaLnBrk="1" hangingPunct="1">
              <a:spcBef>
                <a:spcPct val="50000"/>
              </a:spcBef>
              <a:buFontTx/>
              <a:buNone/>
            </a:pPr>
            <a:r>
              <a:rPr lang="zh-TW" altLang="en-US" sz="3000" dirty="0">
                <a:latin typeface="標楷體" panose="03000509000000000000" pitchFamily="65" charset="-120"/>
                <a:ea typeface="標楷體" panose="03000509000000000000" pitchFamily="65" charset="-120"/>
                <a:sym typeface="Wingdings" panose="05000000000000000000" pitchFamily="2" charset="2"/>
              </a:rPr>
              <a:t>確定學生資助申請結果及推薦車船津貼結果已經匯入</a:t>
            </a:r>
            <a:endParaRPr lang="en-US" altLang="zh-TW" sz="3000" dirty="0">
              <a:latin typeface="標楷體" panose="03000509000000000000" pitchFamily="65" charset="-120"/>
              <a:ea typeface="標楷體" panose="03000509000000000000" pitchFamily="65" charset="-120"/>
              <a:sym typeface="Wingdings" panose="05000000000000000000" pitchFamily="2" charset="2"/>
            </a:endParaRPr>
          </a:p>
          <a:p>
            <a:pPr algn="ctr">
              <a:spcBef>
                <a:spcPct val="0"/>
              </a:spcBef>
            </a:pPr>
            <a:endParaRPr lang="en-US" altLang="zh-HK" sz="2700" dirty="0">
              <a:solidFill>
                <a:srgbClr val="6600FF"/>
              </a:solidFill>
              <a:latin typeface="Times New Roman" panose="02020603050405020304" pitchFamily="18" charset="0"/>
              <a:ea typeface="標楷體" panose="03000509000000000000" pitchFamily="65" charset="-120"/>
            </a:endParaRPr>
          </a:p>
        </p:txBody>
      </p:sp>
      <p:sp>
        <p:nvSpPr>
          <p:cNvPr id="30724" name="Text Box 3"/>
          <p:cNvSpPr txBox="1">
            <a:spLocks noChangeArrowheads="1"/>
          </p:cNvSpPr>
          <p:nvPr/>
        </p:nvSpPr>
        <p:spPr bwMode="auto">
          <a:xfrm>
            <a:off x="1547664" y="998731"/>
            <a:ext cx="6588919" cy="76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細明體" panose="02020509000000000000" pitchFamily="49" charset="-12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細明體" panose="02020509000000000000" pitchFamily="49" charset="-12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細明體" panose="02020509000000000000" pitchFamily="49" charset="-12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細明體" panose="02020509000000000000" pitchFamily="49" charset="-120"/>
              </a:defRPr>
            </a:lvl9pPr>
          </a:lstStyle>
          <a:p>
            <a:pPr>
              <a:lnSpc>
                <a:spcPct val="150000"/>
              </a:lnSpc>
              <a:spcBef>
                <a:spcPct val="0"/>
              </a:spcBef>
            </a:pPr>
            <a:r>
              <a:rPr lang="en-US" altLang="zh-TW" sz="3000" dirty="0" err="1">
                <a:solidFill>
                  <a:srgbClr val="333399"/>
                </a:solidFill>
                <a:latin typeface="新細明體" panose="02020500000000000000" pitchFamily="18" charset="-120"/>
                <a:ea typeface="新細明體" panose="02020500000000000000" pitchFamily="18" charset="-120"/>
              </a:rPr>
              <a:t>預備工作</a:t>
            </a:r>
            <a:r>
              <a:rPr lang="en-US" altLang="zh-TW" sz="3000" dirty="0">
                <a:solidFill>
                  <a:srgbClr val="333399"/>
                </a:solidFill>
                <a:latin typeface="新細明體" panose="02020500000000000000" pitchFamily="18" charset="-120"/>
                <a:ea typeface="新細明體" panose="02020500000000000000" pitchFamily="18" charset="-120"/>
              </a:rPr>
              <a:t> </a:t>
            </a:r>
            <a:r>
              <a:rPr lang="en-US" altLang="zh-HK" sz="3000" dirty="0">
                <a:solidFill>
                  <a:srgbClr val="333399"/>
                </a:solidFill>
                <a:latin typeface="新細明體" panose="02020500000000000000" pitchFamily="18" charset="-120"/>
                <a:ea typeface="新細明體" panose="02020500000000000000" pitchFamily="18" charset="-120"/>
              </a:rPr>
              <a:t>(3)</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佈景主題1">
  <a:themeElements>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WebSA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WebSAM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WebSAM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WebSAM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WebSAM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WebSAM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WebSAM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62971419-53E8-4396-B714-3F4D5B263971}" vid="{17A53775-49C6-49E5-AF25-48B9D129813E}"/>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39658</TotalTime>
  <Words>3106</Words>
  <Application>Microsoft Office PowerPoint</Application>
  <PresentationFormat>如螢幕大小 (4:3)</PresentationFormat>
  <Paragraphs>240</Paragraphs>
  <Slides>55</Slides>
  <Notes>39</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0</vt:i4>
      </vt:variant>
      <vt:variant>
        <vt:lpstr>投影片標題</vt:lpstr>
      </vt:variant>
      <vt:variant>
        <vt:i4>55</vt:i4>
      </vt:variant>
    </vt:vector>
  </HeadingPairs>
  <TitlesOfParts>
    <vt:vector size="68" baseType="lpstr">
      <vt:lpstr>Gungsuh</vt:lpstr>
      <vt:lpstr>細明體</vt:lpstr>
      <vt:lpstr>微軟正黑體</vt:lpstr>
      <vt:lpstr>新細明體</vt:lpstr>
      <vt:lpstr>標楷體</vt:lpstr>
      <vt:lpstr>Arial</vt:lpstr>
      <vt:lpstr>Calibri</vt:lpstr>
      <vt:lpstr>Monotype Corsiva</vt:lpstr>
      <vt:lpstr>Tahoma</vt:lpstr>
      <vt:lpstr>Times New Roman</vt:lpstr>
      <vt:lpstr>Trebuchet MS</vt:lpstr>
      <vt:lpstr>Wingdings</vt:lpstr>
      <vt:lpstr>佈景主題1</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2.1.2 匯出/匯入 (推薦車船津貼)</vt:lpstr>
      <vt:lpstr>PowerPoint 簡報</vt:lpstr>
      <vt:lpstr>PowerPoint 簡報</vt:lpstr>
      <vt:lpstr>PowerPoint 簡報</vt:lpstr>
      <vt:lpstr>2.2 學校酌情</vt:lpstr>
      <vt:lpstr>PowerPoint 簡報</vt:lpstr>
      <vt:lpstr>PowerPoint 簡報</vt:lpstr>
      <vt:lpstr>PowerPoint 簡報</vt:lpstr>
      <vt:lpstr>PowerPoint 簡報</vt:lpstr>
      <vt:lpstr>PowerPoint 簡報</vt:lpstr>
      <vt:lpstr>PowerPoint 簡報</vt:lpstr>
      <vt:lpstr>PowerPoint 簡報</vt:lpstr>
      <vt:lpstr>2.3 學校資料</vt:lpstr>
      <vt:lpstr>PowerPoint 簡報</vt:lpstr>
      <vt:lpstr>PowerPoint 簡報</vt:lpstr>
      <vt:lpstr>PowerPoint 簡報</vt:lpstr>
      <vt:lpstr>PowerPoint 簡報</vt:lpstr>
      <vt:lpstr>2.4 報告</vt:lpstr>
      <vt:lpstr>PowerPoint 簡報</vt:lpstr>
      <vt:lpstr>PowerPoint 簡報</vt:lpstr>
      <vt:lpstr>2.5 資料互換</vt:lpstr>
      <vt:lpstr>2.5.1 處理已接收資料</vt:lpstr>
      <vt:lpstr>PowerPoint 簡報</vt:lpstr>
      <vt:lpstr>PowerPoint 簡報</vt:lpstr>
      <vt:lpstr>PowerPoint 簡報</vt:lpstr>
      <vt:lpstr>2.5.2 預備外發資料</vt:lpstr>
      <vt:lpstr>PowerPoint 簡報</vt:lpstr>
      <vt:lpstr>2.5.3 已確定外發資料</vt:lpstr>
      <vt:lpstr>PowerPoint 簡報</vt:lpstr>
      <vt:lpstr>常見問題 -有關匯入 </vt:lpstr>
      <vt:lpstr>常見問題 -有關匯入 </vt:lpstr>
      <vt:lpstr>常見問題 -有關資料編修</vt:lpstr>
      <vt:lpstr>常見問題 -有關資料編修</vt:lpstr>
      <vt:lpstr>常見問題 -有關資料編修</vt:lpstr>
      <vt:lpstr>常見問題 -有關報告</vt:lpstr>
      <vt:lpstr>常見問題 -有關報告</vt:lpstr>
      <vt:lpstr>常見問題 - 一般問題</vt:lpstr>
      <vt:lpstr>常見問題 - 一般問題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WFSFAA</dc:title>
  <dc:creator>NG, Cho-yee Joe</dc:creator>
  <cp:lastModifiedBy>YIP, Wing-yan Jasmine</cp:lastModifiedBy>
  <cp:revision>1746</cp:revision>
  <cp:lastPrinted>2019-04-16T04:00:50Z</cp:lastPrinted>
  <dcterms:created xsi:type="dcterms:W3CDTF">2003-01-19T07:55:27Z</dcterms:created>
  <dcterms:modified xsi:type="dcterms:W3CDTF">2021-07-30T04:42:58Z</dcterms:modified>
</cp:coreProperties>
</file>